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62" r:id="rId2"/>
    <p:sldId id="263" r:id="rId3"/>
    <p:sldId id="264" r:id="rId4"/>
    <p:sldId id="259" r:id="rId5"/>
    <p:sldId id="258" r:id="rId6"/>
    <p:sldId id="257" r:id="rId7"/>
    <p:sldId id="260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3DDE4A-43D2-4163-B46F-AE7A30E3CA0A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5615A3-1D91-41EE-AA6A-023310E73C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6865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615A3-1D91-41EE-AA6A-023310E73CF4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6996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89E3-A278-40F2-8920-37FAE5E24B40}" type="datetime1">
              <a:rPr lang="ru-RU" smtClean="0"/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Miller R. E., Blair P. D. Input-output analysis: foundations and extensions. – Cambridge University Press, 2009.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CAB4-E384-4746-BDC8-58E63B8ACB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2580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40F32-C682-4789-B512-1513FFEDB2D8}" type="datetime1">
              <a:rPr lang="ru-RU" smtClean="0"/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Miller R. E., Blair P. D. Input-output analysis: foundations and extensions. – Cambridge University Press, 2009.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CAB4-E384-4746-BDC8-58E63B8ACB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4603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BE9F1-ECF1-46BA-8853-CCC5355D1C8C}" type="datetime1">
              <a:rPr lang="ru-RU" smtClean="0"/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Miller R. E., Blair P. D. Input-output analysis: foundations and extensions. – Cambridge University Press, 2009.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CAB4-E384-4746-BDC8-58E63B8ACB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7240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4D454-034E-4D82-A2A7-B25C3DCF2A48}" type="datetime1">
              <a:rPr lang="ru-RU" smtClean="0"/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Miller R. E., Blair P. D. Input-output analysis: foundations and extensions. – Cambridge University Press, 2009.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CAB4-E384-4746-BDC8-58E63B8ACB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7911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ABFDD-9E26-4560-BD3C-3F07FAADBD40}" type="datetime1">
              <a:rPr lang="ru-RU" smtClean="0"/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Miller R. E., Blair P. D. Input-output analysis: foundations and extensions. – Cambridge University Press, 2009.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CAB4-E384-4746-BDC8-58E63B8ACB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094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1F412-6198-4128-9224-CC27E31C6D53}" type="datetime1">
              <a:rPr lang="ru-RU" smtClean="0"/>
              <a:t>10.12.2015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Miller R. E., Blair P. D. Input-output analysis: foundations and extensions. – Cambridge University Press, 2009.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CAB4-E384-4746-BDC8-58E63B8ACB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331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01CA9-53AF-4748-99AC-0D37BD993AD0}" type="datetime1">
              <a:rPr lang="ru-RU" smtClean="0"/>
              <a:t>10.12.2015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Miller R. E., Blair P. D. Input-output analysis: foundations and extensions. – Cambridge University Press, 2009.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CAB4-E384-4746-BDC8-58E63B8ACB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1163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61C62-E6DA-4927-81C9-AC90F2139976}" type="datetime1">
              <a:rPr lang="ru-RU" smtClean="0"/>
              <a:t>10.12.2015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Miller R. E., Blair P. D. Input-output analysis: foundations and extensions. – Cambridge University Press, 2009.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CAB4-E384-4746-BDC8-58E63B8ACB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8461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0BA11-6D6A-4AE2-8DC3-F7058DC70DA6}" type="datetime1">
              <a:rPr lang="ru-RU" smtClean="0"/>
              <a:t>10.12.2015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Miller R. E., Blair P. D. Input-output analysis: foundations and extensions. – Cambridge University Press, 2009.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CAB4-E384-4746-BDC8-58E63B8ACB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8192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0E4ED-F36A-4FBE-AE2F-9055D10F88E5}" type="datetime1">
              <a:rPr lang="ru-RU" smtClean="0"/>
              <a:t>10.12.2015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Miller R. E., Blair P. D. Input-output analysis: foundations and extensions. – Cambridge University Press, 2009.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CAB4-E384-4746-BDC8-58E63B8ACB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6877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CE2D8-1AA2-4508-8633-2BF1BD06F7DB}" type="datetime1">
              <a:rPr lang="ru-RU" smtClean="0"/>
              <a:t>10.12.2015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Miller R. E., Blair P. D. Input-output analysis: foundations and extensions. – Cambridge University Press, 2009.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CAB4-E384-4746-BDC8-58E63B8ACB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1010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82F00-29BF-496C-9871-5CE4AB041598}" type="datetime1">
              <a:rPr lang="ru-RU" smtClean="0"/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Miller R. E., Blair P. D. Input-output analysis: foundations and extensions. – Cambridge University Press, 2009.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7CAB4-E384-4746-BDC8-58E63B8ACB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8468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7544" y="1340768"/>
            <a:ext cx="8352928" cy="302433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Симметричные таблицы «затраты-выпуск»: </a:t>
            </a:r>
            <a:r>
              <a:rPr lang="ru-RU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/>
            </a:r>
            <a:br>
              <a:rPr lang="ru-RU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</a:br>
            <a:r>
              <a:rPr lang="ru-RU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анализ 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стабильности коэффициентов</a:t>
            </a:r>
            <a:endParaRPr lang="ru-RU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23728" y="4318248"/>
            <a:ext cx="6400800" cy="1198984"/>
          </a:xfrm>
        </p:spPr>
        <p:txBody>
          <a:bodyPr>
            <a:normAutofit/>
          </a:bodyPr>
          <a:lstStyle/>
          <a:p>
            <a:pPr algn="r"/>
            <a:r>
              <a:rPr lang="ru-RU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man Old Style" panose="02050604050505020204" pitchFamily="18" charset="0"/>
              </a:rPr>
              <a:t>Корнева Евгения</a:t>
            </a:r>
            <a:br>
              <a:rPr lang="ru-RU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man Old Style" panose="02050604050505020204" pitchFamily="18" charset="0"/>
              </a:rPr>
            </a:br>
            <a:endParaRPr lang="pt-PT" sz="1000" i="1" dirty="0" smtClean="0">
              <a:solidFill>
                <a:schemeClr val="tx1">
                  <a:lumMod val="65000"/>
                  <a:lumOff val="35000"/>
                </a:schemeClr>
              </a:solidFill>
              <a:latin typeface="Bookman Old Style" panose="02050604050505020204" pitchFamily="18" charset="0"/>
            </a:endParaRPr>
          </a:p>
          <a:p>
            <a:pPr algn="r"/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man Old Style" panose="02050604050505020204" pitchFamily="18" charset="0"/>
              </a:rPr>
              <a:t>ФКН НИУ ВШЭ</a:t>
            </a:r>
          </a:p>
          <a:p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11560" y="6093296"/>
            <a:ext cx="8075240" cy="484163"/>
          </a:xfrm>
        </p:spPr>
        <p:txBody>
          <a:bodyPr/>
          <a:lstStyle/>
          <a:p>
            <a:pPr algn="ctr"/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НИУ ВШЭ, </a:t>
            </a:r>
            <a:b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27 февраля 2015 г.</a:t>
            </a:r>
            <a:endParaRPr lang="ru-RU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99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cs typeface="Times New Roman" panose="02020603050405020304" pitchFamily="18" charset="0"/>
              </a:rPr>
              <a:t>Содержание</a:t>
            </a:r>
            <a:endParaRPr lang="ru-RU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65104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ru-RU" dirty="0" smtClean="0">
                <a:latin typeface="Bookman Old Style" panose="02050604050505020204" pitchFamily="18" charset="0"/>
              </a:rPr>
              <a:t>Модели преобразования  таблиц</a:t>
            </a:r>
          </a:p>
          <a:p>
            <a:pPr lvl="1"/>
            <a:r>
              <a:rPr lang="ru-RU" dirty="0" smtClean="0">
                <a:latin typeface="Bookman Old Style" panose="02050604050505020204" pitchFamily="18" charset="0"/>
              </a:rPr>
              <a:t> модели </a:t>
            </a:r>
            <a:r>
              <a:rPr lang="en-US" dirty="0" smtClean="0">
                <a:latin typeface="Bookman Old Style" panose="02050604050505020204" pitchFamily="18" charset="0"/>
              </a:rPr>
              <a:t>B </a:t>
            </a:r>
            <a:r>
              <a:rPr lang="ru-RU" dirty="0" smtClean="0">
                <a:latin typeface="Bookman Old Style" panose="02050604050505020204" pitchFamily="18" charset="0"/>
              </a:rPr>
              <a:t>и </a:t>
            </a:r>
            <a:r>
              <a:rPr lang="en-US" dirty="0" smtClean="0">
                <a:latin typeface="Bookman Old Style" panose="02050604050505020204" pitchFamily="18" charset="0"/>
              </a:rPr>
              <a:t>C</a:t>
            </a:r>
            <a:r>
              <a:rPr lang="ru-RU" dirty="0" smtClean="0">
                <a:latin typeface="Bookman Old Style" panose="02050604050505020204" pitchFamily="18" charset="0"/>
              </a:rPr>
              <a:t>;</a:t>
            </a:r>
          </a:p>
          <a:p>
            <a:pPr marL="457200" lvl="1" indent="0">
              <a:buNone/>
            </a:pPr>
            <a:endParaRPr lang="ru-RU" dirty="0" smtClean="0">
              <a:latin typeface="Bookman Old Style" panose="02050604050505020204" pitchFamily="18" charset="0"/>
            </a:endParaRPr>
          </a:p>
          <a:p>
            <a:pPr marL="514350" indent="-514350">
              <a:buFont typeface="+mj-lt"/>
              <a:buAutoNum type="romanUcPeriod"/>
            </a:pPr>
            <a:r>
              <a:rPr lang="ru-RU" dirty="0" smtClean="0">
                <a:latin typeface="Bookman Old Style" panose="02050604050505020204" pitchFamily="18" charset="0"/>
              </a:rPr>
              <a:t>Стабильность коэффициентов</a:t>
            </a:r>
          </a:p>
          <a:p>
            <a:pPr marL="914400" lvl="1" indent="-514350"/>
            <a:r>
              <a:rPr lang="ru-RU" dirty="0" smtClean="0">
                <a:latin typeface="Bookman Old Style" panose="02050604050505020204" pitchFamily="18" charset="0"/>
              </a:rPr>
              <a:t>модели Леонтьева и </a:t>
            </a:r>
            <a:r>
              <a:rPr lang="ru-RU" dirty="0" err="1" smtClean="0">
                <a:latin typeface="Bookman Old Style" panose="02050604050505020204" pitchFamily="18" charset="0"/>
              </a:rPr>
              <a:t>Гхоша</a:t>
            </a:r>
            <a:r>
              <a:rPr lang="ru-RU" dirty="0" smtClean="0">
                <a:latin typeface="Bookman Old Style" panose="02050604050505020204" pitchFamily="18" charset="0"/>
              </a:rPr>
              <a:t>;</a:t>
            </a:r>
          </a:p>
          <a:p>
            <a:pPr marL="914400" lvl="1" indent="-514350"/>
            <a:r>
              <a:rPr lang="ru-RU" dirty="0" smtClean="0">
                <a:latin typeface="Bookman Old Style" panose="02050604050505020204" pitchFamily="18" charset="0"/>
              </a:rPr>
              <a:t>Анализ стабильности коэффициентов таблиц </a:t>
            </a:r>
            <a:r>
              <a:rPr lang="en-US" dirty="0" smtClean="0">
                <a:latin typeface="Bookman Old Style" panose="02050604050505020204" pitchFamily="18" charset="0"/>
              </a:rPr>
              <a:t>WIOD;</a:t>
            </a:r>
            <a:endParaRPr lang="ru-RU" dirty="0">
              <a:latin typeface="Bookman Old Style" panose="020506040505050202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A3BA7-132A-41DF-B186-25749DC856FA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5917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Актуальность</a:t>
            </a:r>
            <a:endParaRPr lang="ru-RU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Bookman Old Style" panose="02050604050505020204" pitchFamily="18" charset="0"/>
              </a:rPr>
              <a:t>Построение симметричных таблиц «продукт – продукт» или «отрасль – отрасль» слишком </a:t>
            </a:r>
            <a:r>
              <a:rPr lang="ru-RU" dirty="0" err="1" smtClean="0">
                <a:latin typeface="Bookman Old Style" panose="02050604050505020204" pitchFamily="18" charset="0"/>
              </a:rPr>
              <a:t>затратно</a:t>
            </a:r>
            <a:r>
              <a:rPr lang="ru-RU" dirty="0" smtClean="0">
                <a:latin typeface="Bookman Old Style" panose="02050604050505020204" pitchFamily="18" charset="0"/>
              </a:rPr>
              <a:t>.</a:t>
            </a:r>
          </a:p>
          <a:p>
            <a:endParaRPr lang="ru-RU" dirty="0" smtClean="0">
              <a:latin typeface="Bookman Old Style" panose="02050604050505020204" pitchFamily="18" charset="0"/>
            </a:endParaRPr>
          </a:p>
          <a:p>
            <a:r>
              <a:rPr lang="ru-RU" dirty="0" smtClean="0">
                <a:latin typeface="Bookman Old Style" panose="02050604050505020204" pitchFamily="18" charset="0"/>
              </a:rPr>
              <a:t>Для прогнозирования используются таблицы предыдущего периода.</a:t>
            </a:r>
            <a:endParaRPr lang="ru-RU" dirty="0">
              <a:latin typeface="Bookman Old Style" panose="020506040505050202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CAB4-E384-4746-BDC8-58E63B8ACBB9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679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Заголовок 20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Autofit/>
          </a:bodyPr>
          <a:lstStyle/>
          <a:p>
            <a:r>
              <a:rPr lang="ru-RU" sz="3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Методы построения симметричных таблиц</a:t>
            </a:r>
            <a:endParaRPr lang="ru-RU" sz="3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22" name="Текст 21"/>
          <p:cNvSpPr>
            <a:spLocks noGrp="1"/>
          </p:cNvSpPr>
          <p:nvPr>
            <p:ph type="body" idx="1"/>
          </p:nvPr>
        </p:nvSpPr>
        <p:spPr>
          <a:xfrm>
            <a:off x="457200" y="2180308"/>
            <a:ext cx="4040188" cy="639762"/>
          </a:xfrm>
        </p:spPr>
        <p:txBody>
          <a:bodyPr anchor="ctr"/>
          <a:lstStyle/>
          <a:p>
            <a:pPr algn="ctr"/>
            <a:r>
              <a:rPr lang="ru-RU" b="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Модель </a:t>
            </a:r>
            <a:r>
              <a:rPr lang="en-US" b="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B</a:t>
            </a:r>
            <a:endParaRPr lang="ru-RU" b="0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Объект 22"/>
              <p:cNvSpPr>
                <a:spLocks noGrp="1"/>
              </p:cNvSpPr>
              <p:nvPr>
                <p:ph sz="half" idx="2"/>
              </p:nvPr>
            </p:nvSpPr>
            <p:spPr>
              <a:xfrm>
                <a:off x="457200" y="2820069"/>
                <a:ext cx="4040188" cy="3849291"/>
              </a:xfrm>
            </p:spPr>
            <p:txBody>
              <a:bodyPr/>
              <a:lstStyle/>
              <a:p>
                <a:r>
                  <a:rPr lang="ru-RU" dirty="0" smtClean="0"/>
                  <a:t>«Продукт - продукт».</a:t>
                </a:r>
                <a:endParaRPr lang="en-US" dirty="0" smtClean="0"/>
              </a:p>
              <a:p>
                <a:r>
                  <a:rPr lang="en-US" i="1" dirty="0" smtClean="0"/>
                  <a:t>Industry technology approach</a:t>
                </a:r>
                <a:r>
                  <a:rPr lang="ru-RU" i="1" dirty="0" smtClean="0"/>
                  <a:t>.</a:t>
                </a:r>
              </a:p>
              <a:p>
                <a:r>
                  <a:rPr lang="ru-RU" dirty="0" smtClean="0">
                    <a:solidFill>
                      <a:srgbClr val="00B050"/>
                    </a:solidFill>
                  </a:rPr>
                  <a:t>Нет отрицательных элементов.</a:t>
                </a:r>
                <a:endParaRPr lang="en-US" dirty="0" smtClean="0">
                  <a:solidFill>
                    <a:srgbClr val="00B050"/>
                  </a:solidFill>
                </a:endParaRPr>
              </a:p>
              <a:p>
                <a:endParaRPr lang="en-US" sz="2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𝐶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𝑞</m:t>
                      </m:r>
                    </m:oMath>
                  </m:oMathPara>
                </a14:m>
                <a:endParaRPr lang="en-US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𝑞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𝐵𝑥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𝑒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𝐵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𝐶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𝑞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𝑒</m:t>
                      </m:r>
                    </m:oMath>
                  </m:oMathPara>
                </a14:m>
                <a:endParaRPr lang="en-US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𝐶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𝐼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𝐵</m:t>
                                  </m:r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𝐶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−1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𝑒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3" name="Объект 2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57200" y="2820069"/>
                <a:ext cx="4040188" cy="3849291"/>
              </a:xfrm>
              <a:blipFill rotWithShape="1">
                <a:blip r:embed="rId3"/>
                <a:stretch>
                  <a:fillRect l="-1961" t="-126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Текст 23"/>
          <p:cNvSpPr>
            <a:spLocks noGrp="1"/>
          </p:cNvSpPr>
          <p:nvPr>
            <p:ph type="body" sz="quarter" idx="3"/>
          </p:nvPr>
        </p:nvSpPr>
        <p:spPr>
          <a:xfrm>
            <a:off x="4645025" y="2180308"/>
            <a:ext cx="4041775" cy="639762"/>
          </a:xfrm>
        </p:spPr>
        <p:txBody>
          <a:bodyPr anchor="ctr"/>
          <a:lstStyle/>
          <a:p>
            <a:pPr algn="ctr"/>
            <a:r>
              <a:rPr lang="ru-RU" b="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Модель </a:t>
            </a:r>
            <a:r>
              <a:rPr lang="en-US" b="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C</a:t>
            </a:r>
            <a:endParaRPr lang="ru-RU" b="0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Объект 24"/>
              <p:cNvSpPr>
                <a:spLocks noGrp="1"/>
              </p:cNvSpPr>
              <p:nvPr>
                <p:ph sz="quarter" idx="4"/>
              </p:nvPr>
            </p:nvSpPr>
            <p:spPr>
              <a:xfrm>
                <a:off x="4645025" y="2820069"/>
                <a:ext cx="4041775" cy="3849291"/>
              </a:xfrm>
            </p:spPr>
            <p:txBody>
              <a:bodyPr>
                <a:normAutofit/>
              </a:bodyPr>
              <a:lstStyle/>
              <a:p>
                <a:r>
                  <a:rPr lang="ru-RU" dirty="0" smtClean="0"/>
                  <a:t>«Отрасль - отрасль».</a:t>
                </a:r>
              </a:p>
              <a:p>
                <a:r>
                  <a:rPr lang="en-US" i="1" dirty="0" smtClean="0"/>
                  <a:t>Fixed Industry Sales Structure</a:t>
                </a:r>
                <a:r>
                  <a:rPr lang="ru-RU" i="1" dirty="0" smtClean="0"/>
                  <a:t>.</a:t>
                </a:r>
              </a:p>
              <a:p>
                <a:r>
                  <a:rPr lang="ru-RU" dirty="0" smtClean="0">
                    <a:solidFill>
                      <a:srgbClr val="C00000"/>
                    </a:solidFill>
                  </a:rPr>
                  <a:t>Могут возникнуть отрицательные элементы.</a:t>
                </a:r>
                <a:endParaRPr lang="en-US" dirty="0" smtClean="0">
                  <a:solidFill>
                    <a:srgbClr val="C00000"/>
                  </a:solidFill>
                </a:endParaRPr>
              </a:p>
              <a:p>
                <a:endParaRPr lang="en-US" sz="2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𝐷𝑞</m:t>
                      </m:r>
                    </m:oMath>
                  </m:oMathPara>
                </a14:m>
                <a:endParaRPr lang="en-US" i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>
                          <a:latin typeface="Cambria Math"/>
                        </a:rPr>
                        <m:t>𝑞</m:t>
                      </m:r>
                      <m:r>
                        <a:rPr lang="ru-RU" i="1">
                          <a:latin typeface="Cambria Math"/>
                        </a:rPr>
                        <m:t>=</m:t>
                      </m:r>
                      <m:r>
                        <a:rPr lang="ru-RU" i="1" smtClean="0">
                          <a:latin typeface="Cambria Math"/>
                        </a:rPr>
                        <m:t>𝐵</m:t>
                      </m:r>
                      <m:d>
                        <m:dPr>
                          <m:ctrlPr>
                            <a:rPr lang="ru-RU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ru-RU" i="1">
                              <a:latin typeface="Cambria Math"/>
                            </a:rPr>
                            <m:t>𝐷𝑞</m:t>
                          </m:r>
                        </m:e>
                      </m:d>
                      <m:r>
                        <a:rPr lang="ru-RU" i="1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𝑒</m:t>
                      </m:r>
                    </m:oMath>
                  </m:oMathPara>
                </a14:m>
                <a:endParaRPr lang="en-US" i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𝑞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𝐼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𝐵𝐷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𝑒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5" name="Объект 2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xfrm>
                <a:off x="4645025" y="2820069"/>
                <a:ext cx="4041775" cy="3849291"/>
              </a:xfrm>
              <a:blipFill rotWithShape="1">
                <a:blip r:embed="rId4"/>
                <a:stretch>
                  <a:fillRect l="-2112" t="-126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7" name="Таблица 2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3759327"/>
                  </p:ext>
                </p:extLst>
              </p:nvPr>
            </p:nvGraphicFramePr>
            <p:xfrm>
              <a:off x="683567" y="1700808"/>
              <a:ext cx="7776864" cy="57606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56185"/>
                    <a:gridCol w="1872208"/>
                    <a:gridCol w="2664296"/>
                    <a:gridCol w="1584175"/>
                  </a:tblGrid>
                  <a:tr h="576064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𝐵</m:t>
                                </m:r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𝑈</m:t>
                                </m:r>
                                <m:sSup>
                                  <m:sSupPr>
                                    <m:ctrlPr>
                                      <a:rPr lang="en-US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acc>
                                      <m:accPr>
                                        <m:chr m:val="̂"/>
                                        <m:ctrlPr>
                                          <a:rPr lang="en-US" sz="20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sz="20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</m:acc>
                                  </m:e>
                                  <m:sup>
                                    <m:r>
                                      <a:rPr lang="en-US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−1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ru-RU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𝐶</m:t>
                                </m:r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n-US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𝑉</m:t>
                                    </m:r>
                                  </m:e>
                                  <m:sup>
                                    <m:r>
                                      <a:rPr lang="en-US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′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en-US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acc>
                                      <m:accPr>
                                        <m:chr m:val="̂"/>
                                        <m:ctrlPr>
                                          <a:rPr lang="en-US" sz="20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sz="20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</m:acc>
                                  </m:e>
                                  <m:sup>
                                    <m:r>
                                      <a:rPr lang="en-US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−1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ru-RU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𝑞</m:t>
                                </m:r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𝑈𝑖</m:t>
                                </m:r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𝑒</m:t>
                                </m:r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𝐵𝑥</m:t>
                                </m:r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𝑒</m:t>
                                </m:r>
                              </m:oMath>
                            </m:oMathPara>
                          </a14:m>
                          <a:endParaRPr lang="ru-RU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ru-RU" sz="2000" b="0" i="0" kern="12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D</m:t>
                                </m:r>
                                <m:r>
                                  <a:rPr lang="ru-RU" sz="2000" b="0" i="0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r>
                                  <m:rPr>
                                    <m:sty m:val="p"/>
                                  </m:rPr>
                                  <a:rPr lang="ru-RU" sz="2000" b="0" i="0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V</m:t>
                                </m:r>
                                <m:sSup>
                                  <m:sSupPr>
                                    <m:ctrlPr>
                                      <a:rPr lang="ru-RU" sz="2000" b="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acc>
                                      <m:accPr>
                                        <m:chr m:val="̂"/>
                                        <m:ctrlPr>
                                          <a:rPr lang="ru-RU" sz="2000" b="0" i="1" kern="120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ru-RU" sz="2000" b="0" i="0" kern="120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/>
                                            <a:ea typeface="+mn-ea"/>
                                            <a:cs typeface="+mn-cs"/>
                                          </a:rPr>
                                          <m:t>q</m:t>
                                        </m:r>
                                      </m:e>
                                    </m:acc>
                                  </m:e>
                                  <m:sup>
                                    <m:r>
                                      <a:rPr lang="ru-RU" sz="2000" b="0" i="0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−1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ru-RU" sz="2000" b="0" i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27" name="Таблица 2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3759327"/>
                  </p:ext>
                </p:extLst>
              </p:nvPr>
            </p:nvGraphicFramePr>
            <p:xfrm>
              <a:off x="683567" y="1700808"/>
              <a:ext cx="7776864" cy="57606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56185"/>
                    <a:gridCol w="1872208"/>
                    <a:gridCol w="2664296"/>
                    <a:gridCol w="1584175"/>
                  </a:tblGrid>
                  <a:tr h="576064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5"/>
                          <a:stretch>
                            <a:fillRect r="-3691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5"/>
                          <a:stretch>
                            <a:fillRect l="-88599" r="-2270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5"/>
                          <a:stretch>
                            <a:fillRect l="-132494" r="-594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5"/>
                          <a:stretch>
                            <a:fillRect l="-390769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cxnSp>
        <p:nvCxnSpPr>
          <p:cNvPr id="28" name="Прямая соединительная линия 27"/>
          <p:cNvCxnSpPr/>
          <p:nvPr/>
        </p:nvCxnSpPr>
        <p:spPr>
          <a:xfrm>
            <a:off x="4427984" y="2420888"/>
            <a:ext cx="70991" cy="39330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Номер слайда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CAB4-E384-4746-BDC8-58E63B8ACBB9}" type="slidenum">
              <a:rPr lang="ru-RU" smtClean="0"/>
              <a:t>4</a:t>
            </a:fld>
            <a:endParaRPr lang="ru-RU"/>
          </a:p>
        </p:txBody>
      </p:sp>
      <p:sp>
        <p:nvSpPr>
          <p:cNvPr id="31" name="Нижний колонтитул 30"/>
          <p:cNvSpPr>
            <a:spLocks noGrp="1"/>
          </p:cNvSpPr>
          <p:nvPr>
            <p:ph type="ftr" sz="quarter" idx="11"/>
          </p:nvPr>
        </p:nvSpPr>
        <p:spPr>
          <a:xfrm>
            <a:off x="467544" y="1268760"/>
            <a:ext cx="8280920" cy="365125"/>
          </a:xfrm>
        </p:spPr>
        <p:txBody>
          <a:bodyPr/>
          <a:lstStyle/>
          <a:p>
            <a:r>
              <a:rPr lang="en-US" sz="16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Miller R. E., Blair P. D. Input-output analysis: foundations and extensions. – </a:t>
            </a:r>
            <a:br>
              <a:rPr lang="en-US" sz="16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16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Cambridge University Press, 2009.</a:t>
            </a:r>
            <a:endParaRPr lang="ru-RU" sz="16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4629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Анализ стабильности коэффициентов</a:t>
            </a:r>
            <a:endParaRPr lang="ru-RU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000" b="1" dirty="0" err="1" smtClean="0">
                <a:latin typeface="Bookman Old Style" panose="02050604050505020204" pitchFamily="18" charset="0"/>
              </a:rPr>
              <a:t>Dietzenbacher</a:t>
            </a:r>
            <a:r>
              <a:rPr lang="en-US" sz="2000" b="1" dirty="0" smtClean="0">
                <a:latin typeface="Bookman Old Style" panose="02050604050505020204" pitchFamily="18" charset="0"/>
              </a:rPr>
              <a:t>, E., </a:t>
            </a:r>
            <a:r>
              <a:rPr lang="en-US" sz="2000" b="1" dirty="0" err="1" smtClean="0">
                <a:latin typeface="Bookman Old Style" panose="02050604050505020204" pitchFamily="18" charset="0"/>
              </a:rPr>
              <a:t>Hoen</a:t>
            </a:r>
            <a:r>
              <a:rPr lang="en-US" sz="2000" b="1" dirty="0" smtClean="0">
                <a:latin typeface="Bookman Old Style" panose="02050604050505020204" pitchFamily="18" charset="0"/>
              </a:rPr>
              <a:t>, A.R. </a:t>
            </a:r>
            <a:r>
              <a:rPr lang="en-US" sz="2000" dirty="0" smtClean="0">
                <a:latin typeface="Bookman Old Style" panose="02050604050505020204" pitchFamily="18" charset="0"/>
              </a:rPr>
              <a:t>(2006) </a:t>
            </a:r>
            <a:r>
              <a:rPr lang="en-US" sz="2000" i="1" dirty="0" smtClean="0">
                <a:latin typeface="Bookman Old Style" panose="02050604050505020204" pitchFamily="18" charset="0"/>
              </a:rPr>
              <a:t>Coefficient stability and predictability in  input – output models:  a comparative analysis for the Netherlands.  </a:t>
            </a:r>
            <a:r>
              <a:rPr lang="en-US" sz="2000" dirty="0" smtClean="0">
                <a:latin typeface="Bookman Old Style" panose="02050604050505020204" pitchFamily="18" charset="0"/>
              </a:rPr>
              <a:t>Construction Management and Economics, 24, 671 – 680.</a:t>
            </a:r>
            <a:endParaRPr lang="ru-RU" sz="20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8265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Описание моделей</a:t>
            </a:r>
            <a:endParaRPr lang="ru-RU" sz="4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57200" y="2636912"/>
            <a:ext cx="4040188" cy="523172"/>
          </a:xfrm>
        </p:spPr>
        <p:txBody>
          <a:bodyPr anchor="ctr"/>
          <a:lstStyle/>
          <a:p>
            <a:pPr algn="ctr"/>
            <a:r>
              <a:rPr lang="ru-RU" b="0" i="1" dirty="0" smtClean="0">
                <a:solidFill>
                  <a:srgbClr val="00206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Модель Леонтьева</a:t>
            </a:r>
            <a:endParaRPr lang="ru-RU" b="0" i="1" dirty="0">
              <a:solidFill>
                <a:srgbClr val="002060"/>
              </a:solidFill>
              <a:latin typeface="Bookman Old Style" panose="020506040505050202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Объект 5"/>
              <p:cNvSpPr>
                <a:spLocks noGrp="1"/>
              </p:cNvSpPr>
              <p:nvPr>
                <p:ph sz="half" idx="2"/>
              </p:nvPr>
            </p:nvSpPr>
            <p:spPr>
              <a:xfrm>
                <a:off x="457200" y="3276674"/>
                <a:ext cx="4040188" cy="3231208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ru-RU" i="1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ru-RU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ru-RU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/>
                            </a:rPr>
                            <m:t>𝑍</m:t>
                          </m:r>
                        </m:e>
                        <m:sub>
                          <m:r>
                            <a:rPr lang="ru-RU" i="1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ru-RU" i="1">
                          <a:latin typeface="Cambria Math"/>
                        </a:rPr>
                        <m:t>𝑒</m:t>
                      </m:r>
                      <m:r>
                        <a:rPr lang="ru-RU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ru-RU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ru-RU" i="1">
                              <a:latin typeface="Cambria Math"/>
                            </a:rPr>
                            <m:t>𝑡</m:t>
                          </m:r>
                        </m:sub>
                      </m:sSub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sz="105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u-RU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𝑖𝑗</m:t>
                              </m:r>
                            </m:sub>
                          </m:sSub>
                        </m:e>
                      </m:d>
                      <m:r>
                        <a:rPr lang="ru-RU" i="1">
                          <a:latin typeface="Cambria Math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ru-RU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ru-RU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𝑖𝑗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ru-RU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𝑗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sz="105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ru-RU" i="1">
                          <a:latin typeface="Cambria Math"/>
                        </a:rPr>
                        <m:t>=</m:t>
                      </m:r>
                      <m:r>
                        <a:rPr lang="ru-RU" i="1">
                          <a:latin typeface="Cambria Math"/>
                        </a:rPr>
                        <m:t>𝐴</m:t>
                      </m:r>
                      <m:sSub>
                        <m:sSubPr>
                          <m:ctrlPr>
                            <a:rPr lang="ru-RU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ru-RU" i="1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ru-RU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ru-RU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ru-RU" i="1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ru-RU" i="1">
                          <a:latin typeface="Cambria Math"/>
                        </a:rPr>
                        <m:t>  ⟺</m:t>
                      </m:r>
                    </m:oMath>
                  </m:oMathPara>
                </a14:m>
                <a:endParaRPr lang="ru-RU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ru-RU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𝐼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ru-RU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𝑡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−1</m:t>
                          </m:r>
                        </m:sup>
                      </m:sSup>
                      <m:sSub>
                        <m:sSubPr>
                          <m:ctrlPr>
                            <a:rPr lang="ru-RU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𝑡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  <a:p>
                <a:pPr marL="0" indent="0">
                  <a:lnSpc>
                    <a:spcPct val="150000"/>
                  </a:lnSpc>
                  <a:spcBef>
                    <a:spcPts val="180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b="1" i="1"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̃"/>
                              <m:ctrlPr>
                                <a:rPr lang="ru-RU" b="1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b="1" i="1">
                                  <a:latin typeface="Cambria Math"/>
                                </a:rPr>
                                <m:t>𝒙</m:t>
                              </m:r>
                            </m:e>
                          </m:acc>
                        </m:e>
                        <m:sub>
                          <m:r>
                            <a:rPr lang="en-US" b="1" i="1">
                              <a:latin typeface="Cambria Math"/>
                            </a:rPr>
                            <m:t>𝒕</m:t>
                          </m:r>
                          <m:r>
                            <a:rPr lang="en-US" b="1" i="1">
                              <a:latin typeface="Cambria Math"/>
                            </a:rPr>
                            <m:t>+</m:t>
                          </m:r>
                          <m:r>
                            <a:rPr lang="en-US" b="1" i="1"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US" b="1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ru-RU" b="1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b="1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1" i="1">
                                  <a:latin typeface="Cambria Math"/>
                                </a:rPr>
                                <m:t>𝑰</m:t>
                              </m:r>
                              <m:r>
                                <a:rPr lang="en-US" b="1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ru-RU" b="1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>
                                      <a:latin typeface="Cambria Math"/>
                                    </a:rPr>
                                    <m:t>𝑨</m:t>
                                  </m:r>
                                </m:e>
                                <m:sub>
                                  <m:r>
                                    <a:rPr lang="en-US" b="1" i="1">
                                      <a:latin typeface="Cambria Math"/>
                                    </a:rPr>
                                    <m:t>𝒕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b="1" i="1">
                              <a:latin typeface="Cambria Math"/>
                            </a:rPr>
                            <m:t>−</m:t>
                          </m:r>
                          <m:r>
                            <a:rPr lang="en-US" b="1" i="1">
                              <a:latin typeface="Cambria Math"/>
                            </a:rPr>
                            <m:t>𝟏</m:t>
                          </m:r>
                        </m:sup>
                      </m:sSup>
                      <m:sSub>
                        <m:sSubPr>
                          <m:ctrlPr>
                            <a:rPr lang="ru-RU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/>
                            </a:rPr>
                            <m:t>𝒇</m:t>
                          </m:r>
                        </m:e>
                        <m:sub>
                          <m:r>
                            <a:rPr lang="en-US" b="1" i="1">
                              <a:latin typeface="Cambria Math"/>
                            </a:rPr>
                            <m:t>𝒕</m:t>
                          </m:r>
                          <m:r>
                            <a:rPr lang="en-US" b="1" i="1">
                              <a:latin typeface="Cambria Math"/>
                            </a:rPr>
                            <m:t>+</m:t>
                          </m:r>
                          <m:r>
                            <a:rPr lang="en-US" b="1" i="1">
                              <a:latin typeface="Cambria Math"/>
                            </a:rPr>
                            <m:t>𝟏</m:t>
                          </m:r>
                          <m:r>
                            <a:rPr lang="en-US" b="1" i="1">
                              <a:latin typeface="Cambria Math"/>
                            </a:rPr>
                            <m:t> </m:t>
                          </m:r>
                        </m:sub>
                      </m:sSub>
                    </m:oMath>
                  </m:oMathPara>
                </a14:m>
                <a:endParaRPr lang="ru-RU" b="1" dirty="0"/>
              </a:p>
              <a:p>
                <a:pPr marL="0" indent="0">
                  <a:buNone/>
                </a:pPr>
                <a:endParaRPr lang="ru-RU" dirty="0"/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 xmlns="">
          <p:sp>
            <p:nvSpPr>
              <p:cNvPr id="6" name="Объект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57200" y="3276674"/>
                <a:ext cx="4040188" cy="3231208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645025" y="2636912"/>
            <a:ext cx="4041775" cy="523172"/>
          </a:xfrm>
        </p:spPr>
        <p:txBody>
          <a:bodyPr anchor="ctr"/>
          <a:lstStyle/>
          <a:p>
            <a:pPr algn="ctr"/>
            <a:r>
              <a:rPr lang="ru-RU" b="0" i="1" dirty="0" smtClean="0">
                <a:solidFill>
                  <a:srgbClr val="00206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Модель </a:t>
            </a:r>
            <a:r>
              <a:rPr lang="ru-RU" b="0" i="1" dirty="0" err="1" smtClean="0">
                <a:solidFill>
                  <a:srgbClr val="00206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Гхоша</a:t>
            </a:r>
            <a:endParaRPr lang="ru-RU" b="0" i="1" dirty="0">
              <a:solidFill>
                <a:srgbClr val="002060"/>
              </a:solidFill>
              <a:latin typeface="Bookman Old Style" panose="020506040505050202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Объект 7"/>
              <p:cNvSpPr>
                <a:spLocks noGrp="1"/>
              </p:cNvSpPr>
              <p:nvPr>
                <p:ph sz="quarter" idx="4"/>
              </p:nvPr>
            </p:nvSpPr>
            <p:spPr>
              <a:xfrm>
                <a:off x="4645025" y="3276674"/>
                <a:ext cx="4041775" cy="3231208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𝑡</m:t>
                          </m:r>
                        </m:sub>
                        <m:sup>
                          <m:r>
                            <a:rPr lang="ru-RU" i="1">
                              <a:latin typeface="Cambria Math"/>
                            </a:rPr>
                            <m:t>′</m:t>
                          </m:r>
                        </m:sup>
                      </m:sSubSup>
                      <m:r>
                        <a:rPr lang="ru-RU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ru-RU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ru-RU" i="1">
                              <a:latin typeface="Cambria Math"/>
                            </a:rPr>
                            <m:t>′</m:t>
                          </m:r>
                        </m:sup>
                      </m:sSup>
                      <m:sSub>
                        <m:sSubPr>
                          <m:ctrlPr>
                            <a:rPr lang="ru-RU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𝑍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ru-RU" i="1">
                          <a:latin typeface="Cambria Math"/>
                        </a:rPr>
                        <m:t>+</m:t>
                      </m:r>
                      <m:sSubSup>
                        <m:sSubSupPr>
                          <m:ctrlPr>
                            <a:rPr lang="ru-RU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𝑡</m:t>
                          </m:r>
                        </m:sub>
                        <m:sup>
                          <m:r>
                            <a:rPr lang="ru-RU" i="1">
                              <a:latin typeface="Cambria Math"/>
                            </a:rPr>
                            <m:t>′</m:t>
                          </m:r>
                        </m:sup>
                      </m:sSubSup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ru-RU" sz="105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𝐵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u-RU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𝑖𝑗</m:t>
                              </m:r>
                            </m:sub>
                          </m:sSub>
                        </m:e>
                      </m:d>
                      <m:r>
                        <a:rPr lang="ru-RU" i="1">
                          <a:latin typeface="Cambria Math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ru-RU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ru-RU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𝑖𝑗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sz="105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ru-RU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ru-RU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ru-RU" i="1">
                              <a:latin typeface="Cambria Math"/>
                            </a:rPr>
                            <m:t>𝑡</m:t>
                          </m:r>
                        </m:sub>
                        <m:sup>
                          <m:r>
                            <a:rPr lang="ru-RU" i="1">
                              <a:latin typeface="Cambria Math"/>
                            </a:rPr>
                            <m:t>′</m:t>
                          </m:r>
                        </m:sup>
                      </m:sSubSup>
                      <m:r>
                        <a:rPr lang="ru-RU" i="1">
                          <a:latin typeface="Cambria Math"/>
                        </a:rPr>
                        <m:t>=</m:t>
                      </m:r>
                      <m:sSubSup>
                        <m:sSubSupPr>
                          <m:ctrlPr>
                            <a:rPr lang="ru-RU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ru-RU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ru-RU" i="1">
                              <a:latin typeface="Cambria Math"/>
                            </a:rPr>
                            <m:t>𝑡</m:t>
                          </m:r>
                        </m:sub>
                        <m:sup>
                          <m:r>
                            <a:rPr lang="ru-RU" i="1">
                              <a:latin typeface="Cambria Math"/>
                            </a:rPr>
                            <m:t>′</m:t>
                          </m:r>
                        </m:sup>
                      </m:sSubSup>
                      <m:r>
                        <a:rPr lang="ru-RU" i="1">
                          <a:latin typeface="Cambria Math"/>
                        </a:rPr>
                        <m:t>𝐵</m:t>
                      </m:r>
                      <m:r>
                        <a:rPr lang="ru-RU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ru-RU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ru-RU" i="1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ru-RU" i="1">
                          <a:latin typeface="Cambria Math"/>
                        </a:rPr>
                        <m:t>  ⟺</m:t>
                      </m:r>
                    </m:oMath>
                  </m:oMathPara>
                </a14:m>
                <a:endParaRPr lang="ru-RU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ru-RU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𝑡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</a:rPr>
                            <m:t>′</m:t>
                          </m:r>
                        </m:sup>
                      </m:sSubSup>
                      <m:r>
                        <a:rPr lang="en-US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ru-RU" i="1">
                              <a:latin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𝑡</m:t>
                              </m:r>
                            </m:sub>
                          </m:sSub>
                          <m:d>
                            <m:d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𝐼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ru-RU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𝑡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ru-RU" dirty="0" smtClean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ru-RU" b="1" i="1">
                              <a:latin typeface="Cambria Math"/>
                            </a:rPr>
                          </m:ctrlPr>
                        </m:sSubSupPr>
                        <m:e>
                          <m:acc>
                            <m:accPr>
                              <m:chr m:val="̃"/>
                              <m:ctrlPr>
                                <a:rPr lang="ru-RU" b="1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b="1" i="1">
                                  <a:latin typeface="Cambria Math"/>
                                </a:rPr>
                                <m:t>𝒙</m:t>
                              </m:r>
                            </m:e>
                          </m:acc>
                        </m:e>
                        <m:sub>
                          <m:r>
                            <a:rPr lang="en-US" b="1" i="1">
                              <a:latin typeface="Cambria Math"/>
                            </a:rPr>
                            <m:t>𝒕</m:t>
                          </m:r>
                          <m:r>
                            <a:rPr lang="en-US" b="1" i="1">
                              <a:latin typeface="Cambria Math"/>
                            </a:rPr>
                            <m:t>+</m:t>
                          </m:r>
                          <m:r>
                            <a:rPr lang="en-US" b="1" i="1">
                              <a:latin typeface="Cambria Math"/>
                            </a:rPr>
                            <m:t>𝟏</m:t>
                          </m:r>
                        </m:sub>
                        <m:sup>
                          <m:r>
                            <a:rPr lang="en-US" b="1" i="1">
                              <a:latin typeface="Cambria Math"/>
                            </a:rPr>
                            <m:t>′</m:t>
                          </m:r>
                        </m:sup>
                      </m:sSubSup>
                      <m:r>
                        <a:rPr lang="en-US" b="1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ru-RU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US" b="1" i="1">
                              <a:latin typeface="Cambria Math"/>
                            </a:rPr>
                            <m:t>𝒕</m:t>
                          </m:r>
                          <m:r>
                            <a:rPr lang="en-US" b="1" i="1">
                              <a:latin typeface="Cambria Math"/>
                            </a:rPr>
                            <m:t>+</m:t>
                          </m:r>
                          <m:r>
                            <a:rPr lang="en-US" b="1" i="1">
                              <a:latin typeface="Cambria Math"/>
                            </a:rPr>
                            <m:t>𝟏</m:t>
                          </m:r>
                          <m:r>
                            <a:rPr lang="en-US" b="1" i="1">
                              <a:latin typeface="Cambria Math"/>
                            </a:rPr>
                            <m:t> </m:t>
                          </m:r>
                        </m:sub>
                      </m:sSub>
                      <m:sSup>
                        <m:sSupPr>
                          <m:ctrlPr>
                            <a:rPr lang="ru-RU" b="1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b="1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1" i="1">
                                  <a:latin typeface="Cambria Math"/>
                                </a:rPr>
                                <m:t>𝑰</m:t>
                              </m:r>
                              <m:r>
                                <a:rPr lang="en-US" b="1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ru-RU" b="1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>
                                      <a:latin typeface="Cambria Math"/>
                                    </a:rPr>
                                    <m:t>𝑩</m:t>
                                  </m:r>
                                </m:e>
                                <m:sub>
                                  <m:r>
                                    <a:rPr lang="en-US" b="1" i="1">
                                      <a:latin typeface="Cambria Math"/>
                                    </a:rPr>
                                    <m:t>𝒕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b="1" i="1">
                              <a:latin typeface="Cambria Math"/>
                            </a:rPr>
                            <m:t>−</m:t>
                          </m:r>
                          <m:r>
                            <a:rPr lang="en-US" b="1" i="1">
                              <a:latin typeface="Cambria Math"/>
                            </a:rPr>
                            <m:t>𝟏</m:t>
                          </m:r>
                        </m:sup>
                      </m:sSup>
                    </m:oMath>
                  </m:oMathPara>
                </a14:m>
                <a:endParaRPr lang="ru-RU" b="1" dirty="0"/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 xmlns="">
          <p:sp>
            <p:nvSpPr>
              <p:cNvPr id="8" name="Объект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xfrm>
                <a:off x="4645025" y="3276674"/>
                <a:ext cx="4041775" cy="3231208"/>
              </a:xfr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Прямая соединительная линия 9"/>
          <p:cNvCxnSpPr/>
          <p:nvPr/>
        </p:nvCxnSpPr>
        <p:spPr>
          <a:xfrm flipH="1">
            <a:off x="4572000" y="2708920"/>
            <a:ext cx="2034" cy="38874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Объект 5"/>
              <p:cNvSpPr txBox="1">
                <a:spLocks/>
              </p:cNvSpPr>
              <p:nvPr/>
            </p:nvSpPr>
            <p:spPr>
              <a:xfrm>
                <a:off x="467544" y="980728"/>
                <a:ext cx="8208912" cy="165618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ru-RU" sz="2000" i="1">
                            <a:latin typeface="Cambria Math"/>
                          </a:rPr>
                          <m:t>𝑍</m:t>
                        </m:r>
                      </m:e>
                      <m:sub>
                        <m:r>
                          <a:rPr lang="ru-RU" sz="2000" i="1">
                            <a:latin typeface="Cambria Math"/>
                          </a:rPr>
                          <m:t>𝑡</m:t>
                        </m:r>
                      </m:sub>
                    </m:sSub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2000" b="0" i="1" smtClean="0">
                            <a:latin typeface="Cambria Math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𝑧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/>
                              </a:rPr>
                              <m:t>𝑖𝑗</m:t>
                            </m:r>
                          </m:sub>
                          <m:sup>
                            <m:r>
                              <a:rPr lang="en-US" sz="2000" b="0" i="1" smtClean="0">
                                <a:latin typeface="Cambria Math"/>
                              </a:rPr>
                              <m:t>𝑡</m:t>
                            </m:r>
                          </m:sup>
                        </m:sSubSup>
                      </m:e>
                    </m:d>
                  </m:oMath>
                </a14:m>
                <a:r>
                  <a:rPr lang="en-US" sz="2000" dirty="0" smtClean="0">
                    <a:latin typeface="Bookman Old Style" panose="02050604050505020204" pitchFamily="18" charset="0"/>
                  </a:rPr>
                  <a:t> - </a:t>
                </a:r>
                <a:r>
                  <a:rPr lang="ru-RU" sz="2000" dirty="0">
                    <a:latin typeface="Bookman Old Style" panose="02050604050505020204" pitchFamily="18" charset="0"/>
                  </a:rPr>
                  <a:t>стоимостное выражение потока товаров  от отрасли</a:t>
                </a:r>
                <a14:m>
                  <m:oMath xmlns:m="http://schemas.openxmlformats.org/officeDocument/2006/math">
                    <m:r>
                      <a:rPr lang="ru-RU" sz="2000" i="1">
                        <a:latin typeface="Cambria Math"/>
                      </a:rPr>
                      <m:t> </m:t>
                    </m:r>
                    <m:r>
                      <a:rPr lang="en-US" sz="2000" i="1">
                        <a:latin typeface="Cambria Math"/>
                      </a:rPr>
                      <m:t>𝑖</m:t>
                    </m:r>
                  </m:oMath>
                </a14:m>
                <a:r>
                  <a:rPr lang="ru-RU" sz="2000" dirty="0">
                    <a:latin typeface="Bookman Old Style" panose="02050604050505020204" pitchFamily="18" charset="0"/>
                  </a:rPr>
                  <a:t> к отрасли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𝑗</m:t>
                    </m:r>
                  </m:oMath>
                </a14:m>
                <a:r>
                  <a:rPr lang="en-US" sz="2000" dirty="0" smtClean="0">
                    <a:latin typeface="Bookman Old Style" panose="02050604050505020204" pitchFamily="18" charset="0"/>
                  </a:rPr>
                  <a:t>;  </a:t>
                </a:r>
              </a:p>
              <a:p>
                <a:pPr marL="0" indent="0" algn="just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𝑡</m:t>
                        </m:r>
                      </m:sub>
                    </m:sSub>
                    <m:r>
                      <a:rPr lang="en-US" sz="2000" b="0" i="0" smtClean="0">
                        <a:latin typeface="Cambria Math"/>
                      </a:rPr>
                      <m:t> </m:t>
                    </m:r>
                  </m:oMath>
                </a14:m>
                <a:r>
                  <a:rPr lang="ru-RU" sz="2000" dirty="0" smtClean="0">
                    <a:latin typeface="Bookman Old Style" panose="02050604050505020204" pitchFamily="18" charset="0"/>
                  </a:rPr>
                  <a:t> – вектор выпуска;</a:t>
                </a:r>
                <a:endParaRPr lang="ru-RU" sz="2000" dirty="0">
                  <a:latin typeface="Bookman Old Style" panose="02050604050505020204" pitchFamily="18" charset="0"/>
                </a:endParaRPr>
              </a:p>
              <a:p>
                <a:pPr marL="0" indent="0" algn="just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ru-RU" sz="2000" dirty="0">
                    <a:latin typeface="Bookman Old Style" panose="02050604050505020204" pitchFamily="18" charset="0"/>
                  </a:rPr>
                  <a:t> – вектор конечного </a:t>
                </a:r>
                <a:r>
                  <a:rPr lang="ru-RU" sz="2000" dirty="0" smtClean="0">
                    <a:latin typeface="Bookman Old Style" panose="02050604050505020204" pitchFamily="18" charset="0"/>
                  </a:rPr>
                  <a:t>спроса</a:t>
                </a:r>
                <a:r>
                  <a:rPr lang="en-US" sz="2000" dirty="0" smtClean="0">
                    <a:latin typeface="Bookman Old Style" panose="02050604050505020204" pitchFamily="18" charset="0"/>
                  </a:rPr>
                  <a:t>;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sz="2000" i="1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ru-RU" sz="2000" i="1">
                            <a:latin typeface="Cambria Math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ru-RU" sz="2000" dirty="0">
                    <a:latin typeface="Bookman Old Style" panose="02050604050505020204" pitchFamily="18" charset="0"/>
                  </a:rPr>
                  <a:t> – вектор первичных </a:t>
                </a:r>
                <a:r>
                  <a:rPr lang="ru-RU" sz="2000" dirty="0" smtClean="0">
                    <a:latin typeface="Bookman Old Style" panose="02050604050505020204" pitchFamily="18" charset="0"/>
                  </a:rPr>
                  <a:t>затрат</a:t>
                </a:r>
                <a:r>
                  <a:rPr lang="en-US" sz="2000" dirty="0" smtClean="0">
                    <a:latin typeface="Bookman Old Style" panose="02050604050505020204" pitchFamily="18" charset="0"/>
                  </a:rPr>
                  <a:t>;</a:t>
                </a:r>
                <a:endParaRPr lang="ru-RU" sz="2000" dirty="0">
                  <a:latin typeface="Bookman Old Style" panose="02050604050505020204" pitchFamily="18" charset="0"/>
                </a:endParaRPr>
              </a:p>
            </p:txBody>
          </p:sp>
        </mc:Choice>
        <mc:Fallback xmlns="">
          <p:sp>
            <p:nvSpPr>
              <p:cNvPr id="18" name="Объект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980728"/>
                <a:ext cx="8208912" cy="1656184"/>
              </a:xfrm>
              <a:prstGeom prst="rect">
                <a:avLst/>
              </a:prstGeom>
              <a:blipFill rotWithShape="1">
                <a:blip r:embed="rId4"/>
                <a:stretch>
                  <a:fillRect l="-817" t="-735" r="-74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CAB4-E384-4746-BDC8-58E63B8ACBB9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5629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Результаты анализа </a:t>
            </a:r>
            <a:b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(данные 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WIOD 1995 – 2011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гг.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)</a:t>
            </a:r>
            <a:endParaRPr lang="ru-RU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CAB4-E384-4746-BDC8-58E63B8ACBB9}" type="slidenum">
              <a:rPr lang="ru-RU" smtClean="0"/>
              <a:t>7</a:t>
            </a:fld>
            <a:endParaRPr lang="ru-RU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139322"/>
              </p:ext>
            </p:extLst>
          </p:nvPr>
        </p:nvGraphicFramePr>
        <p:xfrm>
          <a:off x="467543" y="974204"/>
          <a:ext cx="8280921" cy="5331692"/>
        </p:xfrm>
        <a:graphic>
          <a:graphicData uri="http://schemas.openxmlformats.org/drawingml/2006/table">
            <a:tbl>
              <a:tblPr firstRow="1" firstCol="1" bandRow="1"/>
              <a:tblGrid>
                <a:gridCol w="1034157"/>
                <a:gridCol w="1035115"/>
                <a:gridCol w="858762"/>
                <a:gridCol w="1033199"/>
                <a:gridCol w="1207634"/>
                <a:gridCol w="1382070"/>
                <a:gridCol w="890391"/>
                <a:gridCol w="839593"/>
              </a:tblGrid>
              <a:tr h="4225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Leontief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Average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input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coefficient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aij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26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cvij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0 - 30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30 - 75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75 - 125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125 - 250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&gt; 250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Total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4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&lt; 0.1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804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0.1 - 0.2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159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97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422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04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0.2 - 0.3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59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59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306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04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0.3 - 0.4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78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178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04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0.4 - 0.5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47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46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127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804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&gt; 0.5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63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9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Total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466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259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1156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225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Ghosh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Average output coefficient bij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26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cvij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0 - 30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30 - 75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75 - 125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125 - 250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&gt; 250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Total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4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&lt; 0.1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804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0.1 - 0.2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93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63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436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04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0.2 - 0.3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108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267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04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0.3 - 0.4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37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176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04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0.4 - 0.5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48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96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804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&gt; 0.5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63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109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9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Total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454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270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138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1156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>
          <a:xfrm>
            <a:off x="683568" y="6376243"/>
            <a:ext cx="4832176" cy="365125"/>
          </a:xfrm>
        </p:spPr>
        <p:txBody>
          <a:bodyPr/>
          <a:lstStyle/>
          <a:p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Статистически значимые отличия (</a:t>
            </a:r>
            <a:r>
              <a:rPr lang="ru-RU" sz="1400" dirty="0" smtClean="0">
                <a:solidFill>
                  <a:schemeClr val="accent3"/>
                </a:solidFill>
              </a:rPr>
              <a:t>больше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</a:t>
            </a:r>
            <a:r>
              <a:rPr lang="ru-RU" sz="1400" dirty="0" smtClean="0">
                <a:solidFill>
                  <a:schemeClr val="accent2"/>
                </a:solidFill>
              </a:rPr>
              <a:t>меньше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  <a:b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уровень значимости 0.05</a:t>
            </a: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459904" y="6381328"/>
            <a:ext cx="288032" cy="252028"/>
            <a:chOff x="1475656" y="6381328"/>
            <a:chExt cx="360040" cy="252028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1475656" y="6381328"/>
              <a:ext cx="360040" cy="108012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1475656" y="6525344"/>
              <a:ext cx="360040" cy="10801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312197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Вопросы для дальнейшего изучения</a:t>
            </a:r>
            <a:endParaRPr lang="ru-RU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88843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Bookman Old Style" panose="02050604050505020204" pitchFamily="18" charset="0"/>
              </a:rPr>
              <a:t>Какие из коэффициентов более стабильны: в </a:t>
            </a:r>
            <a:r>
              <a:rPr lang="ru-RU" i="1" dirty="0" smtClean="0">
                <a:latin typeface="Bookman Old Style" panose="02050604050505020204" pitchFamily="18" charset="0"/>
              </a:rPr>
              <a:t>реальном</a:t>
            </a:r>
            <a:r>
              <a:rPr lang="ru-RU" dirty="0" smtClean="0">
                <a:latin typeface="Bookman Old Style" panose="02050604050505020204" pitchFamily="18" charset="0"/>
              </a:rPr>
              <a:t> или </a:t>
            </a:r>
            <a:r>
              <a:rPr lang="ru-RU" i="1" dirty="0" smtClean="0">
                <a:latin typeface="Bookman Old Style" panose="02050604050505020204" pitchFamily="18" charset="0"/>
              </a:rPr>
              <a:t>номинальном</a:t>
            </a:r>
            <a:r>
              <a:rPr lang="ru-RU" dirty="0" smtClean="0">
                <a:latin typeface="Bookman Old Style" panose="02050604050505020204" pitchFamily="18" charset="0"/>
              </a:rPr>
              <a:t> выражении?</a:t>
            </a:r>
          </a:p>
          <a:p>
            <a:endParaRPr lang="en-US" sz="1500" dirty="0" smtClean="0">
              <a:latin typeface="Bookman Old Style" panose="02050604050505020204" pitchFamily="18" charset="0"/>
            </a:endParaRPr>
          </a:p>
          <a:p>
            <a:r>
              <a:rPr lang="ru-RU" dirty="0" smtClean="0">
                <a:latin typeface="Bookman Old Style" panose="02050604050505020204" pitchFamily="18" charset="0"/>
              </a:rPr>
              <a:t>Как ведут себя «важные» коэффициенты?</a:t>
            </a:r>
            <a:endParaRPr lang="en-US" dirty="0" smtClean="0">
              <a:latin typeface="Bookman Old Style" panose="02050604050505020204" pitchFamily="18" charset="0"/>
            </a:endParaRPr>
          </a:p>
          <a:p>
            <a:endParaRPr lang="ru-RU" sz="2000" dirty="0" smtClean="0">
              <a:latin typeface="Bookman Old Style" panose="02050604050505020204" pitchFamily="18" charset="0"/>
            </a:endParaRPr>
          </a:p>
          <a:p>
            <a:r>
              <a:rPr lang="ru-RU" dirty="0" smtClean="0">
                <a:latin typeface="Bookman Old Style" panose="02050604050505020204" pitchFamily="18" charset="0"/>
              </a:rPr>
              <a:t>Существуют ли тренды в динамике коэффициентов?</a:t>
            </a:r>
            <a:endParaRPr lang="ru-RU" dirty="0">
              <a:latin typeface="Bookman Old Style" panose="020506040505050202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CAB4-E384-4746-BDC8-58E63B8ACBB9}" type="slidenum">
              <a:rPr lang="ru-RU" smtClean="0"/>
              <a:t>8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67544" y="1839739"/>
            <a:ext cx="8208912" cy="365125"/>
          </a:xfrm>
        </p:spPr>
        <p:txBody>
          <a:bodyPr/>
          <a:lstStyle/>
          <a:p>
            <a:pPr algn="l"/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Sawyer J. A. </a:t>
            </a:r>
            <a:r>
              <a:rPr lang="en-US" sz="16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Forecasting with input–output matrices: are the coefficients stationary? </a:t>
            </a:r>
            <a:br>
              <a:rPr lang="en-US" sz="16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//Economic Systems Research. – 1992. – Т. 4. – №. 4. – С. 325-348.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128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1378</TotalTime>
  <Words>728</Words>
  <Application>Microsoft Office PowerPoint</Application>
  <PresentationFormat>Экран (4:3)</PresentationFormat>
  <Paragraphs>197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Симметричные таблицы «затраты-выпуск»:  анализ стабильности коэффициентов</vt:lpstr>
      <vt:lpstr>Содержание</vt:lpstr>
      <vt:lpstr>Актуальность</vt:lpstr>
      <vt:lpstr>Методы построения симметричных таблиц</vt:lpstr>
      <vt:lpstr>Анализ стабильности коэффициентов</vt:lpstr>
      <vt:lpstr>Описание моделей</vt:lpstr>
      <vt:lpstr>Результаты анализа  (данные WIOD 1995 – 2011 гг.)</vt:lpstr>
      <vt:lpstr>Вопросы для дальнейшего изучения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Пользователь Windows</cp:lastModifiedBy>
  <cp:revision>25</cp:revision>
  <dcterms:created xsi:type="dcterms:W3CDTF">2015-02-26T14:57:33Z</dcterms:created>
  <dcterms:modified xsi:type="dcterms:W3CDTF">2015-12-10T13:48:17Z</dcterms:modified>
</cp:coreProperties>
</file>