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8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7A1842-6CD3-4B3D-BE35-9180CF9D16A3}">
          <p14:sldIdLst>
            <p14:sldId id="256"/>
          </p14:sldIdLst>
        </p14:section>
        <p14:section name="RAS" id="{18178077-E19E-4094-8241-7AB1F5720ADA}">
          <p14:sldIdLst>
            <p14:sldId id="258"/>
            <p14:sldId id="259"/>
            <p14:sldId id="260"/>
            <p14:sldId id="261"/>
          </p14:sldIdLst>
        </p14:section>
        <p14:section name="GRAS" id="{37D43888-C7E3-4E68-9E84-20C320273B93}">
          <p14:sldIdLst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URAS" id="{4C6DA643-36CD-4B08-B6AD-2AF32BABFCB3}">
          <p14:sldIdLst>
            <p14:sldId id="268"/>
            <p14:sldId id="269"/>
            <p14:sldId id="270"/>
            <p14:sldId id="271"/>
            <p14:sldId id="272"/>
          </p14:sldIdLst>
        </p14:section>
        <p14:section name="KRAS" id="{5FA885AD-D399-4884-9026-65F7A6644AA3}">
          <p14:sldIdLst>
            <p14:sldId id="274"/>
            <p14:sldId id="278"/>
            <p14:sldId id="273"/>
            <p14:sldId id="275"/>
            <p14:sldId id="276"/>
            <p14:sldId id="27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>
        <p:scale>
          <a:sx n="122" d="100"/>
          <a:sy n="122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40A27-48B1-4587-AD25-FF22CD65D089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B0579-C5BD-4DD7-BADD-E8422D5C1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28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3009-3721-4EE2-B56B-8D183467C925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7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2E10-A8FA-4B78-BDA1-B5683AAA5761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79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69ED-3503-4BB8-B151-52FF237D75A3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1033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FA48-669F-4BE1-A1C2-4B48AC816632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545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8C69-D3B2-4DF6-BB64-EEE423D7DCD0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6377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ACC0-7706-4C47-94B3-F90EBE5B1CAF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972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CF9-39F7-4E23-A19F-708969860EDB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824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093B-C36A-47F1-86E5-771AD209A650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4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9829-27DA-45B7-BCAC-15FB7BE5CD27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5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FF90-7587-4FD8-B1EE-E0C123AEEA18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46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66E9-A549-46BC-AFF3-7C61BEB18631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8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419-78C8-4573-AF9F-7CF46B6B30FF}" type="datetime1">
              <a:rPr lang="ru-RU" smtClean="0"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05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51B-F5F8-4A06-86A1-E5DAE0A71E5C}" type="datetime1">
              <a:rPr lang="ru-RU" smtClean="0"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DC9-698A-41A6-8356-277DE6B963C3}" type="datetime1">
              <a:rPr lang="ru-RU" smtClean="0"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363F-796B-4AC6-BF0A-9145F9F924E1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45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9C46-1B65-4F95-A0E8-4E64A1DD060E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2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73133-3EF2-4F89-997A-C987F1609B3C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2F9A97-3CFF-4A7B-8712-B265DBE841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1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Пропорциональные методы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69914" y="436994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Подготовил,</a:t>
            </a:r>
          </a:p>
          <a:p>
            <a:pPr algn="r"/>
            <a:r>
              <a:rPr lang="ru-RU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Кузнецов Сергей</a:t>
            </a:r>
          </a:p>
          <a:p>
            <a:pPr algn="r"/>
            <a:r>
              <a:rPr lang="en-US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sergeysmith1995@ya.ru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605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N-</a:t>
            </a:r>
            <a:r>
              <a:rPr lang="ru-RU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ая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итерация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2159479"/>
                <a:ext cx="8915400" cy="3777622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ru-RU" dirty="0" smtClean="0"/>
                  <a:t>Если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сумма по строкам не совпаает с ограничениями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или 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>
                        <a:latin typeface="Cambria Math" panose="02040503050406030204" pitchFamily="18" charset="0"/>
                      </a:rPr>
                      <m:t>то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+4∗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nary>
                                        <m:naryPr>
                                          <m:chr m:val="∑"/>
                                          <m:limLoc m:val="subSup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5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nary>
                                            <m:naryPr>
                                              <m:chr m:val="∑"/>
                                              <m:limLoc m:val="subSup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5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𝑖𝑗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p>
                                              </m:sSub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ra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2∗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при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≠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nary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</m:nary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+4∗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nary>
                                        <m:naryPr>
                                          <m:chr m:val="∑"/>
                                          <m:limLoc m:val="subSup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5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nary>
                                            <m:naryPr>
                                              <m:chr m:val="∑"/>
                                              <m:limLoc m:val="subSup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5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𝑖𝑗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p>
                                              </m:sSub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ra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2∗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1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при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≠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nary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</m:nary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2)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𝑑𝑖𝑎𝑔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𝑑𝑖𝑎𝑔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𝑑𝑖𝑎𝑔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𝑑𝑖𝑎𝑔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ru-RU" i="1" dirty="0">
                  <a:latin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2159479"/>
                <a:ext cx="8915400" cy="3777622"/>
              </a:xfrm>
              <a:blipFill rotWithShape="0">
                <a:blip r:embed="rId2"/>
                <a:stretch>
                  <a:fillRect l="-273" t="-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39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Плюсы и Минусы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ПЛЮСЫ</a:t>
            </a:r>
          </a:p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Все операции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матричные</a:t>
            </a:r>
          </a:p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Коэффициенты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могут быть любыми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МИНУСЫ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Фиксированный вид линейных ограничений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Необходимы все окаймляющие итоги</a:t>
            </a:r>
          </a:p>
          <a:p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3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External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GRAS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Метод, позволяющий балансировать неквадратные матрицы при любом наборе линейных ограничений</a:t>
                </a: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Целевая функция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ru-RU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𝑜𝑖𝑗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e>
                    </m:nary>
                  </m:oMath>
                </a14:m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968" r="-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33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Изначальные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а-векторизация исходной матрицы коэффициентов 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G-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матрица, отражающая вхождение в линейные ограничения элементов вектора а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С-вектор-столбец, отображающий сами линейные ограничения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3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Немного теории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43387439"/>
                  </p:ext>
                </p:extLst>
              </p:nvPr>
            </p:nvGraphicFramePr>
            <p:xfrm>
              <a:off x="130630" y="2327251"/>
              <a:ext cx="12061370" cy="43760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585749"/>
                    <a:gridCol w="7475621"/>
                  </a:tblGrid>
                  <a:tr h="4376056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Gras</a:t>
                          </a:r>
                        </a:p>
                        <a:p>
                          <a:endParaRPr lang="en-US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endParaRPr lang="en-US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sSubSup>
                                                  <m:sSubSupPr>
                                                    <m:ctrlPr>
                                                      <a:rPr lang="en-US" i="1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𝑢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b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+4∗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nary>
                                                  <m:naryPr>
                                                    <m:chr m:val="∑"/>
                                                    <m:limLoc m:val="subSup"/>
                                                    <m:ctrlPr>
                                                      <a:rPr lang="en-US" i="1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naryPr>
                                                  <m:sub>
                                                    <m:r>
                                                      <m:rPr>
                                                        <m:brk m:alnAt="25"/>
                                                      </m:r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</m:sup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𝑝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𝑖𝑗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∗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𝑠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)</m:t>
                                                    </m:r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∗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(</m:t>
                                                    </m:r>
                                                    <m:nary>
                                                      <m:naryPr>
                                                        <m:chr m:val="∑"/>
                                                        <m:limLoc m:val="subSup"/>
                                                        <m:ctrlPr>
                                                          <a:rPr lang="en-US" i="1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naryPr>
                                                      <m:sub>
                                                        <m:r>
                                                          <m:rPr>
                                                            <m:brk m:alnAt="25"/>
                                                          </m:r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sub>
                                                      <m:sup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𝑛</m:t>
                                                        </m:r>
                                                      </m:sup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i="1">
                                                                <a:latin typeface="Cambria Math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i="1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𝑛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i="1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𝑖𝑗</m:t>
                                                            </m:r>
                                                          </m:sub>
                                                        </m:s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∗</m:t>
                                                        </m:r>
                                                        <m:sSubSup>
                                                          <m:sSubSupPr>
                                                            <m:ctrlPr>
                                                              <a:rPr lang="en-US" i="1">
                                                                <a:latin typeface="Cambria Math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SupPr>
                                                          <m:e>
                                                            <m:r>
                                                              <a:rPr lang="en-US" i="1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𝑠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i="1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𝑗</m:t>
                                                            </m:r>
                                                          </m:sub>
                                                          <m:sup>
                                                            <m:r>
                                                              <a:rPr lang="en-US" i="1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−1</m:t>
                                                            </m:r>
                                                          </m:sup>
                                                        </m:sSubSup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)</m:t>
                                                        </m:r>
                                                      </m:e>
                                                    </m:nary>
                                                  </m:e>
                                                </m:nary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2∗</m:t>
                                            </m:r>
                                            <m:nary>
                                              <m:naryPr>
                                                <m:chr m:val="∑"/>
                                                <m:limLoc m:val="subSup"/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naryPr>
                                              <m:sub>
                                                <m:r>
                                                  <m:rPr>
                                                    <m:brk m:alnAt="25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sup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i="1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𝑝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𝑖𝑗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i="1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𝑠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sub>
                                                </m:sSub>
                                              </m:e>
                                            </m:nary>
                                          </m:den>
                                        </m:f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при</m:t>
                                        </m:r>
                                        <m:nary>
                                          <m:naryPr>
                                            <m:chr m:val="∑"/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23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p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𝑝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≠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nary>
                                      </m:e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nary>
                                              <m:naryPr>
                                                <m:chr m:val="∑"/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naryPr>
                                              <m:sub>
                                                <m:r>
                                                  <m:rPr>
                                                    <m:brk m:alnAt="23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sup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i="1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𝑖𝑗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  <m:sSubSup>
                                                  <m:sSubSupPr>
                                                    <m:ctrlPr>
                                                      <a:rPr lang="en-US" i="1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𝑠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−1</m:t>
                                                    </m:r>
                                                  </m:sup>
                                                </m:sSubSup>
                                              </m:e>
                                            </m:nary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ExternalGRAS</a:t>
                          </a:r>
                        </a:p>
                        <a:p>
                          <a:endParaRPr lang="en-US" baseline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sSubSup>
                                                  <m:sSubSupPr>
                                                    <m:ctrlPr>
                                                      <a:rPr lang="en-US" i="1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𝑐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b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+4∗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nary>
                                                  <m:naryPr>
                                                    <m:chr m:val="∑"/>
                                                    <m:limLoc m:val="subSup"/>
                                                    <m:ctrlPr>
                                                      <a:rPr lang="en-US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naryPr>
                                                  <m:sub>
                                                    <m:r>
                                                      <m:rPr>
                                                        <m:brk m:alnAt="25"/>
                                                      </m:r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,,</m:t>
                                                    </m:r>
                                                    <m:sSubSup>
                                                      <m:sSubSup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SupPr>
                                                      <m:e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𝑎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sub>
                                                      <m:sup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(</m:t>
                                                        </m:r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𝑛</m:t>
                                                        </m:r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−1)</m:t>
                                                        </m:r>
                                                      </m:sup>
                                                    </m:sSubSup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∗ 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𝑔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𝑖𝑗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&gt;0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</m:sup>
                                                  <m:e>
                                                    <m:sSubSup>
                                                      <m:sSubSup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SupP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𝑔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𝑖𝑗</m:t>
                                                            </m:r>
                                                          </m:sub>
                                                        </m:s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∗</m:t>
                                                        </m:r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𝑎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sub>
                                                      <m:sup>
                                                        <m:d>
                                                          <m:d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d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𝑛</m:t>
                                                            </m:r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−1</m:t>
                                                            </m:r>
                                                          </m:e>
                                                        </m:d>
                                                      </m:sup>
                                                    </m:sSubSup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)</m:t>
                                                    </m:r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∗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(</m:t>
                                                    </m:r>
                                                    <m:nary>
                                                      <m:naryPr>
                                                        <m:chr m:val="∑"/>
                                                        <m:limLoc m:val="subSup"/>
                                                        <m:ctrlPr>
                                                          <a:rPr lang="en-US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naryPr>
                                                      <m:sub>
                                                        <m:r>
                                                          <m:rPr>
                                                            <m:brk m:alnAt="25"/>
                                                          </m:r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,,</m:t>
                                                        </m:r>
                                                        <m:sSubSup>
                                                          <m:sSubSup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Sup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𝑎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i="1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𝑗</m:t>
                                                            </m:r>
                                                          </m:sub>
                                                          <m:sup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(</m:t>
                                                            </m:r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𝑛</m:t>
                                                            </m:r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−1)</m:t>
                                                            </m:r>
                                                          </m:sup>
                                                        </m:sSubSup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∗ </m:t>
                                                        </m:r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𝑔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𝑖𝑗</m:t>
                                                            </m:r>
                                                          </m:sub>
                                                        </m:s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&lt;0</m:t>
                                                        </m:r>
                                                      </m:sub>
                                                      <m:sup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𝑛</m:t>
                                                        </m:r>
                                                      </m:sup>
                                                      <m:e>
                                                        <m:sSubSup>
                                                          <m:sSubSup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SupPr>
                                                          <m:e>
                                                            <m:sSub>
                                                              <m:sSubPr>
                                                                <m:ctrlPr>
                                                                  <a:rPr lang="en-US" b="0" i="1" smtClean="0">
                                                                    <a:latin typeface="Cambria Math"/>
                                                                    <a:ea typeface="Cambria Math" panose="02040503050406030204" pitchFamily="18" charset="0"/>
                                                                  </a:rPr>
                                                                </m:ctrlPr>
                                                              </m:sSubPr>
                                                              <m:e>
                                                                <m:r>
                                                                  <a:rPr lang="en-US" b="0" i="1" smtClean="0">
                                                                    <a:latin typeface="Cambria Math" panose="02040503050406030204" pitchFamily="18" charset="0"/>
                                                                    <a:ea typeface="Cambria Math" panose="02040503050406030204" pitchFamily="18" charset="0"/>
                                                                  </a:rPr>
                                                                  <m:t>𝑔</m:t>
                                                                </m:r>
                                                              </m:e>
                                                              <m:sub>
                                                                <m:r>
                                                                  <a:rPr lang="en-US" b="0" i="1" smtClean="0">
                                                                    <a:latin typeface="Cambria Math" panose="02040503050406030204" pitchFamily="18" charset="0"/>
                                                                    <a:ea typeface="Cambria Math" panose="02040503050406030204" pitchFamily="18" charset="0"/>
                                                                  </a:rPr>
                                                                  <m:t>𝑖𝑗</m:t>
                                                                </m:r>
                                                              </m:sub>
                                                            </m:sSub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𝑎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i="1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𝑗</m:t>
                                                            </m:r>
                                                          </m:sub>
                                                          <m:sup>
                                                            <m:d>
                                                              <m:dPr>
                                                                <m:ctrlPr>
                                                                  <a:rPr lang="en-US" b="0" i="1" smtClean="0">
                                                                    <a:latin typeface="Cambria Math"/>
                                                                    <a:ea typeface="Cambria Math" panose="02040503050406030204" pitchFamily="18" charset="0"/>
                                                                  </a:rPr>
                                                                </m:ctrlPr>
                                                              </m:dPr>
                                                              <m:e>
                                                                <m:r>
                                                                  <a:rPr lang="en-US" b="0" i="1" smtClean="0">
                                                                    <a:latin typeface="Cambria Math" panose="02040503050406030204" pitchFamily="18" charset="0"/>
                                                                    <a:ea typeface="Cambria Math" panose="02040503050406030204" pitchFamily="18" charset="0"/>
                                                                  </a:rPr>
                                                                  <m:t>𝑛</m:t>
                                                                </m:r>
                                                                <m:r>
                                                                  <a:rPr lang="en-US" b="0" i="1" smtClean="0">
                                                                    <a:latin typeface="Cambria Math" panose="02040503050406030204" pitchFamily="18" charset="0"/>
                                                                    <a:ea typeface="Cambria Math" panose="02040503050406030204" pitchFamily="18" charset="0"/>
                                                                  </a:rPr>
                                                                  <m:t>−1</m:t>
                                                                </m:r>
                                                              </m:e>
                                                            </m:d>
                                                          </m:sup>
                                                        </m:sSubSup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)</m:t>
                                                        </m:r>
                                                      </m:e>
                                                    </m:nary>
                                                  </m:e>
                                                </m:nary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2∗</m:t>
                                            </m:r>
                                            <m:nary>
                                              <m:naryPr>
                                                <m:chr m:val="∑"/>
                                                <m:limLoc m:val="subSup"/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naryPr>
                                              <m:sub>
                                                <m:r>
                                                  <m:rPr>
                                                    <m:brk m:alnAt="25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sSubSup>
                                                  <m:sSubSup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𝑎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, 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𝑔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𝑖𝑗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&gt;0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(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−1)</m:t>
                                                    </m:r>
                                                  </m:sup>
                                                </m:sSubSup>
                                              </m:sub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sup>
                                              <m:e>
                                                <m:sSubSup>
                                                  <m:sSubSup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𝑔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𝑖𝑗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𝑎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(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−1)</m:t>
                                                    </m:r>
                                                  </m:sup>
                                                </m:sSubSup>
                                              </m:e>
                                            </m:nary>
                                          </m:den>
                                        </m:f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при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subSup"/>
                                            <m:ctrlPr>
                                              <a:rPr lang="en-US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25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−1)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∗ 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𝑔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&gt;0</m:t>
                                            </m:r>
                                          </m:sub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p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𝑔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𝑖𝑗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−1)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≠0</m:t>
                                            </m:r>
                                          </m:e>
                                        </m:nary>
                                      </m:e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nary>
                                              <m:naryPr>
                                                <m:chr m:val="∑"/>
                                                <m:limLoc m:val="subSup"/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naryPr>
                                              <m:sub>
                                                <m:r>
                                                  <m:rPr>
                                                    <m:brk m:alnAt="25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sSubSup>
                                                  <m:sSubSup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𝑎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(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−1)</m:t>
                                                    </m:r>
                                                  </m:sup>
                                                </m:sSub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∗ 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𝑔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𝑖𝑗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&lt;0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sup>
                                              <m:e>
                                                <m:sSubSup>
                                                  <m:sSubSup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𝑔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𝑖𝑗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𝑎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(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−1)</m:t>
                                                    </m:r>
                                                  </m:sup>
                                                </m:sSubSup>
                                              </m:e>
                                            </m:nary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val="3343387439"/>
                  </p:ext>
                </p:extLst>
              </p:nvPr>
            </p:nvGraphicFramePr>
            <p:xfrm>
              <a:off x="130630" y="2327251"/>
              <a:ext cx="12061370" cy="43760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585749"/>
                    <a:gridCol w="7475621"/>
                  </a:tblGrid>
                  <a:tr h="437605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2"/>
                          <a:stretch>
                            <a:fillRect t="-834" r="-163165" b="-1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61288" t="-834" b="-13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128338" y="1395663"/>
            <a:ext cx="12063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G*a=c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8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N-</a:t>
            </a:r>
            <a:r>
              <a:rPr lang="ru-RU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ая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итеррация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599"/>
                <a:ext cx="8915400" cy="4463143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Если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G*a-c&lt;</a:t>
                </a: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ε</a:t>
                </a: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r>
                  <a:rPr lang="ru-RU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Mathematica1" panose="05000502060100000001" pitchFamily="2" charset="2"/>
                  </a:rPr>
                  <a:t>Для  всех ограничений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Mathematica1" panose="05000502060100000001" pitchFamily="2" charset="2"/>
                  </a:rPr>
                  <a:t>:</a:t>
                </a: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Для всех элементов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eqArr>
                        <m:eqArr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eqArr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+4∗(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,,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−1)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∗ 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&gt;0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sup>
                                      </m:sSub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)∗(</m:t>
                                      </m:r>
                                      <m:nary>
                                        <m:naryPr>
                                          <m:chr m:val="∑"/>
                                          <m:limLoc m:val="subSup"/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5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,,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−1)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∗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&lt;0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𝑔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𝑖𝑗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  <m:sup>
                                              <m:d>
                                                <m:d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e>
                                              </m:d>
                                            </m:sup>
                                          </m:sSub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2∗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 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&gt;0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−1)</m:t>
                                      </m:r>
                                    </m:sup>
                                  </m:sSubSup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−1)</m:t>
                                      </m:r>
                                    </m:sup>
                                  </m:sSubSup>
                                </m:e>
                              </m:nary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при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−1)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−1)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≠0</m:t>
                              </m:r>
                            </m:e>
                          </m:nary>
                        </m: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−1)</m:t>
                                      </m:r>
                                    </m:sup>
                                  </m:sSub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&lt;0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−1)</m:t>
                                      </m:r>
                                    </m:sup>
                                  </m:sSubSup>
                                </m:e>
                              </m:nary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eqArr>
                    </m:oMath>
                  </m:oMathPara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Для всех элементов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𝑠𝑖𝑔𝑛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599"/>
                <a:ext cx="8915400" cy="4463143"/>
              </a:xfrm>
              <a:blipFill rotWithShape="0">
                <a:blip r:embed="rId2"/>
                <a:stretch>
                  <a:fillRect l="-410" t="-9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Плюсы и Минусы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ПЛЮСЫ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Коэффициенты </a:t>
            </a: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могут быть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любыми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Количество и вид линейных ограничений могут быть разными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МИНУСЫ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Существует цикл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9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KRAS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Метод разработанный М. </a:t>
            </a:r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Лензеном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Б. </a:t>
            </a:r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Галлего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и Р. Вудом для решения проблем балансировки таблиц при конфликтных линейных ограничениях.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78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Изначальные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а-вектор столбец, состоящий из коэффициентов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G-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матрица, отражающая вхождение в линейные ограничения элементов вектора а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С-вектор-столбец, отображающий сами линейные ограничения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Коэффициент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  <a:sym typeface="Mathematica1" panose="05000502060100000001" pitchFamily="2" charset="2"/>
              </a:rPr>
              <a:t>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Начальные значения для среднеквадратичного отклонения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Немного теории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9855468"/>
                  </p:ext>
                </p:extLst>
              </p:nvPr>
            </p:nvGraphicFramePr>
            <p:xfrm>
              <a:off x="192503" y="2133599"/>
              <a:ext cx="11999496" cy="418698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876676"/>
                    <a:gridCol w="4122820"/>
                  </a:tblGrid>
                  <a:tr h="4186989"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Обобщенный</a:t>
                          </a:r>
                          <a:r>
                            <a:rPr lang="en-US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RAS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eqArr>
                                  <m:eqArrPr>
                                    <m:ctrlPr>
                                      <a:rPr lang="en-US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+4∗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nary>
                                              <m:naryPr>
                                                <m:chr m:val="∑"/>
                                                <m:limLoc m:val="subSup"/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naryPr>
                                              <m:sub>
                                                <m:r>
                                                  <m:rPr>
                                                    <m:brk m:alnAt="25"/>
                                                  </m:r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,,</m:t>
                                                </m:r>
                                                <m:sSubSup>
                                                  <m:sSubSup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𝑎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(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−1)</m:t>
                                                    </m:r>
                                                  </m:sup>
                                                </m:sSub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∗ 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𝑔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𝑖𝑗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&gt;0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sup>
                                              <m:e>
                                                <m:sSubSup>
                                                  <m:sSubSup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𝑔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𝑖𝑗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∗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𝑎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sub>
                                                  <m:sup>
                                                    <m:d>
                                                      <m:d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dPr>
                                                      <m:e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𝑛</m:t>
                                                        </m:r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−1</m:t>
                                                        </m:r>
                                                      </m:e>
                                                    </m:d>
                                                  </m:sup>
                                                </m:sSub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nary>
                                                  <m:naryPr>
                                                    <m:chr m:val="∑"/>
                                                    <m:limLoc m:val="subSup"/>
                                                    <m:ctrlPr>
                                                      <a:rPr lang="en-US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naryPr>
                                                  <m:sub>
                                                    <m:r>
                                                      <m:rPr>
                                                        <m:brk m:alnAt="25"/>
                                                      </m:r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,,</m:t>
                                                    </m:r>
                                                    <m:sSubSup>
                                                      <m:sSubSup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SupPr>
                                                      <m:e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𝑎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sub>
                                                      <m:sup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(</m:t>
                                                        </m:r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𝑛</m:t>
                                                        </m:r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−1)</m:t>
                                                        </m:r>
                                                      </m:sup>
                                                    </m:sSubSup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∗ 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𝑔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𝑖𝑗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&lt;0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𝑛</m:t>
                                                    </m:r>
                                                  </m:sup>
                                                  <m:e>
                                                    <m:sSubSup>
                                                      <m:sSubSupPr>
                                                        <m:ctrlPr>
                                                          <a:rPr lang="en-US" b="0" i="1" smtClean="0">
                                                            <a:latin typeface="Cambria Math"/>
                                                            <a:ea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SupPr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𝑔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𝑖𝑗</m:t>
                                                            </m:r>
                                                          </m:sub>
                                                        </m:sSub>
                                                        <m:r>
                                                          <a:rPr lang="en-US" b="0" i="1" smtClean="0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𝑎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  <a:ea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sub>
                                                      <m:sup>
                                                        <m:d>
                                                          <m:d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d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𝑛</m:t>
                                                            </m:r>
                                                            <m:r>
                                                              <a:rPr lang="en-US" b="0" i="1" smtClean="0">
                                                                <a:latin typeface="Cambria Math" panose="02040503050406030204" pitchFamily="18" charset="0"/>
                                                                <a:ea typeface="Cambria Math" panose="02040503050406030204" pitchFamily="18" charset="0"/>
                                                              </a:rPr>
                                                              <m:t>−1</m:t>
                                                            </m:r>
                                                          </m:e>
                                                        </m:d>
                                                      </m:sup>
                                                    </m:sSubSup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)</m:t>
                                                    </m:r>
                                                  </m:e>
                                                </m:nary>
                                              </m:e>
                                            </m:nary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2∗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subSup"/>
                                            <m:ctrlPr>
                                              <a:rPr lang="en-US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25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, 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𝑔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𝑖𝑗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&gt;0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−1)</m:t>
                                                </m:r>
                                              </m:sup>
                                            </m:sSubSup>
                                          </m:sub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p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𝑔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𝑖𝑗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−1)</m:t>
                                                </m:r>
                                              </m:sup>
                                            </m:sSubSup>
                                          </m:e>
                                        </m:nary>
                                      </m:den>
                                    </m:f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при</m:t>
                                    </m:r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en-US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  <m: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−1)</m:t>
                                            </m:r>
                                          </m:sup>
                                        </m:sSub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∗ </m:t>
                                        </m:r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&gt;0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sSubSup>
                                          <m:sSubSup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𝑔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  <m: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−1)</m:t>
                                            </m:r>
                                          </m:sup>
                                        </m:sSub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≠0</m:t>
                                        </m:r>
                                      </m:e>
                                    </m:nary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subSup"/>
                                            <m:ctrlPr>
                                              <a:rPr lang="en-US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25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−1)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∗ 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𝑔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&lt;0</m:t>
                                            </m:r>
                                          </m:sub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p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𝑔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𝑖𝑗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−1)</m:t>
                                                </m:r>
                                              </m:sup>
                                            </m:sSubSup>
                                          </m:e>
                                        </m:nary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eqArr>
                              </m:oMath>
                            </m:oMathPara>
                          </a14:m>
                          <a:endParaRPr lang="ru-RU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endParaRPr lang="ru-RU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KRAS</a:t>
                          </a:r>
                          <a:endParaRPr lang="ru-RU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r-</a:t>
                          </a:r>
                          <a:r>
                            <a:rPr lang="ru-RU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аналогичное</a:t>
                          </a:r>
                          <a:endParaRPr lang="en-US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Но</a:t>
                          </a:r>
                          <a:r>
                            <a:rPr lang="ru-RU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теперь </a:t>
                          </a:r>
                          <a:r>
                            <a:rPr lang="en-US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 </a:t>
                          </a:r>
                          <a:r>
                            <a:rPr lang="ru-RU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тоже изменяется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ru-R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с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b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b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𝑠𝑖𝑔𝑛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  <m:sSubSup>
                                          <m:sSubSup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  <m:sup>
                                            <m:d>
                                              <m:d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e>
                                            </m:d>
                                          </m:sup>
                                        </m:sSubSup>
                                      </m:e>
                                    </m:nary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min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  <m:sSubSup>
                                          <m:sSubSup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  <m:sup>
                                            <m:d>
                                              <m:d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e>
                                            </m:d>
                                          </m:sup>
                                        </m:sSubSup>
                                      </m:e>
                                    </m:nary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α</m:t>
                                </m:r>
                                <m:sSub>
                                  <m:sSubPr>
                                    <m:ctrlP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σ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l-GR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 </m:t>
                                    </m:r>
                                  </m:e>
                                  <m:sub>
                                    <m:r>
                                      <a:rPr lang="en-US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baseline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val="3609855468"/>
                  </p:ext>
                </p:extLst>
              </p:nvPr>
            </p:nvGraphicFramePr>
            <p:xfrm>
              <a:off x="192503" y="2133599"/>
              <a:ext cx="11999496" cy="418698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876676"/>
                    <a:gridCol w="4122820"/>
                  </a:tblGrid>
                  <a:tr h="418698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2"/>
                          <a:stretch>
                            <a:fillRect t="-1890" r="-52399" b="-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2"/>
                          <a:stretch>
                            <a:fillRect l="-190842" t="-1890" b="-14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18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«Метод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RAS (или </a:t>
                </a:r>
                <a:r>
                  <a:rPr lang="ru-RU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бипропорциональный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метод), предложенный Р.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Стоуном,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используется в практических работах наиболее часто вследствие математической простоты и изученности его теоретических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свойств.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Имеются работы по оценке его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эффективности.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Вычисления по этому методу достаточно просты и легко алгоритмизируются. Этот классический метод (а также его обобщения) наиболее широко используется для балансировки матриц «затраты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выпуск».»</a:t>
                </a: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Целевая функция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ru-RU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𝑜𝑖𝑗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e>
                    </m:nary>
                  </m:oMath>
                </a14:m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968" r="-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RAS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98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N-</a:t>
            </a:r>
            <a:r>
              <a:rPr lang="ru-RU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ая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итерация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Если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𝐺𝑎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ematica1" panose="05000502060100000001" pitchFamily="2" charset="2"/>
                      </a:rPr>
                      <m:t>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athematica1" panose="05000502060100000001" pitchFamily="2" charset="2"/>
                </a:endParaRPr>
              </a:p>
              <a:p>
                <a:pPr>
                  <a:buFont typeface="+mj-lt"/>
                  <a:buAutoNum type="arabicPeriod"/>
                </a:pPr>
                <a:r>
                  <a:rPr lang="ru-RU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athematica1" panose="05000502060100000001" pitchFamily="2" charset="2"/>
                  </a:rPr>
                  <a:t>Для  всех ограничений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athematica1" panose="05000502060100000001" pitchFamily="2" charset="2"/>
                  </a:rPr>
                  <a:t>:</a:t>
                </a:r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athematica1" panose="05000502060100000001" pitchFamily="2" charset="2"/>
                </a:endParaRPr>
              </a:p>
              <a:p>
                <a:pPr>
                  <a:buFont typeface="+mj-lt"/>
                  <a:buAutoNum type="arabicPeriod"/>
                </a:pPr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eqArr>
                      <m:eqArr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eqArr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+4∗(</m:t>
                                </m:r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,,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−1)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∗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&gt;0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∗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sup>
                                    </m:sSub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)∗(</m:t>
                                    </m:r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,,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−1)</m:t>
                                            </m:r>
                                          </m:sup>
                                        </m:sSub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∗ 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&lt;0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sSubSup>
                                          <m:sSubSup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𝑔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  <m:sup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e>
                                            </m:d>
                                          </m:sup>
                                        </m:sSub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e>
                                </m:nary>
                              </m:e>
                            </m:rad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2∗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&gt;0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−1)</m:t>
                                    </m:r>
                                  </m:sup>
                                </m:sSubSup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−1)</m:t>
                                    </m:r>
                                  </m:sup>
                                </m:sSubSup>
                              </m:e>
                            </m:nary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при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−1)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&gt;0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−1)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≠0</m:t>
                            </m:r>
                          </m:e>
                        </m:nary>
                      </m: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−1)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 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−1)</m:t>
                                    </m:r>
                                  </m:sup>
                                </m:sSubSup>
                              </m:e>
                            </m:nary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eqArr>
                  </m:oMath>
                </a14:m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𝑠𝑖𝑔𝑛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bSup>
                          </m:e>
                        </m:nary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sup>
                                    </m:sSubSup>
                                  </m:e>
                                </m:nary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α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l-GR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m:rPr>
                                    <m:nor/>
                                  </m:rPr>
                                  <a:rPr lang="el-GR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Для всех элементов а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𝑠𝑖𝑔𝑛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d>
                      </m:sup>
                    </m:sSup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10" t="-1452" b="-40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41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b="1" dirty="0" smtClean="0">
                    <a:ln w="12700">
                      <a:solidFill>
                        <a:schemeClr val="accent1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</a:rPr>
                  <a:t>Коэффициенты </a:t>
                </a:r>
                <a14:m>
                  <m:oMath xmlns:m="http://schemas.openxmlformats.org/officeDocument/2006/math">
                    <m:r>
                      <a:rPr lang="ru-RU" b="1" i="1" smtClean="0">
                        <a:ln w="12700">
                          <a:solidFill>
                            <a:schemeClr val="accent1"/>
                          </a:solidFill>
                          <a:prstDash val="solid"/>
                        </a:ln>
                        <a:pattFill prst="pct50">
                          <a:fgClr>
                            <a:schemeClr val="accent1"/>
                          </a:fgClr>
                          <a:bgClr>
                            <a:schemeClr val="accent1">
                              <a:lumMod val="20000"/>
                              <a:lumOff val="80000"/>
                            </a:schemeClr>
                          </a:bgClr>
                        </a:pattFill>
                        <a:effectLst>
                          <a:outerShdw dist="38100" dir="2640000" algn="bl" rotWithShape="0">
                            <a:schemeClr val="accent1"/>
                          </a:outerShdw>
                        </a:effectLst>
                        <a:latin typeface="Cambria Math" panose="02040503050406030204" pitchFamily="18" charset="0"/>
                        <a:sym typeface="Mathematica1" panose="05000502060100000001" pitchFamily="2" charset="2"/>
                      </a:rPr>
                      <m:t></m:t>
                    </m:r>
                    <m:sSub>
                      <m:sSubPr>
                        <m:ctrlPr>
                          <a:rPr lang="ru-RU" b="1" i="1" smtClean="0">
                            <a:ln w="12700">
                              <a:solidFill>
                                <a:schemeClr val="accent1"/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/>
                            <a:sym typeface="Mathematica1" panose="05000502060100000001" pitchFamily="2" charset="2"/>
                          </a:rPr>
                        </m:ctrlPr>
                      </m:sSubPr>
                      <m:e>
                        <m:r>
                          <a:rPr lang="ru-RU" b="1" i="1" smtClean="0">
                            <a:ln w="12700">
                              <a:solidFill>
                                <a:schemeClr val="accent1"/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  <a:sym typeface="Mathematica1" panose="05000502060100000001" pitchFamily="2" charset="2"/>
                          </a:rPr>
                          <m:t></m:t>
                        </m:r>
                      </m:e>
                      <m:sub>
                        <m:r>
                          <a:rPr lang="en-US" b="1" i="1" smtClean="0">
                            <a:ln w="12700">
                              <a:solidFill>
                                <a:schemeClr val="accent1"/>
                              </a:solidFill>
                              <a:prstDash val="solid"/>
                            </a:ln>
                            <a:pattFill prst="pct50">
                              <a:fgClr>
                                <a:schemeClr val="accent1"/>
                              </a:fgClr>
                              <a:bgClr>
                                <a:schemeClr val="accent1">
                                  <a:lumMod val="20000"/>
                                  <a:lumOff val="80000"/>
                                </a:schemeClr>
                              </a:bgClr>
                            </a:pattFill>
                            <a:effectLst>
                              <a:outerShdw dist="38100" dir="2640000" algn="bl" rotWithShape="0">
                                <a:schemeClr val="accent1"/>
                              </a:outerShdw>
                            </a:effectLst>
                            <a:latin typeface="Cambria Math" panose="02040503050406030204" pitchFamily="18" charset="0"/>
                            <a:sym typeface="Mathematica1" panose="05000502060100000001" pitchFamily="2" charset="2"/>
                          </a:rPr>
                          <m:t>𝒊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ematica1" panose="05000502060100000001" pitchFamily="2" charset="2"/>
                      </a:rPr>
                      <m:t>≤1</m:t>
                    </m:r>
                  </m:oMath>
                </a14:m>
                <a:endParaRPr lang="en-US" b="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athematica1" panose="05000502060100000001" pitchFamily="2" charset="2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  <a:sym typeface="Mathematica1" panose="05000502060100000001" pitchFamily="2" charset="2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athematica1" panose="05000502060100000001" pitchFamily="2" charset="2"/>
                          </a:rPr>
                          <m:t>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athematica1" panose="05000502060100000001" pitchFamily="2" charset="2"/>
                          </a:rPr>
                          <m:t>𝑖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ematica1" panose="05000502060100000001" pitchFamily="2" charset="2"/>
                      </a:rPr>
                      <m:t>−</m:t>
                    </m:r>
                  </m:oMath>
                </a14:m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среднеквадратичное отклонение. Сначала берется из статистических соображение. А потом высчитывается для каждого линейного ограничения перед каждой итерацией</a:t>
                </a:r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79" t="-4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0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16186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MANFRED LENZEN, BLANCA GALLEGO AND RICHARD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WOOD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(2008)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MATRIX BALANCING UNDER CONFLICTING INFORMATION Economic Systems Research, 2009, Vol. 21(1), 2009, pp. 23–44</a:t>
            </a:r>
            <a:endParaRPr lang="ru-RU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Umed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Temurshoev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, Ronald E. Miller &amp;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Maaike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C.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Bouwmeester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(2013) A NOTE ON THE GRAS METHOD, Economic Systems Research, 25:3, 361-367, DOI: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10.1080/09535314.2012.746645</a:t>
            </a:r>
            <a:endParaRPr lang="ru-RU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R.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E.Miler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P.D. Blair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«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Input-output analysis Foundations and extensions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»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Курсовая работа Д. </a:t>
            </a: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Соколова «Математические методы в теории межотраслевого баланса» 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Э.Ф. Баранов, И.А. Ким, Д.И. Пионтковский, Е.А.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Старицына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МЕТОДОЛОГИЧЕСКИЕ ПРОБЛЕМЫ ПОСТРОЕНИЯ СИСТЕМ ТАБЛИЦ «ЗАТРАТЫ – ВЫПУСК» РОССИИ В КЛАССИФИКАТОРАХ ОТРАСЛЕЙ И ПРОДУКТОВ, СООТВЕТСТВУЮЩИХ МЕЖДУНАРОДНЫМ СТАНДАРТАМ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92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Изначальные данные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Исходная матрица коэффициентов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окаймляющие итоги  по строкам</m:t>
                        </m:r>
                      </m:e>
                    </m:nary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-окаймляющие итоги по столбцам</a:t>
                </a: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3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</a:t>
            </a:r>
            <a:r>
              <a:rPr lang="en-U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</a:t>
            </a:r>
            <a:r>
              <a:rPr lang="ru-RU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ая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итерация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819190" y="2326105"/>
                <a:ext cx="10212389" cy="3777622"/>
              </a:xfrm>
            </p:spPr>
            <p:txBody>
              <a:bodyPr>
                <a:normAutofit/>
              </a:bodyPr>
              <a:lstStyle/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сумма по строкам</a:t>
                </a:r>
              </a:p>
              <a:p>
                <a:pPr>
                  <a:buFont typeface="+mj-lt"/>
                  <a:buAutoNum type="arabicPeriod"/>
                </a:pP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Если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сумма по строкам не совпаает с ограничениями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то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найдемвектор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bSup>
                      </m:den>
                    </m:f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𝑑𝑖𝑎𝑔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ru-RU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-сумма по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столбцам</a:t>
                </a:r>
              </a:p>
              <a:p>
                <a:pPr>
                  <a:buFont typeface="+mj-lt"/>
                  <a:buAutoNum type="arabicPeriod"/>
                </a:pP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Если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сумма по столбцам не совпаает с ограничениями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то</m:t>
                    </m:r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найдем вектор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bSup>
                      </m:den>
                    </m:f>
                  </m:oMath>
                </a14:m>
                <a:endParaRPr lang="ru-RU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𝑑𝑖𝑎𝑔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ru-RU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ru-RU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+mj-lt"/>
                  <a:buAutoNum type="arabicPeriod"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19190" y="2326105"/>
                <a:ext cx="10212389" cy="3777622"/>
              </a:xfrm>
              <a:blipFill rotWithShape="0">
                <a:blip r:embed="rId2"/>
                <a:stretch>
                  <a:fillRect l="-418" t="-11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31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Плюсы  и минусы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ПЛЮСЫ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Все операции матричные</a:t>
            </a:r>
          </a:p>
          <a:p>
            <a:pPr marL="0" indent="0">
              <a:buNone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МИНУСЫ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Коэффициенты исключительно положительные</a:t>
            </a:r>
          </a:p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Фиксированный вид линейных ограничений</a:t>
            </a:r>
          </a:p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Необходимы все окаймляющие итоги</a:t>
            </a:r>
          </a:p>
          <a:p>
            <a:endParaRPr lang="ru-RU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71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Метод изначально предложенный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Günlük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-¸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Senesen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Bates (1988)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 позже дополнительно формализованный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Junius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Oosterhaven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2003)</a:t>
                </a:r>
                <a:r>
                  <a:rPr lang="ru-RU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Отличаеся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от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RAS 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возможностью работать с матрицами, содержащими отрицательные элементы.</a:t>
                </a:r>
              </a:p>
              <a:p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Целевая функция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ru-RU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𝑜𝑖𝑗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e>
                    </m:nary>
                  </m:oMath>
                </a14:m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GRAS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84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изначальные данные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Исходная матрица коэффициентов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окаймляющие итоги  по строкам</m:t>
                        </m:r>
                      </m:e>
                    </m:nary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-окаймляющие итоги по столбцам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Немного теории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682151"/>
                <a:ext cx="8915400" cy="4685991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Матрица коэффициентов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разделяется на матрицы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P-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содержащую положительные числа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 нули на местеотрицательных,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N-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содержащую модули отрицательных чисел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и нули на месте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положительных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ru-RU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Мы будем искать элементы матрицы следующей итерации по формулам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при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sSubSup>
                        <m:sSubSup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при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</m:e>
                    </m:nary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условие равенства строки ограничению</m:t>
                    </m:r>
                  </m:oMath>
                </a14:m>
                <a:endParaRPr lang="ru-RU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⇒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ru-RU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682151"/>
                <a:ext cx="8915400" cy="4685991"/>
              </a:xfrm>
              <a:blipFill rotWithShape="0">
                <a:blip r:embed="rId2"/>
                <a:stretch>
                  <a:fillRect l="-479" t="-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81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Еще немного </a:t>
            </a:r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теории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+4∗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</m:nary>
                                </m:e>
                              </m:nary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2∗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ru-RU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,если же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bSup>
                              </m:e>
                            </m:nary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Аналогично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+4∗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1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1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</m:nary>
                                </m:e>
                              </m:nary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2∗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1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9A97-3CFF-4A7B-8712-B265DBE8416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59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5501</TotalTime>
  <Words>2738</Words>
  <Application>Microsoft Office PowerPoint</Application>
  <PresentationFormat>Произвольный</PresentationFormat>
  <Paragraphs>145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Легкий дым</vt:lpstr>
      <vt:lpstr>Презентация PowerPoint</vt:lpstr>
      <vt:lpstr>RAS</vt:lpstr>
      <vt:lpstr>Изначальные данные</vt:lpstr>
      <vt:lpstr>n-ая итерация </vt:lpstr>
      <vt:lpstr>Плюсы  и минусы </vt:lpstr>
      <vt:lpstr>GRAS</vt:lpstr>
      <vt:lpstr>изначальные данные</vt:lpstr>
      <vt:lpstr>Немного теории</vt:lpstr>
      <vt:lpstr>Еще немного теории</vt:lpstr>
      <vt:lpstr>N-ая итерация</vt:lpstr>
      <vt:lpstr>Плюсы и Минусы</vt:lpstr>
      <vt:lpstr>External GRAS</vt:lpstr>
      <vt:lpstr>Изначальные данные</vt:lpstr>
      <vt:lpstr>Немного теории</vt:lpstr>
      <vt:lpstr>N-ая итеррация</vt:lpstr>
      <vt:lpstr>Плюсы и Минусы</vt:lpstr>
      <vt:lpstr>KRAS</vt:lpstr>
      <vt:lpstr>Изначальные данные</vt:lpstr>
      <vt:lpstr>Немного теории</vt:lpstr>
      <vt:lpstr>N-ая итерация</vt:lpstr>
      <vt:lpstr>Коэффициенты _i</vt:lpstr>
      <vt:lpstr>Список литературы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Пользователь Windows</cp:lastModifiedBy>
  <cp:revision>59</cp:revision>
  <dcterms:created xsi:type="dcterms:W3CDTF">2015-03-01T21:36:26Z</dcterms:created>
  <dcterms:modified xsi:type="dcterms:W3CDTF">2015-12-10T13:22:40Z</dcterms:modified>
</cp:coreProperties>
</file>