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6" r:id="rId9"/>
    <p:sldId id="263" r:id="rId10"/>
    <p:sldId id="267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2365-829E-4200-8F32-4E0D40B36F1D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97C77-87CA-4748-ABF3-7B7B79ACC5C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31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7C77-87CA-4748-ABF3-7B7B79ACC5C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30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84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5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2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4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42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47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1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35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06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8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597E-1D2D-47FB-A6B3-F8633D94B456}" type="datetimeFigureOut">
              <a:rPr lang="ru-RU" smtClean="0"/>
              <a:t>10.12.2015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F47B-8972-4B29-B41C-8A1F6E86423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07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</a:rPr>
              <a:t>Декомпозиционный</a:t>
            </a:r>
            <a:r>
              <a:rPr lang="ru-RU" dirty="0" smtClean="0">
                <a:solidFill>
                  <a:schemeClr val="tx2"/>
                </a:solidFill>
              </a:rPr>
              <a:t> анализ на основе базы данных </a:t>
            </a:r>
            <a:r>
              <a:rPr lang="en-US" dirty="0" smtClean="0">
                <a:solidFill>
                  <a:schemeClr val="tx2"/>
                </a:solidFill>
              </a:rPr>
              <a:t>WIOD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0811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Елсакова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Анна и </a:t>
            </a:r>
            <a:r>
              <a:rPr lang="ru-RU" dirty="0" smtClean="0">
                <a:solidFill>
                  <a:schemeClr val="tx1"/>
                </a:solidFill>
              </a:rPr>
              <a:t>Евгения Корнева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093296"/>
            <a:ext cx="2530624" cy="6281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4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Итоговая декомпозиция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Объединяя все полученные выше декомпозиции получим: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Δf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1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6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Данные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проведения настоящего анализа были использованы симметричные таблицы «отрасль - отрасль» за 2000 и 2010 гг., опубликованные </a:t>
            </a:r>
            <a:r>
              <a:rPr lang="en-US" dirty="0" smtClean="0"/>
              <a:t>WIOD</a:t>
            </a:r>
            <a:r>
              <a:rPr lang="ru-RU" dirty="0" smtClean="0"/>
              <a:t> </a:t>
            </a:r>
          </a:p>
          <a:p>
            <a:r>
              <a:rPr lang="ru-RU" dirty="0" smtClean="0"/>
              <a:t>Экономика </a:t>
            </a:r>
            <a:r>
              <a:rPr lang="ru-RU" dirty="0"/>
              <a:t>РФ представлена в них 35 отраслями, однако одна из них – Предоставление услуг по ведению домашнего хозяйства (</a:t>
            </a:r>
            <a:r>
              <a:rPr lang="ru-RU" i="1" dirty="0"/>
              <a:t>англ</a:t>
            </a:r>
            <a:r>
              <a:rPr lang="ru-RU" dirty="0"/>
              <a:t>. </a:t>
            </a:r>
            <a:r>
              <a:rPr lang="pt-PT" dirty="0"/>
              <a:t>Private Households with Employed Persons</a:t>
            </a:r>
            <a:r>
              <a:rPr lang="ru-RU" dirty="0"/>
              <a:t>) – не представляет интереса, </a:t>
            </a:r>
            <a:r>
              <a:rPr lang="ru-RU" dirty="0" smtClean="0"/>
              <a:t>поскольку </a:t>
            </a:r>
            <a:r>
              <a:rPr lang="ru-RU" dirty="0"/>
              <a:t>имеет нулевой </a:t>
            </a:r>
            <a:r>
              <a:rPr lang="ru-RU" dirty="0" smtClean="0"/>
              <a:t>выпуск</a:t>
            </a:r>
          </a:p>
          <a:p>
            <a:r>
              <a:rPr lang="ru-RU" dirty="0" smtClean="0"/>
              <a:t>Таблицы типа «отрасль-отрасль»</a:t>
            </a:r>
          </a:p>
          <a:p>
            <a:r>
              <a:rPr lang="ru-RU" dirty="0"/>
              <a:t>Межотраслевые потоки товаров в таблицах представлены в стоимостном </a:t>
            </a:r>
            <a:r>
              <a:rPr lang="ru-RU" dirty="0" smtClean="0"/>
              <a:t>выражении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6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Анализ результатов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 2000 - 2010 гг. выпуск экономики РФ увеличился на 14</a:t>
            </a:r>
            <a:r>
              <a:rPr lang="ru-RU" dirty="0" smtClean="0"/>
              <a:t>%</a:t>
            </a:r>
          </a:p>
          <a:p>
            <a:r>
              <a:rPr lang="ru-RU" dirty="0" smtClean="0"/>
              <a:t>Основным </a:t>
            </a:r>
            <a:r>
              <a:rPr lang="ru-RU" dirty="0"/>
              <a:t>источником роста уровня выпуска в экономике в целом  стало изменение конечного спроса, на которое приходится 77% общего увеличения выпуска в </a:t>
            </a:r>
            <a:r>
              <a:rPr lang="ru-RU" dirty="0" smtClean="0"/>
              <a:t>экономике</a:t>
            </a:r>
          </a:p>
          <a:p>
            <a:r>
              <a:rPr lang="ru-RU" dirty="0"/>
              <a:t>Увеличение выпуска наблюдалось в 18 из 34 отраслей, причем в 9 из них рост составил более 50</a:t>
            </a:r>
            <a:r>
              <a:rPr lang="ru-RU" dirty="0" smtClean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6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Содержание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 модели межотраслевого баланса</a:t>
            </a:r>
          </a:p>
          <a:p>
            <a:r>
              <a:rPr lang="ru-RU" dirty="0" smtClean="0"/>
              <a:t>Структурная декомпозиция</a:t>
            </a:r>
          </a:p>
          <a:p>
            <a:r>
              <a:rPr lang="ru-RU" dirty="0" smtClean="0"/>
              <a:t>Начальная декомпозиция</a:t>
            </a:r>
          </a:p>
          <a:p>
            <a:r>
              <a:rPr lang="ru-RU" dirty="0" smtClean="0"/>
              <a:t>Изменения конечного спроса</a:t>
            </a:r>
          </a:p>
          <a:p>
            <a:r>
              <a:rPr lang="ru-RU" dirty="0" smtClean="0"/>
              <a:t>Изменения </a:t>
            </a:r>
            <a:r>
              <a:rPr lang="ru-RU" dirty="0" err="1" smtClean="0"/>
              <a:t>Леонтьевской</a:t>
            </a:r>
            <a:r>
              <a:rPr lang="ru-RU" dirty="0" smtClean="0"/>
              <a:t> обратной матрицы</a:t>
            </a:r>
          </a:p>
          <a:p>
            <a:r>
              <a:rPr lang="ru-RU" dirty="0" smtClean="0"/>
              <a:t>Данные</a:t>
            </a:r>
          </a:p>
          <a:p>
            <a:r>
              <a:rPr lang="ru-RU" dirty="0" smtClean="0"/>
              <a:t>Анализ результатов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1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Модель межотраслевого баланса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𝑍𝑖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ru-RU" dirty="0" smtClean="0"/>
                  <a:t> 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объем продукции,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матрица, отражающая источники и затраты ресурсов,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конечный спрос.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Обозначение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-</a:t>
                </a:r>
                <a:r>
                  <a:rPr lang="ru-RU" dirty="0"/>
                  <a:t> </a:t>
                </a:r>
                <a:r>
                  <a:rPr lang="ru-RU" dirty="0" smtClean="0"/>
                  <a:t>технический коэффициент.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𝐿𝑓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err="1"/>
                  <a:t>Л</a:t>
                </a:r>
                <a:r>
                  <a:rPr lang="ru-RU" dirty="0" err="1" smtClean="0"/>
                  <a:t>еонтьевская</a:t>
                </a:r>
                <a:r>
                  <a:rPr lang="ru-RU" dirty="0" smtClean="0"/>
                  <a:t> матрица, или матрица совокупных затрат.</a:t>
                </a:r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Структурная декомпозиция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 анализа структурной декомпозиции: выявить истинное влияние факторов на какой-либо показатель</a:t>
            </a:r>
          </a:p>
          <a:p>
            <a:pPr marL="0" indent="0">
              <a:buNone/>
            </a:pPr>
            <a:r>
              <a:rPr lang="ru-RU" dirty="0" smtClean="0"/>
              <a:t>Преимущества метода: учитывает все факторы производства; требует не такого большого объема данных, как другие </a:t>
            </a:r>
            <a:r>
              <a:rPr lang="ru-RU" dirty="0"/>
              <a:t>методы; </a:t>
            </a:r>
            <a:r>
              <a:rPr lang="ru-RU" dirty="0" smtClean="0"/>
              <a:t>несмотря на </a:t>
            </a:r>
            <a:r>
              <a:rPr lang="ru-RU" dirty="0"/>
              <a:t>статичность модели межотраслевого баланса, метода анализа структурной декомпозиции позволяет исследовать происходящие во времени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Недостатки:  множественность декомпозиции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Начальная декомпозиция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Пусть модель строится для двух годов - 0 и 1. Тогда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=0,1</m:t>
                    </m:r>
                  </m:oMath>
                </a14:m>
                <a:r>
                  <a:rPr lang="en-US" dirty="0" smtClean="0"/>
                  <a:t>.  </a:t>
                </a:r>
                <a:r>
                  <a:rPr lang="ru-RU" dirty="0" smtClean="0"/>
                  <a:t>Получаем: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Представления</a:t>
                </a:r>
                <a:r>
                  <a:rPr lang="en-US" dirty="0" smtClean="0"/>
                  <a:t> </a:t>
                </a:r>
                <a:r>
                  <a:rPr lang="ru-RU" dirty="0" smtClean="0"/>
                  <a:t>равноправны, поэтому берется среднее арифметическое</a:t>
                </a:r>
                <a:r>
                  <a:rPr lang="en-US" dirty="0" smtClean="0"/>
                  <a:t> </a:t>
                </a:r>
                <a:r>
                  <a:rPr lang="ru-RU" dirty="0" smtClean="0"/>
                  <a:t>результатов: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6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Изменения конечного спроса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Причины изменения конечного спроса:</a:t>
            </a:r>
          </a:p>
          <a:p>
            <a:pPr>
              <a:buFontTx/>
              <a:buChar char="-"/>
            </a:pPr>
            <a:r>
              <a:rPr lang="ru-RU" dirty="0" smtClean="0"/>
              <a:t>Изменения в общем уровне конечного потребления</a:t>
            </a:r>
          </a:p>
          <a:p>
            <a:pPr>
              <a:buFontTx/>
              <a:buChar char="-"/>
            </a:pPr>
            <a:r>
              <a:rPr lang="ru-RU" dirty="0" smtClean="0"/>
              <a:t>Изменения относительной величины затрат</a:t>
            </a:r>
          </a:p>
          <a:p>
            <a:pPr>
              <a:buFontTx/>
              <a:buChar char="-"/>
            </a:pPr>
            <a:r>
              <a:rPr lang="ru-RU" dirty="0" smtClean="0"/>
              <a:t>Изменение групп конечных потребителей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614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Изменения конечного спроса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Введем обозначения для экономики с </a:t>
                </a:r>
                <a:r>
                  <a:rPr lang="en-US" sz="2400" dirty="0" smtClean="0"/>
                  <a:t>n </a:t>
                </a:r>
                <a:r>
                  <a:rPr lang="ru-RU" sz="2400" dirty="0" smtClean="0"/>
                  <a:t>типами продуктов и </a:t>
                </a:r>
                <a:r>
                  <a:rPr lang="en-US" sz="2400" dirty="0" smtClean="0"/>
                  <a:t>p </a:t>
                </a:r>
                <a:r>
                  <a:rPr lang="ru-RU" sz="2400" dirty="0" smtClean="0"/>
                  <a:t>категориями конечного спроса.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p>
                        </m:sSubSup>
                        <m:r>
                          <a:rPr lang="en-US" sz="2400" i="1">
                            <a:latin typeface="Cambria Math"/>
                          </a:rPr>
                          <m:t>…</m:t>
                        </m:r>
                        <m:sSubSup>
                          <m:sSub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p>
                        </m:sSubSup>
                      </m:e>
                    </m:d>
                    <m:r>
                      <a:rPr lang="en-US" sz="2400" i="1">
                        <a:latin typeface="Cambria Math"/>
                      </a:rPr>
                      <m:t>, </m:t>
                    </m:r>
                  </m:oMath>
                </a14:m>
                <a:r>
                  <a:rPr lang="ru-RU" sz="2400" i="1" dirty="0" smtClean="0"/>
                  <a:t>- матрица конечного спроса</a:t>
                </a:r>
                <a:endParaRPr lang="ru-RU" sz="24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𝑖</m:t>
                    </m:r>
                    <m:r>
                      <a:rPr lang="ru-RU" sz="2400" i="1">
                        <a:latin typeface="Cambria Math"/>
                      </a:rPr>
                      <m:t>.</m:t>
                    </m:r>
                  </m:oMath>
                </a14:m>
                <a:r>
                  <a:rPr lang="ru-RU" sz="2400" dirty="0" smtClean="0"/>
                  <a:t> – </a:t>
                </a:r>
                <a:r>
                  <a:rPr lang="ru-RU" sz="2400" i="1" dirty="0" smtClean="0"/>
                  <a:t>вектор совокупного спроса на продукт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ru-RU" sz="2400" i="1" dirty="0" smtClean="0"/>
                  <a:t>- совокупный спрос, который предъявляет категория k за период времени t</a:t>
                </a:r>
                <a:r>
                  <a:rPr lang="ru-RU" sz="2400" dirty="0"/>
                  <a:t/>
                </a:r>
                <a:br>
                  <a:rPr lang="ru-RU" sz="24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f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t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ru-RU" sz="2400" i="1" dirty="0" smtClean="0"/>
                  <a:t> - доля совокупного конечного спроса в год t, которая приходится на категорию потребителей k.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𝑘𝑖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2400" dirty="0" smtClean="0"/>
                  <a:t> -</a:t>
                </a:r>
                <a:r>
                  <a:rPr lang="ru-RU" sz="2400" i="1" dirty="0" smtClean="0"/>
                  <a:t> доля </a:t>
                </a:r>
                <a:r>
                  <a:rPr lang="ru-RU" sz="2400" i="1" dirty="0"/>
                  <a:t>затрат категории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ru-RU" sz="2400" i="1" dirty="0"/>
                  <a:t> на продукцию типа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𝑖</m:t>
                    </m:r>
                  </m:oMath>
                </a14:m>
                <a:endParaRPr lang="ru-RU" sz="24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ru-RU" sz="2400" dirty="0" smtClean="0"/>
                  <a:t> - </a:t>
                </a:r>
                <a:r>
                  <a:rPr lang="ru-RU" sz="2400" i="1" dirty="0" smtClean="0"/>
                  <a:t>конечный спрос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111" t="-9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2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Изменения конечного спроса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820472" cy="478112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sz="3300" dirty="0" smtClean="0"/>
                  <a:t>После разложения изменений: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latin typeface="Cambria Math"/>
                        </a:rPr>
                        <m:t>Δ</m:t>
                      </m:r>
                      <m:r>
                        <a:rPr lang="en-US" sz="2800" i="1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Δf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Δf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Δf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Δ</m:t>
                      </m:r>
                      <m:r>
                        <a:rPr lang="en-US" sz="2800" i="1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3300" dirty="0"/>
                  <a:t>Первое слагаемое характеризует изменение уровня спроса, второе – его структуры, а третье отражает изменения в распределении продукции между различными категориями конечного спроса</a:t>
                </a:r>
                <a:r>
                  <a:rPr lang="ru-RU" sz="3300" dirty="0" smtClean="0"/>
                  <a:t>.</a:t>
                </a:r>
                <a:endParaRPr lang="ru-RU" sz="33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820472" cy="4781128"/>
              </a:xfrm>
              <a:blipFill rotWithShape="0">
                <a:blip r:embed="rId2"/>
                <a:stretch>
                  <a:fillRect l="-1244" t="-2679" r="-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6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Изменения </a:t>
            </a:r>
            <a:r>
              <a:rPr lang="ru-RU" dirty="0" err="1" smtClean="0">
                <a:solidFill>
                  <a:schemeClr val="tx2"/>
                </a:solidFill>
              </a:rPr>
              <a:t>Леонтьевской</a:t>
            </a:r>
            <a:r>
              <a:rPr lang="ru-RU" dirty="0" smtClean="0">
                <a:solidFill>
                  <a:schemeClr val="tx2"/>
                </a:solidFill>
              </a:rPr>
              <a:t> обратной матрицы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Изменения </a:t>
                </a:r>
                <a:r>
                  <a:rPr lang="ru-RU" dirty="0" err="1" smtClean="0"/>
                  <a:t>Леонтьевской</a:t>
                </a:r>
                <a:r>
                  <a:rPr lang="ru-RU" dirty="0" smtClean="0"/>
                  <a:t> матрицы обусловлены технологическими </a:t>
                </a:r>
                <a:r>
                  <a:rPr lang="ru-RU" dirty="0" err="1" smtClean="0"/>
                  <a:t>измениями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Из модели межотраслевого баланса с помощью преобразований получаем: </a:t>
                </a:r>
                <a:endParaRPr lang="ru-RU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Δ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Надо провести декомпозицию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Δ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ru-RU" dirty="0" smtClean="0"/>
                  <a:t> – делаем это с помощью </a:t>
                </a:r>
                <a:r>
                  <a:rPr lang="ru-RU" dirty="0" err="1" smtClean="0"/>
                  <a:t>дезагрегации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на изменения в столбцах.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757</Words>
  <Application>Microsoft Office PowerPoint</Application>
  <PresentationFormat>Экран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Декомпозиционный анализ на основе базы данных WIOD</vt:lpstr>
      <vt:lpstr>Содержание</vt:lpstr>
      <vt:lpstr>Модель межотраслевого баланса</vt:lpstr>
      <vt:lpstr>Структурная декомпозиция</vt:lpstr>
      <vt:lpstr>Начальная декомпозиция</vt:lpstr>
      <vt:lpstr>Изменения конечного спроса</vt:lpstr>
      <vt:lpstr>Изменения конечного спроса</vt:lpstr>
      <vt:lpstr>Изменения конечного спроса</vt:lpstr>
      <vt:lpstr>Изменения Леонтьевской обратной матрицы</vt:lpstr>
      <vt:lpstr>Итоговая декомпозиция</vt:lpstr>
      <vt:lpstr>Данные</vt:lpstr>
      <vt:lpstr>Анализ результатов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Декомпозиционный анализ на основе базы данных WIOD</dc:title>
  <dc:creator>Anna</dc:creator>
  <cp:lastModifiedBy>Пользователь Windows</cp:lastModifiedBy>
  <cp:revision>30</cp:revision>
  <dcterms:created xsi:type="dcterms:W3CDTF">2015-10-15T08:09:39Z</dcterms:created>
  <dcterms:modified xsi:type="dcterms:W3CDTF">2015-12-10T13:30:10Z</dcterms:modified>
</cp:coreProperties>
</file>