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2" r:id="rId2"/>
    <p:sldId id="265" r:id="rId3"/>
    <p:sldId id="264" r:id="rId4"/>
    <p:sldId id="266" r:id="rId5"/>
    <p:sldId id="260" r:id="rId6"/>
    <p:sldId id="261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DE4A-43D2-4163-B46F-AE7A30E3CA0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15A3-1D91-41EE-AA6A-023310E73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865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89E3-A278-40F2-8920-37FAE5E24B40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58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0F32-C682-4789-B512-1513FFEDB2D8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0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E9F1-ECF1-46BA-8853-CCC5355D1C8C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24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454-034E-4D82-A2A7-B25C3DCF2A48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1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BFDD-9E26-4560-BD3C-3F07FAADBD40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412-6198-4128-9224-CC27E31C6D53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33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1CA9-53AF-4748-99AC-0D37BD993AD0}" type="datetime1">
              <a:rPr lang="ru-RU" smtClean="0"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6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C62-E6DA-4927-81C9-AC90F2139976}" type="datetime1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6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A11-6D6A-4AE2-8DC3-F7058DC70DA6}" type="datetime1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9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E4ED-F36A-4FBE-AE2F-9055D10F88E5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7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E2D8-1AA2-4508-8633-2BF1BD06F7DB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01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2F00-29BF-496C-9871-5CE4AB041598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6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352928" cy="30243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Симметричные таблицы «затраты-выпуск»: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построение и анализ стабильности коэффициентов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23728" y="4318248"/>
            <a:ext cx="6400800" cy="119898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Корнева Евгения</a:t>
            </a:r>
            <a:b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</a:br>
            <a:endParaRPr lang="pt-PT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ФКН НИУ ВШЭ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1560" y="6093296"/>
            <a:ext cx="8075240" cy="484163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НИУ ВШЭ, 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PT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мая 2015 г.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Описание моделей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4040188" cy="523172"/>
          </a:xfrm>
        </p:spPr>
        <p:txBody>
          <a:bodyPr anchor="ctr"/>
          <a:lstStyle/>
          <a:p>
            <a:pPr algn="ctr"/>
            <a:r>
              <a:rPr lang="ru-RU" b="0" i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Модель Леонтьева</a:t>
            </a:r>
            <a:endParaRPr lang="ru-RU" b="0" i="1" dirty="0">
              <a:solidFill>
                <a:srgbClr val="00206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3276674"/>
                <a:ext cx="4040188" cy="323120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𝑒</m:t>
                      </m:r>
                      <m:r>
                        <a:rPr lang="ru-RU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105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ru-RU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105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𝐴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 ⟺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  <a:p>
                <a:pPr marL="0" indent="0">
                  <a:lnSpc>
                    <a:spcPct val="150000"/>
                  </a:lnSpc>
                  <a:spcBef>
                    <a:spcPts val="18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𝑰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3276674"/>
                <a:ext cx="4040188" cy="323120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2636912"/>
            <a:ext cx="4041775" cy="523172"/>
          </a:xfrm>
        </p:spPr>
        <p:txBody>
          <a:bodyPr anchor="ctr"/>
          <a:lstStyle/>
          <a:p>
            <a:pPr algn="ctr"/>
            <a:r>
              <a:rPr lang="ru-RU" b="0" i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Модель </a:t>
            </a:r>
            <a:r>
              <a:rPr lang="ru-RU" b="0" i="1" dirty="0" err="1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Гхоша</a:t>
            </a:r>
            <a:endParaRPr lang="ru-RU" b="0" i="1" dirty="0">
              <a:solidFill>
                <a:srgbClr val="00206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3276674"/>
                <a:ext cx="4041775" cy="323120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ru-RU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ru-RU" sz="105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ru-RU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5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ru-RU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ru-RU" i="1">
                          <a:latin typeface="Cambria Math"/>
                        </a:rPr>
                        <m:t>𝐵</m:t>
                      </m:r>
                      <m:r>
                        <a:rPr lang="ru-RU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 ⟺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ru-RU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b="1" i="1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̃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</m:sub>
                      </m:sSub>
                      <m:sSup>
                        <m:sSupPr>
                          <m:ctrlPr>
                            <a:rPr lang="ru-RU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𝑰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8" name="Объект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3276674"/>
                <a:ext cx="4041775" cy="3231208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H="1">
            <a:off x="4572000" y="2708920"/>
            <a:ext cx="2034" cy="3887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Объект 5"/>
              <p:cNvSpPr txBox="1">
                <a:spLocks/>
              </p:cNvSpPr>
              <p:nvPr/>
            </p:nvSpPr>
            <p:spPr>
              <a:xfrm>
                <a:off x="467544" y="980728"/>
                <a:ext cx="8208912" cy="16561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sz="20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𝑡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 - </a:t>
                </a:r>
                <a:r>
                  <a:rPr lang="ru-RU" sz="2000" dirty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стоимостное выражение потока товаров  от отрасли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ru-RU" sz="2000" dirty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 к отрасли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;  </a:t>
                </a:r>
              </a:p>
              <a:p>
                <a:pPr marL="0" indent="0" algn="just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dirty="0" smtClean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 – вектор выпуска;</a:t>
                </a:r>
                <a:endParaRPr lang="ru-RU" sz="2000" dirty="0">
                  <a:solidFill>
                    <a:prstClr val="black"/>
                  </a:solidFill>
                  <a:latin typeface="Bookman Old Style" panose="02050604050505020204" pitchFamily="18" charset="0"/>
                </a:endParaRPr>
              </a:p>
              <a:p>
                <a:pPr marL="0" indent="0" algn="just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 – вектор конечного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спроса</a:t>
                </a:r>
                <a:r>
                  <a:rPr lang="en-US" sz="2000" dirty="0" smtClean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;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 – вектор первичных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затрат</a:t>
                </a:r>
                <a:r>
                  <a:rPr lang="en-US" sz="2000" dirty="0" smtClean="0">
                    <a:solidFill>
                      <a:prstClr val="black"/>
                    </a:solidFill>
                    <a:latin typeface="Bookman Old Style" panose="02050604050505020204" pitchFamily="18" charset="0"/>
                  </a:rPr>
                  <a:t>;</a:t>
                </a:r>
                <a:endParaRPr lang="ru-RU" sz="2000" dirty="0">
                  <a:solidFill>
                    <a:prstClr val="black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18" name="Объект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80728"/>
                <a:ext cx="8208912" cy="1656184"/>
              </a:xfrm>
              <a:prstGeom prst="rect">
                <a:avLst/>
              </a:prstGeom>
              <a:blipFill rotWithShape="1">
                <a:blip r:embed="rId4"/>
                <a:stretch>
                  <a:fillRect l="-817" t="-735" r="-7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Актуальность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Построение симметричных таблиц «продукт – продукт» или «отрасль – отрасль» слишком </a:t>
            </a:r>
            <a:r>
              <a:rPr lang="ru-RU" dirty="0" err="1" smtClean="0">
                <a:latin typeface="Bookman Old Style" panose="02050604050505020204" pitchFamily="18" charset="0"/>
              </a:rPr>
              <a:t>затратно</a:t>
            </a:r>
            <a:r>
              <a:rPr lang="ru-RU" dirty="0" smtClean="0">
                <a:latin typeface="Bookman Old Style" panose="02050604050505020204" pitchFamily="18" charset="0"/>
              </a:rPr>
              <a:t>.</a:t>
            </a:r>
          </a:p>
          <a:p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Для прогнозирования используются таблицы предыдущего периода.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496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Предсказательная сила моделей</a:t>
            </a:r>
            <a:endParaRPr lang="ru-RU" sz="3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77714"/>
              </p:ext>
            </p:extLst>
          </p:nvPr>
        </p:nvGraphicFramePr>
        <p:xfrm>
          <a:off x="179512" y="908719"/>
          <a:ext cx="8712968" cy="5839732"/>
        </p:xfrm>
        <a:graphic>
          <a:graphicData uri="http://schemas.openxmlformats.org/drawingml/2006/table">
            <a:tbl>
              <a:tblPr/>
              <a:tblGrid>
                <a:gridCol w="5976664"/>
                <a:gridCol w="936104"/>
                <a:gridCol w="892401"/>
                <a:gridCol w="907799"/>
              </a:tblGrid>
              <a:tr h="4940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Industry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Forecasts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Best forecast</a:t>
                      </a:r>
                    </a:p>
                  </a:txBody>
                  <a:tcPr marL="3798" marR="3798" marT="3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Leontief Model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Ghosh Model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Model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Health and Social Work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4.8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Leontief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9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Education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6.3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Leontief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Construction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6.5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Leontief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Food, Beverages and Tobacco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2.0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4.0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Leontief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9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Public Admin and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Defence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Compulsory Social Security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2.4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7.2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Leontief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9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Retail Trade, Except of Motor Vehicles and Motorcycles; Repair of Household Goods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3.6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2.5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Ghosh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9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Wholesale Trade and Commission Trade, Except of Motor Vehicles and Motorcycles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2.6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3.0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Leontief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9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Coke, Refined Petroleum and Nuclear Fuel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10.1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12.2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Leontief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Electricity, Gas and Water Supply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14.5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10.7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Ghosh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9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Other Supporting and Auxiliary Transport Activities; Activities of Travel Agencies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16.0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14.8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Ghosh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Manufacturing,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Recycling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17.4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20.8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Leontief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55"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Overall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7.2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7.0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798" marR="3798" marT="37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3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Результаты анализа 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(данные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WIOD 1995 – 2011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гг.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39322"/>
              </p:ext>
            </p:extLst>
          </p:nvPr>
        </p:nvGraphicFramePr>
        <p:xfrm>
          <a:off x="467543" y="974204"/>
          <a:ext cx="8280921" cy="5331692"/>
        </p:xfrm>
        <a:graphic>
          <a:graphicData uri="http://schemas.openxmlformats.org/drawingml/2006/table">
            <a:tbl>
              <a:tblPr firstRow="1" firstCol="1" bandRow="1"/>
              <a:tblGrid>
                <a:gridCol w="1034157"/>
                <a:gridCol w="1035115"/>
                <a:gridCol w="858762"/>
                <a:gridCol w="1033199"/>
                <a:gridCol w="1207634"/>
                <a:gridCol w="1382070"/>
                <a:gridCol w="890391"/>
                <a:gridCol w="839593"/>
              </a:tblGrid>
              <a:tr h="422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Leontief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input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coefficient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aij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cvij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0 - 30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30 - 75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75 - 125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125 - 250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 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 0.1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0.1 - 0.2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0.2 - 0.3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0.3 - 0.4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0.4 - 0.5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 0.5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2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Ghosh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output coefficient bij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cvij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0 - 30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30 - 75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75 - 125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125 - 250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 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 0.1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0.1 - 0.2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0.2 - 0.3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0.3 - 0.4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0.4 - 0.5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 0.5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683568" y="6376243"/>
            <a:ext cx="4832176" cy="365125"/>
          </a:xfrm>
        </p:spPr>
        <p:txBody>
          <a:bodyPr/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Статистически значимые отличия (</a:t>
            </a:r>
            <a:r>
              <a:rPr lang="ru-RU" sz="1400" dirty="0" smtClean="0">
                <a:solidFill>
                  <a:schemeClr val="accent3"/>
                </a:solidFill>
              </a:rPr>
              <a:t>больше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ru-RU" sz="1400" dirty="0" smtClean="0">
                <a:solidFill>
                  <a:schemeClr val="accent2"/>
                </a:solidFill>
              </a:rPr>
              <a:t>меньше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уровень значимости 0.05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59904" y="6381328"/>
            <a:ext cx="288032" cy="252028"/>
            <a:chOff x="1475656" y="6381328"/>
            <a:chExt cx="360040" cy="25202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475656" y="6381328"/>
              <a:ext cx="360040" cy="10801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75656" y="6525344"/>
              <a:ext cx="360040" cy="1080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121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для дальнейшего изучения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8884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Какие из коэффициентов более стабильны: в </a:t>
            </a:r>
            <a:r>
              <a:rPr lang="ru-RU" i="1" dirty="0" smtClean="0">
                <a:latin typeface="Bookman Old Style" panose="02050604050505020204" pitchFamily="18" charset="0"/>
              </a:rPr>
              <a:t>реальном</a:t>
            </a:r>
            <a:r>
              <a:rPr lang="ru-RU" dirty="0" smtClean="0">
                <a:latin typeface="Bookman Old Style" panose="02050604050505020204" pitchFamily="18" charset="0"/>
              </a:rPr>
              <a:t> или </a:t>
            </a:r>
            <a:r>
              <a:rPr lang="ru-RU" i="1" dirty="0" smtClean="0">
                <a:latin typeface="Bookman Old Style" panose="02050604050505020204" pitchFamily="18" charset="0"/>
              </a:rPr>
              <a:t>номинальном</a:t>
            </a:r>
            <a:r>
              <a:rPr lang="ru-RU" dirty="0" smtClean="0">
                <a:latin typeface="Bookman Old Style" panose="02050604050505020204" pitchFamily="18" charset="0"/>
              </a:rPr>
              <a:t> выражении?</a:t>
            </a:r>
          </a:p>
          <a:p>
            <a:endParaRPr lang="en-US" sz="1500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Как ведут себя «важные» коэффициенты?</a:t>
            </a:r>
            <a:endParaRPr lang="en-US" dirty="0" smtClean="0">
              <a:latin typeface="Bookman Old Style" panose="02050604050505020204" pitchFamily="18" charset="0"/>
            </a:endParaRPr>
          </a:p>
          <a:p>
            <a:endParaRPr lang="ru-RU" sz="2000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Существуют ли тренды в динамике коэффициентов?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Используемая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Dietzenbacher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R. Coefficient stability and predictability in input‐output models: a comparative analysis for the Netherlands //Construction Management and Economics. – 2006. – Т. 24. – №. 7. – С. 671-680. </a:t>
            </a:r>
          </a:p>
          <a:p>
            <a:pPr algn="just">
              <a:spcAft>
                <a:spcPts val="1200"/>
              </a:spcAf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Dietzenbacher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Temurshoev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U. Input-output impact analysis in current or constant prices: does it matter? //Journal of Economic Structures. – 2012. – Т. 1. – №. 1. – С. 1-18.</a:t>
            </a:r>
          </a:p>
          <a:p>
            <a:pPr algn="just"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Miller R. E., Blair P. D. Input-output analysis: foundations and extensions. – Cambridge University Press, 2009.</a:t>
            </a:r>
          </a:p>
          <a:p>
            <a:pPr algn="just"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Sawyer J. A. Forecasting with input–output matrices: are the coefficients stationary? //Economic Systems Research. – 1992. – Т. 4. – №. 4. – С. 325-348.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770</Words>
  <Application>Microsoft Office PowerPoint</Application>
  <PresentationFormat>Экран (4:3)</PresentationFormat>
  <Paragraphs>224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Симметричные таблицы «затраты-выпуск»:  построение и анализ стабильности коэффициентов</vt:lpstr>
      <vt:lpstr>Описание моделей</vt:lpstr>
      <vt:lpstr>Актуальность</vt:lpstr>
      <vt:lpstr>Предсказательная сила моделей</vt:lpstr>
      <vt:lpstr>Результаты анализа  (данные WIOD 1995 – 2011 гг.)</vt:lpstr>
      <vt:lpstr>Вопросы для дальнейшего изучения</vt:lpstr>
      <vt:lpstr>Используемая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28</cp:revision>
  <dcterms:created xsi:type="dcterms:W3CDTF">2015-02-26T14:57:33Z</dcterms:created>
  <dcterms:modified xsi:type="dcterms:W3CDTF">2015-12-10T13:08:00Z</dcterms:modified>
</cp:coreProperties>
</file>