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73" r:id="rId4"/>
    <p:sldId id="264" r:id="rId5"/>
    <p:sldId id="266" r:id="rId6"/>
    <p:sldId id="267" r:id="rId7"/>
    <p:sldId id="270" r:id="rId8"/>
    <p:sldId id="278" r:id="rId9"/>
    <p:sldId id="291" r:id="rId10"/>
    <p:sldId id="290" r:id="rId11"/>
    <p:sldId id="268" r:id="rId12"/>
    <p:sldId id="281" r:id="rId13"/>
    <p:sldId id="282" r:id="rId14"/>
    <p:sldId id="271" r:id="rId15"/>
    <p:sldId id="307" r:id="rId16"/>
    <p:sldId id="275" r:id="rId17"/>
    <p:sldId id="283" r:id="rId18"/>
    <p:sldId id="277" r:id="rId19"/>
    <p:sldId id="284" r:id="rId20"/>
    <p:sldId id="308" r:id="rId21"/>
    <p:sldId id="306" r:id="rId22"/>
    <p:sldId id="309" r:id="rId23"/>
    <p:sldId id="279" r:id="rId24"/>
    <p:sldId id="285" r:id="rId25"/>
    <p:sldId id="280" r:id="rId26"/>
    <p:sldId id="286" r:id="rId27"/>
    <p:sldId id="269" r:id="rId28"/>
    <p:sldId id="263"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3"/>
    <p:restoredTop sz="94091"/>
  </p:normalViewPr>
  <p:slideViewPr>
    <p:cSldViewPr snapToGrid="0">
      <p:cViewPr>
        <p:scale>
          <a:sx n="47" d="100"/>
          <a:sy n="47" d="100"/>
        </p:scale>
        <p:origin x="-1620" y="-113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_W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_W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_W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_W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_W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_W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_W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_W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_W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_W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ren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ren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ren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ren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ren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ren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sel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sel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sel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sel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sel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ivqr_sell.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r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nastjablochina\Dropbox\German%20Housing\Quantile\Results\Excel\apr_sel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c:f>
              <c:strCache>
                <c:ptCount val="1"/>
                <c:pt idx="0">
                  <c:v>Unemployment</c:v>
                </c:pt>
              </c:strCache>
            </c:strRef>
          </c:tx>
          <c:spPr>
            <a:ln w="28575" cap="rnd">
              <a:solidFill>
                <a:schemeClr val="accent1"/>
              </a:solidFill>
              <a:round/>
            </a:ln>
            <a:effectLst/>
          </c:spPr>
          <c:marker>
            <c:symbol val="none"/>
          </c:marker>
          <c:cat>
            <c:strRef>
              <c:f>graphs!$B$5:$J$5</c:f>
              <c:strCache>
                <c:ptCount val="9"/>
                <c:pt idx="0">
                  <c:v>0.1</c:v>
                </c:pt>
                <c:pt idx="1">
                  <c:v>0.2</c:v>
                </c:pt>
                <c:pt idx="2">
                  <c:v>0.3</c:v>
                </c:pt>
                <c:pt idx="3">
                  <c:v>0.4</c:v>
                </c:pt>
                <c:pt idx="4">
                  <c:v>0.5</c:v>
                </c:pt>
                <c:pt idx="5">
                  <c:v>0.6</c:v>
                </c:pt>
                <c:pt idx="6">
                  <c:v>0.7</c:v>
                </c:pt>
                <c:pt idx="7">
                  <c:v>0.8 </c:v>
                </c:pt>
                <c:pt idx="8">
                  <c:v>0.9</c:v>
                </c:pt>
              </c:strCache>
            </c:strRef>
          </c:cat>
          <c:val>
            <c:numRef>
              <c:f>graphs!$B$6:$J$6</c:f>
              <c:numCache>
                <c:formatCode>General</c:formatCode>
                <c:ptCount val="9"/>
                <c:pt idx="0">
                  <c:v>-0.14799999999999999</c:v>
                </c:pt>
                <c:pt idx="1">
                  <c:v>-0.154</c:v>
                </c:pt>
                <c:pt idx="2">
                  <c:v>-0.158</c:v>
                </c:pt>
                <c:pt idx="3">
                  <c:v>-0.16300000000000001</c:v>
                </c:pt>
                <c:pt idx="4">
                  <c:v>-0.16700000000000001</c:v>
                </c:pt>
                <c:pt idx="5">
                  <c:v>-0.17299999999999999</c:v>
                </c:pt>
                <c:pt idx="6">
                  <c:v>-0.18</c:v>
                </c:pt>
                <c:pt idx="7">
                  <c:v>-0.188</c:v>
                </c:pt>
                <c:pt idx="8">
                  <c:v>-0.19800000000000001</c:v>
                </c:pt>
              </c:numCache>
            </c:numRef>
          </c:val>
          <c:smooth val="0"/>
          <c:extLst>
            <c:ext xmlns:c16="http://schemas.microsoft.com/office/drawing/2014/chart" uri="{C3380CC4-5D6E-409C-BE32-E72D297353CC}">
              <c16:uniqueId val="{00000000-87C1-4442-A0DE-2231783D065E}"/>
            </c:ext>
          </c:extLst>
        </c:ser>
        <c:dLbls>
          <c:showLegendKey val="0"/>
          <c:showVal val="0"/>
          <c:showCatName val="0"/>
          <c:showSerName val="0"/>
          <c:showPercent val="0"/>
          <c:showBubbleSize val="0"/>
        </c:dLbls>
        <c:smooth val="0"/>
        <c:axId val="2066886415"/>
        <c:axId val="2071481039"/>
      </c:lineChart>
      <c:catAx>
        <c:axId val="206688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71481039"/>
        <c:crosses val="autoZero"/>
        <c:auto val="1"/>
        <c:lblAlgn val="ctr"/>
        <c:lblOffset val="100"/>
        <c:noMultiLvlLbl val="0"/>
      </c:catAx>
      <c:valAx>
        <c:axId val="2071481039"/>
        <c:scaling>
          <c:orientation val="minMax"/>
          <c:max val="-0.13"/>
          <c:min val="-0.210000000000000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6688641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GRP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graphs!$B$21</c:f>
              <c:strCache>
                <c:ptCount val="1"/>
                <c:pt idx="0">
                  <c:v>GRI</c:v>
                </c:pt>
              </c:strCache>
            </c:strRef>
          </c:tx>
          <c:spPr>
            <a:ln w="28575" cap="rnd">
              <a:solidFill>
                <a:schemeClr val="accent1"/>
              </a:solidFill>
              <a:round/>
            </a:ln>
            <a:effectLst/>
          </c:spPr>
          <c:marker>
            <c:symbol val="none"/>
          </c:marker>
          <c:cat>
            <c:strRef>
              <c:f>graphs!$B$22:$J$22</c:f>
              <c:strCache>
                <c:ptCount val="9"/>
                <c:pt idx="0">
                  <c:v>0.1</c:v>
                </c:pt>
                <c:pt idx="1">
                  <c:v>0.2</c:v>
                </c:pt>
                <c:pt idx="2">
                  <c:v>0.3</c:v>
                </c:pt>
                <c:pt idx="3">
                  <c:v>0.4</c:v>
                </c:pt>
                <c:pt idx="4">
                  <c:v>0.5</c:v>
                </c:pt>
                <c:pt idx="5">
                  <c:v>0.6</c:v>
                </c:pt>
                <c:pt idx="6">
                  <c:v>0.7</c:v>
                </c:pt>
                <c:pt idx="7">
                  <c:v>0.8 </c:v>
                </c:pt>
                <c:pt idx="8">
                  <c:v>0.9</c:v>
                </c:pt>
              </c:strCache>
            </c:strRef>
          </c:cat>
          <c:val>
            <c:numRef>
              <c:f>graphs!$B$23:$J$23</c:f>
              <c:numCache>
                <c:formatCode>General</c:formatCode>
                <c:ptCount val="9"/>
                <c:pt idx="0">
                  <c:v>0.52800000000000002</c:v>
                </c:pt>
                <c:pt idx="1">
                  <c:v>0.51800000000000002</c:v>
                </c:pt>
                <c:pt idx="2">
                  <c:v>0.51</c:v>
                </c:pt>
                <c:pt idx="3">
                  <c:v>0.5</c:v>
                </c:pt>
                <c:pt idx="4">
                  <c:v>0.48899999999999999</c:v>
                </c:pt>
                <c:pt idx="5">
                  <c:v>0.47499999999999998</c:v>
                </c:pt>
                <c:pt idx="6">
                  <c:v>0.45900000000000002</c:v>
                </c:pt>
                <c:pt idx="7">
                  <c:v>0.442</c:v>
                </c:pt>
                <c:pt idx="8">
                  <c:v>0.42099999999999999</c:v>
                </c:pt>
              </c:numCache>
            </c:numRef>
          </c:val>
          <c:smooth val="0"/>
          <c:extLst>
            <c:ext xmlns:c16="http://schemas.microsoft.com/office/drawing/2014/chart" uri="{C3380CC4-5D6E-409C-BE32-E72D297353CC}">
              <c16:uniqueId val="{00000000-A383-C449-8782-CF82940A6EFD}"/>
            </c:ext>
          </c:extLst>
        </c:ser>
        <c:dLbls>
          <c:showLegendKey val="0"/>
          <c:showVal val="0"/>
          <c:showCatName val="0"/>
          <c:showSerName val="0"/>
          <c:showPercent val="0"/>
          <c:showBubbleSize val="0"/>
        </c:dLbls>
        <c:smooth val="0"/>
        <c:axId val="2070971599"/>
        <c:axId val="2071716735"/>
      </c:lineChart>
      <c:catAx>
        <c:axId val="20709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71716735"/>
        <c:crosses val="autoZero"/>
        <c:auto val="1"/>
        <c:lblAlgn val="ctr"/>
        <c:lblOffset val="100"/>
        <c:noMultiLvlLbl val="0"/>
      </c:catAx>
      <c:valAx>
        <c:axId val="2071716735"/>
        <c:scaling>
          <c:orientation val="minMax"/>
          <c:max val="0.53"/>
          <c:min val="0.430000000000000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7097159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graphs!$B$26</c:f>
              <c:strCache>
                <c:ptCount val="1"/>
                <c:pt idx="0">
                  <c:v>Immigration</c:v>
                </c:pt>
              </c:strCache>
            </c:strRef>
          </c:tx>
          <c:spPr>
            <a:ln w="28575" cap="rnd">
              <a:solidFill>
                <a:schemeClr val="accent1"/>
              </a:solidFill>
              <a:round/>
            </a:ln>
            <a:effectLst/>
          </c:spPr>
          <c:marker>
            <c:symbol val="none"/>
          </c:marker>
          <c:cat>
            <c:strRef>
              <c:f>graphs!$B$27:$J$27</c:f>
              <c:strCache>
                <c:ptCount val="9"/>
                <c:pt idx="0">
                  <c:v>0.1</c:v>
                </c:pt>
                <c:pt idx="1">
                  <c:v>0.2</c:v>
                </c:pt>
                <c:pt idx="2">
                  <c:v>0.3</c:v>
                </c:pt>
                <c:pt idx="3">
                  <c:v>0.4</c:v>
                </c:pt>
                <c:pt idx="4">
                  <c:v>0.5</c:v>
                </c:pt>
                <c:pt idx="5">
                  <c:v>0.6</c:v>
                </c:pt>
                <c:pt idx="6">
                  <c:v>0.7</c:v>
                </c:pt>
                <c:pt idx="7">
                  <c:v>0.8 </c:v>
                </c:pt>
                <c:pt idx="8">
                  <c:v>0.9</c:v>
                </c:pt>
              </c:strCache>
            </c:strRef>
          </c:cat>
          <c:val>
            <c:numRef>
              <c:f>graphs!$B$28:$J$28</c:f>
              <c:numCache>
                <c:formatCode>0.000</c:formatCode>
                <c:ptCount val="9"/>
                <c:pt idx="0">
                  <c:v>1.669</c:v>
                </c:pt>
                <c:pt idx="1">
                  <c:v>1.909</c:v>
                </c:pt>
                <c:pt idx="2">
                  <c:v>2.1160000000000001</c:v>
                </c:pt>
                <c:pt idx="3">
                  <c:v>2.3490000000000002</c:v>
                </c:pt>
                <c:pt idx="4">
                  <c:v>2.621</c:v>
                </c:pt>
                <c:pt idx="5">
                  <c:v>2.9660000000000002</c:v>
                </c:pt>
                <c:pt idx="6">
                  <c:v>3.351</c:v>
                </c:pt>
                <c:pt idx="7">
                  <c:v>3.7549999999999999</c:v>
                </c:pt>
                <c:pt idx="8">
                  <c:v>4.2709999999999999</c:v>
                </c:pt>
              </c:numCache>
            </c:numRef>
          </c:val>
          <c:smooth val="0"/>
          <c:extLst>
            <c:ext xmlns:c16="http://schemas.microsoft.com/office/drawing/2014/chart" uri="{C3380CC4-5D6E-409C-BE32-E72D297353CC}">
              <c16:uniqueId val="{00000000-20BE-5644-B3CB-881248D55130}"/>
            </c:ext>
          </c:extLst>
        </c:ser>
        <c:dLbls>
          <c:showLegendKey val="0"/>
          <c:showVal val="0"/>
          <c:showCatName val="0"/>
          <c:showSerName val="0"/>
          <c:showPercent val="0"/>
          <c:showBubbleSize val="0"/>
        </c:dLbls>
        <c:smooth val="0"/>
        <c:axId val="2020834879"/>
        <c:axId val="2099490879"/>
      </c:lineChart>
      <c:catAx>
        <c:axId val="202083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9490879"/>
        <c:crosses val="autoZero"/>
        <c:auto val="1"/>
        <c:lblAlgn val="ctr"/>
        <c:lblOffset val="100"/>
        <c:noMultiLvlLbl val="0"/>
      </c:catAx>
      <c:valAx>
        <c:axId val="2099490879"/>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2083487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graphs!$B$31</c:f>
              <c:strCache>
                <c:ptCount val="1"/>
                <c:pt idx="0">
                  <c:v>Emigration</c:v>
                </c:pt>
              </c:strCache>
            </c:strRef>
          </c:tx>
          <c:spPr>
            <a:ln w="28575" cap="rnd">
              <a:solidFill>
                <a:schemeClr val="accent1"/>
              </a:solidFill>
              <a:round/>
            </a:ln>
            <a:effectLst/>
          </c:spPr>
          <c:marker>
            <c:symbol val="none"/>
          </c:marker>
          <c:cat>
            <c:strRef>
              <c:f>graphs!$B$32:$J$32</c:f>
              <c:strCache>
                <c:ptCount val="9"/>
                <c:pt idx="0">
                  <c:v>0.1</c:v>
                </c:pt>
                <c:pt idx="1">
                  <c:v>0.2</c:v>
                </c:pt>
                <c:pt idx="2">
                  <c:v>0.3</c:v>
                </c:pt>
                <c:pt idx="3">
                  <c:v>0.4</c:v>
                </c:pt>
                <c:pt idx="4">
                  <c:v>0.5</c:v>
                </c:pt>
                <c:pt idx="5">
                  <c:v>0.6</c:v>
                </c:pt>
                <c:pt idx="6">
                  <c:v>0.7</c:v>
                </c:pt>
                <c:pt idx="7">
                  <c:v>0.8 </c:v>
                </c:pt>
                <c:pt idx="8">
                  <c:v>0.9</c:v>
                </c:pt>
              </c:strCache>
            </c:strRef>
          </c:cat>
          <c:val>
            <c:numRef>
              <c:f>graphs!$B$33:$J$33</c:f>
              <c:numCache>
                <c:formatCode>General</c:formatCode>
                <c:ptCount val="9"/>
                <c:pt idx="0">
                  <c:v>1.014</c:v>
                </c:pt>
                <c:pt idx="1">
                  <c:v>1.028</c:v>
                </c:pt>
                <c:pt idx="2">
                  <c:v>1.04</c:v>
                </c:pt>
                <c:pt idx="3">
                  <c:v>1.0529999999999999</c:v>
                </c:pt>
                <c:pt idx="4">
                  <c:v>1.069</c:v>
                </c:pt>
                <c:pt idx="5">
                  <c:v>1.089</c:v>
                </c:pt>
                <c:pt idx="6">
                  <c:v>1.111</c:v>
                </c:pt>
                <c:pt idx="7">
                  <c:v>1.135</c:v>
                </c:pt>
                <c:pt idx="8">
                  <c:v>1.165</c:v>
                </c:pt>
              </c:numCache>
            </c:numRef>
          </c:val>
          <c:smooth val="0"/>
          <c:extLst>
            <c:ext xmlns:c16="http://schemas.microsoft.com/office/drawing/2014/chart" uri="{C3380CC4-5D6E-409C-BE32-E72D297353CC}">
              <c16:uniqueId val="{00000000-32F7-4D4A-82C4-A03E4E5148B5}"/>
            </c:ext>
          </c:extLst>
        </c:ser>
        <c:dLbls>
          <c:showLegendKey val="0"/>
          <c:showVal val="0"/>
          <c:showCatName val="0"/>
          <c:showSerName val="0"/>
          <c:showPercent val="0"/>
          <c:showBubbleSize val="0"/>
        </c:dLbls>
        <c:smooth val="0"/>
        <c:axId val="2105337039"/>
        <c:axId val="2067741487"/>
      </c:lineChart>
      <c:catAx>
        <c:axId val="210533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67741487"/>
        <c:crosses val="autoZero"/>
        <c:auto val="1"/>
        <c:lblAlgn val="ctr"/>
        <c:lblOffset val="100"/>
        <c:noMultiLvlLbl val="0"/>
      </c:catAx>
      <c:valAx>
        <c:axId val="2067741487"/>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0533703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W*Wages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graphs!$B$38:$B$39</c:f>
              <c:strCache>
                <c:ptCount val="1"/>
                <c:pt idx="0">
                  <c:v>Quantile Beta</c:v>
                </c:pt>
              </c:strCache>
            </c:strRef>
          </c:tx>
          <c:spPr>
            <a:ln w="28575" cap="rnd">
              <a:solidFill>
                <a:schemeClr val="accent1"/>
              </a:solidFill>
              <a:round/>
            </a:ln>
            <a:effectLst/>
          </c:spPr>
          <c:marker>
            <c:symbol val="none"/>
          </c:marker>
          <c:cat>
            <c:strRef>
              <c:f>graphs!$C$38:$K$38</c:f>
              <c:strCache>
                <c:ptCount val="9"/>
                <c:pt idx="0">
                  <c:v>0.1</c:v>
                </c:pt>
                <c:pt idx="1">
                  <c:v>0.2</c:v>
                </c:pt>
                <c:pt idx="2">
                  <c:v>0.3</c:v>
                </c:pt>
                <c:pt idx="3">
                  <c:v>0.4</c:v>
                </c:pt>
                <c:pt idx="4">
                  <c:v>0.5</c:v>
                </c:pt>
                <c:pt idx="5">
                  <c:v>0.6</c:v>
                </c:pt>
                <c:pt idx="6">
                  <c:v>0.7</c:v>
                </c:pt>
                <c:pt idx="7">
                  <c:v>0.8 </c:v>
                </c:pt>
                <c:pt idx="8">
                  <c:v>0.9</c:v>
                </c:pt>
              </c:strCache>
            </c:strRef>
          </c:cat>
          <c:val>
            <c:numRef>
              <c:f>graphs!$C$39:$K$39</c:f>
              <c:numCache>
                <c:formatCode>0.000</c:formatCode>
                <c:ptCount val="9"/>
                <c:pt idx="0">
                  <c:v>0.13600000000000001</c:v>
                </c:pt>
                <c:pt idx="1">
                  <c:v>0.16300000000000001</c:v>
                </c:pt>
                <c:pt idx="2">
                  <c:v>0.184</c:v>
                </c:pt>
                <c:pt idx="3">
                  <c:v>0.20799999999999999</c:v>
                </c:pt>
                <c:pt idx="4">
                  <c:v>0.23200000000000001</c:v>
                </c:pt>
                <c:pt idx="5">
                  <c:v>0.25700000000000001</c:v>
                </c:pt>
                <c:pt idx="6">
                  <c:v>0.28000000000000003</c:v>
                </c:pt>
                <c:pt idx="7">
                  <c:v>0.30199999999999999</c:v>
                </c:pt>
                <c:pt idx="8">
                  <c:v>0.32800000000000001</c:v>
                </c:pt>
              </c:numCache>
            </c:numRef>
          </c:val>
          <c:smooth val="0"/>
          <c:extLst>
            <c:ext xmlns:c16="http://schemas.microsoft.com/office/drawing/2014/chart" uri="{C3380CC4-5D6E-409C-BE32-E72D297353CC}">
              <c16:uniqueId val="{00000000-C264-CE4B-8F5A-8FF17EC065C3}"/>
            </c:ext>
          </c:extLst>
        </c:ser>
        <c:dLbls>
          <c:showLegendKey val="0"/>
          <c:showVal val="0"/>
          <c:showCatName val="0"/>
          <c:showSerName val="0"/>
          <c:showPercent val="0"/>
          <c:showBubbleSize val="0"/>
        </c:dLbls>
        <c:smooth val="0"/>
        <c:axId val="2099490879"/>
        <c:axId val="2108089791"/>
      </c:lineChart>
      <c:catAx>
        <c:axId val="209949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08089791"/>
        <c:crosses val="autoZero"/>
        <c:auto val="1"/>
        <c:lblAlgn val="ctr"/>
        <c:lblOffset val="100"/>
        <c:noMultiLvlLbl val="0"/>
      </c:catAx>
      <c:valAx>
        <c:axId val="2108089791"/>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949087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W*GRP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graphs!$B$43</c:f>
              <c:strCache>
                <c:ptCount val="1"/>
                <c:pt idx="0">
                  <c:v>W*GRI</c:v>
                </c:pt>
              </c:strCache>
            </c:strRef>
          </c:tx>
          <c:spPr>
            <a:ln w="28575" cap="rnd">
              <a:solidFill>
                <a:schemeClr val="accent1"/>
              </a:solidFill>
              <a:round/>
            </a:ln>
            <a:effectLst/>
          </c:spPr>
          <c:marker>
            <c:symbol val="none"/>
          </c:marker>
          <c:cat>
            <c:strRef>
              <c:f>graphs!$C$44:$K$44</c:f>
              <c:strCache>
                <c:ptCount val="9"/>
                <c:pt idx="0">
                  <c:v>0.1</c:v>
                </c:pt>
                <c:pt idx="1">
                  <c:v>0.2</c:v>
                </c:pt>
                <c:pt idx="2">
                  <c:v>0.3</c:v>
                </c:pt>
                <c:pt idx="3">
                  <c:v>0.4</c:v>
                </c:pt>
                <c:pt idx="4">
                  <c:v>0.5</c:v>
                </c:pt>
                <c:pt idx="5">
                  <c:v>0.6</c:v>
                </c:pt>
                <c:pt idx="6">
                  <c:v>0.7</c:v>
                </c:pt>
                <c:pt idx="7">
                  <c:v>0.8 </c:v>
                </c:pt>
                <c:pt idx="8">
                  <c:v>0.9</c:v>
                </c:pt>
              </c:strCache>
            </c:strRef>
          </c:cat>
          <c:val>
            <c:numRef>
              <c:f>graphs!$C$45:$K$45</c:f>
              <c:numCache>
                <c:formatCode>0.000</c:formatCode>
                <c:ptCount val="9"/>
                <c:pt idx="0">
                  <c:v>0.496</c:v>
                </c:pt>
                <c:pt idx="1">
                  <c:v>0.51300000000000001</c:v>
                </c:pt>
                <c:pt idx="2">
                  <c:v>0.52600000000000002</c:v>
                </c:pt>
                <c:pt idx="3">
                  <c:v>0.54100000000000004</c:v>
                </c:pt>
                <c:pt idx="4">
                  <c:v>0.55700000000000005</c:v>
                </c:pt>
                <c:pt idx="5">
                  <c:v>0.57199999999999995</c:v>
                </c:pt>
                <c:pt idx="6">
                  <c:v>0.58699999999999997</c:v>
                </c:pt>
                <c:pt idx="7">
                  <c:v>0.60099999999999998</c:v>
                </c:pt>
                <c:pt idx="8">
                  <c:v>0.61699999999999999</c:v>
                </c:pt>
              </c:numCache>
            </c:numRef>
          </c:val>
          <c:smooth val="0"/>
          <c:extLst>
            <c:ext xmlns:c16="http://schemas.microsoft.com/office/drawing/2014/chart" uri="{C3380CC4-5D6E-409C-BE32-E72D297353CC}">
              <c16:uniqueId val="{00000000-9739-EB47-BBB6-A2A843C6EEDE}"/>
            </c:ext>
          </c:extLst>
        </c:ser>
        <c:dLbls>
          <c:showLegendKey val="0"/>
          <c:showVal val="0"/>
          <c:showCatName val="0"/>
          <c:showSerName val="0"/>
          <c:showPercent val="0"/>
          <c:showBubbleSize val="0"/>
        </c:dLbls>
        <c:smooth val="0"/>
        <c:axId val="2145154495"/>
        <c:axId val="2139357615"/>
      </c:lineChart>
      <c:catAx>
        <c:axId val="214515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39357615"/>
        <c:crosses val="autoZero"/>
        <c:auto val="1"/>
        <c:lblAlgn val="ctr"/>
        <c:lblOffset val="100"/>
        <c:noMultiLvlLbl val="0"/>
      </c:catAx>
      <c:valAx>
        <c:axId val="2139357615"/>
        <c:scaling>
          <c:orientation val="minMax"/>
          <c:min val="0.49000000000000005"/>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4515449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graphs!$B$55</c:f>
              <c:strCache>
                <c:ptCount val="1"/>
                <c:pt idx="0">
                  <c:v>W*Immigration</c:v>
                </c:pt>
              </c:strCache>
            </c:strRef>
          </c:tx>
          <c:spPr>
            <a:ln w="28575" cap="rnd">
              <a:solidFill>
                <a:schemeClr val="accent1"/>
              </a:solidFill>
              <a:round/>
            </a:ln>
            <a:effectLst/>
          </c:spPr>
          <c:marker>
            <c:symbol val="none"/>
          </c:marker>
          <c:cat>
            <c:strRef>
              <c:f>graphs!$F$56:$K$56</c:f>
              <c:strCache>
                <c:ptCount val="6"/>
                <c:pt idx="0">
                  <c:v>0.4</c:v>
                </c:pt>
                <c:pt idx="1">
                  <c:v>0.5</c:v>
                </c:pt>
                <c:pt idx="2">
                  <c:v>0.6</c:v>
                </c:pt>
                <c:pt idx="3">
                  <c:v>0.7</c:v>
                </c:pt>
                <c:pt idx="4">
                  <c:v>0.8 </c:v>
                </c:pt>
                <c:pt idx="5">
                  <c:v>0.9</c:v>
                </c:pt>
              </c:strCache>
            </c:strRef>
          </c:cat>
          <c:val>
            <c:numRef>
              <c:f>graphs!$F$57:$K$57</c:f>
              <c:numCache>
                <c:formatCode>General</c:formatCode>
                <c:ptCount val="6"/>
                <c:pt idx="0">
                  <c:v>0.93899999999999995</c:v>
                </c:pt>
                <c:pt idx="1">
                  <c:v>1.0189999999999999</c:v>
                </c:pt>
                <c:pt idx="2">
                  <c:v>1.097</c:v>
                </c:pt>
                <c:pt idx="3">
                  <c:v>1.1719999999999999</c:v>
                </c:pt>
                <c:pt idx="4">
                  <c:v>1.2430000000000001</c:v>
                </c:pt>
                <c:pt idx="5">
                  <c:v>1.327</c:v>
                </c:pt>
              </c:numCache>
            </c:numRef>
          </c:val>
          <c:smooth val="0"/>
          <c:extLst>
            <c:ext xmlns:c16="http://schemas.microsoft.com/office/drawing/2014/chart" uri="{C3380CC4-5D6E-409C-BE32-E72D297353CC}">
              <c16:uniqueId val="{00000000-BB9B-F049-AB7E-7E90CEE34923}"/>
            </c:ext>
          </c:extLst>
        </c:ser>
        <c:dLbls>
          <c:showLegendKey val="0"/>
          <c:showVal val="0"/>
          <c:showCatName val="0"/>
          <c:showSerName val="0"/>
          <c:showPercent val="0"/>
          <c:showBubbleSize val="0"/>
        </c:dLbls>
        <c:smooth val="0"/>
        <c:axId val="1687861535"/>
        <c:axId val="1687865647"/>
      </c:lineChart>
      <c:catAx>
        <c:axId val="168786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7865647"/>
        <c:crosses val="autoZero"/>
        <c:auto val="1"/>
        <c:lblAlgn val="ctr"/>
        <c:lblOffset val="100"/>
        <c:noMultiLvlLbl val="0"/>
      </c:catAx>
      <c:valAx>
        <c:axId val="1687865647"/>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786153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W*Pendulum migration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graphs!$B$26:$B$27</c:f>
              <c:strCache>
                <c:ptCount val="1"/>
                <c:pt idx="0">
                  <c:v>Quantile Beta</c:v>
                </c:pt>
              </c:strCache>
            </c:strRef>
          </c:tx>
          <c:spPr>
            <a:ln w="28575" cap="rnd">
              <a:solidFill>
                <a:schemeClr val="accent1"/>
              </a:solidFill>
              <a:round/>
            </a:ln>
            <a:effectLst/>
          </c:spPr>
          <c:marker>
            <c:symbol val="none"/>
          </c:marker>
          <c:cat>
            <c:strRef>
              <c:f>graphs!$F$26:$K$26</c:f>
              <c:strCache>
                <c:ptCount val="6"/>
                <c:pt idx="0">
                  <c:v>0.4</c:v>
                </c:pt>
                <c:pt idx="1">
                  <c:v>0.5</c:v>
                </c:pt>
                <c:pt idx="2">
                  <c:v>0.6</c:v>
                </c:pt>
                <c:pt idx="3">
                  <c:v>0.7</c:v>
                </c:pt>
                <c:pt idx="4">
                  <c:v>0.8 </c:v>
                </c:pt>
                <c:pt idx="5">
                  <c:v>0.9</c:v>
                </c:pt>
              </c:strCache>
            </c:strRef>
          </c:cat>
          <c:val>
            <c:numRef>
              <c:f>graphs!$F$27:$K$27</c:f>
              <c:numCache>
                <c:formatCode>0.00E+00</c:formatCode>
                <c:ptCount val="6"/>
                <c:pt idx="0">
                  <c:v>6.2199999999999997E-6</c:v>
                </c:pt>
                <c:pt idx="1">
                  <c:v>7.9200000000000004E-6</c:v>
                </c:pt>
                <c:pt idx="2">
                  <c:v>9.5699999999999999E-6</c:v>
                </c:pt>
                <c:pt idx="3">
                  <c:v>1.1199999999999999E-5</c:v>
                </c:pt>
                <c:pt idx="4">
                  <c:v>1.27E-5</c:v>
                </c:pt>
                <c:pt idx="5">
                  <c:v>1.45E-5</c:v>
                </c:pt>
              </c:numCache>
            </c:numRef>
          </c:val>
          <c:smooth val="0"/>
          <c:extLst>
            <c:ext xmlns:c16="http://schemas.microsoft.com/office/drawing/2014/chart" uri="{C3380CC4-5D6E-409C-BE32-E72D297353CC}">
              <c16:uniqueId val="{00000000-D057-5542-9A50-FE2F7D93BC38}"/>
            </c:ext>
          </c:extLst>
        </c:ser>
        <c:dLbls>
          <c:showLegendKey val="0"/>
          <c:showVal val="0"/>
          <c:showCatName val="0"/>
          <c:showSerName val="0"/>
          <c:showPercent val="0"/>
          <c:showBubbleSize val="0"/>
        </c:dLbls>
        <c:smooth val="0"/>
        <c:axId val="2092528799"/>
        <c:axId val="2092282527"/>
      </c:lineChart>
      <c:catAx>
        <c:axId val="209252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2282527"/>
        <c:crosses val="autoZero"/>
        <c:auto val="1"/>
        <c:lblAlgn val="ctr"/>
        <c:lblOffset val="100"/>
        <c:noMultiLvlLbl val="0"/>
      </c:catAx>
      <c:valAx>
        <c:axId val="2092282527"/>
        <c:scaling>
          <c:orientation val="minMax"/>
          <c:max val="1.4600000000000006E-5"/>
          <c:min val="6.0000000000000018E-6"/>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252879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graphs!$B$49</c:f>
              <c:strCache>
                <c:ptCount val="1"/>
                <c:pt idx="0">
                  <c:v>W*Emigration</c:v>
                </c:pt>
              </c:strCache>
            </c:strRef>
          </c:tx>
          <c:spPr>
            <a:ln w="28575" cap="rnd">
              <a:solidFill>
                <a:schemeClr val="accent1"/>
              </a:solidFill>
              <a:round/>
            </a:ln>
            <a:effectLst/>
          </c:spPr>
          <c:marker>
            <c:symbol val="none"/>
          </c:marker>
          <c:cat>
            <c:strRef>
              <c:f>graphs!$F$50:$K$50</c:f>
              <c:strCache>
                <c:ptCount val="6"/>
                <c:pt idx="0">
                  <c:v>0.4</c:v>
                </c:pt>
                <c:pt idx="1">
                  <c:v>0.5</c:v>
                </c:pt>
                <c:pt idx="2">
                  <c:v>0.6</c:v>
                </c:pt>
                <c:pt idx="3">
                  <c:v>0.7</c:v>
                </c:pt>
                <c:pt idx="4">
                  <c:v>0.8 </c:v>
                </c:pt>
                <c:pt idx="5">
                  <c:v>0.9</c:v>
                </c:pt>
              </c:strCache>
            </c:strRef>
          </c:cat>
          <c:val>
            <c:numRef>
              <c:f>graphs!$F$51:$K$51</c:f>
              <c:numCache>
                <c:formatCode>General</c:formatCode>
                <c:ptCount val="6"/>
                <c:pt idx="0">
                  <c:v>1.0349999999999999</c:v>
                </c:pt>
                <c:pt idx="1">
                  <c:v>1.347</c:v>
                </c:pt>
                <c:pt idx="2">
                  <c:v>1.65</c:v>
                </c:pt>
                <c:pt idx="3">
                  <c:v>1.9430000000000001</c:v>
                </c:pt>
                <c:pt idx="4">
                  <c:v>2.2210000000000001</c:v>
                </c:pt>
                <c:pt idx="5">
                  <c:v>2.548</c:v>
                </c:pt>
              </c:numCache>
            </c:numRef>
          </c:val>
          <c:smooth val="0"/>
          <c:extLst>
            <c:ext xmlns:c16="http://schemas.microsoft.com/office/drawing/2014/chart" uri="{C3380CC4-5D6E-409C-BE32-E72D297353CC}">
              <c16:uniqueId val="{00000000-6474-7640-AF35-BDF9B0E51B4B}"/>
            </c:ext>
          </c:extLst>
        </c:ser>
        <c:dLbls>
          <c:showLegendKey val="0"/>
          <c:showVal val="0"/>
          <c:showCatName val="0"/>
          <c:showSerName val="0"/>
          <c:showPercent val="0"/>
          <c:showBubbleSize val="0"/>
        </c:dLbls>
        <c:smooth val="0"/>
        <c:axId val="2112341615"/>
        <c:axId val="2069834671"/>
      </c:lineChart>
      <c:catAx>
        <c:axId val="211234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69834671"/>
        <c:crosses val="autoZero"/>
        <c:auto val="1"/>
        <c:lblAlgn val="ctr"/>
        <c:lblOffset val="100"/>
        <c:noMultiLvlLbl val="0"/>
      </c:catAx>
      <c:valAx>
        <c:axId val="2069834671"/>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234161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graphs!$B$14</c:f>
              <c:strCache>
                <c:ptCount val="1"/>
                <c:pt idx="0">
                  <c:v>W*Unemployment</c:v>
                </c:pt>
              </c:strCache>
            </c:strRef>
          </c:tx>
          <c:spPr>
            <a:ln w="28575" cap="rnd">
              <a:solidFill>
                <a:schemeClr val="accent1"/>
              </a:solidFill>
              <a:round/>
            </a:ln>
            <a:effectLst/>
          </c:spPr>
          <c:marker>
            <c:symbol val="none"/>
          </c:marker>
          <c:cat>
            <c:strRef>
              <c:f>graphs!$F$15:$J$15</c:f>
              <c:strCache>
                <c:ptCount val="5"/>
                <c:pt idx="0">
                  <c:v>0.5</c:v>
                </c:pt>
                <c:pt idx="1">
                  <c:v>0.6</c:v>
                </c:pt>
                <c:pt idx="2">
                  <c:v>0.7</c:v>
                </c:pt>
                <c:pt idx="3">
                  <c:v>0.8 </c:v>
                </c:pt>
                <c:pt idx="4">
                  <c:v>0.9</c:v>
                </c:pt>
              </c:strCache>
            </c:strRef>
          </c:cat>
          <c:val>
            <c:numRef>
              <c:f>graphs!$F$16:$J$16</c:f>
              <c:numCache>
                <c:formatCode>0.000</c:formatCode>
                <c:ptCount val="5"/>
                <c:pt idx="0">
                  <c:v>0.247</c:v>
                </c:pt>
                <c:pt idx="1">
                  <c:v>0.25900000000000001</c:v>
                </c:pt>
                <c:pt idx="2">
                  <c:v>0.26900000000000002</c:v>
                </c:pt>
                <c:pt idx="3">
                  <c:v>0.27800000000000002</c:v>
                </c:pt>
                <c:pt idx="4">
                  <c:v>0.28799999999999998</c:v>
                </c:pt>
              </c:numCache>
            </c:numRef>
          </c:val>
          <c:smooth val="0"/>
          <c:extLst>
            <c:ext xmlns:c16="http://schemas.microsoft.com/office/drawing/2014/chart" uri="{C3380CC4-5D6E-409C-BE32-E72D297353CC}">
              <c16:uniqueId val="{00000000-DE1B-D34A-8248-B5C4BCF6C599}"/>
            </c:ext>
          </c:extLst>
        </c:ser>
        <c:dLbls>
          <c:showLegendKey val="0"/>
          <c:showVal val="0"/>
          <c:showCatName val="0"/>
          <c:showSerName val="0"/>
          <c:showPercent val="0"/>
          <c:showBubbleSize val="0"/>
        </c:dLbls>
        <c:smooth val="0"/>
        <c:axId val="2144010623"/>
        <c:axId val="2111024335"/>
      </c:lineChart>
      <c:catAx>
        <c:axId val="214401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1024335"/>
        <c:crosses val="autoZero"/>
        <c:auto val="1"/>
        <c:lblAlgn val="ctr"/>
        <c:lblOffset val="100"/>
        <c:noMultiLvlLbl val="0"/>
      </c:catAx>
      <c:valAx>
        <c:axId val="2111024335"/>
        <c:scaling>
          <c:orientation val="minMax"/>
          <c:max val="0.29000000000000004"/>
          <c:min val="0.24000000000000002"/>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44010623"/>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graphs!$B$20</c:f>
              <c:strCache>
                <c:ptCount val="1"/>
                <c:pt idx="0">
                  <c:v>W*Pendulum migration</c:v>
                </c:pt>
              </c:strCache>
            </c:strRef>
          </c:tx>
          <c:spPr>
            <a:ln w="28575" cap="rnd">
              <a:solidFill>
                <a:schemeClr val="accent1"/>
              </a:solidFill>
              <a:round/>
            </a:ln>
            <a:effectLst/>
          </c:spPr>
          <c:marker>
            <c:symbol val="none"/>
          </c:marker>
          <c:cat>
            <c:strRef>
              <c:f>graphs!$E$21:$J$21</c:f>
              <c:strCache>
                <c:ptCount val="6"/>
                <c:pt idx="0">
                  <c:v>0.4</c:v>
                </c:pt>
                <c:pt idx="1">
                  <c:v>0.5</c:v>
                </c:pt>
                <c:pt idx="2">
                  <c:v>0.6</c:v>
                </c:pt>
                <c:pt idx="3">
                  <c:v>0.7</c:v>
                </c:pt>
                <c:pt idx="4">
                  <c:v>0.8 </c:v>
                </c:pt>
                <c:pt idx="5">
                  <c:v>0.9</c:v>
                </c:pt>
              </c:strCache>
            </c:strRef>
          </c:cat>
          <c:val>
            <c:numRef>
              <c:f>graphs!$E$22:$J$22</c:f>
              <c:numCache>
                <c:formatCode>0.00E+00</c:formatCode>
                <c:ptCount val="6"/>
                <c:pt idx="0">
                  <c:v>3.0700000000000001E-5</c:v>
                </c:pt>
                <c:pt idx="1">
                  <c:v>3.5500000000000002E-5</c:v>
                </c:pt>
                <c:pt idx="2">
                  <c:v>4.0399999999999999E-5</c:v>
                </c:pt>
                <c:pt idx="3">
                  <c:v>4.4100000000000001E-5</c:v>
                </c:pt>
                <c:pt idx="4">
                  <c:v>4.7599999999999998E-5</c:v>
                </c:pt>
                <c:pt idx="5">
                  <c:v>5.1799999999999999E-5</c:v>
                </c:pt>
              </c:numCache>
            </c:numRef>
          </c:val>
          <c:smooth val="0"/>
          <c:extLst>
            <c:ext xmlns:c16="http://schemas.microsoft.com/office/drawing/2014/chart" uri="{C3380CC4-5D6E-409C-BE32-E72D297353CC}">
              <c16:uniqueId val="{00000000-263D-0E45-B173-59DE91F0CC88}"/>
            </c:ext>
          </c:extLst>
        </c:ser>
        <c:dLbls>
          <c:showLegendKey val="0"/>
          <c:showVal val="0"/>
          <c:showCatName val="0"/>
          <c:showSerName val="0"/>
          <c:showPercent val="0"/>
          <c:showBubbleSize val="0"/>
        </c:dLbls>
        <c:smooth val="0"/>
        <c:axId val="2067010415"/>
        <c:axId val="2091105647"/>
      </c:lineChart>
      <c:catAx>
        <c:axId val="206701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1105647"/>
        <c:crosses val="autoZero"/>
        <c:auto val="1"/>
        <c:lblAlgn val="ctr"/>
        <c:lblOffset val="100"/>
        <c:noMultiLvlLbl val="0"/>
      </c:catAx>
      <c:valAx>
        <c:axId val="2091105647"/>
        <c:scaling>
          <c:orientation val="minMax"/>
          <c:max val="5.2000000000000024E-5"/>
          <c:min val="3.0000000000000011E-5"/>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6701041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graphs!$B$9</c:f>
              <c:strCache>
                <c:ptCount val="1"/>
                <c:pt idx="0">
                  <c:v>Pendulum migration </c:v>
                </c:pt>
              </c:strCache>
            </c:strRef>
          </c:tx>
          <c:spPr>
            <a:ln w="28575" cap="rnd">
              <a:solidFill>
                <a:schemeClr val="accent1"/>
              </a:solidFill>
              <a:round/>
            </a:ln>
            <a:effectLst/>
          </c:spPr>
          <c:marker>
            <c:symbol val="none"/>
          </c:marker>
          <c:cat>
            <c:strRef>
              <c:f>graphs!$B$10:$I$10</c:f>
              <c:strCache>
                <c:ptCount val="8"/>
                <c:pt idx="0">
                  <c:v>0.1</c:v>
                </c:pt>
                <c:pt idx="1">
                  <c:v>0.2</c:v>
                </c:pt>
                <c:pt idx="2">
                  <c:v>0.3</c:v>
                </c:pt>
                <c:pt idx="3">
                  <c:v>0.4</c:v>
                </c:pt>
                <c:pt idx="4">
                  <c:v>0.5</c:v>
                </c:pt>
                <c:pt idx="5">
                  <c:v>0.6</c:v>
                </c:pt>
                <c:pt idx="6">
                  <c:v>0.7</c:v>
                </c:pt>
                <c:pt idx="7">
                  <c:v>0.8 </c:v>
                </c:pt>
              </c:strCache>
            </c:strRef>
          </c:cat>
          <c:val>
            <c:numRef>
              <c:f>graphs!$B$11:$I$11</c:f>
              <c:numCache>
                <c:formatCode>0.00E+00</c:formatCode>
                <c:ptCount val="8"/>
                <c:pt idx="0">
                  <c:v>4.2E-7</c:v>
                </c:pt>
                <c:pt idx="1">
                  <c:v>4.1899999999999998E-7</c:v>
                </c:pt>
                <c:pt idx="2">
                  <c:v>4.1899999999999998E-7</c:v>
                </c:pt>
                <c:pt idx="3">
                  <c:v>4.1899999999999998E-7</c:v>
                </c:pt>
                <c:pt idx="4">
                  <c:v>4.1800000000000001E-7</c:v>
                </c:pt>
                <c:pt idx="5">
                  <c:v>4.1800000000000001E-7</c:v>
                </c:pt>
                <c:pt idx="6">
                  <c:v>4.1800000000000001E-7</c:v>
                </c:pt>
                <c:pt idx="7">
                  <c:v>4.1699999999999999E-7</c:v>
                </c:pt>
              </c:numCache>
            </c:numRef>
          </c:val>
          <c:smooth val="0"/>
          <c:extLst>
            <c:ext xmlns:c16="http://schemas.microsoft.com/office/drawing/2014/chart" uri="{C3380CC4-5D6E-409C-BE32-E72D297353CC}">
              <c16:uniqueId val="{00000000-FC84-CE49-A70E-139D9A5C76B0}"/>
            </c:ext>
          </c:extLst>
        </c:ser>
        <c:dLbls>
          <c:showLegendKey val="0"/>
          <c:showVal val="0"/>
          <c:showCatName val="0"/>
          <c:showSerName val="0"/>
          <c:showPercent val="0"/>
          <c:showBubbleSize val="0"/>
        </c:dLbls>
        <c:smooth val="0"/>
        <c:axId val="2095710175"/>
        <c:axId val="2095359935"/>
      </c:lineChart>
      <c:catAx>
        <c:axId val="209571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5359935"/>
        <c:crosses val="autoZero"/>
        <c:auto val="1"/>
        <c:lblAlgn val="ctr"/>
        <c:lblOffset val="100"/>
        <c:noMultiLvlLbl val="0"/>
      </c:catAx>
      <c:valAx>
        <c:axId val="2095359935"/>
        <c:scaling>
          <c:orientation val="minMax"/>
          <c:max val="4.2100000000000018E-7"/>
          <c:min val="4.1600000000000013E-7"/>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571017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graphs!$B$32</c:f>
              <c:strCache>
                <c:ptCount val="1"/>
                <c:pt idx="0">
                  <c:v>W*Wages</c:v>
                </c:pt>
              </c:strCache>
            </c:strRef>
          </c:tx>
          <c:spPr>
            <a:ln w="28575" cap="rnd">
              <a:solidFill>
                <a:schemeClr val="accent1"/>
              </a:solidFill>
              <a:round/>
            </a:ln>
            <a:effectLst/>
          </c:spPr>
          <c:marker>
            <c:symbol val="none"/>
          </c:marker>
          <c:cat>
            <c:strRef>
              <c:f>graphs!$D$33:$J$33</c:f>
              <c:strCache>
                <c:ptCount val="7"/>
                <c:pt idx="0">
                  <c:v>0.3</c:v>
                </c:pt>
                <c:pt idx="1">
                  <c:v>0.4</c:v>
                </c:pt>
                <c:pt idx="2">
                  <c:v>0.5</c:v>
                </c:pt>
                <c:pt idx="3">
                  <c:v>0.6</c:v>
                </c:pt>
                <c:pt idx="4">
                  <c:v>0.7</c:v>
                </c:pt>
                <c:pt idx="5">
                  <c:v>0.8 </c:v>
                </c:pt>
                <c:pt idx="6">
                  <c:v>0.9</c:v>
                </c:pt>
              </c:strCache>
            </c:strRef>
          </c:cat>
          <c:val>
            <c:numRef>
              <c:f>graphs!$D$34:$J$34</c:f>
              <c:numCache>
                <c:formatCode>General</c:formatCode>
                <c:ptCount val="7"/>
                <c:pt idx="0">
                  <c:v>0.35699999999999998</c:v>
                </c:pt>
                <c:pt idx="1">
                  <c:v>0.41799999999999998</c:v>
                </c:pt>
                <c:pt idx="2">
                  <c:v>0.497</c:v>
                </c:pt>
                <c:pt idx="3">
                  <c:v>0.57699999999999996</c:v>
                </c:pt>
                <c:pt idx="4">
                  <c:v>0.63800000000000001</c:v>
                </c:pt>
                <c:pt idx="5">
                  <c:v>0.69499999999999995</c:v>
                </c:pt>
                <c:pt idx="6">
                  <c:v>0.76300000000000001</c:v>
                </c:pt>
              </c:numCache>
            </c:numRef>
          </c:val>
          <c:smooth val="0"/>
          <c:extLst>
            <c:ext xmlns:c16="http://schemas.microsoft.com/office/drawing/2014/chart" uri="{C3380CC4-5D6E-409C-BE32-E72D297353CC}">
              <c16:uniqueId val="{00000000-26C5-2245-B283-19C6BB655898}"/>
            </c:ext>
          </c:extLst>
        </c:ser>
        <c:dLbls>
          <c:showLegendKey val="0"/>
          <c:showVal val="0"/>
          <c:showCatName val="0"/>
          <c:showSerName val="0"/>
          <c:showPercent val="0"/>
          <c:showBubbleSize val="0"/>
        </c:dLbls>
        <c:smooth val="0"/>
        <c:axId val="2095532911"/>
        <c:axId val="2112735007"/>
      </c:lineChart>
      <c:catAx>
        <c:axId val="209553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2735007"/>
        <c:crosses val="autoZero"/>
        <c:auto val="1"/>
        <c:lblAlgn val="ctr"/>
        <c:lblOffset val="100"/>
        <c:noMultiLvlLbl val="0"/>
      </c:catAx>
      <c:valAx>
        <c:axId val="2112735007"/>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5532911"/>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W*GRP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graphs!$B$38</c:f>
              <c:strCache>
                <c:ptCount val="1"/>
                <c:pt idx="0">
                  <c:v>W*GRI</c:v>
                </c:pt>
              </c:strCache>
            </c:strRef>
          </c:tx>
          <c:spPr>
            <a:ln w="28575" cap="rnd">
              <a:solidFill>
                <a:schemeClr val="accent1"/>
              </a:solidFill>
              <a:round/>
            </a:ln>
            <a:effectLst/>
          </c:spPr>
          <c:marker>
            <c:symbol val="none"/>
          </c:marker>
          <c:cat>
            <c:strRef>
              <c:f>graphs!$D$39:$J$39</c:f>
              <c:strCache>
                <c:ptCount val="7"/>
                <c:pt idx="0">
                  <c:v>0.3</c:v>
                </c:pt>
                <c:pt idx="1">
                  <c:v>0.4</c:v>
                </c:pt>
                <c:pt idx="2">
                  <c:v>0.5</c:v>
                </c:pt>
                <c:pt idx="3">
                  <c:v>0.6</c:v>
                </c:pt>
                <c:pt idx="4">
                  <c:v>0.7</c:v>
                </c:pt>
                <c:pt idx="5">
                  <c:v>0.8 </c:v>
                </c:pt>
                <c:pt idx="6">
                  <c:v>0.9</c:v>
                </c:pt>
              </c:strCache>
            </c:strRef>
          </c:cat>
          <c:val>
            <c:numRef>
              <c:f>graphs!$D$40:$J$40</c:f>
              <c:numCache>
                <c:formatCode>General</c:formatCode>
                <c:ptCount val="7"/>
                <c:pt idx="0">
                  <c:v>0.85699999999999998</c:v>
                </c:pt>
                <c:pt idx="1">
                  <c:v>0.88100000000000001</c:v>
                </c:pt>
                <c:pt idx="2">
                  <c:v>0.91</c:v>
                </c:pt>
                <c:pt idx="3">
                  <c:v>0.94099999999999995</c:v>
                </c:pt>
                <c:pt idx="4">
                  <c:v>0.96399999999999997</c:v>
                </c:pt>
                <c:pt idx="5">
                  <c:v>0.98499999999999999</c:v>
                </c:pt>
                <c:pt idx="6">
                  <c:v>1.0109999999999999</c:v>
                </c:pt>
              </c:numCache>
            </c:numRef>
          </c:val>
          <c:smooth val="0"/>
          <c:extLst>
            <c:ext xmlns:c16="http://schemas.microsoft.com/office/drawing/2014/chart" uri="{C3380CC4-5D6E-409C-BE32-E72D297353CC}">
              <c16:uniqueId val="{00000000-7136-0E41-9983-58420F582CF8}"/>
            </c:ext>
          </c:extLst>
        </c:ser>
        <c:dLbls>
          <c:showLegendKey val="0"/>
          <c:showVal val="0"/>
          <c:showCatName val="0"/>
          <c:showSerName val="0"/>
          <c:showPercent val="0"/>
          <c:showBubbleSize val="0"/>
        </c:dLbls>
        <c:smooth val="0"/>
        <c:axId val="2089243647"/>
        <c:axId val="6279248"/>
      </c:lineChart>
      <c:catAx>
        <c:axId val="208924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6279248"/>
        <c:crosses val="autoZero"/>
        <c:auto val="1"/>
        <c:lblAlgn val="ctr"/>
        <c:lblOffset val="100"/>
        <c:noMultiLvlLbl val="0"/>
      </c:catAx>
      <c:valAx>
        <c:axId val="627924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8924364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graphs!$B$44</c:f>
              <c:strCache>
                <c:ptCount val="1"/>
                <c:pt idx="0">
                  <c:v>W*Emigration</c:v>
                </c:pt>
              </c:strCache>
            </c:strRef>
          </c:tx>
          <c:spPr>
            <a:ln w="28575" cap="rnd">
              <a:solidFill>
                <a:schemeClr val="accent1"/>
              </a:solidFill>
              <a:round/>
            </a:ln>
            <a:effectLst/>
          </c:spPr>
          <c:marker>
            <c:symbol val="none"/>
          </c:marker>
          <c:cat>
            <c:strRef>
              <c:f>graphs!$E$45:$J$45</c:f>
              <c:strCache>
                <c:ptCount val="6"/>
                <c:pt idx="0">
                  <c:v>0.4</c:v>
                </c:pt>
                <c:pt idx="1">
                  <c:v>0.5</c:v>
                </c:pt>
                <c:pt idx="2">
                  <c:v>0.6</c:v>
                </c:pt>
                <c:pt idx="3">
                  <c:v>0.7</c:v>
                </c:pt>
                <c:pt idx="4">
                  <c:v>0.8 </c:v>
                </c:pt>
                <c:pt idx="5">
                  <c:v>0.9</c:v>
                </c:pt>
              </c:strCache>
            </c:strRef>
          </c:cat>
          <c:val>
            <c:numRef>
              <c:f>graphs!$E$46:$J$46</c:f>
              <c:numCache>
                <c:formatCode>General</c:formatCode>
                <c:ptCount val="6"/>
                <c:pt idx="0">
                  <c:v>2.742</c:v>
                </c:pt>
                <c:pt idx="1">
                  <c:v>3.5310000000000001</c:v>
                </c:pt>
                <c:pt idx="2">
                  <c:v>4.327</c:v>
                </c:pt>
                <c:pt idx="3">
                  <c:v>4.9359999999999999</c:v>
                </c:pt>
                <c:pt idx="4">
                  <c:v>5.5069999999999997</c:v>
                </c:pt>
                <c:pt idx="5">
                  <c:v>6.1840000000000002</c:v>
                </c:pt>
              </c:numCache>
            </c:numRef>
          </c:val>
          <c:smooth val="0"/>
          <c:extLst>
            <c:ext xmlns:c16="http://schemas.microsoft.com/office/drawing/2014/chart" uri="{C3380CC4-5D6E-409C-BE32-E72D297353CC}">
              <c16:uniqueId val="{00000000-9A27-E04B-B291-373CAF75D3B2}"/>
            </c:ext>
          </c:extLst>
        </c:ser>
        <c:dLbls>
          <c:showLegendKey val="0"/>
          <c:showVal val="0"/>
          <c:showCatName val="0"/>
          <c:showSerName val="0"/>
          <c:showPercent val="0"/>
          <c:showBubbleSize val="0"/>
        </c:dLbls>
        <c:smooth val="0"/>
        <c:axId val="2089625983"/>
        <c:axId val="5273744"/>
      </c:lineChart>
      <c:catAx>
        <c:axId val="208962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5273744"/>
        <c:crosses val="autoZero"/>
        <c:auto val="1"/>
        <c:lblAlgn val="ctr"/>
        <c:lblOffset val="100"/>
        <c:noMultiLvlLbl val="0"/>
      </c:catAx>
      <c:valAx>
        <c:axId val="5273744"/>
        <c:scaling>
          <c:orientation val="minMax"/>
          <c:max val="6.2"/>
          <c:min val="2.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89625983"/>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c:f>
              <c:strCache>
                <c:ptCount val="1"/>
                <c:pt idx="0">
                  <c:v>ρ</c:v>
                </c:pt>
              </c:strCache>
            </c:strRef>
          </c:tx>
          <c:spPr>
            <a:ln w="28575" cap="rnd">
              <a:solidFill>
                <a:schemeClr val="accent1"/>
              </a:solidFill>
              <a:round/>
            </a:ln>
            <a:effectLst/>
          </c:spPr>
          <c:marker>
            <c:symbol val="none"/>
          </c:marker>
          <c:cat>
            <c:strRef>
              <c:f>graphs!$B$4:$J$4</c:f>
              <c:strCache>
                <c:ptCount val="9"/>
                <c:pt idx="0">
                  <c:v>0.1</c:v>
                </c:pt>
                <c:pt idx="1">
                  <c:v>0.2</c:v>
                </c:pt>
                <c:pt idx="2">
                  <c:v>0.3</c:v>
                </c:pt>
                <c:pt idx="3">
                  <c:v>0.4</c:v>
                </c:pt>
                <c:pt idx="4">
                  <c:v>0.5</c:v>
                </c:pt>
                <c:pt idx="5">
                  <c:v>0.6</c:v>
                </c:pt>
                <c:pt idx="6">
                  <c:v>0.7</c:v>
                </c:pt>
                <c:pt idx="7">
                  <c:v>0.8 </c:v>
                </c:pt>
                <c:pt idx="8">
                  <c:v>0.9</c:v>
                </c:pt>
              </c:strCache>
            </c:strRef>
          </c:cat>
          <c:val>
            <c:numRef>
              <c:f>graphs!$B$5:$J$5</c:f>
              <c:numCache>
                <c:formatCode>0.000</c:formatCode>
                <c:ptCount val="9"/>
                <c:pt idx="0">
                  <c:v>0.502</c:v>
                </c:pt>
                <c:pt idx="1">
                  <c:v>0.503</c:v>
                </c:pt>
                <c:pt idx="2">
                  <c:v>0.504</c:v>
                </c:pt>
                <c:pt idx="3">
                  <c:v>0.505</c:v>
                </c:pt>
                <c:pt idx="4">
                  <c:v>0.50600000000000001</c:v>
                </c:pt>
                <c:pt idx="5">
                  <c:v>0.50700000000000001</c:v>
                </c:pt>
                <c:pt idx="6">
                  <c:v>0.50800000000000001</c:v>
                </c:pt>
                <c:pt idx="7">
                  <c:v>0.50900000000000001</c:v>
                </c:pt>
                <c:pt idx="8">
                  <c:v>0.51</c:v>
                </c:pt>
              </c:numCache>
            </c:numRef>
          </c:val>
          <c:smooth val="0"/>
          <c:extLst>
            <c:ext xmlns:c16="http://schemas.microsoft.com/office/drawing/2014/chart" uri="{C3380CC4-5D6E-409C-BE32-E72D297353CC}">
              <c16:uniqueId val="{00000000-A270-D048-9A31-DD66D0427748}"/>
            </c:ext>
          </c:extLst>
        </c:ser>
        <c:dLbls>
          <c:showLegendKey val="0"/>
          <c:showVal val="0"/>
          <c:showCatName val="0"/>
          <c:showSerName val="0"/>
          <c:showPercent val="0"/>
          <c:showBubbleSize val="0"/>
        </c:dLbls>
        <c:smooth val="0"/>
        <c:axId val="2029592575"/>
        <c:axId val="2112048671"/>
      </c:lineChart>
      <c:catAx>
        <c:axId val="202959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2048671"/>
        <c:crosses val="autoZero"/>
        <c:auto val="1"/>
        <c:lblAlgn val="ctr"/>
        <c:lblOffset val="100"/>
        <c:noMultiLvlLbl val="0"/>
      </c:catAx>
      <c:valAx>
        <c:axId val="2112048671"/>
        <c:scaling>
          <c:orientation val="minMax"/>
          <c:min val="0.501"/>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2959257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graphs!$B$8</c:f>
              <c:strCache>
                <c:ptCount val="1"/>
                <c:pt idx="0">
                  <c:v>Unemployment</c:v>
                </c:pt>
              </c:strCache>
            </c:strRef>
          </c:tx>
          <c:spPr>
            <a:ln w="28575" cap="rnd">
              <a:solidFill>
                <a:schemeClr val="accent1"/>
              </a:solidFill>
              <a:round/>
            </a:ln>
            <a:effectLst/>
          </c:spPr>
          <c:marker>
            <c:symbol val="none"/>
          </c:marker>
          <c:cat>
            <c:strRef>
              <c:f>graphs!$B$9:$J$9</c:f>
              <c:strCache>
                <c:ptCount val="9"/>
                <c:pt idx="0">
                  <c:v>0.1</c:v>
                </c:pt>
                <c:pt idx="1">
                  <c:v>0.2</c:v>
                </c:pt>
                <c:pt idx="2">
                  <c:v>0.3</c:v>
                </c:pt>
                <c:pt idx="3">
                  <c:v>0.4</c:v>
                </c:pt>
                <c:pt idx="4">
                  <c:v>0.5</c:v>
                </c:pt>
                <c:pt idx="5">
                  <c:v>0.6</c:v>
                </c:pt>
                <c:pt idx="6">
                  <c:v>0.7</c:v>
                </c:pt>
                <c:pt idx="7">
                  <c:v>0.8 </c:v>
                </c:pt>
                <c:pt idx="8">
                  <c:v>0.9</c:v>
                </c:pt>
              </c:strCache>
            </c:strRef>
          </c:cat>
          <c:val>
            <c:numRef>
              <c:f>graphs!$B$10:$J$10</c:f>
              <c:numCache>
                <c:formatCode>General</c:formatCode>
                <c:ptCount val="9"/>
                <c:pt idx="0">
                  <c:v>-3.8800000000000001E-2</c:v>
                </c:pt>
                <c:pt idx="1">
                  <c:v>-4.07E-2</c:v>
                </c:pt>
                <c:pt idx="2">
                  <c:v>-4.19E-2</c:v>
                </c:pt>
                <c:pt idx="3">
                  <c:v>-4.2999999999999997E-2</c:v>
                </c:pt>
                <c:pt idx="4">
                  <c:v>-4.3999999999999997E-2</c:v>
                </c:pt>
                <c:pt idx="5">
                  <c:v>-4.5199999999999997E-2</c:v>
                </c:pt>
                <c:pt idx="6">
                  <c:v>-4.6300000000000001E-2</c:v>
                </c:pt>
                <c:pt idx="7">
                  <c:v>-4.7800000000000002E-2</c:v>
                </c:pt>
                <c:pt idx="8">
                  <c:v>-4.9799999999999997E-2</c:v>
                </c:pt>
              </c:numCache>
            </c:numRef>
          </c:val>
          <c:smooth val="0"/>
          <c:extLst>
            <c:ext xmlns:c16="http://schemas.microsoft.com/office/drawing/2014/chart" uri="{C3380CC4-5D6E-409C-BE32-E72D297353CC}">
              <c16:uniqueId val="{00000000-508F-EF49-ABA9-F7C05A055EF1}"/>
            </c:ext>
          </c:extLst>
        </c:ser>
        <c:dLbls>
          <c:showLegendKey val="0"/>
          <c:showVal val="0"/>
          <c:showCatName val="0"/>
          <c:showSerName val="0"/>
          <c:showPercent val="0"/>
          <c:showBubbleSize val="0"/>
        </c:dLbls>
        <c:smooth val="0"/>
        <c:axId val="2140891887"/>
        <c:axId val="2109317311"/>
      </c:lineChart>
      <c:catAx>
        <c:axId val="214089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09317311"/>
        <c:crosses val="autoZero"/>
        <c:auto val="1"/>
        <c:lblAlgn val="ctr"/>
        <c:lblOffset val="100"/>
        <c:noMultiLvlLbl val="0"/>
      </c:catAx>
      <c:valAx>
        <c:axId val="2109317311"/>
        <c:scaling>
          <c:orientation val="minMax"/>
          <c:max val="-3.6000000000000004E-2"/>
          <c:min val="-5.1000000000000011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4089188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graphs!$B$25</c:f>
              <c:strCache>
                <c:ptCount val="1"/>
                <c:pt idx="0">
                  <c:v>Wages</c:v>
                </c:pt>
              </c:strCache>
            </c:strRef>
          </c:tx>
          <c:spPr>
            <a:ln w="28575" cap="rnd">
              <a:solidFill>
                <a:schemeClr val="accent1"/>
              </a:solidFill>
              <a:round/>
            </a:ln>
            <a:effectLst/>
          </c:spPr>
          <c:marker>
            <c:symbol val="none"/>
          </c:marker>
          <c:cat>
            <c:strRef>
              <c:f>graphs!$B$26:$H$26</c:f>
              <c:strCache>
                <c:ptCount val="7"/>
                <c:pt idx="0">
                  <c:v>0.1</c:v>
                </c:pt>
                <c:pt idx="1">
                  <c:v>0.2</c:v>
                </c:pt>
                <c:pt idx="2">
                  <c:v>0.3</c:v>
                </c:pt>
                <c:pt idx="3">
                  <c:v>0.4</c:v>
                </c:pt>
                <c:pt idx="4">
                  <c:v>0.5</c:v>
                </c:pt>
                <c:pt idx="5">
                  <c:v>0.6</c:v>
                </c:pt>
                <c:pt idx="6">
                  <c:v>0.7</c:v>
                </c:pt>
              </c:strCache>
            </c:strRef>
          </c:cat>
          <c:val>
            <c:numRef>
              <c:f>graphs!$B$27:$H$27</c:f>
              <c:numCache>
                <c:formatCode>0.0000</c:formatCode>
                <c:ptCount val="7"/>
                <c:pt idx="0">
                  <c:v>2.2499999999999999E-2</c:v>
                </c:pt>
                <c:pt idx="1">
                  <c:v>2.7799999999999998E-2</c:v>
                </c:pt>
                <c:pt idx="2">
                  <c:v>3.1E-2</c:v>
                </c:pt>
                <c:pt idx="3">
                  <c:v>3.39E-2</c:v>
                </c:pt>
                <c:pt idx="4">
                  <c:v>3.6799999999999999E-2</c:v>
                </c:pt>
                <c:pt idx="5">
                  <c:v>3.9899999999999998E-2</c:v>
                </c:pt>
                <c:pt idx="6">
                  <c:v>4.3099999999999999E-2</c:v>
                </c:pt>
              </c:numCache>
            </c:numRef>
          </c:val>
          <c:smooth val="0"/>
          <c:extLst>
            <c:ext xmlns:c16="http://schemas.microsoft.com/office/drawing/2014/chart" uri="{C3380CC4-5D6E-409C-BE32-E72D297353CC}">
              <c16:uniqueId val="{00000000-7ADA-CA43-82CF-BE6908D58406}"/>
            </c:ext>
          </c:extLst>
        </c:ser>
        <c:dLbls>
          <c:showLegendKey val="0"/>
          <c:showVal val="0"/>
          <c:showCatName val="0"/>
          <c:showSerName val="0"/>
          <c:showPercent val="0"/>
          <c:showBubbleSize val="0"/>
        </c:dLbls>
        <c:smooth val="0"/>
        <c:axId val="2067642943"/>
        <c:axId val="1650331087"/>
      </c:lineChart>
      <c:catAx>
        <c:axId val="20676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0331087"/>
        <c:crosses val="autoZero"/>
        <c:auto val="1"/>
        <c:lblAlgn val="ctr"/>
        <c:lblOffset val="100"/>
        <c:noMultiLvlLbl val="0"/>
      </c:catAx>
      <c:valAx>
        <c:axId val="1650331087"/>
        <c:scaling>
          <c:orientation val="minMax"/>
          <c:min val="2.1000000000000005E-2"/>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67642943"/>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GRP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graphs!$B$32</c:f>
              <c:strCache>
                <c:ptCount val="1"/>
                <c:pt idx="0">
                  <c:v>GRI</c:v>
                </c:pt>
              </c:strCache>
            </c:strRef>
          </c:tx>
          <c:spPr>
            <a:ln w="28575" cap="rnd">
              <a:solidFill>
                <a:schemeClr val="accent1"/>
              </a:solidFill>
              <a:round/>
            </a:ln>
            <a:effectLst/>
          </c:spPr>
          <c:marker>
            <c:symbol val="none"/>
          </c:marker>
          <c:cat>
            <c:strRef>
              <c:f>graphs!$G$33:$J$33</c:f>
              <c:strCache>
                <c:ptCount val="4"/>
                <c:pt idx="0">
                  <c:v>0.6</c:v>
                </c:pt>
                <c:pt idx="1">
                  <c:v>0.7</c:v>
                </c:pt>
                <c:pt idx="2">
                  <c:v>0.8 </c:v>
                </c:pt>
                <c:pt idx="3">
                  <c:v>0.9</c:v>
                </c:pt>
              </c:strCache>
            </c:strRef>
          </c:cat>
          <c:val>
            <c:numRef>
              <c:f>graphs!$G$34:$J$34</c:f>
              <c:numCache>
                <c:formatCode>General</c:formatCode>
                <c:ptCount val="4"/>
                <c:pt idx="0">
                  <c:v>7.6300000000000007E-2</c:v>
                </c:pt>
                <c:pt idx="1">
                  <c:v>9.2499999999999999E-2</c:v>
                </c:pt>
                <c:pt idx="2">
                  <c:v>0.112</c:v>
                </c:pt>
                <c:pt idx="3">
                  <c:v>0.14000000000000001</c:v>
                </c:pt>
              </c:numCache>
            </c:numRef>
          </c:val>
          <c:smooth val="0"/>
          <c:extLst>
            <c:ext xmlns:c16="http://schemas.microsoft.com/office/drawing/2014/chart" uri="{C3380CC4-5D6E-409C-BE32-E72D297353CC}">
              <c16:uniqueId val="{00000000-ED5D-1E45-A8BC-4B2A58EC281D}"/>
            </c:ext>
          </c:extLst>
        </c:ser>
        <c:dLbls>
          <c:showLegendKey val="0"/>
          <c:showVal val="0"/>
          <c:showCatName val="0"/>
          <c:showSerName val="0"/>
          <c:showPercent val="0"/>
          <c:showBubbleSize val="0"/>
        </c:dLbls>
        <c:smooth val="0"/>
        <c:axId val="1651472095"/>
        <c:axId val="1651276239"/>
      </c:lineChart>
      <c:catAx>
        <c:axId val="165147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1276239"/>
        <c:crosses val="autoZero"/>
        <c:auto val="1"/>
        <c:lblAlgn val="ctr"/>
        <c:lblOffset val="100"/>
        <c:noMultiLvlLbl val="0"/>
      </c:catAx>
      <c:valAx>
        <c:axId val="1651276239"/>
        <c:scaling>
          <c:orientation val="minMax"/>
          <c:max val="0.14500000000000002"/>
          <c:min val="7.0000000000000007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147209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graphs!$B$39</c:f>
              <c:strCache>
                <c:ptCount val="1"/>
                <c:pt idx="0">
                  <c:v>Immigration</c:v>
                </c:pt>
              </c:strCache>
            </c:strRef>
          </c:tx>
          <c:spPr>
            <a:ln w="28575" cap="rnd">
              <a:solidFill>
                <a:schemeClr val="accent1"/>
              </a:solidFill>
              <a:round/>
            </a:ln>
            <a:effectLst/>
          </c:spPr>
          <c:marker>
            <c:symbol val="none"/>
          </c:marker>
          <c:cat>
            <c:strRef>
              <c:f>graphs!$B$40:$J$40</c:f>
              <c:strCache>
                <c:ptCount val="9"/>
                <c:pt idx="0">
                  <c:v>0.1</c:v>
                </c:pt>
                <c:pt idx="1">
                  <c:v>0.2</c:v>
                </c:pt>
                <c:pt idx="2">
                  <c:v>0.3</c:v>
                </c:pt>
                <c:pt idx="3">
                  <c:v>0.4</c:v>
                </c:pt>
                <c:pt idx="4">
                  <c:v>0.5</c:v>
                </c:pt>
                <c:pt idx="5">
                  <c:v>0.6</c:v>
                </c:pt>
                <c:pt idx="6">
                  <c:v>0.7</c:v>
                </c:pt>
                <c:pt idx="7">
                  <c:v>0.8 </c:v>
                </c:pt>
                <c:pt idx="8">
                  <c:v>0.9</c:v>
                </c:pt>
              </c:strCache>
            </c:strRef>
          </c:cat>
          <c:val>
            <c:numRef>
              <c:f>graphs!$B$41:$J$41</c:f>
              <c:numCache>
                <c:formatCode>0.000</c:formatCode>
                <c:ptCount val="9"/>
                <c:pt idx="0">
                  <c:v>4.2290000000000001</c:v>
                </c:pt>
                <c:pt idx="1">
                  <c:v>4.7640000000000002</c:v>
                </c:pt>
                <c:pt idx="2">
                  <c:v>5.0890000000000004</c:v>
                </c:pt>
                <c:pt idx="3">
                  <c:v>5.383</c:v>
                </c:pt>
                <c:pt idx="4">
                  <c:v>5.6760000000000002</c:v>
                </c:pt>
                <c:pt idx="5">
                  <c:v>5.9909999999999997</c:v>
                </c:pt>
                <c:pt idx="6">
                  <c:v>6.3159999999999998</c:v>
                </c:pt>
                <c:pt idx="7">
                  <c:v>6.7060000000000004</c:v>
                </c:pt>
                <c:pt idx="8">
                  <c:v>7.2679999999999998</c:v>
                </c:pt>
              </c:numCache>
            </c:numRef>
          </c:val>
          <c:smooth val="0"/>
          <c:extLst>
            <c:ext xmlns:c16="http://schemas.microsoft.com/office/drawing/2014/chart" uri="{C3380CC4-5D6E-409C-BE32-E72D297353CC}">
              <c16:uniqueId val="{00000000-3680-5C44-8E05-128F1E722EE6}"/>
            </c:ext>
          </c:extLst>
        </c:ser>
        <c:dLbls>
          <c:showLegendKey val="0"/>
          <c:showVal val="0"/>
          <c:showCatName val="0"/>
          <c:showSerName val="0"/>
          <c:showPercent val="0"/>
          <c:showBubbleSize val="0"/>
        </c:dLbls>
        <c:smooth val="0"/>
        <c:axId val="1649892271"/>
        <c:axId val="2573232"/>
      </c:lineChart>
      <c:catAx>
        <c:axId val="164989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573232"/>
        <c:crosses val="autoZero"/>
        <c:auto val="1"/>
        <c:lblAlgn val="ctr"/>
        <c:lblOffset val="100"/>
        <c:noMultiLvlLbl val="0"/>
      </c:catAx>
      <c:valAx>
        <c:axId val="2573232"/>
        <c:scaling>
          <c:orientation val="minMax"/>
          <c:max val="7.5"/>
          <c:min val="4"/>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49892271"/>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graphs!$B$45</c:f>
              <c:strCache>
                <c:ptCount val="1"/>
                <c:pt idx="0">
                  <c:v>Emigration</c:v>
                </c:pt>
              </c:strCache>
            </c:strRef>
          </c:tx>
          <c:spPr>
            <a:ln w="28575" cap="rnd">
              <a:solidFill>
                <a:schemeClr val="accent1"/>
              </a:solidFill>
              <a:round/>
            </a:ln>
            <a:effectLst/>
          </c:spPr>
          <c:marker>
            <c:symbol val="none"/>
          </c:marker>
          <c:cat>
            <c:strRef>
              <c:f>graphs!$G$46:$J$46</c:f>
              <c:strCache>
                <c:ptCount val="4"/>
                <c:pt idx="0">
                  <c:v>0.6</c:v>
                </c:pt>
                <c:pt idx="1">
                  <c:v>0.7</c:v>
                </c:pt>
                <c:pt idx="2">
                  <c:v>0.8 </c:v>
                </c:pt>
                <c:pt idx="3">
                  <c:v>0.9</c:v>
                </c:pt>
              </c:strCache>
            </c:strRef>
          </c:cat>
          <c:val>
            <c:numRef>
              <c:f>graphs!$G$47:$J$47</c:f>
              <c:numCache>
                <c:formatCode>General</c:formatCode>
                <c:ptCount val="4"/>
                <c:pt idx="0">
                  <c:v>0.22</c:v>
                </c:pt>
                <c:pt idx="1">
                  <c:v>0.28299999999999997</c:v>
                </c:pt>
                <c:pt idx="2">
                  <c:v>0.35899999999999999</c:v>
                </c:pt>
                <c:pt idx="3">
                  <c:v>0.46800000000000003</c:v>
                </c:pt>
              </c:numCache>
            </c:numRef>
          </c:val>
          <c:smooth val="0"/>
          <c:extLst>
            <c:ext xmlns:c16="http://schemas.microsoft.com/office/drawing/2014/chart" uri="{C3380CC4-5D6E-409C-BE32-E72D297353CC}">
              <c16:uniqueId val="{00000000-BEE2-DA48-838C-1D76818B54AC}"/>
            </c:ext>
          </c:extLst>
        </c:ser>
        <c:dLbls>
          <c:showLegendKey val="0"/>
          <c:showVal val="0"/>
          <c:showCatName val="0"/>
          <c:showSerName val="0"/>
          <c:showPercent val="0"/>
          <c:showBubbleSize val="0"/>
        </c:dLbls>
        <c:smooth val="0"/>
        <c:axId val="1702433679"/>
        <c:axId val="1702680223"/>
      </c:lineChart>
      <c:catAx>
        <c:axId val="170243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702680223"/>
        <c:crosses val="autoZero"/>
        <c:auto val="1"/>
        <c:lblAlgn val="ctr"/>
        <c:lblOffset val="100"/>
        <c:noMultiLvlLbl val="0"/>
      </c:catAx>
      <c:valAx>
        <c:axId val="1702680223"/>
        <c:scaling>
          <c:orientation val="minMax"/>
          <c:max val="0.49000000000000005"/>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70243367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c:f>
              <c:strCache>
                <c:ptCount val="1"/>
                <c:pt idx="0">
                  <c:v>ρ</c:v>
                </c:pt>
              </c:strCache>
            </c:strRef>
          </c:tx>
          <c:spPr>
            <a:ln w="28575" cap="rnd">
              <a:solidFill>
                <a:schemeClr val="accent1"/>
              </a:solidFill>
              <a:round/>
            </a:ln>
            <a:effectLst/>
          </c:spPr>
          <c:marker>
            <c:symbol val="none"/>
          </c:marker>
          <c:cat>
            <c:strRef>
              <c:f>graphs!$B$4:$J$4</c:f>
              <c:strCache>
                <c:ptCount val="9"/>
                <c:pt idx="0">
                  <c:v>0.1</c:v>
                </c:pt>
                <c:pt idx="1">
                  <c:v>0.2</c:v>
                </c:pt>
                <c:pt idx="2">
                  <c:v>0.3</c:v>
                </c:pt>
                <c:pt idx="3">
                  <c:v>0.4</c:v>
                </c:pt>
                <c:pt idx="4">
                  <c:v>0.5</c:v>
                </c:pt>
                <c:pt idx="5">
                  <c:v>0.6</c:v>
                </c:pt>
                <c:pt idx="6">
                  <c:v>0.7</c:v>
                </c:pt>
                <c:pt idx="7">
                  <c:v>0.8 </c:v>
                </c:pt>
                <c:pt idx="8">
                  <c:v>0.9</c:v>
                </c:pt>
              </c:strCache>
            </c:strRef>
          </c:cat>
          <c:val>
            <c:numRef>
              <c:f>graphs!$B$5:$J$5</c:f>
              <c:numCache>
                <c:formatCode>0.000</c:formatCode>
                <c:ptCount val="9"/>
                <c:pt idx="0">
                  <c:v>-6.5299999999999997E-2</c:v>
                </c:pt>
                <c:pt idx="1">
                  <c:v>0.10199999999999999</c:v>
                </c:pt>
                <c:pt idx="2">
                  <c:v>0.217</c:v>
                </c:pt>
                <c:pt idx="3">
                  <c:v>0.30599999999999999</c:v>
                </c:pt>
                <c:pt idx="4">
                  <c:v>0.38300000000000001</c:v>
                </c:pt>
                <c:pt idx="5">
                  <c:v>0.45800000000000002</c:v>
                </c:pt>
                <c:pt idx="6">
                  <c:v>0.53300000000000003</c:v>
                </c:pt>
                <c:pt idx="7">
                  <c:v>0.61699999999999999</c:v>
                </c:pt>
                <c:pt idx="8">
                  <c:v>0.75800000000000001</c:v>
                </c:pt>
              </c:numCache>
            </c:numRef>
          </c:val>
          <c:smooth val="0"/>
          <c:extLst>
            <c:ext xmlns:c16="http://schemas.microsoft.com/office/drawing/2014/chart" uri="{C3380CC4-5D6E-409C-BE32-E72D297353CC}">
              <c16:uniqueId val="{00000000-61E2-674F-A50A-529E671D4394}"/>
            </c:ext>
          </c:extLst>
        </c:ser>
        <c:dLbls>
          <c:showLegendKey val="0"/>
          <c:showVal val="0"/>
          <c:showCatName val="0"/>
          <c:showSerName val="0"/>
          <c:showPercent val="0"/>
          <c:showBubbleSize val="0"/>
        </c:dLbls>
        <c:smooth val="0"/>
        <c:axId val="1685604063"/>
        <c:axId val="1685119391"/>
      </c:lineChart>
      <c:catAx>
        <c:axId val="168560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5119391"/>
        <c:crosses val="autoZero"/>
        <c:auto val="1"/>
        <c:lblAlgn val="ctr"/>
        <c:lblOffset val="100"/>
        <c:noMultiLvlLbl val="0"/>
      </c:catAx>
      <c:valAx>
        <c:axId val="1685119391"/>
        <c:scaling>
          <c:orientation val="minMax"/>
          <c:max val="0.8"/>
          <c:min val="-0.1"/>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5604063"/>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graphs!$B$25</c:f>
              <c:strCache>
                <c:ptCount val="1"/>
                <c:pt idx="0">
                  <c:v>Wages</c:v>
                </c:pt>
              </c:strCache>
            </c:strRef>
          </c:tx>
          <c:spPr>
            <a:ln w="28575" cap="rnd">
              <a:solidFill>
                <a:schemeClr val="accent1"/>
              </a:solidFill>
              <a:round/>
            </a:ln>
            <a:effectLst/>
          </c:spPr>
          <c:marker>
            <c:symbol val="none"/>
          </c:marker>
          <c:cat>
            <c:strRef>
              <c:f>graphs!$B$26:$J$26</c:f>
              <c:strCache>
                <c:ptCount val="9"/>
                <c:pt idx="0">
                  <c:v>0.1</c:v>
                </c:pt>
                <c:pt idx="1">
                  <c:v>0.2</c:v>
                </c:pt>
                <c:pt idx="2">
                  <c:v>0.3</c:v>
                </c:pt>
                <c:pt idx="3">
                  <c:v>0.4</c:v>
                </c:pt>
                <c:pt idx="4">
                  <c:v>0.5</c:v>
                </c:pt>
                <c:pt idx="5">
                  <c:v>0.6</c:v>
                </c:pt>
                <c:pt idx="6">
                  <c:v>0.7</c:v>
                </c:pt>
                <c:pt idx="7">
                  <c:v>0.8 </c:v>
                </c:pt>
                <c:pt idx="8">
                  <c:v>0.9</c:v>
                </c:pt>
              </c:strCache>
            </c:strRef>
          </c:cat>
          <c:val>
            <c:numRef>
              <c:f>graphs!$B$27:$J$27</c:f>
              <c:numCache>
                <c:formatCode>0.0000</c:formatCode>
                <c:ptCount val="9"/>
                <c:pt idx="0">
                  <c:v>4.3400000000000001E-2</c:v>
                </c:pt>
                <c:pt idx="1">
                  <c:v>4.0500000000000001E-2</c:v>
                </c:pt>
                <c:pt idx="2">
                  <c:v>3.8300000000000001E-2</c:v>
                </c:pt>
                <c:pt idx="3">
                  <c:v>3.5999999999999997E-2</c:v>
                </c:pt>
                <c:pt idx="4">
                  <c:v>3.3599999999999998E-2</c:v>
                </c:pt>
                <c:pt idx="5">
                  <c:v>3.0599999999999999E-2</c:v>
                </c:pt>
                <c:pt idx="6">
                  <c:v>2.7199999999999998E-2</c:v>
                </c:pt>
                <c:pt idx="7">
                  <c:v>2.3400000000000001E-2</c:v>
                </c:pt>
                <c:pt idx="8">
                  <c:v>1.8100000000000002E-2</c:v>
                </c:pt>
              </c:numCache>
            </c:numRef>
          </c:val>
          <c:smooth val="0"/>
          <c:extLst>
            <c:ext xmlns:c16="http://schemas.microsoft.com/office/drawing/2014/chart" uri="{C3380CC4-5D6E-409C-BE32-E72D297353CC}">
              <c16:uniqueId val="{00000000-25BF-7241-A0F4-9A1B9D53FC0B}"/>
            </c:ext>
          </c:extLst>
        </c:ser>
        <c:dLbls>
          <c:showLegendKey val="0"/>
          <c:showVal val="0"/>
          <c:showCatName val="0"/>
          <c:showSerName val="0"/>
          <c:showPercent val="0"/>
          <c:showBubbleSize val="0"/>
        </c:dLbls>
        <c:smooth val="0"/>
        <c:axId val="2095511887"/>
        <c:axId val="2143966111"/>
      </c:lineChart>
      <c:catAx>
        <c:axId val="209551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43966111"/>
        <c:crosses val="autoZero"/>
        <c:auto val="1"/>
        <c:lblAlgn val="ctr"/>
        <c:lblOffset val="100"/>
        <c:noMultiLvlLbl val="0"/>
      </c:catAx>
      <c:valAx>
        <c:axId val="2143966111"/>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9551188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graphs!$B$9</c:f>
              <c:strCache>
                <c:ptCount val="1"/>
                <c:pt idx="0">
                  <c:v>Unemployment</c:v>
                </c:pt>
              </c:strCache>
            </c:strRef>
          </c:tx>
          <c:spPr>
            <a:ln w="28575" cap="rnd">
              <a:solidFill>
                <a:schemeClr val="accent1"/>
              </a:solidFill>
              <a:round/>
            </a:ln>
            <a:effectLst/>
          </c:spPr>
          <c:marker>
            <c:symbol val="none"/>
          </c:marker>
          <c:cat>
            <c:strRef>
              <c:f>graphs!$B$10:$J$10</c:f>
              <c:strCache>
                <c:ptCount val="9"/>
                <c:pt idx="0">
                  <c:v>0.1</c:v>
                </c:pt>
                <c:pt idx="1">
                  <c:v>0.2</c:v>
                </c:pt>
                <c:pt idx="2">
                  <c:v>0.3</c:v>
                </c:pt>
                <c:pt idx="3">
                  <c:v>0.4</c:v>
                </c:pt>
                <c:pt idx="4">
                  <c:v>0.5</c:v>
                </c:pt>
                <c:pt idx="5">
                  <c:v>0.6</c:v>
                </c:pt>
                <c:pt idx="6">
                  <c:v>0.7</c:v>
                </c:pt>
                <c:pt idx="7">
                  <c:v>0.8 </c:v>
                </c:pt>
                <c:pt idx="8">
                  <c:v>0.9</c:v>
                </c:pt>
              </c:strCache>
            </c:strRef>
          </c:cat>
          <c:val>
            <c:numRef>
              <c:f>graphs!$B$11:$J$11</c:f>
              <c:numCache>
                <c:formatCode>0.0000</c:formatCode>
                <c:ptCount val="9"/>
                <c:pt idx="0" formatCode="0.00">
                  <c:v>-0.191</c:v>
                </c:pt>
                <c:pt idx="1">
                  <c:v>-0.16800000000000001</c:v>
                </c:pt>
                <c:pt idx="2">
                  <c:v>-0.153</c:v>
                </c:pt>
                <c:pt idx="3">
                  <c:v>-0.14099999999999999</c:v>
                </c:pt>
                <c:pt idx="4">
                  <c:v>-0.13100000000000001</c:v>
                </c:pt>
                <c:pt idx="5">
                  <c:v>-0.121</c:v>
                </c:pt>
                <c:pt idx="6">
                  <c:v>-0.111</c:v>
                </c:pt>
                <c:pt idx="7">
                  <c:v>-9.9599999999999994E-2</c:v>
                </c:pt>
                <c:pt idx="8">
                  <c:v>-8.0799999999999997E-2</c:v>
                </c:pt>
              </c:numCache>
            </c:numRef>
          </c:val>
          <c:smooth val="0"/>
          <c:extLst>
            <c:ext xmlns:c16="http://schemas.microsoft.com/office/drawing/2014/chart" uri="{C3380CC4-5D6E-409C-BE32-E72D297353CC}">
              <c16:uniqueId val="{00000000-2884-DE41-8496-AADA3AD8E7C5}"/>
            </c:ext>
          </c:extLst>
        </c:ser>
        <c:dLbls>
          <c:showLegendKey val="0"/>
          <c:showVal val="0"/>
          <c:showCatName val="0"/>
          <c:showSerName val="0"/>
          <c:showPercent val="0"/>
          <c:showBubbleSize val="0"/>
        </c:dLbls>
        <c:smooth val="0"/>
        <c:axId val="1656511375"/>
        <c:axId val="1649176703"/>
      </c:lineChart>
      <c:catAx>
        <c:axId val="165651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49176703"/>
        <c:crosses val="autoZero"/>
        <c:auto val="1"/>
        <c:lblAlgn val="ctr"/>
        <c:lblOffset val="100"/>
        <c:noMultiLvlLbl val="0"/>
      </c:catAx>
      <c:valAx>
        <c:axId val="1649176703"/>
        <c:scaling>
          <c:orientation val="minMax"/>
          <c:max val="-6.0000000000000012E-2"/>
          <c:min val="-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651137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graphs!$B$15</c:f>
              <c:strCache>
                <c:ptCount val="1"/>
                <c:pt idx="0">
                  <c:v>Wages</c:v>
                </c:pt>
              </c:strCache>
            </c:strRef>
          </c:tx>
          <c:spPr>
            <a:ln w="28575" cap="rnd">
              <a:solidFill>
                <a:schemeClr val="accent1"/>
              </a:solidFill>
              <a:round/>
            </a:ln>
            <a:effectLst/>
          </c:spPr>
          <c:marker>
            <c:symbol val="none"/>
          </c:marker>
          <c:cat>
            <c:strRef>
              <c:f>graphs!$B$16:$J$16</c:f>
              <c:strCache>
                <c:ptCount val="9"/>
                <c:pt idx="0">
                  <c:v>0.1</c:v>
                </c:pt>
                <c:pt idx="1">
                  <c:v>0.2</c:v>
                </c:pt>
                <c:pt idx="2">
                  <c:v>0.3</c:v>
                </c:pt>
                <c:pt idx="3">
                  <c:v>0.4</c:v>
                </c:pt>
                <c:pt idx="4">
                  <c:v>0.5</c:v>
                </c:pt>
                <c:pt idx="5">
                  <c:v>0.6</c:v>
                </c:pt>
                <c:pt idx="6">
                  <c:v>0.7</c:v>
                </c:pt>
                <c:pt idx="7">
                  <c:v>0.8 </c:v>
                </c:pt>
                <c:pt idx="8">
                  <c:v>0.9</c:v>
                </c:pt>
              </c:strCache>
            </c:strRef>
          </c:cat>
          <c:val>
            <c:numRef>
              <c:f>graphs!$B$17:$J$17</c:f>
              <c:numCache>
                <c:formatCode>0.0000</c:formatCode>
                <c:ptCount val="9"/>
                <c:pt idx="0">
                  <c:v>5.11E-2</c:v>
                </c:pt>
                <c:pt idx="1">
                  <c:v>5.3800000000000001E-2</c:v>
                </c:pt>
                <c:pt idx="2">
                  <c:v>5.57E-2</c:v>
                </c:pt>
                <c:pt idx="3">
                  <c:v>5.7200000000000001E-2</c:v>
                </c:pt>
                <c:pt idx="4">
                  <c:v>5.8400000000000001E-2</c:v>
                </c:pt>
                <c:pt idx="5">
                  <c:v>5.96E-2</c:v>
                </c:pt>
                <c:pt idx="6">
                  <c:v>6.08E-2</c:v>
                </c:pt>
                <c:pt idx="7">
                  <c:v>6.2199999999999998E-2</c:v>
                </c:pt>
                <c:pt idx="8">
                  <c:v>6.4500000000000002E-2</c:v>
                </c:pt>
              </c:numCache>
            </c:numRef>
          </c:val>
          <c:smooth val="0"/>
          <c:extLst>
            <c:ext xmlns:c16="http://schemas.microsoft.com/office/drawing/2014/chart" uri="{C3380CC4-5D6E-409C-BE32-E72D297353CC}">
              <c16:uniqueId val="{00000000-026D-8E41-A540-7FF400B5887E}"/>
            </c:ext>
          </c:extLst>
        </c:ser>
        <c:dLbls>
          <c:showLegendKey val="0"/>
          <c:showVal val="0"/>
          <c:showCatName val="0"/>
          <c:showSerName val="0"/>
          <c:showPercent val="0"/>
          <c:showBubbleSize val="0"/>
        </c:dLbls>
        <c:smooth val="0"/>
        <c:axId val="1653571823"/>
        <c:axId val="1652821583"/>
      </c:lineChart>
      <c:catAx>
        <c:axId val="165357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2821583"/>
        <c:crosses val="autoZero"/>
        <c:auto val="1"/>
        <c:lblAlgn val="ctr"/>
        <c:lblOffset val="100"/>
        <c:noMultiLvlLbl val="0"/>
      </c:catAx>
      <c:valAx>
        <c:axId val="1652821583"/>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3571823"/>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GRP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graphs!$B$21</c:f>
              <c:strCache>
                <c:ptCount val="1"/>
                <c:pt idx="0">
                  <c:v>GRI</c:v>
                </c:pt>
              </c:strCache>
            </c:strRef>
          </c:tx>
          <c:spPr>
            <a:ln w="28575" cap="rnd">
              <a:solidFill>
                <a:schemeClr val="accent1"/>
              </a:solidFill>
              <a:round/>
            </a:ln>
            <a:effectLst/>
          </c:spPr>
          <c:marker>
            <c:symbol val="none"/>
          </c:marker>
          <c:cat>
            <c:strRef>
              <c:f>graphs!$B$22:$J$22</c:f>
              <c:strCache>
                <c:ptCount val="9"/>
                <c:pt idx="0">
                  <c:v>0.1</c:v>
                </c:pt>
                <c:pt idx="1">
                  <c:v>0.2</c:v>
                </c:pt>
                <c:pt idx="2">
                  <c:v>0.3</c:v>
                </c:pt>
                <c:pt idx="3">
                  <c:v>0.4</c:v>
                </c:pt>
                <c:pt idx="4">
                  <c:v>0.5</c:v>
                </c:pt>
                <c:pt idx="5">
                  <c:v>0.6</c:v>
                </c:pt>
                <c:pt idx="6">
                  <c:v>0.7</c:v>
                </c:pt>
                <c:pt idx="7">
                  <c:v>0.8 </c:v>
                </c:pt>
                <c:pt idx="8">
                  <c:v>0.9</c:v>
                </c:pt>
              </c:strCache>
            </c:strRef>
          </c:cat>
          <c:val>
            <c:numRef>
              <c:f>graphs!$B$23:$J$23</c:f>
              <c:numCache>
                <c:formatCode>0.000</c:formatCode>
                <c:ptCount val="9"/>
                <c:pt idx="0">
                  <c:v>0.16400000000000001</c:v>
                </c:pt>
                <c:pt idx="1">
                  <c:v>0.155</c:v>
                </c:pt>
                <c:pt idx="2">
                  <c:v>0.14899999999999999</c:v>
                </c:pt>
                <c:pt idx="3">
                  <c:v>0.14399999999999999</c:v>
                </c:pt>
                <c:pt idx="4">
                  <c:v>0.14000000000000001</c:v>
                </c:pt>
                <c:pt idx="5">
                  <c:v>0.13600000000000001</c:v>
                </c:pt>
                <c:pt idx="6">
                  <c:v>0.13200000000000001</c:v>
                </c:pt>
                <c:pt idx="7">
                  <c:v>0.127</c:v>
                </c:pt>
                <c:pt idx="8">
                  <c:v>0.11899999999999999</c:v>
                </c:pt>
              </c:numCache>
            </c:numRef>
          </c:val>
          <c:smooth val="0"/>
          <c:extLst>
            <c:ext xmlns:c16="http://schemas.microsoft.com/office/drawing/2014/chart" uri="{C3380CC4-5D6E-409C-BE32-E72D297353CC}">
              <c16:uniqueId val="{00000000-C2E2-C449-80A0-8407D89B14C7}"/>
            </c:ext>
          </c:extLst>
        </c:ser>
        <c:dLbls>
          <c:showLegendKey val="0"/>
          <c:showVal val="0"/>
          <c:showCatName val="0"/>
          <c:showSerName val="0"/>
          <c:showPercent val="0"/>
          <c:showBubbleSize val="0"/>
        </c:dLbls>
        <c:smooth val="0"/>
        <c:axId val="1687555855"/>
        <c:axId val="2112163679"/>
      </c:lineChart>
      <c:catAx>
        <c:axId val="168755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2163679"/>
        <c:crosses val="autoZero"/>
        <c:auto val="1"/>
        <c:lblAlgn val="ctr"/>
        <c:lblOffset val="100"/>
        <c:noMultiLvlLbl val="0"/>
      </c:catAx>
      <c:valAx>
        <c:axId val="2112163679"/>
        <c:scaling>
          <c:orientation val="minMax"/>
          <c:min val="0.11600000000000002"/>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755585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graphs!$B$27</c:f>
              <c:strCache>
                <c:ptCount val="1"/>
                <c:pt idx="0">
                  <c:v>Immigration</c:v>
                </c:pt>
              </c:strCache>
            </c:strRef>
          </c:tx>
          <c:spPr>
            <a:ln w="28575" cap="rnd">
              <a:solidFill>
                <a:schemeClr val="accent1"/>
              </a:solidFill>
              <a:round/>
            </a:ln>
            <a:effectLst/>
          </c:spPr>
          <c:marker>
            <c:symbol val="none"/>
          </c:marker>
          <c:cat>
            <c:strRef>
              <c:f>graphs!$B$28:$J$28</c:f>
              <c:strCache>
                <c:ptCount val="9"/>
                <c:pt idx="0">
                  <c:v>0.1</c:v>
                </c:pt>
                <c:pt idx="1">
                  <c:v>0.2</c:v>
                </c:pt>
                <c:pt idx="2">
                  <c:v>0.3</c:v>
                </c:pt>
                <c:pt idx="3">
                  <c:v>0.4</c:v>
                </c:pt>
                <c:pt idx="4">
                  <c:v>0.5</c:v>
                </c:pt>
                <c:pt idx="5">
                  <c:v>0.6</c:v>
                </c:pt>
                <c:pt idx="6">
                  <c:v>0.7</c:v>
                </c:pt>
                <c:pt idx="7">
                  <c:v>0.8 </c:v>
                </c:pt>
                <c:pt idx="8">
                  <c:v>0.9</c:v>
                </c:pt>
              </c:strCache>
            </c:strRef>
          </c:cat>
          <c:val>
            <c:numRef>
              <c:f>graphs!$B$29:$J$29</c:f>
              <c:numCache>
                <c:formatCode>0.000</c:formatCode>
                <c:ptCount val="9"/>
                <c:pt idx="0">
                  <c:v>4.0730000000000004</c:v>
                </c:pt>
                <c:pt idx="1">
                  <c:v>4.3140000000000001</c:v>
                </c:pt>
                <c:pt idx="2">
                  <c:v>4.4790000000000001</c:v>
                </c:pt>
                <c:pt idx="3">
                  <c:v>4.6079999999999997</c:v>
                </c:pt>
                <c:pt idx="4">
                  <c:v>4.718</c:v>
                </c:pt>
                <c:pt idx="5">
                  <c:v>4.8259999999999996</c:v>
                </c:pt>
                <c:pt idx="6">
                  <c:v>4.9349999999999996</c:v>
                </c:pt>
                <c:pt idx="7">
                  <c:v>5.056</c:v>
                </c:pt>
                <c:pt idx="8">
                  <c:v>5.2590000000000003</c:v>
                </c:pt>
              </c:numCache>
            </c:numRef>
          </c:val>
          <c:smooth val="0"/>
          <c:extLst>
            <c:ext xmlns:c16="http://schemas.microsoft.com/office/drawing/2014/chart" uri="{C3380CC4-5D6E-409C-BE32-E72D297353CC}">
              <c16:uniqueId val="{00000000-C4D2-E645-A0F0-C9D375ACCC18}"/>
            </c:ext>
          </c:extLst>
        </c:ser>
        <c:dLbls>
          <c:showLegendKey val="0"/>
          <c:showVal val="0"/>
          <c:showCatName val="0"/>
          <c:showSerName val="0"/>
          <c:showPercent val="0"/>
          <c:showBubbleSize val="0"/>
        </c:dLbls>
        <c:smooth val="0"/>
        <c:axId val="1679175775"/>
        <c:axId val="1688180191"/>
      </c:lineChart>
      <c:catAx>
        <c:axId val="167917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8180191"/>
        <c:crosses val="autoZero"/>
        <c:auto val="1"/>
        <c:lblAlgn val="ctr"/>
        <c:lblOffset val="100"/>
        <c:noMultiLvlLbl val="0"/>
      </c:catAx>
      <c:valAx>
        <c:axId val="1688180191"/>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7917577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graphs!$B$33</c:f>
              <c:strCache>
                <c:ptCount val="1"/>
                <c:pt idx="0">
                  <c:v>Emigration</c:v>
                </c:pt>
              </c:strCache>
            </c:strRef>
          </c:tx>
          <c:spPr>
            <a:ln w="28575" cap="rnd">
              <a:solidFill>
                <a:schemeClr val="accent1"/>
              </a:solidFill>
              <a:round/>
            </a:ln>
            <a:effectLst/>
          </c:spPr>
          <c:marker>
            <c:symbol val="none"/>
          </c:marker>
          <c:cat>
            <c:strRef>
              <c:f>graphs!$B$34:$J$34</c:f>
              <c:strCache>
                <c:ptCount val="9"/>
                <c:pt idx="0">
                  <c:v>0.1</c:v>
                </c:pt>
                <c:pt idx="1">
                  <c:v>0.2</c:v>
                </c:pt>
                <c:pt idx="2">
                  <c:v>0.3</c:v>
                </c:pt>
                <c:pt idx="3">
                  <c:v>0.4</c:v>
                </c:pt>
                <c:pt idx="4">
                  <c:v>0.5</c:v>
                </c:pt>
                <c:pt idx="5">
                  <c:v>0.6</c:v>
                </c:pt>
                <c:pt idx="6">
                  <c:v>0.7</c:v>
                </c:pt>
                <c:pt idx="7">
                  <c:v>0.8 </c:v>
                </c:pt>
                <c:pt idx="8">
                  <c:v>0.9</c:v>
                </c:pt>
              </c:strCache>
            </c:strRef>
          </c:cat>
          <c:val>
            <c:numRef>
              <c:f>graphs!$B$35:$J$35</c:f>
              <c:numCache>
                <c:formatCode>0.000</c:formatCode>
                <c:ptCount val="9"/>
                <c:pt idx="0">
                  <c:v>4.2939999999999996</c:v>
                </c:pt>
                <c:pt idx="1">
                  <c:v>4.3780000000000001</c:v>
                </c:pt>
                <c:pt idx="2">
                  <c:v>4.4349999999999996</c:v>
                </c:pt>
                <c:pt idx="3">
                  <c:v>4.4800000000000004</c:v>
                </c:pt>
                <c:pt idx="4">
                  <c:v>4.5179999999999998</c:v>
                </c:pt>
                <c:pt idx="5">
                  <c:v>4.556</c:v>
                </c:pt>
                <c:pt idx="6">
                  <c:v>4.5940000000000003</c:v>
                </c:pt>
                <c:pt idx="7">
                  <c:v>4.6360000000000001</c:v>
                </c:pt>
                <c:pt idx="8">
                  <c:v>4.7069999999999999</c:v>
                </c:pt>
              </c:numCache>
            </c:numRef>
          </c:val>
          <c:smooth val="0"/>
          <c:extLst>
            <c:ext xmlns:c16="http://schemas.microsoft.com/office/drawing/2014/chart" uri="{C3380CC4-5D6E-409C-BE32-E72D297353CC}">
              <c16:uniqueId val="{00000000-6B51-5A47-BFCD-26F2CFA117F1}"/>
            </c:ext>
          </c:extLst>
        </c:ser>
        <c:dLbls>
          <c:showLegendKey val="0"/>
          <c:showVal val="0"/>
          <c:showCatName val="0"/>
          <c:showSerName val="0"/>
          <c:showPercent val="0"/>
          <c:showBubbleSize val="0"/>
        </c:dLbls>
        <c:smooth val="0"/>
        <c:axId val="1685099567"/>
        <c:axId val="1678323423"/>
      </c:lineChart>
      <c:catAx>
        <c:axId val="1685099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78323423"/>
        <c:crosses val="autoZero"/>
        <c:auto val="1"/>
        <c:lblAlgn val="ctr"/>
        <c:lblOffset val="100"/>
        <c:noMultiLvlLbl val="0"/>
      </c:catAx>
      <c:valAx>
        <c:axId val="1678323423"/>
        <c:scaling>
          <c:orientation val="minMax"/>
          <c:min val="4.25"/>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509956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GRP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graphs!$B$32</c:f>
              <c:strCache>
                <c:ptCount val="1"/>
                <c:pt idx="0">
                  <c:v>GRI</c:v>
                </c:pt>
              </c:strCache>
            </c:strRef>
          </c:tx>
          <c:spPr>
            <a:ln w="28575" cap="rnd">
              <a:solidFill>
                <a:schemeClr val="accent1"/>
              </a:solidFill>
              <a:round/>
            </a:ln>
            <a:effectLst/>
          </c:spPr>
          <c:marker>
            <c:symbol val="none"/>
          </c:marker>
          <c:cat>
            <c:strRef>
              <c:f>graphs!$B$33:$J$33</c:f>
              <c:strCache>
                <c:ptCount val="9"/>
                <c:pt idx="0">
                  <c:v>0.1</c:v>
                </c:pt>
                <c:pt idx="1">
                  <c:v>0.2</c:v>
                </c:pt>
                <c:pt idx="2">
                  <c:v>0.3</c:v>
                </c:pt>
                <c:pt idx="3">
                  <c:v>0.4</c:v>
                </c:pt>
                <c:pt idx="4">
                  <c:v>0.5</c:v>
                </c:pt>
                <c:pt idx="5">
                  <c:v>0.6</c:v>
                </c:pt>
                <c:pt idx="6">
                  <c:v>0.7</c:v>
                </c:pt>
                <c:pt idx="7">
                  <c:v>0.8 </c:v>
                </c:pt>
                <c:pt idx="8">
                  <c:v>0.9</c:v>
                </c:pt>
              </c:strCache>
            </c:strRef>
          </c:cat>
          <c:val>
            <c:numRef>
              <c:f>graphs!$B$34:$J$34</c:f>
              <c:numCache>
                <c:formatCode>0.000</c:formatCode>
                <c:ptCount val="9"/>
                <c:pt idx="0">
                  <c:v>0.311</c:v>
                </c:pt>
                <c:pt idx="1">
                  <c:v>0.30499999999999999</c:v>
                </c:pt>
                <c:pt idx="2">
                  <c:v>0.3</c:v>
                </c:pt>
                <c:pt idx="3">
                  <c:v>0.29599999999999999</c:v>
                </c:pt>
                <c:pt idx="4">
                  <c:v>0.29099999999999998</c:v>
                </c:pt>
                <c:pt idx="5">
                  <c:v>0.28399999999999997</c:v>
                </c:pt>
                <c:pt idx="6">
                  <c:v>0.27700000000000002</c:v>
                </c:pt>
                <c:pt idx="7">
                  <c:v>0.26900000000000002</c:v>
                </c:pt>
                <c:pt idx="8">
                  <c:v>0.25800000000000001</c:v>
                </c:pt>
              </c:numCache>
            </c:numRef>
          </c:val>
          <c:smooth val="0"/>
          <c:extLst>
            <c:ext xmlns:c16="http://schemas.microsoft.com/office/drawing/2014/chart" uri="{C3380CC4-5D6E-409C-BE32-E72D297353CC}">
              <c16:uniqueId val="{00000000-F979-2640-90D0-0494D9AF2589}"/>
            </c:ext>
          </c:extLst>
        </c:ser>
        <c:dLbls>
          <c:showLegendKey val="0"/>
          <c:showVal val="0"/>
          <c:showCatName val="0"/>
          <c:showSerName val="0"/>
          <c:showPercent val="0"/>
          <c:showBubbleSize val="0"/>
        </c:dLbls>
        <c:smooth val="0"/>
        <c:axId val="2111403711"/>
        <c:axId val="5688160"/>
      </c:lineChart>
      <c:catAx>
        <c:axId val="211140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5688160"/>
        <c:crosses val="autoZero"/>
        <c:auto val="1"/>
        <c:lblAlgn val="ctr"/>
        <c:lblOffset val="100"/>
        <c:noMultiLvlLbl val="0"/>
      </c:catAx>
      <c:valAx>
        <c:axId val="5688160"/>
        <c:scaling>
          <c:orientation val="minMax"/>
          <c:max val="0.31500000000000006"/>
          <c:min val="0.25"/>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1403711"/>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graphs!$B$39</c:f>
              <c:strCache>
                <c:ptCount val="1"/>
                <c:pt idx="0">
                  <c:v>Immigration</c:v>
                </c:pt>
              </c:strCache>
            </c:strRef>
          </c:tx>
          <c:spPr>
            <a:ln w="28575" cap="rnd">
              <a:solidFill>
                <a:schemeClr val="accent1"/>
              </a:solidFill>
              <a:round/>
            </a:ln>
            <a:effectLst/>
          </c:spPr>
          <c:marker>
            <c:symbol val="none"/>
          </c:marker>
          <c:cat>
            <c:strRef>
              <c:f>graphs!$B$40:$J$40</c:f>
              <c:strCache>
                <c:ptCount val="9"/>
                <c:pt idx="0">
                  <c:v>0.1</c:v>
                </c:pt>
                <c:pt idx="1">
                  <c:v>0.2</c:v>
                </c:pt>
                <c:pt idx="2">
                  <c:v>0.3</c:v>
                </c:pt>
                <c:pt idx="3">
                  <c:v>0.4</c:v>
                </c:pt>
                <c:pt idx="4">
                  <c:v>0.5</c:v>
                </c:pt>
                <c:pt idx="5">
                  <c:v>0.6</c:v>
                </c:pt>
                <c:pt idx="6">
                  <c:v>0.7</c:v>
                </c:pt>
                <c:pt idx="7">
                  <c:v>0.8 </c:v>
                </c:pt>
                <c:pt idx="8">
                  <c:v>0.9</c:v>
                </c:pt>
              </c:strCache>
            </c:strRef>
          </c:cat>
          <c:val>
            <c:numRef>
              <c:f>graphs!$B$41:$J$41</c:f>
              <c:numCache>
                <c:formatCode>0.000</c:formatCode>
                <c:ptCount val="9"/>
                <c:pt idx="0">
                  <c:v>1.0589999999999999</c:v>
                </c:pt>
                <c:pt idx="1">
                  <c:v>1.3360000000000001</c:v>
                </c:pt>
                <c:pt idx="2">
                  <c:v>1.5509999999999999</c:v>
                </c:pt>
                <c:pt idx="3">
                  <c:v>1.7649999999999999</c:v>
                </c:pt>
                <c:pt idx="4">
                  <c:v>1.9930000000000001</c:v>
                </c:pt>
                <c:pt idx="5">
                  <c:v>2.286</c:v>
                </c:pt>
                <c:pt idx="6">
                  <c:v>2.6040000000000001</c:v>
                </c:pt>
                <c:pt idx="7">
                  <c:v>2.972</c:v>
                </c:pt>
                <c:pt idx="8">
                  <c:v>3.4740000000000002</c:v>
                </c:pt>
              </c:numCache>
            </c:numRef>
          </c:val>
          <c:smooth val="0"/>
          <c:extLst>
            <c:ext xmlns:c16="http://schemas.microsoft.com/office/drawing/2014/chart" uri="{C3380CC4-5D6E-409C-BE32-E72D297353CC}">
              <c16:uniqueId val="{00000000-727F-0944-B69B-057E98885AEA}"/>
            </c:ext>
          </c:extLst>
        </c:ser>
        <c:dLbls>
          <c:showLegendKey val="0"/>
          <c:showVal val="0"/>
          <c:showCatName val="0"/>
          <c:showSerName val="0"/>
          <c:showPercent val="0"/>
          <c:showBubbleSize val="0"/>
        </c:dLbls>
        <c:smooth val="0"/>
        <c:axId val="2143867519"/>
        <c:axId val="2144290239"/>
      </c:lineChart>
      <c:catAx>
        <c:axId val="214386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44290239"/>
        <c:crosses val="autoZero"/>
        <c:auto val="1"/>
        <c:lblAlgn val="ctr"/>
        <c:lblOffset val="100"/>
        <c:noMultiLvlLbl val="0"/>
      </c:catAx>
      <c:valAx>
        <c:axId val="2144290239"/>
        <c:scaling>
          <c:orientation val="minMax"/>
          <c:max val="3.5"/>
          <c:min val="1"/>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4386751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Emigration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graphs!$B$46</c:f>
              <c:strCache>
                <c:ptCount val="1"/>
                <c:pt idx="0">
                  <c:v>Emigration</c:v>
                </c:pt>
              </c:strCache>
            </c:strRef>
          </c:tx>
          <c:spPr>
            <a:ln w="28575" cap="rnd">
              <a:solidFill>
                <a:schemeClr val="accent1"/>
              </a:solidFill>
              <a:round/>
            </a:ln>
            <a:effectLst/>
          </c:spPr>
          <c:marker>
            <c:symbol val="none"/>
          </c:marker>
          <c:cat>
            <c:strRef>
              <c:f>graphs!$B$47:$J$47</c:f>
              <c:strCache>
                <c:ptCount val="9"/>
                <c:pt idx="0">
                  <c:v>0.1</c:v>
                </c:pt>
                <c:pt idx="1">
                  <c:v>0.2</c:v>
                </c:pt>
                <c:pt idx="2">
                  <c:v>0.3</c:v>
                </c:pt>
                <c:pt idx="3">
                  <c:v>0.4</c:v>
                </c:pt>
                <c:pt idx="4">
                  <c:v>0.5</c:v>
                </c:pt>
                <c:pt idx="5">
                  <c:v>0.6</c:v>
                </c:pt>
                <c:pt idx="6">
                  <c:v>0.7</c:v>
                </c:pt>
                <c:pt idx="7">
                  <c:v>0.8 </c:v>
                </c:pt>
                <c:pt idx="8">
                  <c:v>0.9</c:v>
                </c:pt>
              </c:strCache>
            </c:strRef>
          </c:cat>
          <c:val>
            <c:numRef>
              <c:f>graphs!$B$48:$J$48</c:f>
              <c:numCache>
                <c:formatCode>0.000</c:formatCode>
                <c:ptCount val="9"/>
                <c:pt idx="0">
                  <c:v>0.53800000000000003</c:v>
                </c:pt>
                <c:pt idx="1">
                  <c:v>0.52800000000000002</c:v>
                </c:pt>
                <c:pt idx="2">
                  <c:v>0.52</c:v>
                </c:pt>
                <c:pt idx="3">
                  <c:v>0.51300000000000001</c:v>
                </c:pt>
                <c:pt idx="4">
                  <c:v>0.505</c:v>
                </c:pt>
                <c:pt idx="5">
                  <c:v>0.49399999999999999</c:v>
                </c:pt>
                <c:pt idx="6">
                  <c:v>0.48299999999999998</c:v>
                </c:pt>
                <c:pt idx="7">
                  <c:v>0.47</c:v>
                </c:pt>
                <c:pt idx="8">
                  <c:v>0.45200000000000001</c:v>
                </c:pt>
              </c:numCache>
            </c:numRef>
          </c:val>
          <c:smooth val="0"/>
          <c:extLst>
            <c:ext xmlns:c16="http://schemas.microsoft.com/office/drawing/2014/chart" uri="{C3380CC4-5D6E-409C-BE32-E72D297353CC}">
              <c16:uniqueId val="{00000000-6BBD-9749-BF42-E055B7BDAA0B}"/>
            </c:ext>
          </c:extLst>
        </c:ser>
        <c:dLbls>
          <c:showLegendKey val="0"/>
          <c:showVal val="0"/>
          <c:showCatName val="0"/>
          <c:showSerName val="0"/>
          <c:showPercent val="0"/>
          <c:showBubbleSize val="0"/>
        </c:dLbls>
        <c:smooth val="0"/>
        <c:axId val="5670576"/>
        <c:axId val="1650672783"/>
      </c:lineChart>
      <c:catAx>
        <c:axId val="56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50672783"/>
        <c:crosses val="autoZero"/>
        <c:auto val="1"/>
        <c:lblAlgn val="ctr"/>
        <c:lblOffset val="100"/>
        <c:noMultiLvlLbl val="0"/>
      </c:catAx>
      <c:valAx>
        <c:axId val="1650672783"/>
        <c:scaling>
          <c:orientation val="minMax"/>
          <c:max val="0.54"/>
          <c:min val="0.44000000000000006"/>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5670576"/>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graphs!$B$4</c:f>
              <c:strCache>
                <c:ptCount val="1"/>
                <c:pt idx="0">
                  <c:v>Unemployment</c:v>
                </c:pt>
              </c:strCache>
            </c:strRef>
          </c:tx>
          <c:spPr>
            <a:ln w="28575" cap="rnd">
              <a:solidFill>
                <a:schemeClr val="accent1"/>
              </a:solidFill>
              <a:round/>
            </a:ln>
            <a:effectLst/>
          </c:spPr>
          <c:marker>
            <c:symbol val="none"/>
          </c:marker>
          <c:cat>
            <c:strRef>
              <c:f>graphs!$B$5:$J$5</c:f>
              <c:strCache>
                <c:ptCount val="9"/>
                <c:pt idx="0">
                  <c:v>0.1</c:v>
                </c:pt>
                <c:pt idx="1">
                  <c:v>0.2</c:v>
                </c:pt>
                <c:pt idx="2">
                  <c:v>0.3</c:v>
                </c:pt>
                <c:pt idx="3">
                  <c:v>0.4</c:v>
                </c:pt>
                <c:pt idx="4">
                  <c:v>0.5</c:v>
                </c:pt>
                <c:pt idx="5">
                  <c:v>0.6</c:v>
                </c:pt>
                <c:pt idx="6">
                  <c:v>0.7</c:v>
                </c:pt>
                <c:pt idx="7">
                  <c:v>0.8 </c:v>
                </c:pt>
                <c:pt idx="8">
                  <c:v>0.9</c:v>
                </c:pt>
              </c:strCache>
            </c:strRef>
          </c:cat>
          <c:val>
            <c:numRef>
              <c:f>graphs!$B$6:$J$6</c:f>
              <c:numCache>
                <c:formatCode>General</c:formatCode>
                <c:ptCount val="9"/>
                <c:pt idx="0">
                  <c:v>-0.14699999999999999</c:v>
                </c:pt>
                <c:pt idx="1">
                  <c:v>-0.158</c:v>
                </c:pt>
                <c:pt idx="2">
                  <c:v>-0.16800000000000001</c:v>
                </c:pt>
                <c:pt idx="3">
                  <c:v>-0.17899999999999999</c:v>
                </c:pt>
                <c:pt idx="4">
                  <c:v>-0.191</c:v>
                </c:pt>
                <c:pt idx="5">
                  <c:v>-0.20699999999999999</c:v>
                </c:pt>
                <c:pt idx="6">
                  <c:v>-0.22500000000000001</c:v>
                </c:pt>
                <c:pt idx="7">
                  <c:v>-0.24399999999999999</c:v>
                </c:pt>
                <c:pt idx="8">
                  <c:v>-0.26800000000000002</c:v>
                </c:pt>
              </c:numCache>
            </c:numRef>
          </c:val>
          <c:smooth val="0"/>
          <c:extLst>
            <c:ext xmlns:c16="http://schemas.microsoft.com/office/drawing/2014/chart" uri="{C3380CC4-5D6E-409C-BE32-E72D297353CC}">
              <c16:uniqueId val="{00000000-7DED-C147-96E2-20F99DED5A3E}"/>
            </c:ext>
          </c:extLst>
        </c:ser>
        <c:dLbls>
          <c:showLegendKey val="0"/>
          <c:showVal val="0"/>
          <c:showCatName val="0"/>
          <c:showSerName val="0"/>
          <c:showPercent val="0"/>
          <c:showBubbleSize val="0"/>
        </c:dLbls>
        <c:smooth val="0"/>
        <c:axId val="2111948271"/>
        <c:axId val="2089276335"/>
      </c:lineChart>
      <c:catAx>
        <c:axId val="211194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89276335"/>
        <c:crosses val="autoZero"/>
        <c:auto val="1"/>
        <c:lblAlgn val="ctr"/>
        <c:lblOffset val="100"/>
        <c:noMultiLvlLbl val="0"/>
      </c:catAx>
      <c:valAx>
        <c:axId val="2089276335"/>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111948271"/>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graphs!$B$36</c:f>
              <c:strCache>
                <c:ptCount val="1"/>
                <c:pt idx="0">
                  <c:v>Pendulum migration</c:v>
                </c:pt>
              </c:strCache>
            </c:strRef>
          </c:tx>
          <c:spPr>
            <a:ln w="28575" cap="rnd">
              <a:solidFill>
                <a:schemeClr val="accent1"/>
              </a:solidFill>
              <a:round/>
            </a:ln>
            <a:effectLst/>
          </c:spPr>
          <c:marker>
            <c:symbol val="none"/>
          </c:marker>
          <c:cat>
            <c:strRef>
              <c:f>graphs!$B$37:$J$37</c:f>
              <c:strCache>
                <c:ptCount val="9"/>
                <c:pt idx="0">
                  <c:v>0.1</c:v>
                </c:pt>
                <c:pt idx="1">
                  <c:v>0.2</c:v>
                </c:pt>
                <c:pt idx="2">
                  <c:v>0.3</c:v>
                </c:pt>
                <c:pt idx="3">
                  <c:v>0.4</c:v>
                </c:pt>
                <c:pt idx="4">
                  <c:v>0.5</c:v>
                </c:pt>
                <c:pt idx="5">
                  <c:v>0.6</c:v>
                </c:pt>
                <c:pt idx="6">
                  <c:v>0.7</c:v>
                </c:pt>
                <c:pt idx="7">
                  <c:v>0.8 </c:v>
                </c:pt>
                <c:pt idx="8">
                  <c:v>0.9</c:v>
                </c:pt>
              </c:strCache>
            </c:strRef>
          </c:cat>
          <c:val>
            <c:numRef>
              <c:f>graphs!$B$38:$J$38</c:f>
              <c:numCache>
                <c:formatCode>0.00E+00</c:formatCode>
                <c:ptCount val="9"/>
                <c:pt idx="0">
                  <c:v>8.5199999999999995E-7</c:v>
                </c:pt>
                <c:pt idx="1">
                  <c:v>8.6799999999999999E-7</c:v>
                </c:pt>
                <c:pt idx="2">
                  <c:v>8.8199999999999998E-7</c:v>
                </c:pt>
                <c:pt idx="3">
                  <c:v>8.9800000000000002E-7</c:v>
                </c:pt>
                <c:pt idx="4">
                  <c:v>9.1699999999999997E-7</c:v>
                </c:pt>
                <c:pt idx="5">
                  <c:v>9.4E-7</c:v>
                </c:pt>
                <c:pt idx="6">
                  <c:v>9.6599999999999994E-7</c:v>
                </c:pt>
                <c:pt idx="7">
                  <c:v>9.9300000000000006E-7</c:v>
                </c:pt>
                <c:pt idx="8">
                  <c:v>1.0300000000000001E-6</c:v>
                </c:pt>
              </c:numCache>
            </c:numRef>
          </c:val>
          <c:smooth val="0"/>
          <c:extLst>
            <c:ext xmlns:c16="http://schemas.microsoft.com/office/drawing/2014/chart" uri="{C3380CC4-5D6E-409C-BE32-E72D297353CC}">
              <c16:uniqueId val="{00000000-5244-5449-A2A7-80B4236F9B0B}"/>
            </c:ext>
          </c:extLst>
        </c:ser>
        <c:dLbls>
          <c:showLegendKey val="0"/>
          <c:showVal val="0"/>
          <c:showCatName val="0"/>
          <c:showSerName val="0"/>
          <c:showPercent val="0"/>
          <c:showBubbleSize val="0"/>
        </c:dLbls>
        <c:smooth val="0"/>
        <c:axId val="1682877007"/>
        <c:axId val="1682783103"/>
      </c:lineChart>
      <c:catAx>
        <c:axId val="16828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2783103"/>
        <c:crosses val="autoZero"/>
        <c:auto val="1"/>
        <c:lblAlgn val="ctr"/>
        <c:lblOffset val="100"/>
        <c:noMultiLvlLbl val="0"/>
      </c:catAx>
      <c:valAx>
        <c:axId val="1682783103"/>
        <c:scaling>
          <c:orientation val="minMax"/>
          <c:min val="8.4000000000000043E-7"/>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68287700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graphs!$B$16</c:f>
              <c:strCache>
                <c:ptCount val="1"/>
                <c:pt idx="0">
                  <c:v>Wages</c:v>
                </c:pt>
              </c:strCache>
            </c:strRef>
          </c:tx>
          <c:spPr>
            <a:ln w="28575" cap="rnd">
              <a:solidFill>
                <a:schemeClr val="accent1"/>
              </a:solidFill>
              <a:round/>
            </a:ln>
            <a:effectLst/>
          </c:spPr>
          <c:marker>
            <c:symbol val="none"/>
          </c:marker>
          <c:cat>
            <c:strRef>
              <c:f>graphs!$B$17:$J$17</c:f>
              <c:strCache>
                <c:ptCount val="9"/>
                <c:pt idx="0">
                  <c:v>0.1</c:v>
                </c:pt>
                <c:pt idx="1">
                  <c:v>0.2</c:v>
                </c:pt>
                <c:pt idx="2">
                  <c:v>0.3</c:v>
                </c:pt>
                <c:pt idx="3">
                  <c:v>0.4</c:v>
                </c:pt>
                <c:pt idx="4">
                  <c:v>0.5</c:v>
                </c:pt>
                <c:pt idx="5">
                  <c:v>0.6</c:v>
                </c:pt>
                <c:pt idx="6">
                  <c:v>0.7</c:v>
                </c:pt>
                <c:pt idx="7">
                  <c:v>0.8 </c:v>
                </c:pt>
                <c:pt idx="8">
                  <c:v>0.9</c:v>
                </c:pt>
              </c:strCache>
            </c:strRef>
          </c:cat>
          <c:val>
            <c:numRef>
              <c:f>graphs!$B$18:$J$18</c:f>
              <c:numCache>
                <c:formatCode>General</c:formatCode>
                <c:ptCount val="9"/>
                <c:pt idx="0">
                  <c:v>6.7799999999999999E-2</c:v>
                </c:pt>
                <c:pt idx="1">
                  <c:v>6.6299999999999998E-2</c:v>
                </c:pt>
                <c:pt idx="2">
                  <c:v>6.5000000000000002E-2</c:v>
                </c:pt>
                <c:pt idx="3">
                  <c:v>6.3500000000000001E-2</c:v>
                </c:pt>
                <c:pt idx="4">
                  <c:v>6.1699999999999998E-2</c:v>
                </c:pt>
                <c:pt idx="5">
                  <c:v>5.9499999999999997E-2</c:v>
                </c:pt>
                <c:pt idx="6">
                  <c:v>5.7099999999999998E-2</c:v>
                </c:pt>
                <c:pt idx="7">
                  <c:v>5.45E-2</c:v>
                </c:pt>
                <c:pt idx="8">
                  <c:v>5.1200000000000002E-2</c:v>
                </c:pt>
              </c:numCache>
            </c:numRef>
          </c:val>
          <c:smooth val="0"/>
          <c:extLst>
            <c:ext xmlns:c16="http://schemas.microsoft.com/office/drawing/2014/chart" uri="{C3380CC4-5D6E-409C-BE32-E72D297353CC}">
              <c16:uniqueId val="{00000000-2054-8444-8C7E-A2E5CD352179}"/>
            </c:ext>
          </c:extLst>
        </c:ser>
        <c:dLbls>
          <c:showLegendKey val="0"/>
          <c:showVal val="0"/>
          <c:showCatName val="0"/>
          <c:showSerName val="0"/>
          <c:showPercent val="0"/>
          <c:showBubbleSize val="0"/>
        </c:dLbls>
        <c:smooth val="0"/>
        <c:axId val="2067019279"/>
        <c:axId val="2071146319"/>
      </c:lineChart>
      <c:catAx>
        <c:axId val="206701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71146319"/>
        <c:crosses val="autoZero"/>
        <c:auto val="1"/>
        <c:lblAlgn val="ctr"/>
        <c:lblOffset val="100"/>
        <c:noMultiLvlLbl val="0"/>
      </c:catAx>
      <c:valAx>
        <c:axId val="2071146319"/>
        <c:scaling>
          <c:orientation val="minMax"/>
          <c:min val="4.9900000000000007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206701927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6238D-84E7-0A49-92EF-BA377ABBCDF5}" type="doc">
      <dgm:prSet loTypeId="urn:microsoft.com/office/officeart/2005/8/layout/radial4" loCatId="relationship" qsTypeId="urn:microsoft.com/office/officeart/2005/8/quickstyle/simple2" qsCatId="simple" csTypeId="urn:microsoft.com/office/officeart/2005/8/colors/accent1_3" csCatId="accent1" phldr="1"/>
      <dgm:spPr/>
      <dgm:t>
        <a:bodyPr/>
        <a:lstStyle/>
        <a:p>
          <a:endParaRPr lang="ru-RU"/>
        </a:p>
      </dgm:t>
    </dgm:pt>
    <dgm:pt modelId="{8519C5CD-5CA1-DF45-9FB8-0DED4C526B73}">
      <dgm:prSet/>
      <dgm:spPr/>
      <dgm:t>
        <a:bodyPr/>
        <a:lstStyle/>
        <a:p>
          <a:r>
            <a:rPr lang="en-GB" b="0" i="0" baseline="0" dirty="0"/>
            <a:t>We want to find out which factors affect housing prices in poor and rich regions</a:t>
          </a:r>
          <a:endParaRPr lang="ru-RU" dirty="0"/>
        </a:p>
      </dgm:t>
    </dgm:pt>
    <dgm:pt modelId="{13073DB4-621A-634B-90F5-2E2DA6EF2EC9}" type="parTrans" cxnId="{1B04332E-BA4D-6C43-95B5-1CE5E6D4CF37}">
      <dgm:prSet/>
      <dgm:spPr/>
      <dgm:t>
        <a:bodyPr/>
        <a:lstStyle/>
        <a:p>
          <a:endParaRPr lang="ru-RU"/>
        </a:p>
      </dgm:t>
    </dgm:pt>
    <dgm:pt modelId="{DA4B4F30-57D1-5D41-9CA7-5B38358ACFCA}" type="sibTrans" cxnId="{1B04332E-BA4D-6C43-95B5-1CE5E6D4CF37}">
      <dgm:prSet/>
      <dgm:spPr/>
      <dgm:t>
        <a:bodyPr/>
        <a:lstStyle/>
        <a:p>
          <a:endParaRPr lang="ru-RU"/>
        </a:p>
      </dgm:t>
    </dgm:pt>
    <dgm:pt modelId="{3B7AECAD-6F65-E548-A858-224026E00C72}">
      <dgm:prSet/>
      <dgm:spPr/>
      <dgm:t>
        <a:bodyPr/>
        <a:lstStyle/>
        <a:p>
          <a:r>
            <a:rPr lang="en-GB" b="0" i="0" baseline="0" dirty="0"/>
            <a:t>German regional housing markets are very heterogeneous because of historical diversification </a:t>
          </a:r>
          <a:endParaRPr lang="ru-RU" dirty="0"/>
        </a:p>
      </dgm:t>
    </dgm:pt>
    <dgm:pt modelId="{2CF2F7B5-D806-5C45-A3E8-FA14A1169F29}" type="parTrans" cxnId="{3981948F-F3FF-DA40-B137-182CB5464866}">
      <dgm:prSet/>
      <dgm:spPr/>
      <dgm:t>
        <a:bodyPr/>
        <a:lstStyle/>
        <a:p>
          <a:endParaRPr lang="ru-RU"/>
        </a:p>
      </dgm:t>
    </dgm:pt>
    <dgm:pt modelId="{2A0C877B-14C2-D942-8CAE-56A19CF56DB8}" type="sibTrans" cxnId="{3981948F-F3FF-DA40-B137-182CB5464866}">
      <dgm:prSet/>
      <dgm:spPr/>
      <dgm:t>
        <a:bodyPr/>
        <a:lstStyle/>
        <a:p>
          <a:endParaRPr lang="ru-RU"/>
        </a:p>
      </dgm:t>
    </dgm:pt>
    <dgm:pt modelId="{979AAB60-ECED-8449-A79E-AB3CDFCA0C47}">
      <dgm:prSet/>
      <dgm:spPr/>
      <dgm:t>
        <a:bodyPr/>
        <a:lstStyle/>
        <a:p>
          <a:r>
            <a:rPr lang="en-GB" b="0" i="0" baseline="0" dirty="0"/>
            <a:t>Former GDR regions are overall cheaper in terms of housing prices</a:t>
          </a:r>
        </a:p>
      </dgm:t>
    </dgm:pt>
    <dgm:pt modelId="{52FF36F7-82E1-C248-A066-06A072486178}" type="parTrans" cxnId="{4D071561-348D-9A49-8F95-70ED32F5C431}">
      <dgm:prSet/>
      <dgm:spPr/>
      <dgm:t>
        <a:bodyPr/>
        <a:lstStyle/>
        <a:p>
          <a:endParaRPr lang="ru-RU"/>
        </a:p>
      </dgm:t>
    </dgm:pt>
    <dgm:pt modelId="{F50782AA-1FBA-A34A-A747-C0557B1B21FC}" type="sibTrans" cxnId="{4D071561-348D-9A49-8F95-70ED32F5C431}">
      <dgm:prSet/>
      <dgm:spPr/>
      <dgm:t>
        <a:bodyPr/>
        <a:lstStyle/>
        <a:p>
          <a:endParaRPr lang="ru-RU"/>
        </a:p>
      </dgm:t>
    </dgm:pt>
    <dgm:pt modelId="{434B50FB-BEA3-0A4E-BB55-33AC8782597A}">
      <dgm:prSet/>
      <dgm:spPr/>
      <dgm:t>
        <a:bodyPr/>
        <a:lstStyle/>
        <a:p>
          <a:r>
            <a:rPr lang="en-GB" b="0" i="0" baseline="0" dirty="0"/>
            <a:t>Risk of housing bubbles in Munich and Frankfurt</a:t>
          </a:r>
          <a:endParaRPr lang="ru-RU" dirty="0"/>
        </a:p>
      </dgm:t>
    </dgm:pt>
    <dgm:pt modelId="{A43319E8-A5ED-CE45-8261-9745CF2E9BDA}" type="parTrans" cxnId="{D64892AE-F1DF-7B4B-8341-FA5A7E45BAE0}">
      <dgm:prSet/>
      <dgm:spPr/>
      <dgm:t>
        <a:bodyPr/>
        <a:lstStyle/>
        <a:p>
          <a:endParaRPr lang="ru-RU"/>
        </a:p>
      </dgm:t>
    </dgm:pt>
    <dgm:pt modelId="{4C285587-0FEC-D646-A2FF-7310611AAD78}" type="sibTrans" cxnId="{D64892AE-F1DF-7B4B-8341-FA5A7E45BAE0}">
      <dgm:prSet/>
      <dgm:spPr/>
      <dgm:t>
        <a:bodyPr/>
        <a:lstStyle/>
        <a:p>
          <a:endParaRPr lang="ru-RU"/>
        </a:p>
      </dgm:t>
    </dgm:pt>
    <dgm:pt modelId="{718F294E-7209-D04F-BB19-906F7E8721CB}">
      <dgm:prSet/>
      <dgm:spPr/>
      <dgm:t>
        <a:bodyPr/>
        <a:lstStyle/>
        <a:p>
          <a:r>
            <a:rPr lang="en-GB" b="0" i="0" baseline="0" dirty="0"/>
            <a:t>Determinants affect housing prices in regions differently </a:t>
          </a:r>
          <a:endParaRPr lang="ru-RU" dirty="0"/>
        </a:p>
      </dgm:t>
    </dgm:pt>
    <dgm:pt modelId="{1F66836F-C64B-B540-AA2E-D82476E1CDC1}" type="parTrans" cxnId="{32C86E41-674A-EB41-A538-E08F6A18921D}">
      <dgm:prSet/>
      <dgm:spPr/>
      <dgm:t>
        <a:bodyPr/>
        <a:lstStyle/>
        <a:p>
          <a:endParaRPr lang="ru-RU"/>
        </a:p>
      </dgm:t>
    </dgm:pt>
    <dgm:pt modelId="{4E9E7C8C-FD78-B24D-B6BB-C29ABD208C10}" type="sibTrans" cxnId="{32C86E41-674A-EB41-A538-E08F6A18921D}">
      <dgm:prSet/>
      <dgm:spPr/>
      <dgm:t>
        <a:bodyPr/>
        <a:lstStyle/>
        <a:p>
          <a:endParaRPr lang="ru-RU"/>
        </a:p>
      </dgm:t>
    </dgm:pt>
    <dgm:pt modelId="{EAD0FF05-6FBD-BC43-82FB-06DB7A2A9E01}" type="pres">
      <dgm:prSet presAssocID="{28E6238D-84E7-0A49-92EF-BA377ABBCDF5}" presName="cycle" presStyleCnt="0">
        <dgm:presLayoutVars>
          <dgm:chMax val="1"/>
          <dgm:dir/>
          <dgm:animLvl val="ctr"/>
          <dgm:resizeHandles val="exact"/>
        </dgm:presLayoutVars>
      </dgm:prSet>
      <dgm:spPr/>
      <dgm:t>
        <a:bodyPr/>
        <a:lstStyle/>
        <a:p>
          <a:endParaRPr lang="ru-RU"/>
        </a:p>
      </dgm:t>
    </dgm:pt>
    <dgm:pt modelId="{202B890E-FD36-3A43-B276-50A9C889099E}" type="pres">
      <dgm:prSet presAssocID="{8519C5CD-5CA1-DF45-9FB8-0DED4C526B73}" presName="centerShape" presStyleLbl="node0" presStyleIdx="0" presStyleCnt="1"/>
      <dgm:spPr/>
      <dgm:t>
        <a:bodyPr/>
        <a:lstStyle/>
        <a:p>
          <a:endParaRPr lang="ru-RU"/>
        </a:p>
      </dgm:t>
    </dgm:pt>
    <dgm:pt modelId="{CF148504-ADFA-ED45-BFFE-942B19FFA9DB}" type="pres">
      <dgm:prSet presAssocID="{2CF2F7B5-D806-5C45-A3E8-FA14A1169F29}" presName="parTrans" presStyleLbl="bgSibTrans2D1" presStyleIdx="0" presStyleCnt="4"/>
      <dgm:spPr/>
      <dgm:t>
        <a:bodyPr/>
        <a:lstStyle/>
        <a:p>
          <a:endParaRPr lang="ru-RU"/>
        </a:p>
      </dgm:t>
    </dgm:pt>
    <dgm:pt modelId="{232E3433-CD03-E94B-98D5-5D31082F5996}" type="pres">
      <dgm:prSet presAssocID="{3B7AECAD-6F65-E548-A858-224026E00C72}" presName="node" presStyleLbl="node1" presStyleIdx="0" presStyleCnt="4">
        <dgm:presLayoutVars>
          <dgm:bulletEnabled val="1"/>
        </dgm:presLayoutVars>
      </dgm:prSet>
      <dgm:spPr/>
      <dgm:t>
        <a:bodyPr/>
        <a:lstStyle/>
        <a:p>
          <a:endParaRPr lang="ru-RU"/>
        </a:p>
      </dgm:t>
    </dgm:pt>
    <dgm:pt modelId="{A3A92CB3-6C0B-5C4B-AE60-711BF969A1C9}" type="pres">
      <dgm:prSet presAssocID="{52FF36F7-82E1-C248-A066-06A072486178}" presName="parTrans" presStyleLbl="bgSibTrans2D1" presStyleIdx="1" presStyleCnt="4"/>
      <dgm:spPr/>
      <dgm:t>
        <a:bodyPr/>
        <a:lstStyle/>
        <a:p>
          <a:endParaRPr lang="ru-RU"/>
        </a:p>
      </dgm:t>
    </dgm:pt>
    <dgm:pt modelId="{5EA9B0D6-B473-8C4F-B6B7-77F8C293388F}" type="pres">
      <dgm:prSet presAssocID="{979AAB60-ECED-8449-A79E-AB3CDFCA0C47}" presName="node" presStyleLbl="node1" presStyleIdx="1" presStyleCnt="4">
        <dgm:presLayoutVars>
          <dgm:bulletEnabled val="1"/>
        </dgm:presLayoutVars>
      </dgm:prSet>
      <dgm:spPr/>
      <dgm:t>
        <a:bodyPr/>
        <a:lstStyle/>
        <a:p>
          <a:endParaRPr lang="ru-RU"/>
        </a:p>
      </dgm:t>
    </dgm:pt>
    <dgm:pt modelId="{5D05DE90-C593-084F-8455-08A582522354}" type="pres">
      <dgm:prSet presAssocID="{A43319E8-A5ED-CE45-8261-9745CF2E9BDA}" presName="parTrans" presStyleLbl="bgSibTrans2D1" presStyleIdx="2" presStyleCnt="4"/>
      <dgm:spPr/>
      <dgm:t>
        <a:bodyPr/>
        <a:lstStyle/>
        <a:p>
          <a:endParaRPr lang="ru-RU"/>
        </a:p>
      </dgm:t>
    </dgm:pt>
    <dgm:pt modelId="{BDA93448-8915-3C47-AE54-E73095F934AC}" type="pres">
      <dgm:prSet presAssocID="{434B50FB-BEA3-0A4E-BB55-33AC8782597A}" presName="node" presStyleLbl="node1" presStyleIdx="2" presStyleCnt="4">
        <dgm:presLayoutVars>
          <dgm:bulletEnabled val="1"/>
        </dgm:presLayoutVars>
      </dgm:prSet>
      <dgm:spPr/>
      <dgm:t>
        <a:bodyPr/>
        <a:lstStyle/>
        <a:p>
          <a:endParaRPr lang="ru-RU"/>
        </a:p>
      </dgm:t>
    </dgm:pt>
    <dgm:pt modelId="{D75D830C-3271-3943-BCA6-DDBD9CA303C1}" type="pres">
      <dgm:prSet presAssocID="{1F66836F-C64B-B540-AA2E-D82476E1CDC1}" presName="parTrans" presStyleLbl="bgSibTrans2D1" presStyleIdx="3" presStyleCnt="4"/>
      <dgm:spPr/>
      <dgm:t>
        <a:bodyPr/>
        <a:lstStyle/>
        <a:p>
          <a:endParaRPr lang="ru-RU"/>
        </a:p>
      </dgm:t>
    </dgm:pt>
    <dgm:pt modelId="{F858618F-57D6-A34B-9723-9DEC423A0021}" type="pres">
      <dgm:prSet presAssocID="{718F294E-7209-D04F-BB19-906F7E8721CB}" presName="node" presStyleLbl="node1" presStyleIdx="3" presStyleCnt="4">
        <dgm:presLayoutVars>
          <dgm:bulletEnabled val="1"/>
        </dgm:presLayoutVars>
      </dgm:prSet>
      <dgm:spPr/>
      <dgm:t>
        <a:bodyPr/>
        <a:lstStyle/>
        <a:p>
          <a:endParaRPr lang="ru-RU"/>
        </a:p>
      </dgm:t>
    </dgm:pt>
  </dgm:ptLst>
  <dgm:cxnLst>
    <dgm:cxn modelId="{1B04332E-BA4D-6C43-95B5-1CE5E6D4CF37}" srcId="{28E6238D-84E7-0A49-92EF-BA377ABBCDF5}" destId="{8519C5CD-5CA1-DF45-9FB8-0DED4C526B73}" srcOrd="0" destOrd="0" parTransId="{13073DB4-621A-634B-90F5-2E2DA6EF2EC9}" sibTransId="{DA4B4F30-57D1-5D41-9CA7-5B38358ACFCA}"/>
    <dgm:cxn modelId="{D64892AE-F1DF-7B4B-8341-FA5A7E45BAE0}" srcId="{8519C5CD-5CA1-DF45-9FB8-0DED4C526B73}" destId="{434B50FB-BEA3-0A4E-BB55-33AC8782597A}" srcOrd="2" destOrd="0" parTransId="{A43319E8-A5ED-CE45-8261-9745CF2E9BDA}" sibTransId="{4C285587-0FEC-D646-A2FF-7310611AAD78}"/>
    <dgm:cxn modelId="{13C1E89B-D027-144D-BA02-51655A8CD3E6}" type="presOf" srcId="{52FF36F7-82E1-C248-A066-06A072486178}" destId="{A3A92CB3-6C0B-5C4B-AE60-711BF969A1C9}" srcOrd="0" destOrd="0" presId="urn:microsoft.com/office/officeart/2005/8/layout/radial4"/>
    <dgm:cxn modelId="{F9E77E80-95BC-7E47-B644-76CF8E56DE6D}" type="presOf" srcId="{8519C5CD-5CA1-DF45-9FB8-0DED4C526B73}" destId="{202B890E-FD36-3A43-B276-50A9C889099E}" srcOrd="0" destOrd="0" presId="urn:microsoft.com/office/officeart/2005/8/layout/radial4"/>
    <dgm:cxn modelId="{EFD76CCE-D76F-E74B-A06F-C5A89FF49189}" type="presOf" srcId="{28E6238D-84E7-0A49-92EF-BA377ABBCDF5}" destId="{EAD0FF05-6FBD-BC43-82FB-06DB7A2A9E01}" srcOrd="0" destOrd="0" presId="urn:microsoft.com/office/officeart/2005/8/layout/radial4"/>
    <dgm:cxn modelId="{32D35BE8-C41B-7140-B463-6F3A20F35E82}" type="presOf" srcId="{1F66836F-C64B-B540-AA2E-D82476E1CDC1}" destId="{D75D830C-3271-3943-BCA6-DDBD9CA303C1}" srcOrd="0" destOrd="0" presId="urn:microsoft.com/office/officeart/2005/8/layout/radial4"/>
    <dgm:cxn modelId="{4D071561-348D-9A49-8F95-70ED32F5C431}" srcId="{8519C5CD-5CA1-DF45-9FB8-0DED4C526B73}" destId="{979AAB60-ECED-8449-A79E-AB3CDFCA0C47}" srcOrd="1" destOrd="0" parTransId="{52FF36F7-82E1-C248-A066-06A072486178}" sibTransId="{F50782AA-1FBA-A34A-A747-C0557B1B21FC}"/>
    <dgm:cxn modelId="{5C0C0800-7F3B-7F49-94A9-1C71BD2DBDBC}" type="presOf" srcId="{2CF2F7B5-D806-5C45-A3E8-FA14A1169F29}" destId="{CF148504-ADFA-ED45-BFFE-942B19FFA9DB}" srcOrd="0" destOrd="0" presId="urn:microsoft.com/office/officeart/2005/8/layout/radial4"/>
    <dgm:cxn modelId="{C1EA3995-A4B1-6240-AEE5-E49D829DEE80}" type="presOf" srcId="{718F294E-7209-D04F-BB19-906F7E8721CB}" destId="{F858618F-57D6-A34B-9723-9DEC423A0021}" srcOrd="0" destOrd="0" presId="urn:microsoft.com/office/officeart/2005/8/layout/radial4"/>
    <dgm:cxn modelId="{32C86E41-674A-EB41-A538-E08F6A18921D}" srcId="{8519C5CD-5CA1-DF45-9FB8-0DED4C526B73}" destId="{718F294E-7209-D04F-BB19-906F7E8721CB}" srcOrd="3" destOrd="0" parTransId="{1F66836F-C64B-B540-AA2E-D82476E1CDC1}" sibTransId="{4E9E7C8C-FD78-B24D-B6BB-C29ABD208C10}"/>
    <dgm:cxn modelId="{839974B6-CC60-F442-9AF3-6DB453CBCEB9}" type="presOf" srcId="{3B7AECAD-6F65-E548-A858-224026E00C72}" destId="{232E3433-CD03-E94B-98D5-5D31082F5996}" srcOrd="0" destOrd="0" presId="urn:microsoft.com/office/officeart/2005/8/layout/radial4"/>
    <dgm:cxn modelId="{DACD50D9-7480-6642-81BD-C59984CF4B21}" type="presOf" srcId="{A43319E8-A5ED-CE45-8261-9745CF2E9BDA}" destId="{5D05DE90-C593-084F-8455-08A582522354}" srcOrd="0" destOrd="0" presId="urn:microsoft.com/office/officeart/2005/8/layout/radial4"/>
    <dgm:cxn modelId="{3981948F-F3FF-DA40-B137-182CB5464866}" srcId="{8519C5CD-5CA1-DF45-9FB8-0DED4C526B73}" destId="{3B7AECAD-6F65-E548-A858-224026E00C72}" srcOrd="0" destOrd="0" parTransId="{2CF2F7B5-D806-5C45-A3E8-FA14A1169F29}" sibTransId="{2A0C877B-14C2-D942-8CAE-56A19CF56DB8}"/>
    <dgm:cxn modelId="{35DEE41D-EAAB-6D46-877E-0DFF1E5FC2ED}" type="presOf" srcId="{434B50FB-BEA3-0A4E-BB55-33AC8782597A}" destId="{BDA93448-8915-3C47-AE54-E73095F934AC}" srcOrd="0" destOrd="0" presId="urn:microsoft.com/office/officeart/2005/8/layout/radial4"/>
    <dgm:cxn modelId="{706580E3-673A-E743-85C5-B2DAFCD979B2}" type="presOf" srcId="{979AAB60-ECED-8449-A79E-AB3CDFCA0C47}" destId="{5EA9B0D6-B473-8C4F-B6B7-77F8C293388F}" srcOrd="0" destOrd="0" presId="urn:microsoft.com/office/officeart/2005/8/layout/radial4"/>
    <dgm:cxn modelId="{121E9DDD-0D34-7E46-9E80-02C976BBD841}" type="presParOf" srcId="{EAD0FF05-6FBD-BC43-82FB-06DB7A2A9E01}" destId="{202B890E-FD36-3A43-B276-50A9C889099E}" srcOrd="0" destOrd="0" presId="urn:microsoft.com/office/officeart/2005/8/layout/radial4"/>
    <dgm:cxn modelId="{1BBDF5A2-3039-EC4B-A292-99F21A18E89F}" type="presParOf" srcId="{EAD0FF05-6FBD-BC43-82FB-06DB7A2A9E01}" destId="{CF148504-ADFA-ED45-BFFE-942B19FFA9DB}" srcOrd="1" destOrd="0" presId="urn:microsoft.com/office/officeart/2005/8/layout/radial4"/>
    <dgm:cxn modelId="{2B306BB5-D065-BB4C-8E11-3DE336A4E064}" type="presParOf" srcId="{EAD0FF05-6FBD-BC43-82FB-06DB7A2A9E01}" destId="{232E3433-CD03-E94B-98D5-5D31082F5996}" srcOrd="2" destOrd="0" presId="urn:microsoft.com/office/officeart/2005/8/layout/radial4"/>
    <dgm:cxn modelId="{3AEC553A-065F-9649-B9A8-379359F5C817}" type="presParOf" srcId="{EAD0FF05-6FBD-BC43-82FB-06DB7A2A9E01}" destId="{A3A92CB3-6C0B-5C4B-AE60-711BF969A1C9}" srcOrd="3" destOrd="0" presId="urn:microsoft.com/office/officeart/2005/8/layout/radial4"/>
    <dgm:cxn modelId="{E3E0E6A8-585F-D14B-B141-7BD31726175B}" type="presParOf" srcId="{EAD0FF05-6FBD-BC43-82FB-06DB7A2A9E01}" destId="{5EA9B0D6-B473-8C4F-B6B7-77F8C293388F}" srcOrd="4" destOrd="0" presId="urn:microsoft.com/office/officeart/2005/8/layout/radial4"/>
    <dgm:cxn modelId="{643EF514-D081-D545-82EF-F57EF7A133FA}" type="presParOf" srcId="{EAD0FF05-6FBD-BC43-82FB-06DB7A2A9E01}" destId="{5D05DE90-C593-084F-8455-08A582522354}" srcOrd="5" destOrd="0" presId="urn:microsoft.com/office/officeart/2005/8/layout/radial4"/>
    <dgm:cxn modelId="{B4C47908-BFC7-B148-AF3C-0635A8ADC79E}" type="presParOf" srcId="{EAD0FF05-6FBD-BC43-82FB-06DB7A2A9E01}" destId="{BDA93448-8915-3C47-AE54-E73095F934AC}" srcOrd="6" destOrd="0" presId="urn:microsoft.com/office/officeart/2005/8/layout/radial4"/>
    <dgm:cxn modelId="{9825D3CB-A9F8-F048-86F6-A1B3425717F2}" type="presParOf" srcId="{EAD0FF05-6FBD-BC43-82FB-06DB7A2A9E01}" destId="{D75D830C-3271-3943-BCA6-DDBD9CA303C1}" srcOrd="7" destOrd="0" presId="urn:microsoft.com/office/officeart/2005/8/layout/radial4"/>
    <dgm:cxn modelId="{CF912494-B873-9748-AFE7-DB6712395022}" type="presParOf" srcId="{EAD0FF05-6FBD-BC43-82FB-06DB7A2A9E01}" destId="{F858618F-57D6-A34B-9723-9DEC423A002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B890E-FD36-3A43-B276-50A9C889099E}">
      <dsp:nvSpPr>
        <dsp:cNvPr id="0" name=""/>
        <dsp:cNvSpPr/>
      </dsp:nvSpPr>
      <dsp:spPr>
        <a:xfrm>
          <a:off x="5026727" y="4719941"/>
          <a:ext cx="3718401" cy="3718401"/>
        </a:xfrm>
        <a:prstGeom prst="ellipse">
          <a:avLst/>
        </a:prstGeom>
        <a:solidFill>
          <a:schemeClr val="accent1">
            <a:shade val="80000"/>
            <a:hueOff val="0"/>
            <a:satOff val="0"/>
            <a:lumOff val="0"/>
            <a:alphaOff val="0"/>
          </a:schemeClr>
        </a:solidFill>
        <a:ln>
          <a:solidFill>
            <a:schemeClr val="lt1">
              <a:hueOff val="0"/>
              <a:satOff val="0"/>
              <a:lumOff val="0"/>
              <a:alphaOff val="0"/>
            </a:schemeClr>
          </a:solidFill>
        </a:ln>
        <a:effectLst>
          <a:outerShdw blurRad="508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b="0" i="0" kern="1200" baseline="0" dirty="0"/>
            <a:t>We want to find out which factors affect housing prices in poor and rich regions</a:t>
          </a:r>
          <a:endParaRPr lang="ru-RU" sz="3300" kern="1200" dirty="0"/>
        </a:p>
      </dsp:txBody>
      <dsp:txXfrm>
        <a:off x="5571274" y="5264488"/>
        <a:ext cx="2629307" cy="2629307"/>
      </dsp:txXfrm>
    </dsp:sp>
    <dsp:sp modelId="{CF148504-ADFA-ED45-BFFE-942B19FFA9DB}">
      <dsp:nvSpPr>
        <dsp:cNvPr id="0" name=""/>
        <dsp:cNvSpPr/>
      </dsp:nvSpPr>
      <dsp:spPr>
        <a:xfrm rot="11700000">
          <a:off x="1713190" y="5098598"/>
          <a:ext cx="3249567" cy="1059744"/>
        </a:xfrm>
        <a:prstGeom prst="leftArrow">
          <a:avLst>
            <a:gd name="adj1" fmla="val 60000"/>
            <a:gd name="adj2" fmla="val 50000"/>
          </a:avLst>
        </a:prstGeom>
        <a:solidFill>
          <a:schemeClr val="accent1">
            <a:shade val="90000"/>
            <a:hueOff val="0"/>
            <a:satOff val="0"/>
            <a:lumOff val="0"/>
            <a:alphaOff val="0"/>
          </a:schemeClr>
        </a:solidFill>
        <a:ln>
          <a:noFill/>
        </a:ln>
        <a:effectLst>
          <a:outerShdw blurRad="508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232E3433-CD03-E94B-98D5-5D31082F5996}">
      <dsp:nvSpPr>
        <dsp:cNvPr id="0" name=""/>
        <dsp:cNvSpPr/>
      </dsp:nvSpPr>
      <dsp:spPr>
        <a:xfrm>
          <a:off x="2313" y="3794953"/>
          <a:ext cx="3532481" cy="2825985"/>
        </a:xfrm>
        <a:prstGeom prst="roundRect">
          <a:avLst>
            <a:gd name="adj" fmla="val 10000"/>
          </a:avLst>
        </a:prstGeom>
        <a:solidFill>
          <a:schemeClr val="accent1">
            <a:shade val="80000"/>
            <a:hueOff val="0"/>
            <a:satOff val="0"/>
            <a:lumOff val="0"/>
            <a:alphaOff val="0"/>
          </a:schemeClr>
        </a:solidFill>
        <a:ln>
          <a:solidFill>
            <a:schemeClr val="lt1">
              <a:hueOff val="0"/>
              <a:satOff val="0"/>
              <a:lumOff val="0"/>
              <a:alphaOff val="0"/>
            </a:schemeClr>
          </a:solidFill>
        </a:ln>
        <a:effectLst>
          <a:outerShdw blurRad="508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GB" sz="3400" b="0" i="0" kern="1200" baseline="0" dirty="0"/>
            <a:t>German regional housing markets are very heterogeneous because of historical diversification </a:t>
          </a:r>
          <a:endParaRPr lang="ru-RU" sz="3400" kern="1200" dirty="0"/>
        </a:p>
      </dsp:txBody>
      <dsp:txXfrm>
        <a:off x="85083" y="3877723"/>
        <a:ext cx="3366941" cy="2660445"/>
      </dsp:txXfrm>
    </dsp:sp>
    <dsp:sp modelId="{A3A92CB3-6C0B-5C4B-AE60-711BF969A1C9}">
      <dsp:nvSpPr>
        <dsp:cNvPr id="0" name=""/>
        <dsp:cNvSpPr/>
      </dsp:nvSpPr>
      <dsp:spPr>
        <a:xfrm rot="14700000">
          <a:off x="3708820" y="2720299"/>
          <a:ext cx="3249567" cy="1059744"/>
        </a:xfrm>
        <a:prstGeom prst="leftArrow">
          <a:avLst>
            <a:gd name="adj1" fmla="val 60000"/>
            <a:gd name="adj2" fmla="val 50000"/>
          </a:avLst>
        </a:prstGeom>
        <a:solidFill>
          <a:schemeClr val="accent1">
            <a:shade val="90000"/>
            <a:hueOff val="269406"/>
            <a:satOff val="-17788"/>
            <a:lumOff val="11548"/>
            <a:alphaOff val="0"/>
          </a:schemeClr>
        </a:solidFill>
        <a:ln>
          <a:noFill/>
        </a:ln>
        <a:effectLst>
          <a:outerShdw blurRad="508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5EA9B0D6-B473-8C4F-B6B7-77F8C293388F}">
      <dsp:nvSpPr>
        <dsp:cNvPr id="0" name=""/>
        <dsp:cNvSpPr/>
      </dsp:nvSpPr>
      <dsp:spPr>
        <a:xfrm>
          <a:off x="2880700" y="364625"/>
          <a:ext cx="3532481" cy="2825985"/>
        </a:xfrm>
        <a:prstGeom prst="roundRect">
          <a:avLst>
            <a:gd name="adj" fmla="val 10000"/>
          </a:avLst>
        </a:prstGeom>
        <a:solidFill>
          <a:schemeClr val="accent1">
            <a:shade val="80000"/>
            <a:hueOff val="267683"/>
            <a:satOff val="-17846"/>
            <a:lumOff val="12184"/>
            <a:alphaOff val="0"/>
          </a:schemeClr>
        </a:solidFill>
        <a:ln>
          <a:solidFill>
            <a:schemeClr val="lt1">
              <a:hueOff val="0"/>
              <a:satOff val="0"/>
              <a:lumOff val="0"/>
              <a:alphaOff val="0"/>
            </a:schemeClr>
          </a:solidFill>
        </a:ln>
        <a:effectLst>
          <a:outerShdw blurRad="508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GB" sz="3400" b="0" i="0" kern="1200" baseline="0" dirty="0"/>
            <a:t>Former GDR regions are overall cheaper in terms of housing prices</a:t>
          </a:r>
        </a:p>
      </dsp:txBody>
      <dsp:txXfrm>
        <a:off x="2963470" y="447395"/>
        <a:ext cx="3366941" cy="2660445"/>
      </dsp:txXfrm>
    </dsp:sp>
    <dsp:sp modelId="{5D05DE90-C593-084F-8455-08A582522354}">
      <dsp:nvSpPr>
        <dsp:cNvPr id="0" name=""/>
        <dsp:cNvSpPr/>
      </dsp:nvSpPr>
      <dsp:spPr>
        <a:xfrm rot="17700000">
          <a:off x="6813469" y="2720299"/>
          <a:ext cx="3249567" cy="1059744"/>
        </a:xfrm>
        <a:prstGeom prst="leftArrow">
          <a:avLst>
            <a:gd name="adj1" fmla="val 60000"/>
            <a:gd name="adj2" fmla="val 50000"/>
          </a:avLst>
        </a:prstGeom>
        <a:solidFill>
          <a:schemeClr val="accent1">
            <a:shade val="90000"/>
            <a:hueOff val="538812"/>
            <a:satOff val="-35575"/>
            <a:lumOff val="23095"/>
            <a:alphaOff val="0"/>
          </a:schemeClr>
        </a:solidFill>
        <a:ln>
          <a:noFill/>
        </a:ln>
        <a:effectLst>
          <a:outerShdw blurRad="508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BDA93448-8915-3C47-AE54-E73095F934AC}">
      <dsp:nvSpPr>
        <dsp:cNvPr id="0" name=""/>
        <dsp:cNvSpPr/>
      </dsp:nvSpPr>
      <dsp:spPr>
        <a:xfrm>
          <a:off x="7358675" y="364625"/>
          <a:ext cx="3532481" cy="2825985"/>
        </a:xfrm>
        <a:prstGeom prst="roundRect">
          <a:avLst>
            <a:gd name="adj" fmla="val 10000"/>
          </a:avLst>
        </a:prstGeom>
        <a:solidFill>
          <a:schemeClr val="accent1">
            <a:shade val="80000"/>
            <a:hueOff val="535365"/>
            <a:satOff val="-35693"/>
            <a:lumOff val="24369"/>
            <a:alphaOff val="0"/>
          </a:schemeClr>
        </a:solidFill>
        <a:ln>
          <a:solidFill>
            <a:schemeClr val="lt1">
              <a:hueOff val="0"/>
              <a:satOff val="0"/>
              <a:lumOff val="0"/>
              <a:alphaOff val="0"/>
            </a:schemeClr>
          </a:solidFill>
        </a:ln>
        <a:effectLst>
          <a:outerShdw blurRad="508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GB" sz="3400" b="0" i="0" kern="1200" baseline="0" dirty="0"/>
            <a:t>Risk of housing bubbles in Munich and Frankfurt</a:t>
          </a:r>
          <a:endParaRPr lang="ru-RU" sz="3400" kern="1200" dirty="0"/>
        </a:p>
      </dsp:txBody>
      <dsp:txXfrm>
        <a:off x="7441445" y="447395"/>
        <a:ext cx="3366941" cy="2660445"/>
      </dsp:txXfrm>
    </dsp:sp>
    <dsp:sp modelId="{D75D830C-3271-3943-BCA6-DDBD9CA303C1}">
      <dsp:nvSpPr>
        <dsp:cNvPr id="0" name=""/>
        <dsp:cNvSpPr/>
      </dsp:nvSpPr>
      <dsp:spPr>
        <a:xfrm rot="20700000">
          <a:off x="8809099" y="5098598"/>
          <a:ext cx="3249567" cy="1059744"/>
        </a:xfrm>
        <a:prstGeom prst="leftArrow">
          <a:avLst>
            <a:gd name="adj1" fmla="val 60000"/>
            <a:gd name="adj2" fmla="val 50000"/>
          </a:avLst>
        </a:prstGeom>
        <a:solidFill>
          <a:schemeClr val="accent1">
            <a:shade val="90000"/>
            <a:hueOff val="808218"/>
            <a:satOff val="-53363"/>
            <a:lumOff val="34643"/>
            <a:alphaOff val="0"/>
          </a:schemeClr>
        </a:solidFill>
        <a:ln>
          <a:noFill/>
        </a:ln>
        <a:effectLst>
          <a:outerShdw blurRad="508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F858618F-57D6-A34B-9723-9DEC423A0021}">
      <dsp:nvSpPr>
        <dsp:cNvPr id="0" name=""/>
        <dsp:cNvSpPr/>
      </dsp:nvSpPr>
      <dsp:spPr>
        <a:xfrm>
          <a:off x="10237062" y="3794953"/>
          <a:ext cx="3532481" cy="2825985"/>
        </a:xfrm>
        <a:prstGeom prst="roundRect">
          <a:avLst>
            <a:gd name="adj" fmla="val 10000"/>
          </a:avLst>
        </a:prstGeom>
        <a:solidFill>
          <a:schemeClr val="accent1">
            <a:shade val="80000"/>
            <a:hueOff val="803047"/>
            <a:satOff val="-53539"/>
            <a:lumOff val="36553"/>
            <a:alphaOff val="0"/>
          </a:schemeClr>
        </a:solidFill>
        <a:ln>
          <a:solidFill>
            <a:schemeClr val="lt1">
              <a:hueOff val="0"/>
              <a:satOff val="0"/>
              <a:lumOff val="0"/>
              <a:alphaOff val="0"/>
            </a:schemeClr>
          </a:solidFill>
        </a:ln>
        <a:effectLst>
          <a:outerShdw blurRad="508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GB" sz="3400" b="0" i="0" kern="1200" baseline="0" dirty="0"/>
            <a:t>Determinants affect housing prices in regions differently </a:t>
          </a:r>
          <a:endParaRPr lang="ru-RU" sz="3400" kern="1200" dirty="0"/>
        </a:p>
      </dsp:txBody>
      <dsp:txXfrm>
        <a:off x="10319832" y="3877723"/>
        <a:ext cx="3366941" cy="266044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8052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GB" dirty="0"/>
              <a:t>												</a:t>
            </a:r>
            <a:endParaRPr lang="ru-RU" dirty="0"/>
          </a:p>
        </p:txBody>
      </p:sp>
    </p:spTree>
    <p:extLst>
      <p:ext uri="{BB962C8B-B14F-4D97-AF65-F5344CB8AC3E}">
        <p14:creationId xmlns:p14="http://schemas.microsoft.com/office/powerpoint/2010/main" val="364697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1034398" y="928726"/>
            <a:ext cx="896552" cy="896552"/>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6597372" y="928726"/>
            <a:ext cx="0" cy="117252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12198832" y="928726"/>
            <a:ext cx="0" cy="117252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20554162" y="928726"/>
            <a:ext cx="0" cy="117252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20820403" y="1064557"/>
            <a:ext cx="1343954" cy="615553"/>
          </a:xfrm>
          <a:prstGeom prst="rect">
            <a:avLst/>
          </a:prstGeom>
          <a:noFill/>
        </p:spPr>
        <p:txBody>
          <a:bodyPr wrap="square" lIns="0" tIns="0" rIns="0" bIns="0" rtlCol="0">
            <a:spAutoFit/>
          </a:bodyPr>
          <a:lstStyle/>
          <a:p>
            <a:fld id="{32AF94B5-93D7-5247-B727-C7089232F508}" type="slidenum">
              <a:rPr lang="ru-RU" sz="4000" smtClean="0">
                <a:solidFill>
                  <a:srgbClr val="102D69"/>
                </a:solidFill>
                <a:latin typeface="HSE Sans" panose="02000000000000000000" pitchFamily="2" charset="0"/>
              </a:rPr>
              <a:t>‹#›</a:t>
            </a:fld>
            <a:endParaRPr lang="ru-RU" sz="4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23287736" y="928726"/>
            <a:ext cx="0" cy="117252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13369307" y="2895581"/>
            <a:ext cx="8650334" cy="8650214"/>
          </a:xfrm>
          <a:prstGeom prst="rect">
            <a:avLst/>
          </a:prstGeom>
          <a:solidFill>
            <a:srgbClr val="D9D9D9"/>
          </a:solid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2400">
                <a:solidFill>
                  <a:schemeClr val="bg2">
                    <a:lumMod val="10000"/>
                  </a:schemeClr>
                </a:solidFill>
              </a:defRPr>
            </a:lvl1pPr>
          </a:lstStyle>
          <a:p>
            <a:pPr algn="ctr"/>
            <a:r>
              <a:rPr lang="en-US" sz="5600" dirty="0">
                <a:solidFill>
                  <a:schemeClr val="tx1"/>
                </a:solidFill>
                <a:latin typeface="HSE Sans" panose="02000000000000000000" pitchFamily="2" charset="0"/>
              </a:rPr>
              <a:t>You can place an illustration or photograph here so that your slide doesn’t look empty</a:t>
            </a:r>
            <a:endParaRPr lang="en-RU" sz="56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1171796" y="2895581"/>
            <a:ext cx="10491120" cy="1554050"/>
          </a:xfrm>
          <a:prstGeom prst="rect">
            <a:avLst/>
          </a:prstGeom>
        </p:spPr>
        <p:txBody>
          <a:bodyPr lIns="0" tIns="0" rIns="0" bIns="0" anchor="t">
            <a:normAutofit/>
          </a:bodyPr>
          <a:lstStyle>
            <a:lvl1pPr>
              <a:lnSpc>
                <a:spcPct val="100000"/>
              </a:lnSpc>
              <a:defRPr sz="4800" b="0" i="0">
                <a:latin typeface="HSE Sans" panose="02000000000000000000" pitchFamily="2" charset="0"/>
              </a:defRPr>
            </a:lvl1pPr>
          </a:lstStyle>
          <a:p>
            <a:r>
              <a:rPr lang="en-US" sz="4800" dirty="0">
                <a:solidFill>
                  <a:srgbClr val="102D69"/>
                </a:solidFill>
                <a:latin typeface="HSE Sans" panose="02000000000000000000" pitchFamily="2" charset="0"/>
              </a:rPr>
              <a:t>Headline may have two or three lines (24 </a:t>
            </a:r>
            <a:r>
              <a:rPr lang="en-US" sz="4800" dirty="0" err="1">
                <a:solidFill>
                  <a:srgbClr val="102D69"/>
                </a:solidFill>
                <a:latin typeface="HSE Sans" panose="02000000000000000000" pitchFamily="2" charset="0"/>
              </a:rPr>
              <a:t>pt</a:t>
            </a:r>
            <a:r>
              <a:rPr lang="en-US" sz="4800" dirty="0">
                <a:solidFill>
                  <a:srgbClr val="102D69"/>
                </a:solidFill>
                <a:latin typeface="HSE Sans" panose="02000000000000000000" pitchFamily="2" charset="0"/>
              </a:rPr>
              <a:t>)</a:t>
            </a:r>
            <a:endParaRPr lang="ru-RU" sz="48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1171795" y="4759326"/>
            <a:ext cx="10491122" cy="6786468"/>
          </a:xfrm>
          <a:prstGeom prst="rect">
            <a:avLst/>
          </a:prstGeom>
        </p:spPr>
        <p:txBody>
          <a:bodyPr lIns="0" tIns="0" rIns="0">
            <a:normAutofit/>
          </a:bodyPr>
          <a:lstStyle>
            <a:lvl1pPr marL="0" marR="0" indent="0" algn="l" defTabSz="1828800" rtl="0" eaLnBrk="1" fontAlgn="auto" latinLnBrk="0" hangingPunct="1">
              <a:lnSpc>
                <a:spcPct val="100000"/>
              </a:lnSpc>
              <a:spcBef>
                <a:spcPts val="2400"/>
              </a:spcBef>
              <a:spcAft>
                <a:spcPts val="0"/>
              </a:spcAft>
              <a:buClrTx/>
              <a:buSzTx/>
              <a:buFont typeface="Arial" panose="020B0604020202020204" pitchFamily="34" charset="0"/>
              <a:buNone/>
              <a:tabLst/>
              <a:defRPr sz="2600" b="0" i="0">
                <a:solidFill>
                  <a:srgbClr val="0E2D69"/>
                </a:solidFill>
                <a:latin typeface="HSE Sans" panose="02000000000000000000" pitchFamily="2" charset="0"/>
              </a:defRPr>
            </a:lvl1pPr>
            <a:lvl2pPr marL="914400" indent="0" algn="l">
              <a:lnSpc>
                <a:spcPct val="100000"/>
              </a:lnSpc>
              <a:spcBef>
                <a:spcPts val="2000"/>
              </a:spcBef>
              <a:buFont typeface="Arial" panose="020B0604020202020204" pitchFamily="34" charset="0"/>
              <a:buNone/>
              <a:defRPr sz="2600" b="0" i="0">
                <a:solidFill>
                  <a:srgbClr val="0E2D69"/>
                </a:solidFill>
                <a:latin typeface="HSE Sans" panose="02000000000000000000" pitchFamily="2" charset="0"/>
              </a:defRPr>
            </a:lvl2pPr>
            <a:lvl3pPr marL="1828800" indent="0" algn="l">
              <a:lnSpc>
                <a:spcPct val="100000"/>
              </a:lnSpc>
              <a:spcBef>
                <a:spcPts val="2000"/>
              </a:spcBef>
              <a:buFont typeface="Arial" panose="020B0604020202020204" pitchFamily="34" charset="0"/>
              <a:buNone/>
              <a:defRPr sz="2600" b="0" i="0">
                <a:solidFill>
                  <a:srgbClr val="0E2D69"/>
                </a:solidFill>
                <a:latin typeface="HSE Sans" panose="02000000000000000000" pitchFamily="2" charset="0"/>
              </a:defRPr>
            </a:lvl3pPr>
            <a:lvl4pPr marL="2743200" indent="0" algn="l">
              <a:lnSpc>
                <a:spcPct val="100000"/>
              </a:lnSpc>
              <a:spcBef>
                <a:spcPts val="2000"/>
              </a:spcBef>
              <a:buFont typeface="Arial" panose="020B0604020202020204" pitchFamily="34" charset="0"/>
              <a:buNone/>
              <a:defRPr sz="2600" b="0" i="0">
                <a:solidFill>
                  <a:srgbClr val="0E2D69"/>
                </a:solidFill>
                <a:latin typeface="HSE Sans" panose="02000000000000000000" pitchFamily="2" charset="0"/>
              </a:defRPr>
            </a:lvl4pPr>
            <a:lvl5pPr marL="3657600" indent="0" algn="l">
              <a:lnSpc>
                <a:spcPct val="100000"/>
              </a:lnSpc>
              <a:spcBef>
                <a:spcPts val="2000"/>
              </a:spcBef>
              <a:buFont typeface="Arial" panose="020B0604020202020204" pitchFamily="34" charset="0"/>
              <a:buNone/>
              <a:defRPr sz="2600" b="0" i="0">
                <a:solidFill>
                  <a:srgbClr val="0E2D69"/>
                </a:solidFill>
                <a:latin typeface="HSE Sans" panose="02000000000000000000" pitchFamily="2" charset="0"/>
              </a:defRPr>
            </a:lvl5pPr>
          </a:lstStyle>
          <a:p>
            <a:pPr>
              <a:spcBef>
                <a:spcPts val="1200"/>
              </a:spcBef>
            </a:pPr>
            <a:r>
              <a:rPr lang="en-US" sz="26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2600" i="1" dirty="0">
                <a:latin typeface="HSE Sans" panose="02000000000000000000" pitchFamily="2" charset="0"/>
              </a:rPr>
              <a:t>If you have space left and wish to make your slide more visual, you can include a small image nearby, which should illustrate or supplement your text.</a:t>
            </a:r>
            <a:endParaRPr lang="ru-RU" sz="26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2287379" y="1081809"/>
            <a:ext cx="3803650" cy="831850"/>
          </a:xfrm>
          <a:prstGeom prst="rect">
            <a:avLst/>
          </a:prstGeom>
        </p:spPr>
        <p:txBody>
          <a:bodyPr lIns="0" tIns="0" rIns="0" bIns="0">
            <a:noAutofit/>
          </a:bodyPr>
          <a:lstStyle>
            <a:lvl1pPr marL="0" marR="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sz="2000" b="0" i="0">
                <a:latin typeface="HSE Sans" panose="02000000000000000000" pitchFamily="2" charset="0"/>
              </a:defRPr>
            </a:lvl1pPr>
            <a:lvl2pPr marL="914400" indent="0">
              <a:lnSpc>
                <a:spcPct val="100000"/>
              </a:lnSpc>
              <a:buNone/>
              <a:defRPr sz="2000" b="0" i="0">
                <a:latin typeface="HSE Sans" panose="02000000000000000000" pitchFamily="2" charset="0"/>
              </a:defRPr>
            </a:lvl2pPr>
            <a:lvl3pPr marL="1828800" indent="0">
              <a:lnSpc>
                <a:spcPct val="100000"/>
              </a:lnSpc>
              <a:buNone/>
              <a:defRPr sz="2000" b="0" i="0">
                <a:latin typeface="HSE Sans" panose="02000000000000000000" pitchFamily="2" charset="0"/>
              </a:defRPr>
            </a:lvl3pPr>
            <a:lvl4pPr marL="2743200" indent="0">
              <a:lnSpc>
                <a:spcPct val="100000"/>
              </a:lnSpc>
              <a:buNone/>
              <a:defRPr sz="2000" b="0" i="0">
                <a:latin typeface="HSE Sans" panose="02000000000000000000" pitchFamily="2" charset="0"/>
              </a:defRPr>
            </a:lvl4pPr>
            <a:lvl5pPr marL="3657600" indent="0">
              <a:lnSpc>
                <a:spcPct val="100000"/>
              </a:lnSpc>
              <a:buNone/>
              <a:defRPr sz="2000" b="0" i="0">
                <a:latin typeface="HSE Sans" panose="02000000000000000000" pitchFamily="2" charset="0"/>
              </a:defRPr>
            </a:lvl5pPr>
          </a:lstStyle>
          <a:p>
            <a:r>
              <a:rPr lang="en-US" sz="2000" dirty="0">
                <a:latin typeface="HSE Sans" panose="02000000000000000000" pitchFamily="2" charset="0"/>
              </a:rPr>
              <a:t>Name of subdivisions in two or three lines </a:t>
            </a:r>
            <a:r>
              <a:rPr lang="en-GB" sz="2000" dirty="0">
                <a:latin typeface="HSE Sans" panose="02000000000000000000" pitchFamily="2" charset="0"/>
              </a:rPr>
              <a:t>(10 </a:t>
            </a:r>
            <a:r>
              <a:rPr lang="en-GB" sz="2000" dirty="0" err="1">
                <a:latin typeface="HSE Sans" panose="02000000000000000000" pitchFamily="2" charset="0"/>
              </a:rPr>
              <a:t>pt</a:t>
            </a:r>
            <a:r>
              <a:rPr lang="en-GB" sz="2000" dirty="0">
                <a:latin typeface="HSE Sans" panose="02000000000000000000" pitchFamily="2" charset="0"/>
              </a:rPr>
              <a:t>)</a:t>
            </a:r>
            <a:endParaRPr lang="ru-RU" sz="2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6918326" y="1097441"/>
            <a:ext cx="4140200" cy="816218"/>
          </a:xfrm>
          <a:prstGeom prst="rect">
            <a:avLst/>
          </a:prstGeom>
        </p:spPr>
        <p:txBody>
          <a:bodyPr lIns="0" tIns="0" rIns="0" bIns="0">
            <a:noAutofit/>
          </a:bodyPr>
          <a:lstStyle>
            <a:lvl1pPr marL="0" indent="0">
              <a:lnSpc>
                <a:spcPct val="100000"/>
              </a:lnSpc>
              <a:spcBef>
                <a:spcPts val="0"/>
              </a:spcBef>
              <a:buNone/>
              <a:defRPr sz="2000" b="0" i="0">
                <a:solidFill>
                  <a:srgbClr val="0E2D69"/>
                </a:solidFill>
                <a:latin typeface="HSE Sans" panose="02000000000000000000" pitchFamily="2" charset="0"/>
              </a:defRPr>
            </a:lvl1pPr>
            <a:lvl2pPr marL="914400" indent="0">
              <a:buNone/>
              <a:defRPr sz="2000" b="0" i="0">
                <a:solidFill>
                  <a:srgbClr val="0E2D69"/>
                </a:solidFill>
                <a:latin typeface="HSE Sans" panose="02000000000000000000" pitchFamily="2" charset="0"/>
              </a:defRPr>
            </a:lvl2pPr>
            <a:lvl3pPr marL="1828800" indent="0">
              <a:buNone/>
              <a:defRPr sz="2000" b="0" i="0">
                <a:solidFill>
                  <a:srgbClr val="0E2D69"/>
                </a:solidFill>
                <a:latin typeface="HSE Sans" panose="02000000000000000000" pitchFamily="2" charset="0"/>
              </a:defRPr>
            </a:lvl3pPr>
            <a:lvl4pPr marL="2743200" indent="0">
              <a:buNone/>
              <a:defRPr sz="2000" b="0" i="0">
                <a:solidFill>
                  <a:srgbClr val="0E2D69"/>
                </a:solidFill>
                <a:latin typeface="HSE Sans" panose="02000000000000000000" pitchFamily="2" charset="0"/>
              </a:defRPr>
            </a:lvl4pPr>
            <a:lvl5pPr marL="3657600" indent="0">
              <a:buNone/>
              <a:defRPr sz="2000" b="0" i="0">
                <a:solidFill>
                  <a:srgbClr val="0E2D69"/>
                </a:solidFill>
                <a:latin typeface="HSE Sans" panose="02000000000000000000" pitchFamily="2" charset="0"/>
              </a:defRPr>
            </a:lvl5pPr>
          </a:lstStyle>
          <a:p>
            <a:r>
              <a:rPr lang="en-GB" sz="2000" dirty="0">
                <a:latin typeface="HSE Sans" panose="02000000000000000000" pitchFamily="2" charset="0"/>
              </a:rPr>
              <a:t>Name of presentation can be provided in two or three lines (10 </a:t>
            </a:r>
            <a:r>
              <a:rPr lang="en-GB" sz="2000" dirty="0" err="1">
                <a:latin typeface="HSE Sans" panose="02000000000000000000" pitchFamily="2" charset="0"/>
              </a:rPr>
              <a:t>pt</a:t>
            </a:r>
            <a:r>
              <a:rPr lang="en-GB" sz="2000" dirty="0">
                <a:latin typeface="HSE Sans" panose="02000000000000000000" pitchFamily="2" charset="0"/>
              </a:rPr>
              <a:t>)</a:t>
            </a:r>
            <a:endParaRPr lang="ru-RU" sz="2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12519784" y="1097441"/>
            <a:ext cx="4140200" cy="816218"/>
          </a:xfrm>
          <a:prstGeom prst="rect">
            <a:avLst/>
          </a:prstGeom>
        </p:spPr>
        <p:txBody>
          <a:bodyPr lIns="0" tIns="0" rIns="0" bIns="0">
            <a:noAutofit/>
          </a:bodyPr>
          <a:lstStyle>
            <a:lvl1pPr marL="0" indent="0">
              <a:lnSpc>
                <a:spcPct val="100000"/>
              </a:lnSpc>
              <a:spcBef>
                <a:spcPts val="0"/>
              </a:spcBef>
              <a:buNone/>
              <a:defRPr sz="2000" b="0" i="0">
                <a:solidFill>
                  <a:srgbClr val="0E2D69"/>
                </a:solidFill>
                <a:latin typeface="HSE Sans" panose="02000000000000000000" pitchFamily="2" charset="0"/>
              </a:defRPr>
            </a:lvl1pPr>
            <a:lvl2pPr marL="914400" indent="0">
              <a:buNone/>
              <a:defRPr sz="2000" b="0" i="0">
                <a:solidFill>
                  <a:srgbClr val="0E2D69"/>
                </a:solidFill>
                <a:latin typeface="HSE Sans" panose="02000000000000000000" pitchFamily="2" charset="0"/>
              </a:defRPr>
            </a:lvl2pPr>
            <a:lvl3pPr marL="1828800" indent="0">
              <a:buNone/>
              <a:defRPr sz="2000" b="0" i="0">
                <a:solidFill>
                  <a:srgbClr val="0E2D69"/>
                </a:solidFill>
                <a:latin typeface="HSE Sans" panose="02000000000000000000" pitchFamily="2" charset="0"/>
              </a:defRPr>
            </a:lvl3pPr>
            <a:lvl4pPr marL="2743200" indent="0">
              <a:buNone/>
              <a:defRPr sz="2000" b="0" i="0">
                <a:solidFill>
                  <a:srgbClr val="0E2D69"/>
                </a:solidFill>
                <a:latin typeface="HSE Sans" panose="02000000000000000000" pitchFamily="2" charset="0"/>
              </a:defRPr>
            </a:lvl4pPr>
            <a:lvl5pPr marL="3657600" indent="0">
              <a:buNone/>
              <a:defRPr sz="2000" b="0" i="0">
                <a:solidFill>
                  <a:srgbClr val="0E2D69"/>
                </a:solidFill>
                <a:latin typeface="HSE Sans" panose="02000000000000000000" pitchFamily="2" charset="0"/>
              </a:defRPr>
            </a:lvl5pPr>
          </a:lstStyle>
          <a:p>
            <a:r>
              <a:rPr lang="en-GB" sz="2000" dirty="0">
                <a:latin typeface="HSE Sans" panose="02000000000000000000" pitchFamily="2" charset="0"/>
              </a:rPr>
              <a:t>Name of presentation can be provided in two or three lines (10 </a:t>
            </a:r>
            <a:r>
              <a:rPr lang="en-GB" sz="2000" dirty="0" err="1">
                <a:latin typeface="HSE Sans" panose="02000000000000000000" pitchFamily="2" charset="0"/>
              </a:rPr>
              <a:t>pt</a:t>
            </a:r>
            <a:r>
              <a:rPr lang="en-GB" sz="2000" dirty="0">
                <a:latin typeface="HSE Sans" panose="02000000000000000000" pitchFamily="2" charset="0"/>
              </a:rPr>
              <a:t>)</a:t>
            </a:r>
            <a:endParaRPr lang="ru-RU" sz="2000" dirty="0">
              <a:latin typeface="HSE Sans" panose="02000000000000000000" pitchFamily="2" charset="0"/>
            </a:endParaRPr>
          </a:p>
        </p:txBody>
      </p:sp>
    </p:spTree>
    <p:extLst>
      <p:ext uri="{BB962C8B-B14F-4D97-AF65-F5344CB8AC3E}">
        <p14:creationId xmlns:p14="http://schemas.microsoft.com/office/powerpoint/2010/main" val="115098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3360833"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r>
              <a:rPr lang="en-GB" sz="7200" b="1" dirty="0">
                <a:solidFill>
                  <a:srgbClr val="253957"/>
                </a:solidFill>
                <a:latin typeface="+mn-lt"/>
              </a:rPr>
              <a:t>Spatial Quantile Analysis of Real Estate Prices in Germany </a:t>
            </a:r>
          </a:p>
        </p:txBody>
      </p:sp>
      <p:sp>
        <p:nvSpPr>
          <p:cNvPr id="54" name="Название подразделения,  лаборатории, факультета и т.д."/>
          <p:cNvSpPr txBox="1"/>
          <p:nvPr/>
        </p:nvSpPr>
        <p:spPr>
          <a:xfrm>
            <a:off x="7116915" y="1524282"/>
            <a:ext cx="9443423"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en-GB" dirty="0" err="1"/>
              <a:t>Semerikova</a:t>
            </a:r>
            <a:r>
              <a:rPr lang="en-GB" dirty="0"/>
              <a:t> Elena</a:t>
            </a:r>
          </a:p>
          <a:p>
            <a:pPr algn="l">
              <a:defRPr sz="4200">
                <a:solidFill>
                  <a:srgbClr val="253957"/>
                </a:solidFill>
                <a:latin typeface="+mn-lt"/>
                <a:ea typeface="+mn-ea"/>
                <a:cs typeface="+mn-cs"/>
                <a:sym typeface="Arial Narrow"/>
              </a:defRPr>
            </a:pPr>
            <a:r>
              <a:rPr lang="en-GB" dirty="0" err="1"/>
              <a:t>Blokhina</a:t>
            </a:r>
            <a:r>
              <a:rPr lang="en-GB" dirty="0"/>
              <a:t> Anastasia</a:t>
            </a:r>
            <a:endParaRPr lang="en-US"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GB" dirty="0"/>
              <a:t>ERSA, </a:t>
            </a:r>
            <a:r>
              <a:rPr lang="en-US" dirty="0"/>
              <a:t>Pecs, 20</a:t>
            </a:r>
            <a:r>
              <a:rPr lang="ru-RU" dirty="0"/>
              <a:t>2</a:t>
            </a:r>
            <a:r>
              <a:rPr lang="en-GB" dirty="0"/>
              <a:t>2</a:t>
            </a:r>
            <a:endParaRPr lang="en-US" dirty="0"/>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GB" dirty="0"/>
              <a:t>Data &amp; Methodology</a:t>
            </a:r>
            <a:endParaRPr lang="ru-RU" dirty="0"/>
          </a:p>
        </p:txBody>
      </p:sp>
      <mc:AlternateContent xmlns:mc="http://schemas.openxmlformats.org/markup-compatibility/2006" xmlns:a14="http://schemas.microsoft.com/office/drawing/2010/main">
        <mc:Choice Requires="a14">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1171795" y="4759325"/>
                <a:ext cx="21505326" cy="7607934"/>
              </a:xfrm>
            </p:spPr>
            <p:txBody>
              <a:bodyPr>
                <a:normAutofit fontScale="77500" lnSpcReduction="20000"/>
              </a:bodyPr>
              <a:lstStyle/>
              <a:p>
                <a:pPr marL="571500" indent="-571500">
                  <a:buFont typeface="Arial" panose="020B0604020202020204" pitchFamily="34" charset="0"/>
                  <a:buChar char="•"/>
                </a:pPr>
                <a:r>
                  <a:rPr lang="en-GB" sz="3200" dirty="0"/>
                  <a:t>397 NUTS3 regions of Germany</a:t>
                </a:r>
              </a:p>
              <a:p>
                <a:pPr marL="571500" indent="-571500">
                  <a:buFont typeface="Arial" panose="020B0604020202020204" pitchFamily="34" charset="0"/>
                  <a:buChar char="•"/>
                </a:pPr>
                <a:r>
                  <a:rPr lang="en-GB" sz="3200" dirty="0"/>
                  <a:t>Panel data</a:t>
                </a:r>
              </a:p>
              <a:p>
                <a:pPr marL="571500" indent="-571500">
                  <a:buFont typeface="Arial" panose="020B0604020202020204" pitchFamily="34" charset="0"/>
                  <a:buChar char="•"/>
                </a:pPr>
                <a:r>
                  <a:rPr lang="en-GB" sz="3200" dirty="0"/>
                  <a:t>2004-2020</a:t>
                </a:r>
              </a:p>
              <a:p>
                <a:pPr marL="571500" indent="-571500">
                  <a:buFont typeface="Arial" panose="020B0604020202020204" pitchFamily="34" charset="0"/>
                  <a:buChar char="•"/>
                </a:pPr>
                <a:r>
                  <a:rPr lang="en-GB" sz="3200" dirty="0"/>
                  <a:t>Dependent variables: logarithm of selling and rental price growth rates for an apartment </a:t>
                </a:r>
              </a:p>
              <a:p>
                <a:pPr marL="571500" indent="-571500">
                  <a:buFont typeface="Arial" panose="020B0604020202020204" pitchFamily="34" charset="0"/>
                  <a:buChar char="•"/>
                </a:pPr>
                <a:r>
                  <a:rPr lang="en-GB" sz="3200" dirty="0"/>
                  <a:t>Independent variables: logarithm of unemployment rate, number of employees, wages, GRP and pendulum migration by living place, emigration and immigration</a:t>
                </a:r>
              </a:p>
              <a:p>
                <a:pPr marL="571500" indent="-571500">
                  <a:buFont typeface="Arial" panose="020B0604020202020204" pitchFamily="34" charset="0"/>
                  <a:buChar char="•"/>
                </a:pPr>
                <a:r>
                  <a:rPr lang="en-GB" sz="3200" dirty="0"/>
                  <a:t>Weighting matrix is binary</a:t>
                </a:r>
              </a:p>
              <a:p>
                <a:pPr marL="571500" indent="-571500">
                  <a:buFont typeface="Arial" panose="020B0604020202020204" pitchFamily="34" charset="0"/>
                  <a:buChar char="•"/>
                </a:pPr>
                <a:r>
                  <a:rPr lang="en-GB" sz="3200" dirty="0"/>
                  <a:t>Model 1 – MM-QR (Machado &amp; Santos Silva, 2019):</a:t>
                </a:r>
              </a:p>
              <a:p>
                <a:pPr/>
                <a14:m>
                  <m:oMathPara xmlns:m="http://schemas.openxmlformats.org/officeDocument/2006/math">
                    <m:oMathParaPr>
                      <m:jc m:val="centerGroup"/>
                    </m:oMathParaPr>
                    <m:oMath xmlns:m="http://schemas.openxmlformats.org/officeDocument/2006/math">
                      <m:sSub>
                        <m:sSubPr>
                          <m:ctrlPr>
                            <a:rPr lang="en-GB" sz="3200" i="1">
                              <a:solidFill>
                                <a:srgbClr val="253957"/>
                              </a:solidFill>
                              <a:latin typeface="Cambria Math" panose="02040503050406030204" pitchFamily="18" charset="0"/>
                              <a:sym typeface="Arial Narrow"/>
                            </a:rPr>
                          </m:ctrlPr>
                        </m:sSubPr>
                        <m:e>
                          <m:r>
                            <a:rPr lang="en-GB" sz="3200" i="1">
                              <a:solidFill>
                                <a:srgbClr val="253957"/>
                              </a:solidFill>
                              <a:latin typeface="Cambria Math" panose="02040503050406030204" pitchFamily="18" charset="0"/>
                              <a:sym typeface="Arial Narrow"/>
                            </a:rPr>
                            <m:t>𝑄</m:t>
                          </m:r>
                        </m:e>
                        <m:sub>
                          <m:func>
                            <m:funcPr>
                              <m:ctrlPr>
                                <a:rPr lang="en-GB" sz="3200" i="1">
                                  <a:solidFill>
                                    <a:srgbClr val="253957"/>
                                  </a:solidFill>
                                  <a:latin typeface="Cambria Math" panose="02040503050406030204" pitchFamily="18" charset="0"/>
                                  <a:sym typeface="Arial Narrow"/>
                                </a:rPr>
                              </m:ctrlPr>
                            </m:funcPr>
                            <m:fName>
                              <m:r>
                                <m:rPr>
                                  <m:sty m:val="p"/>
                                </m:rPr>
                                <a:rPr lang="en-GB" sz="3200">
                                  <a:solidFill>
                                    <a:srgbClr val="253957"/>
                                  </a:solidFill>
                                  <a:latin typeface="Cambria Math" panose="02040503050406030204" pitchFamily="18" charset="0"/>
                                  <a:sym typeface="Arial Narrow"/>
                                </a:rPr>
                                <m:t>ln</m:t>
                              </m:r>
                            </m:fName>
                            <m:e>
                              <m:r>
                                <a:rPr lang="en-GB" sz="3200" i="1">
                                  <a:solidFill>
                                    <a:srgbClr val="253957"/>
                                  </a:solidFill>
                                  <a:latin typeface="Cambria Math" panose="02040503050406030204" pitchFamily="18" charset="0"/>
                                  <a:sym typeface="Arial Narrow"/>
                                </a:rPr>
                                <m:t>𝑌</m:t>
                              </m:r>
                            </m:e>
                          </m:func>
                        </m:sub>
                      </m:sSub>
                      <m:r>
                        <a:rPr lang="en-GB" sz="3200" i="1">
                          <a:solidFill>
                            <a:srgbClr val="253957"/>
                          </a:solidFill>
                          <a:latin typeface="Cambria Math" panose="02040503050406030204" pitchFamily="18" charset="0"/>
                          <a:sym typeface="Arial Narrow"/>
                        </a:rPr>
                        <m:t>(</m:t>
                      </m:r>
                      <m:r>
                        <a:rPr lang="en-GB" sz="3200" i="1">
                          <a:solidFill>
                            <a:srgbClr val="253957"/>
                          </a:solidFill>
                          <a:latin typeface="Cambria Math" panose="02040503050406030204" pitchFamily="18" charset="0"/>
                          <a:ea typeface="Cambria Math" panose="02040503050406030204" pitchFamily="18" charset="0"/>
                          <a:sym typeface="Arial Narrow"/>
                        </a:rPr>
                        <m:t>𝜏</m:t>
                      </m:r>
                      <m:r>
                        <a:rPr lang="en-GB" sz="3200" i="1">
                          <a:solidFill>
                            <a:srgbClr val="253957"/>
                          </a:solidFill>
                          <a:latin typeface="Cambria Math" panose="02040503050406030204" pitchFamily="18" charset="0"/>
                          <a:ea typeface="Cambria Math" panose="02040503050406030204" pitchFamily="18" charset="0"/>
                          <a:sym typeface="Arial Narrow"/>
                        </a:rPr>
                        <m:t>|</m:t>
                      </m:r>
                      <m:sSub>
                        <m:sSubPr>
                          <m:ctrlPr>
                            <a:rPr lang="en-GB" sz="3200" i="1">
                              <a:solidFill>
                                <a:srgbClr val="253957"/>
                              </a:solidFill>
                              <a:latin typeface="Cambria Math" panose="02040503050406030204" pitchFamily="18" charset="0"/>
                              <a:ea typeface="Cambria Math" panose="02040503050406030204" pitchFamily="18" charset="0"/>
                              <a:sym typeface="Arial Narrow"/>
                            </a:rPr>
                          </m:ctrlPr>
                        </m:sSubPr>
                        <m:e>
                          <m:r>
                            <a:rPr lang="en-GB" sz="3200" i="1">
                              <a:solidFill>
                                <a:srgbClr val="253957"/>
                              </a:solidFill>
                              <a:latin typeface="Cambria Math" panose="02040503050406030204" pitchFamily="18" charset="0"/>
                              <a:ea typeface="Cambria Math" panose="02040503050406030204" pitchFamily="18" charset="0"/>
                              <a:sym typeface="Arial Narrow"/>
                            </a:rPr>
                            <m:t>𝑋</m:t>
                          </m:r>
                        </m:e>
                        <m:sub>
                          <m:r>
                            <a:rPr lang="en-GB" sz="3200" i="1">
                              <a:solidFill>
                                <a:srgbClr val="253957"/>
                              </a:solidFill>
                              <a:latin typeface="Cambria Math" panose="02040503050406030204" pitchFamily="18" charset="0"/>
                              <a:ea typeface="Cambria Math" panose="02040503050406030204" pitchFamily="18" charset="0"/>
                              <a:sym typeface="Arial Narrow"/>
                            </a:rPr>
                            <m:t>𝑖𝑡</m:t>
                          </m:r>
                        </m:sub>
                      </m:sSub>
                      <m:r>
                        <a:rPr lang="en-GB" sz="3200" i="1">
                          <a:solidFill>
                            <a:srgbClr val="253957"/>
                          </a:solidFill>
                          <a:latin typeface="Cambria Math" panose="02040503050406030204" pitchFamily="18" charset="0"/>
                          <a:sym typeface="Arial Narrow"/>
                        </a:rPr>
                        <m:t>)=</m:t>
                      </m:r>
                      <m:d>
                        <m:dPr>
                          <m:ctrlPr>
                            <a:rPr lang="ru-RU" sz="3200" i="1">
                              <a:solidFill>
                                <a:srgbClr val="253957"/>
                              </a:solidFill>
                              <a:latin typeface="Cambria Math" panose="02040503050406030204" pitchFamily="18" charset="0"/>
                              <a:sym typeface="Arial Narrow"/>
                            </a:rPr>
                          </m:ctrlPr>
                        </m:dPr>
                        <m:e>
                          <m:sSub>
                            <m:sSubPr>
                              <m:ctrlPr>
                                <a:rPr lang="ru-RU" sz="3200" i="1">
                                  <a:solidFill>
                                    <a:srgbClr val="253957"/>
                                  </a:solidFill>
                                  <a:latin typeface="Cambria Math" panose="02040503050406030204" pitchFamily="18" charset="0"/>
                                  <a:sym typeface="Arial Narrow"/>
                                </a:rPr>
                              </m:ctrlPr>
                            </m:sSubPr>
                            <m:e>
                              <m:r>
                                <a:rPr lang="en-GB" sz="3200" i="1">
                                  <a:solidFill>
                                    <a:srgbClr val="253957"/>
                                  </a:solidFill>
                                  <a:latin typeface="Cambria Math" panose="02040503050406030204" pitchFamily="18" charset="0"/>
                                  <a:sym typeface="Arial Narrow"/>
                                </a:rPr>
                                <m:t>𝛼</m:t>
                              </m:r>
                            </m:e>
                            <m:sub>
                              <m:r>
                                <a:rPr lang="en-GB" sz="3200" i="1">
                                  <a:solidFill>
                                    <a:srgbClr val="253957"/>
                                  </a:solidFill>
                                  <a:latin typeface="Cambria Math" panose="02040503050406030204" pitchFamily="18" charset="0"/>
                                  <a:sym typeface="Arial Narrow"/>
                                </a:rPr>
                                <m:t>𝑖</m:t>
                              </m:r>
                            </m:sub>
                          </m:sSub>
                          <m:r>
                            <a:rPr lang="en-GB" sz="3200" i="1">
                              <a:solidFill>
                                <a:srgbClr val="253957"/>
                              </a:solidFill>
                              <a:latin typeface="Cambria Math" panose="02040503050406030204" pitchFamily="18" charset="0"/>
                              <a:sym typeface="Arial Narrow"/>
                            </a:rPr>
                            <m:t>+</m:t>
                          </m:r>
                          <m:sSub>
                            <m:sSubPr>
                              <m:ctrlPr>
                                <a:rPr lang="ru-RU" sz="3200" i="1">
                                  <a:solidFill>
                                    <a:srgbClr val="253957"/>
                                  </a:solidFill>
                                  <a:latin typeface="Cambria Math" panose="02040503050406030204" pitchFamily="18" charset="0"/>
                                  <a:sym typeface="Arial Narrow"/>
                                </a:rPr>
                              </m:ctrlPr>
                            </m:sSubPr>
                            <m:e>
                              <m:r>
                                <a:rPr lang="en-GB" sz="3200" i="1">
                                  <a:solidFill>
                                    <a:srgbClr val="253957"/>
                                  </a:solidFill>
                                  <a:latin typeface="Cambria Math" panose="02040503050406030204" pitchFamily="18" charset="0"/>
                                  <a:sym typeface="Arial Narrow"/>
                                </a:rPr>
                                <m:t>𝛿</m:t>
                              </m:r>
                            </m:e>
                            <m:sub>
                              <m:r>
                                <a:rPr lang="en-GB" sz="3200" i="1">
                                  <a:solidFill>
                                    <a:srgbClr val="253957"/>
                                  </a:solidFill>
                                  <a:latin typeface="Cambria Math" panose="02040503050406030204" pitchFamily="18" charset="0"/>
                                  <a:sym typeface="Arial Narrow"/>
                                </a:rPr>
                                <m:t>𝑖</m:t>
                              </m:r>
                            </m:sub>
                          </m:sSub>
                          <m:r>
                            <a:rPr lang="en-GB" sz="3200" i="1">
                              <a:solidFill>
                                <a:srgbClr val="253957"/>
                              </a:solidFill>
                              <a:latin typeface="Cambria Math" panose="02040503050406030204" pitchFamily="18" charset="0"/>
                              <a:sym typeface="Arial Narrow"/>
                            </a:rPr>
                            <m:t>𝑞</m:t>
                          </m:r>
                          <m:d>
                            <m:dPr>
                              <m:ctrlPr>
                                <a:rPr lang="ru-RU"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𝜏</m:t>
                              </m:r>
                            </m:e>
                          </m:d>
                        </m:e>
                      </m:d>
                      <m:r>
                        <a:rPr lang="en-GB" sz="3200" i="1">
                          <a:solidFill>
                            <a:srgbClr val="253957"/>
                          </a:solidFill>
                          <a:latin typeface="Cambria Math" panose="02040503050406030204" pitchFamily="18" charset="0"/>
                          <a:sym typeface="Arial Narrow"/>
                        </a:rPr>
                        <m:t>+</m:t>
                      </m:r>
                      <m:func>
                        <m:funcPr>
                          <m:ctrlPr>
                            <a:rPr lang="en-GB" sz="3200" i="1">
                              <a:solidFill>
                                <a:srgbClr val="253957"/>
                              </a:solidFill>
                              <a:latin typeface="Cambria Math" panose="02040503050406030204" pitchFamily="18" charset="0"/>
                              <a:sym typeface="Arial Narrow"/>
                            </a:rPr>
                          </m:ctrlPr>
                        </m:funcPr>
                        <m:fName>
                          <m:r>
                            <m:rPr>
                              <m:sty m:val="p"/>
                            </m:rPr>
                            <a:rPr lang="en-GB" sz="3200">
                              <a:solidFill>
                                <a:srgbClr val="253957"/>
                              </a:solidFill>
                              <a:latin typeface="Cambria Math" panose="02040503050406030204" pitchFamily="18" charset="0"/>
                              <a:sym typeface="Arial Narrow"/>
                            </a:rPr>
                            <m:t>ln</m:t>
                          </m:r>
                        </m:fName>
                        <m:e>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𝑿</m:t>
                              </m:r>
                            </m:e>
                            <m:sub>
                              <m:r>
                                <a:rPr lang="en-GB" sz="3200" i="1">
                                  <a:solidFill>
                                    <a:srgbClr val="253957"/>
                                  </a:solidFill>
                                  <a:latin typeface="Cambria Math" panose="02040503050406030204" pitchFamily="18" charset="0"/>
                                  <a:sym typeface="Arial Narrow"/>
                                </a:rPr>
                                <m:t>𝑖𝑡</m:t>
                              </m:r>
                            </m:sub>
                          </m:sSub>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𝜷</m:t>
                              </m:r>
                            </m:e>
                            <m:sub>
                              <m:r>
                                <a:rPr lang="en-GB" sz="3200" i="1">
                                  <a:solidFill>
                                    <a:srgbClr val="253957"/>
                                  </a:solidFill>
                                  <a:latin typeface="Cambria Math" panose="02040503050406030204" pitchFamily="18" charset="0"/>
                                  <a:sym typeface="Arial Narrow"/>
                                </a:rPr>
                                <m:t>1</m:t>
                              </m:r>
                            </m:sub>
                          </m:sSub>
                          <m:r>
                            <a:rPr lang="en-GB" sz="3200" i="1">
                              <a:solidFill>
                                <a:srgbClr val="253957"/>
                              </a:solidFill>
                              <a:latin typeface="Cambria Math" panose="02040503050406030204" pitchFamily="18" charset="0"/>
                              <a:sym typeface="Arial Narrow"/>
                            </a:rPr>
                            <m:t>(</m:t>
                          </m:r>
                          <m:r>
                            <a:rPr lang="en-GB" sz="3200" i="1">
                              <a:solidFill>
                                <a:srgbClr val="253957"/>
                              </a:solidFill>
                              <a:latin typeface="Cambria Math" panose="02040503050406030204" pitchFamily="18" charset="0"/>
                              <a:sym typeface="Arial Narrow"/>
                            </a:rPr>
                            <m:t>𝜏</m:t>
                          </m:r>
                          <m:r>
                            <a:rPr lang="en-GB" sz="3200" i="1">
                              <a:solidFill>
                                <a:srgbClr val="253957"/>
                              </a:solidFill>
                              <a:latin typeface="Cambria Math" panose="02040503050406030204" pitchFamily="18" charset="0"/>
                              <a:sym typeface="Arial Narrow"/>
                            </a:rPr>
                            <m:t>)</m:t>
                          </m:r>
                          <m:r>
                            <m:rPr>
                              <m:nor/>
                            </m:rPr>
                            <a:rPr lang="en-GB" sz="3200" dirty="0">
                              <a:solidFill>
                                <a:srgbClr val="253957"/>
                              </a:solidFill>
                              <a:sym typeface="Arial Narrow"/>
                            </a:rPr>
                            <m:t> </m:t>
                          </m:r>
                        </m:e>
                      </m:func>
                      <m:r>
                        <a:rPr lang="en-GB" sz="3200" i="1">
                          <a:solidFill>
                            <a:srgbClr val="253957"/>
                          </a:solidFill>
                          <a:latin typeface="Cambria Math" panose="02040503050406030204" pitchFamily="18" charset="0"/>
                          <a:sym typeface="Arial Narrow"/>
                        </a:rPr>
                        <m:t>+</m:t>
                      </m:r>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𝑴𝒊𝒈𝒓𝒂𝒕𝒊𝒐𝒏</m:t>
                          </m:r>
                        </m:e>
                        <m:sub>
                          <m:r>
                            <a:rPr lang="en-GB" sz="3200" i="1">
                              <a:solidFill>
                                <a:srgbClr val="253957"/>
                              </a:solidFill>
                              <a:latin typeface="Cambria Math" panose="02040503050406030204" pitchFamily="18" charset="0"/>
                              <a:sym typeface="Arial Narrow"/>
                            </a:rPr>
                            <m:t>𝑖𝑡</m:t>
                          </m:r>
                        </m:sub>
                      </m:sSub>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ea typeface="Cambria Math" panose="02040503050406030204" pitchFamily="18" charset="0"/>
                              <a:sym typeface="Arial Narrow"/>
                            </a:rPr>
                            <m:t>𝜷</m:t>
                          </m:r>
                        </m:e>
                        <m:sub>
                          <m:r>
                            <a:rPr lang="en-GB" sz="3200" i="1">
                              <a:solidFill>
                                <a:srgbClr val="253957"/>
                              </a:solidFill>
                              <a:latin typeface="Cambria Math" panose="02040503050406030204" pitchFamily="18" charset="0"/>
                              <a:sym typeface="Arial Narrow"/>
                            </a:rPr>
                            <m:t>2</m:t>
                          </m:r>
                        </m:sub>
                      </m:sSub>
                      <m:r>
                        <a:rPr lang="en-GB" sz="3200" i="1">
                          <a:solidFill>
                            <a:srgbClr val="253957"/>
                          </a:solidFill>
                          <a:latin typeface="Cambria Math" panose="02040503050406030204" pitchFamily="18" charset="0"/>
                          <a:sym typeface="Arial Narrow"/>
                        </a:rPr>
                        <m:t>(</m:t>
                      </m:r>
                      <m:r>
                        <a:rPr lang="en-GB" sz="3200" i="1">
                          <a:solidFill>
                            <a:srgbClr val="253957"/>
                          </a:solidFill>
                          <a:latin typeface="Cambria Math" panose="02040503050406030204" pitchFamily="18" charset="0"/>
                          <a:sym typeface="Arial Narrow"/>
                        </a:rPr>
                        <m:t>𝜏</m:t>
                      </m:r>
                      <m:r>
                        <a:rPr lang="en-GB" sz="3200" i="1">
                          <a:solidFill>
                            <a:srgbClr val="253957"/>
                          </a:solidFill>
                          <a:latin typeface="Cambria Math" panose="02040503050406030204" pitchFamily="18" charset="0"/>
                          <a:sym typeface="Arial Narrow"/>
                        </a:rPr>
                        <m:t>)</m:t>
                      </m:r>
                    </m:oMath>
                  </m:oMathPara>
                </a14:m>
                <a:endParaRPr lang="en-GB" sz="5600" dirty="0">
                  <a:solidFill>
                    <a:srgbClr val="253957"/>
                  </a:solidFill>
                </a:endParaRPr>
              </a:p>
              <a:p>
                <a:pPr marL="571500" indent="-571500">
                  <a:buFont typeface="Arial" panose="020B0604020202020204" pitchFamily="34" charset="0"/>
                  <a:buChar char="•"/>
                </a:pPr>
                <a:r>
                  <a:rPr lang="en-GB" sz="3200" dirty="0"/>
                  <a:t>Model 2 – Neighbouring regions effects:</a:t>
                </a:r>
              </a:p>
              <a:p>
                <a:pPr/>
                <a14:m>
                  <m:oMathPara xmlns:m="http://schemas.openxmlformats.org/officeDocument/2006/math">
                    <m:oMathParaPr>
                      <m:jc m:val="centerGroup"/>
                    </m:oMathParaPr>
                    <m:oMath xmlns:m="http://schemas.openxmlformats.org/officeDocument/2006/math">
                      <m:sSub>
                        <m:sSubPr>
                          <m:ctrlPr>
                            <a:rPr lang="en-GB" sz="3200" i="1">
                              <a:solidFill>
                                <a:srgbClr val="253957"/>
                              </a:solidFill>
                              <a:latin typeface="Cambria Math" panose="02040503050406030204" pitchFamily="18" charset="0"/>
                              <a:sym typeface="Arial Narrow"/>
                            </a:rPr>
                          </m:ctrlPr>
                        </m:sSubPr>
                        <m:e>
                          <m:r>
                            <a:rPr lang="en-GB" sz="3200" i="1">
                              <a:solidFill>
                                <a:srgbClr val="253957"/>
                              </a:solidFill>
                              <a:latin typeface="Cambria Math" panose="02040503050406030204" pitchFamily="18" charset="0"/>
                              <a:sym typeface="Arial Narrow"/>
                            </a:rPr>
                            <m:t>𝑄</m:t>
                          </m:r>
                        </m:e>
                        <m:sub>
                          <m:func>
                            <m:funcPr>
                              <m:ctrlPr>
                                <a:rPr lang="en-GB" sz="3200" i="1">
                                  <a:solidFill>
                                    <a:srgbClr val="253957"/>
                                  </a:solidFill>
                                  <a:latin typeface="Cambria Math" panose="02040503050406030204" pitchFamily="18" charset="0"/>
                                  <a:sym typeface="Arial Narrow"/>
                                </a:rPr>
                              </m:ctrlPr>
                            </m:funcPr>
                            <m:fName>
                              <m:r>
                                <m:rPr>
                                  <m:sty m:val="p"/>
                                </m:rPr>
                                <a:rPr lang="en-GB" sz="3200">
                                  <a:solidFill>
                                    <a:srgbClr val="253957"/>
                                  </a:solidFill>
                                  <a:latin typeface="Cambria Math" panose="02040503050406030204" pitchFamily="18" charset="0"/>
                                  <a:sym typeface="Arial Narrow"/>
                                </a:rPr>
                                <m:t>ln</m:t>
                              </m:r>
                            </m:fName>
                            <m:e>
                              <m:r>
                                <a:rPr lang="en-GB" sz="3200" i="1">
                                  <a:solidFill>
                                    <a:srgbClr val="253957"/>
                                  </a:solidFill>
                                  <a:latin typeface="Cambria Math" panose="02040503050406030204" pitchFamily="18" charset="0"/>
                                  <a:sym typeface="Arial Narrow"/>
                                </a:rPr>
                                <m:t>𝑌</m:t>
                              </m:r>
                            </m:e>
                          </m:func>
                        </m:sub>
                      </m:sSub>
                      <m:d>
                        <m:dPr>
                          <m:ctrlPr>
                            <a:rPr lang="en-GB"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ea typeface="Cambria Math" panose="02040503050406030204" pitchFamily="18" charset="0"/>
                              <a:sym typeface="Arial Narrow"/>
                            </a:rPr>
                            <m:t>𝜏</m:t>
                          </m:r>
                        </m:e>
                        <m:e>
                          <m:sSub>
                            <m:sSubPr>
                              <m:ctrlPr>
                                <a:rPr lang="en-GB" sz="3200" i="1">
                                  <a:solidFill>
                                    <a:srgbClr val="253957"/>
                                  </a:solidFill>
                                  <a:latin typeface="Cambria Math" panose="02040503050406030204" pitchFamily="18" charset="0"/>
                                  <a:ea typeface="Cambria Math" panose="02040503050406030204" pitchFamily="18" charset="0"/>
                                  <a:sym typeface="Arial Narrow"/>
                                </a:rPr>
                              </m:ctrlPr>
                            </m:sSubPr>
                            <m:e>
                              <m:r>
                                <a:rPr lang="en-GB" sz="3200" i="1">
                                  <a:solidFill>
                                    <a:srgbClr val="253957"/>
                                  </a:solidFill>
                                  <a:latin typeface="Cambria Math" panose="02040503050406030204" pitchFamily="18" charset="0"/>
                                  <a:ea typeface="Cambria Math" panose="02040503050406030204" pitchFamily="18" charset="0"/>
                                  <a:sym typeface="Arial Narrow"/>
                                </a:rPr>
                                <m:t>𝑋</m:t>
                              </m:r>
                            </m:e>
                            <m:sub>
                              <m:r>
                                <a:rPr lang="en-GB" sz="3200" i="1">
                                  <a:solidFill>
                                    <a:srgbClr val="253957"/>
                                  </a:solidFill>
                                  <a:latin typeface="Cambria Math" panose="02040503050406030204" pitchFamily="18" charset="0"/>
                                  <a:ea typeface="Cambria Math" panose="02040503050406030204" pitchFamily="18" charset="0"/>
                                  <a:sym typeface="Arial Narrow"/>
                                </a:rPr>
                                <m:t>𝑡</m:t>
                              </m:r>
                            </m:sub>
                          </m:sSub>
                        </m:e>
                      </m:d>
                      <m:r>
                        <a:rPr lang="en-GB" sz="3200" i="1">
                          <a:solidFill>
                            <a:srgbClr val="253957"/>
                          </a:solidFill>
                          <a:latin typeface="Cambria Math" panose="02040503050406030204" pitchFamily="18" charset="0"/>
                          <a:sym typeface="Arial Narrow"/>
                        </a:rPr>
                        <m:t>=</m:t>
                      </m:r>
                      <m:d>
                        <m:dPr>
                          <m:ctrlPr>
                            <a:rPr lang="ru-RU"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𝛼</m:t>
                          </m:r>
                          <m:r>
                            <a:rPr lang="en-GB" sz="3200" i="1">
                              <a:solidFill>
                                <a:srgbClr val="253957"/>
                              </a:solidFill>
                              <a:latin typeface="Cambria Math" panose="02040503050406030204" pitchFamily="18" charset="0"/>
                              <a:sym typeface="Arial Narrow"/>
                            </a:rPr>
                            <m:t>+</m:t>
                          </m:r>
                          <m:r>
                            <a:rPr lang="en-GB" sz="3200" i="1">
                              <a:solidFill>
                                <a:srgbClr val="253957"/>
                              </a:solidFill>
                              <a:latin typeface="Cambria Math" panose="02040503050406030204" pitchFamily="18" charset="0"/>
                              <a:sym typeface="Arial Narrow"/>
                            </a:rPr>
                            <m:t>𝛿</m:t>
                          </m:r>
                          <m:r>
                            <a:rPr lang="en-GB" sz="3200" i="1">
                              <a:solidFill>
                                <a:srgbClr val="253957"/>
                              </a:solidFill>
                              <a:latin typeface="Cambria Math" panose="02040503050406030204" pitchFamily="18" charset="0"/>
                              <a:sym typeface="Arial Narrow"/>
                            </a:rPr>
                            <m:t>𝑞</m:t>
                          </m:r>
                          <m:d>
                            <m:dPr>
                              <m:ctrlPr>
                                <a:rPr lang="ru-RU"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𝜏</m:t>
                              </m:r>
                            </m:e>
                          </m:d>
                        </m:e>
                      </m:d>
                      <m:r>
                        <a:rPr lang="en-GB" sz="3200" i="1">
                          <a:solidFill>
                            <a:srgbClr val="253957"/>
                          </a:solidFill>
                          <a:latin typeface="Cambria Math" panose="02040503050406030204" pitchFamily="18" charset="0"/>
                          <a:sym typeface="Arial Narrow"/>
                        </a:rPr>
                        <m:t>+</m:t>
                      </m:r>
                      <m:func>
                        <m:funcPr>
                          <m:ctrlPr>
                            <a:rPr lang="en-GB" sz="3200" i="1">
                              <a:solidFill>
                                <a:srgbClr val="253957"/>
                              </a:solidFill>
                              <a:latin typeface="Cambria Math" panose="02040503050406030204" pitchFamily="18" charset="0"/>
                              <a:sym typeface="Arial Narrow"/>
                            </a:rPr>
                          </m:ctrlPr>
                        </m:funcPr>
                        <m:fName>
                          <m:r>
                            <m:rPr>
                              <m:sty m:val="p"/>
                            </m:rPr>
                            <a:rPr lang="en-GB" sz="3200">
                              <a:solidFill>
                                <a:srgbClr val="253957"/>
                              </a:solidFill>
                              <a:latin typeface="Cambria Math" panose="02040503050406030204" pitchFamily="18" charset="0"/>
                              <a:sym typeface="Arial Narrow"/>
                            </a:rPr>
                            <m:t>ln</m:t>
                          </m:r>
                        </m:fName>
                        <m:e>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𝑿</m:t>
                              </m:r>
                            </m:e>
                            <m:sub>
                              <m:r>
                                <a:rPr lang="en-GB" sz="3200" i="1">
                                  <a:solidFill>
                                    <a:srgbClr val="253957"/>
                                  </a:solidFill>
                                  <a:latin typeface="Cambria Math" panose="02040503050406030204" pitchFamily="18" charset="0"/>
                                  <a:sym typeface="Arial Narrow"/>
                                </a:rPr>
                                <m:t>𝑡</m:t>
                              </m:r>
                            </m:sub>
                          </m:sSub>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𝜷</m:t>
                              </m:r>
                            </m:e>
                            <m:sub>
                              <m:r>
                                <a:rPr lang="en-GB" sz="3200" i="1">
                                  <a:solidFill>
                                    <a:srgbClr val="253957"/>
                                  </a:solidFill>
                                  <a:latin typeface="Cambria Math" panose="02040503050406030204" pitchFamily="18" charset="0"/>
                                  <a:sym typeface="Arial Narrow"/>
                                </a:rPr>
                                <m:t>1</m:t>
                              </m:r>
                            </m:sub>
                          </m:sSub>
                          <m:d>
                            <m:dPr>
                              <m:ctrlPr>
                                <a:rPr lang="en-GB"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𝜏</m:t>
                              </m:r>
                            </m:e>
                          </m:d>
                          <m:r>
                            <m:rPr>
                              <m:nor/>
                            </m:rPr>
                            <a:rPr lang="en-GB" sz="3200" dirty="0">
                              <a:solidFill>
                                <a:srgbClr val="253957"/>
                              </a:solidFill>
                              <a:sym typeface="Arial Narrow"/>
                            </a:rPr>
                            <m:t> </m:t>
                          </m:r>
                        </m:e>
                      </m:func>
                      <m:r>
                        <a:rPr lang="en-GB" sz="3200" i="1">
                          <a:solidFill>
                            <a:srgbClr val="253957"/>
                          </a:solidFill>
                          <a:latin typeface="Cambria Math" panose="02040503050406030204" pitchFamily="18" charset="0"/>
                          <a:sym typeface="Arial Narrow"/>
                        </a:rPr>
                        <m:t>+</m:t>
                      </m:r>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𝑴𝒊𝒈𝒓𝒂𝒕𝒊𝒐𝒏</m:t>
                          </m:r>
                        </m:e>
                        <m:sub>
                          <m:r>
                            <a:rPr lang="en-GB" sz="3200" i="1">
                              <a:solidFill>
                                <a:srgbClr val="253957"/>
                              </a:solidFill>
                              <a:latin typeface="Cambria Math" panose="02040503050406030204" pitchFamily="18" charset="0"/>
                              <a:sym typeface="Arial Narrow"/>
                            </a:rPr>
                            <m:t>𝑡</m:t>
                          </m:r>
                        </m:sub>
                      </m:sSub>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ea typeface="Cambria Math" panose="02040503050406030204" pitchFamily="18" charset="0"/>
                              <a:sym typeface="Arial Narrow"/>
                            </a:rPr>
                            <m:t>𝜷</m:t>
                          </m:r>
                        </m:e>
                        <m:sub>
                          <m:r>
                            <a:rPr lang="en-GB" sz="3200" i="1">
                              <a:solidFill>
                                <a:srgbClr val="253957"/>
                              </a:solidFill>
                              <a:latin typeface="Cambria Math" panose="02040503050406030204" pitchFamily="18" charset="0"/>
                              <a:sym typeface="Arial Narrow"/>
                            </a:rPr>
                            <m:t>2</m:t>
                          </m:r>
                        </m:sub>
                      </m:sSub>
                      <m:d>
                        <m:dPr>
                          <m:ctrlPr>
                            <a:rPr lang="en-GB"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𝜏</m:t>
                          </m:r>
                        </m:e>
                      </m:d>
                      <m:r>
                        <a:rPr lang="en-GB" sz="3200" i="1">
                          <a:solidFill>
                            <a:srgbClr val="253957"/>
                          </a:solidFill>
                          <a:latin typeface="Cambria Math" panose="02040503050406030204" pitchFamily="18" charset="0"/>
                          <a:sym typeface="Arial Narrow"/>
                        </a:rPr>
                        <m:t>+</m:t>
                      </m:r>
                      <m:r>
                        <a:rPr lang="en-GB" sz="3200" b="1" i="1">
                          <a:solidFill>
                            <a:srgbClr val="253957"/>
                          </a:solidFill>
                          <a:latin typeface="Cambria Math" panose="02040503050406030204" pitchFamily="18" charset="0"/>
                          <a:sym typeface="Arial Narrow"/>
                        </a:rPr>
                        <m:t>𝑾</m:t>
                      </m:r>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𝑿</m:t>
                          </m:r>
                        </m:e>
                        <m:sub>
                          <m:r>
                            <a:rPr lang="en-GB" sz="3200" i="1">
                              <a:solidFill>
                                <a:srgbClr val="253957"/>
                              </a:solidFill>
                              <a:latin typeface="Cambria Math" panose="02040503050406030204" pitchFamily="18" charset="0"/>
                              <a:sym typeface="Arial Narrow"/>
                            </a:rPr>
                            <m:t>𝑡</m:t>
                          </m:r>
                        </m:sub>
                      </m:sSub>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𝜷</m:t>
                          </m:r>
                        </m:e>
                        <m:sub>
                          <m:r>
                            <a:rPr lang="en-GB" sz="3200" i="1">
                              <a:solidFill>
                                <a:srgbClr val="253957"/>
                              </a:solidFill>
                              <a:latin typeface="Cambria Math" panose="02040503050406030204" pitchFamily="18" charset="0"/>
                              <a:sym typeface="Arial Narrow"/>
                            </a:rPr>
                            <m:t>3</m:t>
                          </m:r>
                        </m:sub>
                      </m:sSub>
                      <m:d>
                        <m:dPr>
                          <m:ctrlPr>
                            <a:rPr lang="en-GB"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𝜏</m:t>
                          </m:r>
                        </m:e>
                      </m:d>
                      <m:r>
                        <a:rPr lang="en-GB" sz="3200" i="1">
                          <a:solidFill>
                            <a:srgbClr val="253957"/>
                          </a:solidFill>
                          <a:latin typeface="Cambria Math" panose="02040503050406030204" pitchFamily="18" charset="0"/>
                          <a:sym typeface="Arial Narrow"/>
                        </a:rPr>
                        <m:t>+</m:t>
                      </m:r>
                      <m:r>
                        <a:rPr lang="en-GB" sz="3200" b="1" i="1">
                          <a:solidFill>
                            <a:srgbClr val="253957"/>
                          </a:solidFill>
                          <a:latin typeface="Cambria Math" panose="02040503050406030204" pitchFamily="18" charset="0"/>
                          <a:sym typeface="Arial Narrow"/>
                        </a:rPr>
                        <m:t>𝑾</m:t>
                      </m:r>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sym typeface="Arial Narrow"/>
                            </a:rPr>
                            <m:t>𝑴𝒊𝒈𝒓𝒂𝒕𝒊𝒐𝒏</m:t>
                          </m:r>
                        </m:e>
                        <m:sub>
                          <m:r>
                            <a:rPr lang="en-GB" sz="3200" i="1">
                              <a:solidFill>
                                <a:srgbClr val="253957"/>
                              </a:solidFill>
                              <a:latin typeface="Cambria Math" panose="02040503050406030204" pitchFamily="18" charset="0"/>
                              <a:sym typeface="Arial Narrow"/>
                            </a:rPr>
                            <m:t>𝑡</m:t>
                          </m:r>
                        </m:sub>
                      </m:sSub>
                      <m:sSub>
                        <m:sSubPr>
                          <m:ctrlPr>
                            <a:rPr lang="en-GB" sz="3200" i="1">
                              <a:solidFill>
                                <a:srgbClr val="253957"/>
                              </a:solidFill>
                              <a:latin typeface="Cambria Math" panose="02040503050406030204" pitchFamily="18" charset="0"/>
                              <a:sym typeface="Arial Narrow"/>
                            </a:rPr>
                          </m:ctrlPr>
                        </m:sSubPr>
                        <m:e>
                          <m:r>
                            <a:rPr lang="en-GB" sz="3200" b="1" i="1">
                              <a:solidFill>
                                <a:srgbClr val="253957"/>
                              </a:solidFill>
                              <a:latin typeface="Cambria Math" panose="02040503050406030204" pitchFamily="18" charset="0"/>
                              <a:ea typeface="Cambria Math" panose="02040503050406030204" pitchFamily="18" charset="0"/>
                              <a:sym typeface="Arial Narrow"/>
                            </a:rPr>
                            <m:t>𝜷</m:t>
                          </m:r>
                        </m:e>
                        <m:sub>
                          <m:r>
                            <a:rPr lang="en-GB" sz="3200" i="1">
                              <a:solidFill>
                                <a:srgbClr val="253957"/>
                              </a:solidFill>
                              <a:latin typeface="Cambria Math" panose="02040503050406030204" pitchFamily="18" charset="0"/>
                              <a:ea typeface="Cambria Math" panose="02040503050406030204" pitchFamily="18" charset="0"/>
                              <a:sym typeface="Arial Narrow"/>
                            </a:rPr>
                            <m:t>4</m:t>
                          </m:r>
                        </m:sub>
                      </m:sSub>
                      <m:d>
                        <m:dPr>
                          <m:ctrlPr>
                            <a:rPr lang="en-GB" sz="3200" i="1">
                              <a:solidFill>
                                <a:srgbClr val="253957"/>
                              </a:solidFill>
                              <a:latin typeface="Cambria Math" panose="02040503050406030204" pitchFamily="18" charset="0"/>
                              <a:sym typeface="Arial Narrow"/>
                            </a:rPr>
                          </m:ctrlPr>
                        </m:dPr>
                        <m:e>
                          <m:r>
                            <a:rPr lang="en-GB" sz="3200" i="1">
                              <a:solidFill>
                                <a:srgbClr val="253957"/>
                              </a:solidFill>
                              <a:latin typeface="Cambria Math" panose="02040503050406030204" pitchFamily="18" charset="0"/>
                              <a:sym typeface="Arial Narrow"/>
                            </a:rPr>
                            <m:t>𝜏</m:t>
                          </m:r>
                        </m:e>
                      </m:d>
                    </m:oMath>
                  </m:oMathPara>
                </a14:m>
                <a:endParaRPr lang="en-GB" sz="6400" dirty="0">
                  <a:solidFill>
                    <a:srgbClr val="253957"/>
                  </a:solidFill>
                </a:endParaRPr>
              </a:p>
              <a:p>
                <a:pPr marL="571500" indent="-571500">
                  <a:buFont typeface="Arial" panose="020B0604020202020204" pitchFamily="34" charset="0"/>
                  <a:buChar char="•"/>
                </a:pPr>
                <a:r>
                  <a:rPr lang="en-GB" sz="3200" dirty="0"/>
                  <a:t>Model 3 – IVQR (</a:t>
                </a:r>
                <a:r>
                  <a:rPr lang="en-GB" sz="3200" dirty="0" err="1"/>
                  <a:t>Chernozhukov</a:t>
                </a:r>
                <a:r>
                  <a:rPr lang="en-GB" sz="3200" dirty="0"/>
                  <a:t> &amp; Hansen, 2006):</a:t>
                </a:r>
                <a:endParaRPr lang="en-GB" sz="3200" i="1" dirty="0">
                  <a:latin typeface="Cambria Math" panose="02040503050406030204" pitchFamily="18" charset="0"/>
                  <a:sym typeface="Arial Narrow"/>
                </a:endParaRPr>
              </a:p>
              <a:p>
                <a:pPr algn="ctr"/>
                <a14:m>
                  <m:oMathPara xmlns:m="http://schemas.openxmlformats.org/officeDocument/2006/math">
                    <m:oMathParaPr>
                      <m:jc m:val="centerGroup"/>
                    </m:oMathParaPr>
                    <m:oMath xmlns:m="http://schemas.openxmlformats.org/officeDocument/2006/math">
                      <m:sSub>
                        <m:sSubPr>
                          <m:ctrlPr>
                            <a:rPr lang="ru-RU" sz="3200" i="1">
                              <a:latin typeface="Cambria Math" panose="02040503050406030204" pitchFamily="18" charset="0"/>
                              <a:sym typeface="Arial Narrow"/>
                            </a:rPr>
                          </m:ctrlPr>
                        </m:sSubPr>
                        <m:e>
                          <m:r>
                            <a:rPr lang="en-GB" sz="3200" i="1">
                              <a:latin typeface="Cambria Math" panose="02040503050406030204" pitchFamily="18" charset="0"/>
                              <a:sym typeface="Arial Narrow"/>
                            </a:rPr>
                            <m:t>𝑄</m:t>
                          </m:r>
                        </m:e>
                        <m:sub>
                          <m:func>
                            <m:funcPr>
                              <m:ctrlPr>
                                <a:rPr lang="ru-RU" sz="3200" i="1">
                                  <a:latin typeface="Cambria Math" panose="02040503050406030204" pitchFamily="18" charset="0"/>
                                  <a:sym typeface="Arial Narrow"/>
                                </a:rPr>
                              </m:ctrlPr>
                            </m:funcPr>
                            <m:fName>
                              <m:r>
                                <m:rPr>
                                  <m:sty m:val="p"/>
                                </m:rPr>
                                <a:rPr lang="en-GB" sz="3200">
                                  <a:latin typeface="Cambria Math" panose="02040503050406030204" pitchFamily="18" charset="0"/>
                                  <a:sym typeface="Arial Narrow"/>
                                </a:rPr>
                                <m:t>ln</m:t>
                              </m:r>
                            </m:fName>
                            <m:e>
                              <m:r>
                                <a:rPr lang="en-GB" sz="3200" i="1">
                                  <a:latin typeface="Cambria Math" panose="02040503050406030204" pitchFamily="18" charset="0"/>
                                  <a:sym typeface="Arial Narrow"/>
                                </a:rPr>
                                <m:t>𝑌</m:t>
                              </m:r>
                            </m:e>
                          </m:func>
                        </m:sub>
                      </m:sSub>
                      <m:d>
                        <m:dPr>
                          <m:ctrlPr>
                            <a:rPr lang="ru-RU" sz="3200" i="1">
                              <a:latin typeface="Cambria Math" panose="02040503050406030204" pitchFamily="18" charset="0"/>
                              <a:sym typeface="Arial Narrow"/>
                            </a:rPr>
                          </m:ctrlPr>
                        </m:dPr>
                        <m:e>
                          <m:r>
                            <a:rPr lang="en-GB" sz="3200" i="1">
                              <a:latin typeface="Cambria Math" panose="02040503050406030204" pitchFamily="18" charset="0"/>
                              <a:sym typeface="Arial Narrow"/>
                            </a:rPr>
                            <m:t>𝜏</m:t>
                          </m:r>
                        </m:e>
                        <m:e>
                          <m:sSub>
                            <m:sSubPr>
                              <m:ctrlPr>
                                <a:rPr lang="ru-RU" sz="3200" i="1">
                                  <a:latin typeface="Cambria Math" panose="02040503050406030204" pitchFamily="18" charset="0"/>
                                  <a:sym typeface="Arial Narrow"/>
                                </a:rPr>
                              </m:ctrlPr>
                            </m:sSubPr>
                            <m:e>
                              <m:r>
                                <a:rPr lang="en-GB" sz="3200" i="1">
                                  <a:latin typeface="Cambria Math" panose="02040503050406030204" pitchFamily="18" charset="0"/>
                                  <a:sym typeface="Arial Narrow"/>
                                </a:rPr>
                                <m:t>𝑋</m:t>
                              </m:r>
                            </m:e>
                            <m:sub>
                              <m:r>
                                <a:rPr lang="en-GB" sz="3200" i="1">
                                  <a:latin typeface="Cambria Math" panose="02040503050406030204" pitchFamily="18" charset="0"/>
                                  <a:sym typeface="Arial Narrow"/>
                                </a:rPr>
                                <m:t>𝑡</m:t>
                              </m:r>
                            </m:sub>
                          </m:sSub>
                        </m:e>
                      </m:d>
                      <m:r>
                        <a:rPr lang="en-GB" sz="3200" i="1">
                          <a:latin typeface="Cambria Math" panose="02040503050406030204" pitchFamily="18" charset="0"/>
                          <a:sym typeface="Arial Narrow"/>
                        </a:rPr>
                        <m:t>=</m:t>
                      </m:r>
                      <m:sSub>
                        <m:sSubPr>
                          <m:ctrlPr>
                            <a:rPr lang="ru-RU" sz="3200" i="1">
                              <a:latin typeface="Cambria Math" panose="02040503050406030204" pitchFamily="18" charset="0"/>
                              <a:sym typeface="Arial Narrow"/>
                            </a:rPr>
                          </m:ctrlPr>
                        </m:sSubPr>
                        <m:e>
                          <m:r>
                            <a:rPr lang="en-GB" sz="3200" i="1">
                              <a:latin typeface="Cambria Math" panose="02040503050406030204" pitchFamily="18" charset="0"/>
                              <a:sym typeface="Arial Narrow"/>
                            </a:rPr>
                            <m:t>𝛼</m:t>
                          </m:r>
                        </m:e>
                        <m:sub>
                          <m:r>
                            <a:rPr lang="en-GB" sz="3200" i="1">
                              <a:latin typeface="Cambria Math" panose="02040503050406030204" pitchFamily="18" charset="0"/>
                              <a:sym typeface="Arial Narrow"/>
                            </a:rPr>
                            <m:t>0</m:t>
                          </m:r>
                        </m:sub>
                      </m:sSub>
                      <m:r>
                        <a:rPr lang="en-GB" sz="3200" i="1">
                          <a:latin typeface="Cambria Math" panose="02040503050406030204" pitchFamily="18" charset="0"/>
                          <a:sym typeface="Arial Narrow"/>
                        </a:rPr>
                        <m:t>+</m:t>
                      </m:r>
                      <m:sSub>
                        <m:sSubPr>
                          <m:ctrlPr>
                            <a:rPr lang="en-GB" sz="3200" i="1">
                              <a:latin typeface="Cambria Math" panose="02040503050406030204" pitchFamily="18" charset="0"/>
                              <a:sym typeface="Arial Narrow"/>
                            </a:rPr>
                          </m:ctrlPr>
                        </m:sSubPr>
                        <m:e>
                          <m:r>
                            <a:rPr lang="en-US" sz="3200" b="1" i="1">
                              <a:latin typeface="Cambria Math" panose="02040503050406030204" pitchFamily="18" charset="0"/>
                            </a:rPr>
                            <m:t>𝝁</m:t>
                          </m:r>
                        </m:e>
                        <m:sub>
                          <m:r>
                            <a:rPr lang="en-GB" sz="3200" i="1">
                              <a:latin typeface="Cambria Math" panose="02040503050406030204" pitchFamily="18" charset="0"/>
                              <a:sym typeface="Arial Narrow"/>
                            </a:rPr>
                            <m:t>𝑡</m:t>
                          </m:r>
                        </m:sub>
                      </m:sSub>
                      <m:r>
                        <a:rPr lang="en-GB" sz="3200" i="1">
                          <a:latin typeface="Cambria Math" panose="02040503050406030204" pitchFamily="18" charset="0"/>
                          <a:sym typeface="Arial Narrow"/>
                        </a:rPr>
                        <m:t>+</m:t>
                      </m:r>
                      <m:r>
                        <a:rPr lang="en-GB" sz="3200" i="1">
                          <a:latin typeface="Cambria Math" panose="02040503050406030204" pitchFamily="18" charset="0"/>
                          <a:sym typeface="Arial Narrow"/>
                        </a:rPr>
                        <m:t>𝜌</m:t>
                      </m:r>
                      <m:r>
                        <a:rPr lang="en-GB" sz="3200" b="1" i="1">
                          <a:latin typeface="Cambria Math" panose="02040503050406030204" pitchFamily="18" charset="0"/>
                          <a:sym typeface="Arial Narrow"/>
                        </a:rPr>
                        <m:t>𝑾</m:t>
                      </m:r>
                      <m:func>
                        <m:funcPr>
                          <m:ctrlPr>
                            <a:rPr lang="ru-RU" sz="3200" i="1">
                              <a:latin typeface="Cambria Math" panose="02040503050406030204" pitchFamily="18" charset="0"/>
                              <a:sym typeface="Arial Narrow"/>
                            </a:rPr>
                          </m:ctrlPr>
                        </m:funcPr>
                        <m:fName>
                          <m:r>
                            <m:rPr>
                              <m:sty m:val="p"/>
                            </m:rPr>
                            <a:rPr lang="en-GB" sz="3200">
                              <a:latin typeface="Cambria Math" panose="02040503050406030204" pitchFamily="18" charset="0"/>
                              <a:sym typeface="Arial Narrow"/>
                            </a:rPr>
                            <m:t>ln</m:t>
                          </m:r>
                        </m:fName>
                        <m:e>
                          <m:r>
                            <a:rPr lang="en-GB" sz="3200" i="1">
                              <a:latin typeface="Cambria Math" panose="02040503050406030204" pitchFamily="18" charset="0"/>
                              <a:sym typeface="Arial Narrow"/>
                            </a:rPr>
                            <m:t>𝑌</m:t>
                          </m:r>
                        </m:e>
                      </m:func>
                      <m:r>
                        <a:rPr lang="en-GB" sz="3200" i="1">
                          <a:latin typeface="Cambria Math" panose="02040503050406030204" pitchFamily="18" charset="0"/>
                          <a:sym typeface="Arial Narrow"/>
                        </a:rPr>
                        <m:t>+</m:t>
                      </m:r>
                      <m:func>
                        <m:funcPr>
                          <m:ctrlPr>
                            <a:rPr lang="ru-RU" sz="3200" i="1">
                              <a:latin typeface="Cambria Math" panose="02040503050406030204" pitchFamily="18" charset="0"/>
                              <a:sym typeface="Arial Narrow"/>
                            </a:rPr>
                          </m:ctrlPr>
                        </m:funcPr>
                        <m:fName>
                          <m:r>
                            <m:rPr>
                              <m:sty m:val="p"/>
                            </m:rPr>
                            <a:rPr lang="en-GB" sz="3200">
                              <a:latin typeface="Cambria Math" panose="02040503050406030204" pitchFamily="18" charset="0"/>
                              <a:sym typeface="Arial Narrow"/>
                            </a:rPr>
                            <m:t>ln</m:t>
                          </m:r>
                        </m:fName>
                        <m:e>
                          <m:sSub>
                            <m:sSubPr>
                              <m:ctrlPr>
                                <a:rPr lang="ru-RU" sz="3200" i="1">
                                  <a:latin typeface="Cambria Math" panose="02040503050406030204" pitchFamily="18" charset="0"/>
                                  <a:sym typeface="Arial Narrow"/>
                                </a:rPr>
                              </m:ctrlPr>
                            </m:sSubPr>
                            <m:e>
                              <m:r>
                                <a:rPr lang="en-GB" sz="3200" b="1" i="1">
                                  <a:latin typeface="Cambria Math" panose="02040503050406030204" pitchFamily="18" charset="0"/>
                                  <a:sym typeface="Arial Narrow"/>
                                </a:rPr>
                                <m:t>𝑿</m:t>
                              </m:r>
                            </m:e>
                            <m:sub>
                              <m:r>
                                <a:rPr lang="en-GB" sz="3200" i="1">
                                  <a:latin typeface="Cambria Math" panose="02040503050406030204" pitchFamily="18" charset="0"/>
                                  <a:sym typeface="Arial Narrow"/>
                                </a:rPr>
                                <m:t>𝑡</m:t>
                              </m:r>
                            </m:sub>
                          </m:sSub>
                          <m:sSub>
                            <m:sSubPr>
                              <m:ctrlPr>
                                <a:rPr lang="ru-RU" sz="3200" i="1">
                                  <a:latin typeface="Cambria Math" panose="02040503050406030204" pitchFamily="18" charset="0"/>
                                  <a:sym typeface="Arial Narrow"/>
                                </a:rPr>
                              </m:ctrlPr>
                            </m:sSubPr>
                            <m:e>
                              <m:r>
                                <a:rPr lang="en-GB" sz="3200" b="1" i="1">
                                  <a:latin typeface="Cambria Math" panose="02040503050406030204" pitchFamily="18" charset="0"/>
                                  <a:sym typeface="Arial Narrow"/>
                                </a:rPr>
                                <m:t>𝜷</m:t>
                              </m:r>
                            </m:e>
                            <m:sub>
                              <m:r>
                                <a:rPr lang="en-GB" sz="3200" i="1">
                                  <a:latin typeface="Cambria Math" panose="02040503050406030204" pitchFamily="18" charset="0"/>
                                  <a:sym typeface="Arial Narrow"/>
                                </a:rPr>
                                <m:t>1</m:t>
                              </m:r>
                            </m:sub>
                          </m:sSub>
                          <m:r>
                            <a:rPr lang="en-GB" sz="3200" i="1">
                              <a:latin typeface="Cambria Math" panose="02040503050406030204" pitchFamily="18" charset="0"/>
                              <a:sym typeface="Arial Narrow"/>
                            </a:rPr>
                            <m:t>(</m:t>
                          </m:r>
                          <m:r>
                            <a:rPr lang="en-GB" sz="3200" i="1">
                              <a:latin typeface="Cambria Math" panose="02040503050406030204" pitchFamily="18" charset="0"/>
                              <a:sym typeface="Arial Narrow"/>
                            </a:rPr>
                            <m:t>𝜏</m:t>
                          </m:r>
                          <m:r>
                            <a:rPr lang="en-GB" sz="3200" i="1">
                              <a:latin typeface="Cambria Math" panose="02040503050406030204" pitchFamily="18" charset="0"/>
                              <a:sym typeface="Arial Narrow"/>
                            </a:rPr>
                            <m:t>)</m:t>
                          </m:r>
                          <m:r>
                            <m:rPr>
                              <m:nor/>
                            </m:rPr>
                            <a:rPr lang="en-GB" sz="3200" i="1">
                              <a:sym typeface="Arial Narrow"/>
                            </a:rPr>
                            <m:t> </m:t>
                          </m:r>
                        </m:e>
                      </m:func>
                      <m:r>
                        <a:rPr lang="en-GB" sz="3200" i="1">
                          <a:latin typeface="Cambria Math" panose="02040503050406030204" pitchFamily="18" charset="0"/>
                          <a:sym typeface="Arial Narrow"/>
                        </a:rPr>
                        <m:t>+</m:t>
                      </m:r>
                      <m:sSub>
                        <m:sSubPr>
                          <m:ctrlPr>
                            <a:rPr lang="ru-RU" sz="3200" i="1">
                              <a:latin typeface="Cambria Math" panose="02040503050406030204" pitchFamily="18" charset="0"/>
                              <a:sym typeface="Arial Narrow"/>
                            </a:rPr>
                          </m:ctrlPr>
                        </m:sSubPr>
                        <m:e>
                          <m:r>
                            <a:rPr lang="en-GB" sz="3200" b="1" i="1">
                              <a:latin typeface="Cambria Math" panose="02040503050406030204" pitchFamily="18" charset="0"/>
                              <a:sym typeface="Arial Narrow"/>
                            </a:rPr>
                            <m:t>𝑴𝒊𝒈𝒓𝒂𝒕𝒊𝒐𝒏</m:t>
                          </m:r>
                        </m:e>
                        <m:sub>
                          <m:r>
                            <a:rPr lang="en-GB" sz="3200" i="1">
                              <a:latin typeface="Cambria Math" panose="02040503050406030204" pitchFamily="18" charset="0"/>
                              <a:sym typeface="Arial Narrow"/>
                            </a:rPr>
                            <m:t>𝑡</m:t>
                          </m:r>
                        </m:sub>
                      </m:sSub>
                      <m:sSub>
                        <m:sSubPr>
                          <m:ctrlPr>
                            <a:rPr lang="ru-RU" sz="3200" i="1">
                              <a:latin typeface="Cambria Math" panose="02040503050406030204" pitchFamily="18" charset="0"/>
                              <a:sym typeface="Arial Narrow"/>
                            </a:rPr>
                          </m:ctrlPr>
                        </m:sSubPr>
                        <m:e>
                          <m:r>
                            <a:rPr lang="en-GB" sz="3200" b="1" i="1">
                              <a:latin typeface="Cambria Math" panose="02040503050406030204" pitchFamily="18" charset="0"/>
                              <a:sym typeface="Arial Narrow"/>
                            </a:rPr>
                            <m:t>𝜷</m:t>
                          </m:r>
                        </m:e>
                        <m:sub>
                          <m:r>
                            <a:rPr lang="en-GB" sz="3200" i="1">
                              <a:latin typeface="Cambria Math" panose="02040503050406030204" pitchFamily="18" charset="0"/>
                              <a:sym typeface="Arial Narrow"/>
                            </a:rPr>
                            <m:t>2</m:t>
                          </m:r>
                        </m:sub>
                      </m:sSub>
                      <m:d>
                        <m:dPr>
                          <m:ctrlPr>
                            <a:rPr lang="ru-RU" sz="3200" i="1">
                              <a:latin typeface="Cambria Math" panose="02040503050406030204" pitchFamily="18" charset="0"/>
                              <a:sym typeface="Arial Narrow"/>
                            </a:rPr>
                          </m:ctrlPr>
                        </m:dPr>
                        <m:e>
                          <m:r>
                            <a:rPr lang="en-GB" sz="3200" i="1">
                              <a:latin typeface="Cambria Math" panose="02040503050406030204" pitchFamily="18" charset="0"/>
                              <a:sym typeface="Arial Narrow"/>
                            </a:rPr>
                            <m:t>𝜏</m:t>
                          </m:r>
                        </m:e>
                      </m:d>
                    </m:oMath>
                  </m:oMathPara>
                </a14:m>
                <a:endParaRPr lang="en-GB" sz="3600" dirty="0">
                  <a:solidFill>
                    <a:srgbClr val="253957"/>
                  </a:solidFill>
                </a:endParaRPr>
              </a:p>
              <a:p>
                <a:r>
                  <a:rPr lang="en-GB" dirty="0"/>
                  <a:t>Method of estimation: </a:t>
                </a:r>
                <a:r>
                  <a:rPr lang="en-GB" dirty="0">
                    <a:sym typeface="Arial Narrow"/>
                  </a:rPr>
                  <a:t>within transformation </a:t>
                </a:r>
                <a14:m>
                  <m:oMath xmlns:m="http://schemas.openxmlformats.org/officeDocument/2006/math">
                    <m:r>
                      <a:rPr lang="en-GB" b="0" i="0" smtClean="0">
                        <a:latin typeface="Cambria Math" panose="02040503050406030204" pitchFamily="18" charset="0"/>
                        <a:sym typeface="Arial Narrow"/>
                      </a:rPr>
                      <m:t>(</m:t>
                    </m:r>
                    <m:r>
                      <m:rPr>
                        <m:sty m:val="p"/>
                      </m:rPr>
                      <a:rPr lang="en-GB">
                        <a:latin typeface="Cambria Math" panose="02040503050406030204" pitchFamily="18" charset="0"/>
                        <a:sym typeface="Arial Narrow"/>
                      </a:rPr>
                      <m:t>Δ</m:t>
                    </m:r>
                    <m:r>
                      <a:rPr lang="en-GB" i="1">
                        <a:latin typeface="Cambria Math" panose="02040503050406030204" pitchFamily="18" charset="0"/>
                        <a:sym typeface="Arial Narrow"/>
                      </a:rPr>
                      <m:t>𝜃</m:t>
                    </m:r>
                    <m:r>
                      <a:rPr lang="en-GB" i="1">
                        <a:latin typeface="Cambria Math" panose="02040503050406030204" pitchFamily="18" charset="0"/>
                        <a:sym typeface="Arial Narrow"/>
                      </a:rPr>
                      <m:t>=</m:t>
                    </m:r>
                    <m:r>
                      <a:rPr lang="en-GB" i="1">
                        <a:latin typeface="Cambria Math" panose="02040503050406030204" pitchFamily="18" charset="0"/>
                        <a:sym typeface="Arial Narrow"/>
                      </a:rPr>
                      <m:t>𝜃</m:t>
                    </m:r>
                    <m:r>
                      <a:rPr lang="en-GB" i="1">
                        <a:latin typeface="Cambria Math" panose="02040503050406030204" pitchFamily="18" charset="0"/>
                        <a:sym typeface="Arial Narrow"/>
                      </a:rPr>
                      <m:t>−</m:t>
                    </m:r>
                    <m:acc>
                      <m:accPr>
                        <m:chr m:val="̅"/>
                        <m:ctrlPr>
                          <a:rPr lang="ru-RU" i="1">
                            <a:latin typeface="Cambria Math" panose="02040503050406030204" pitchFamily="18" charset="0"/>
                            <a:sym typeface="Arial Narrow"/>
                          </a:rPr>
                        </m:ctrlPr>
                      </m:accPr>
                      <m:e>
                        <m:r>
                          <a:rPr lang="en-GB" i="1">
                            <a:latin typeface="Cambria Math" panose="02040503050406030204" pitchFamily="18" charset="0"/>
                            <a:sym typeface="Arial Narrow"/>
                          </a:rPr>
                          <m:t>𝜃</m:t>
                        </m:r>
                      </m:e>
                    </m:acc>
                    <m:r>
                      <a:rPr lang="en-GB" b="0" i="0" smtClean="0">
                        <a:latin typeface="Cambria Math" panose="02040503050406030204" pitchFamily="18" charset="0"/>
                        <a:sym typeface="Arial Narrow"/>
                      </a:rPr>
                      <m:t>)</m:t>
                    </m:r>
                  </m:oMath>
                </a14:m>
                <a:r>
                  <a:rPr lang="en-GB" dirty="0">
                    <a:sym typeface="Arial Narrow"/>
                  </a:rPr>
                  <a:t>, instruments: </a:t>
                </a:r>
                <a14:m>
                  <m:oMath xmlns:m="http://schemas.openxmlformats.org/officeDocument/2006/math">
                    <m:func>
                      <m:funcPr>
                        <m:ctrlPr>
                          <a:rPr lang="en-GB" i="1">
                            <a:solidFill>
                              <a:srgbClr val="253957"/>
                            </a:solidFill>
                            <a:latin typeface="Cambria Math" panose="02040503050406030204" pitchFamily="18" charset="0"/>
                            <a:sym typeface="Arial Narrow"/>
                          </a:rPr>
                        </m:ctrlPr>
                      </m:funcPr>
                      <m:fName>
                        <m:r>
                          <m:rPr>
                            <m:sty m:val="p"/>
                          </m:rPr>
                          <a:rPr lang="en-GB">
                            <a:solidFill>
                              <a:srgbClr val="253957"/>
                            </a:solidFill>
                            <a:latin typeface="Cambria Math" panose="02040503050406030204" pitchFamily="18" charset="0"/>
                            <a:sym typeface="Arial Narrow"/>
                          </a:rPr>
                          <m:t>ln</m:t>
                        </m:r>
                      </m:fName>
                      <m:e>
                        <m:sSub>
                          <m:sSubPr>
                            <m:ctrlPr>
                              <a:rPr lang="en-GB" i="1">
                                <a:solidFill>
                                  <a:srgbClr val="253957"/>
                                </a:solidFill>
                                <a:latin typeface="Cambria Math" panose="02040503050406030204" pitchFamily="18" charset="0"/>
                                <a:sym typeface="Arial Narrow"/>
                              </a:rPr>
                            </m:ctrlPr>
                          </m:sSubPr>
                          <m:e>
                            <m:r>
                              <a:rPr lang="en-GB" b="1" i="1">
                                <a:solidFill>
                                  <a:srgbClr val="253957"/>
                                </a:solidFill>
                                <a:latin typeface="Cambria Math" panose="02040503050406030204" pitchFamily="18" charset="0"/>
                                <a:sym typeface="Arial Narrow"/>
                              </a:rPr>
                              <m:t>𝐗</m:t>
                            </m:r>
                          </m:e>
                          <m:sub>
                            <m:r>
                              <a:rPr lang="en-GB">
                                <a:solidFill>
                                  <a:srgbClr val="253957"/>
                                </a:solidFill>
                                <a:latin typeface="Cambria Math" panose="02040503050406030204" pitchFamily="18" charset="0"/>
                                <a:sym typeface="Arial Narrow"/>
                              </a:rPr>
                              <m:t>𝑖𝑡</m:t>
                            </m:r>
                          </m:sub>
                        </m:sSub>
                      </m:e>
                    </m:func>
                    <m:r>
                      <a:rPr lang="en-GB" dirty="0">
                        <a:solidFill>
                          <a:srgbClr val="253957"/>
                        </a:solidFill>
                        <a:latin typeface="Cambria Math" panose="02040503050406030204" pitchFamily="18" charset="0"/>
                        <a:sym typeface="Arial Narrow"/>
                      </a:rPr>
                      <m:t> </m:t>
                    </m:r>
                    <m:r>
                      <a:rPr lang="en-GB" dirty="0">
                        <a:solidFill>
                          <a:srgbClr val="253957"/>
                        </a:solidFill>
                        <a:latin typeface="Cambria Math" panose="02040503050406030204" pitchFamily="18" charset="0"/>
                        <a:sym typeface="Arial Narrow"/>
                      </a:rPr>
                      <m:t>𝑎𝑛𝑑</m:t>
                    </m:r>
                    <m:r>
                      <a:rPr lang="en-GB" dirty="0">
                        <a:solidFill>
                          <a:srgbClr val="253957"/>
                        </a:solidFill>
                        <a:latin typeface="Cambria Math" panose="02040503050406030204" pitchFamily="18" charset="0"/>
                        <a:sym typeface="Arial Narrow"/>
                      </a:rPr>
                      <m:t> </m:t>
                    </m:r>
                    <m:sSub>
                      <m:sSubPr>
                        <m:ctrlPr>
                          <a:rPr lang="en-GB" i="1">
                            <a:solidFill>
                              <a:srgbClr val="253957"/>
                            </a:solidFill>
                            <a:latin typeface="Cambria Math" panose="02040503050406030204" pitchFamily="18" charset="0"/>
                            <a:sym typeface="Arial Narrow"/>
                          </a:rPr>
                        </m:ctrlPr>
                      </m:sSubPr>
                      <m:e>
                        <m:r>
                          <a:rPr lang="en-GB" b="1" i="1">
                            <a:solidFill>
                              <a:srgbClr val="253957"/>
                            </a:solidFill>
                            <a:latin typeface="Cambria Math" panose="02040503050406030204" pitchFamily="18" charset="0"/>
                            <a:sym typeface="Arial Narrow"/>
                          </a:rPr>
                          <m:t>𝑴𝒊𝒈𝒓𝒂𝒕𝒊𝒐𝒏</m:t>
                        </m:r>
                      </m:e>
                      <m:sub>
                        <m:r>
                          <a:rPr lang="en-GB">
                            <a:solidFill>
                              <a:srgbClr val="253957"/>
                            </a:solidFill>
                            <a:latin typeface="Cambria Math" panose="02040503050406030204" pitchFamily="18" charset="0"/>
                            <a:sym typeface="Arial Narrow"/>
                          </a:rPr>
                          <m:t>𝑖𝑡</m:t>
                        </m:r>
                      </m:sub>
                    </m:sSub>
                  </m:oMath>
                </a14:m>
                <a:r>
                  <a:rPr lang="en-GB" dirty="0"/>
                  <a:t>, </a:t>
                </a:r>
                <a14:m>
                  <m:oMath xmlns:m="http://schemas.openxmlformats.org/officeDocument/2006/math">
                    <m:r>
                      <a:rPr lang="en-GB" b="1" i="1">
                        <a:solidFill>
                          <a:srgbClr val="253957"/>
                        </a:solidFill>
                        <a:latin typeface="Cambria Math" panose="02040503050406030204" pitchFamily="18" charset="0"/>
                        <a:sym typeface="Arial Narrow"/>
                      </a:rPr>
                      <m:t>𝑾</m:t>
                    </m:r>
                    <m:sSub>
                      <m:sSubPr>
                        <m:ctrlPr>
                          <a:rPr lang="en-GB" b="1" i="1">
                            <a:solidFill>
                              <a:srgbClr val="253957"/>
                            </a:solidFill>
                            <a:latin typeface="Cambria Math" panose="02040503050406030204" pitchFamily="18" charset="0"/>
                            <a:sym typeface="Arial Narrow"/>
                          </a:rPr>
                        </m:ctrlPr>
                      </m:sSubPr>
                      <m:e>
                        <m:r>
                          <a:rPr lang="en-GB" b="1" i="1">
                            <a:solidFill>
                              <a:srgbClr val="253957"/>
                            </a:solidFill>
                            <a:latin typeface="Cambria Math" panose="02040503050406030204" pitchFamily="18" charset="0"/>
                            <a:sym typeface="Arial Narrow"/>
                          </a:rPr>
                          <m:t>𝑿</m:t>
                        </m:r>
                      </m:e>
                      <m:sub>
                        <m:r>
                          <a:rPr lang="en-GB" b="1" i="1">
                            <a:solidFill>
                              <a:srgbClr val="253957"/>
                            </a:solidFill>
                            <a:latin typeface="Cambria Math" panose="02040503050406030204" pitchFamily="18" charset="0"/>
                            <a:sym typeface="Arial Narrow"/>
                          </a:rPr>
                          <m:t>𝒕</m:t>
                        </m:r>
                      </m:sub>
                    </m:sSub>
                    <m:r>
                      <a:rPr lang="en-GB" i="1">
                        <a:solidFill>
                          <a:srgbClr val="253957"/>
                        </a:solidFill>
                        <a:latin typeface="Cambria Math" panose="02040503050406030204" pitchFamily="18" charset="0"/>
                        <a:sym typeface="Arial Narrow"/>
                      </a:rPr>
                      <m:t> </m:t>
                    </m:r>
                    <m:r>
                      <a:rPr lang="en-GB" i="1">
                        <a:solidFill>
                          <a:srgbClr val="253957"/>
                        </a:solidFill>
                        <a:latin typeface="Cambria Math" panose="02040503050406030204" pitchFamily="18" charset="0"/>
                        <a:sym typeface="Arial Narrow"/>
                      </a:rPr>
                      <m:t>𝑎𝑛𝑑</m:t>
                    </m:r>
                    <m:r>
                      <a:rPr lang="en-GB" i="1">
                        <a:solidFill>
                          <a:srgbClr val="253957"/>
                        </a:solidFill>
                        <a:latin typeface="Cambria Math" panose="02040503050406030204" pitchFamily="18" charset="0"/>
                        <a:sym typeface="Arial Narrow"/>
                      </a:rPr>
                      <m:t> </m:t>
                    </m:r>
                    <m:r>
                      <a:rPr lang="en-GB" b="1" i="1">
                        <a:solidFill>
                          <a:srgbClr val="253957"/>
                        </a:solidFill>
                        <a:latin typeface="Cambria Math" panose="02040503050406030204" pitchFamily="18" charset="0"/>
                        <a:sym typeface="Arial Narrow"/>
                      </a:rPr>
                      <m:t>𝑾</m:t>
                    </m:r>
                    <m:sSub>
                      <m:sSubPr>
                        <m:ctrlPr>
                          <a:rPr lang="en-GB" b="1" i="1">
                            <a:solidFill>
                              <a:srgbClr val="253957"/>
                            </a:solidFill>
                            <a:latin typeface="Cambria Math" panose="02040503050406030204" pitchFamily="18" charset="0"/>
                            <a:sym typeface="Arial Narrow"/>
                          </a:rPr>
                        </m:ctrlPr>
                      </m:sSubPr>
                      <m:e>
                        <m:r>
                          <a:rPr lang="en-GB" b="1" i="1">
                            <a:solidFill>
                              <a:srgbClr val="253957"/>
                            </a:solidFill>
                            <a:latin typeface="Cambria Math" panose="02040503050406030204" pitchFamily="18" charset="0"/>
                            <a:sym typeface="Arial Narrow"/>
                          </a:rPr>
                          <m:t>𝑴𝒊𝒈𝒓𝒂𝒕𝒊𝒐𝒏</m:t>
                        </m:r>
                      </m:e>
                      <m:sub>
                        <m:r>
                          <a:rPr lang="en-GB" b="1" i="1">
                            <a:solidFill>
                              <a:srgbClr val="253957"/>
                            </a:solidFill>
                            <a:latin typeface="Cambria Math" panose="02040503050406030204" pitchFamily="18" charset="0"/>
                            <a:sym typeface="Arial Narrow"/>
                          </a:rPr>
                          <m:t>𝒕</m:t>
                        </m:r>
                      </m:sub>
                    </m:sSub>
                  </m:oMath>
                </a14:m>
                <a:r>
                  <a:rPr lang="en-GB" dirty="0"/>
                  <a:t>, </a:t>
                </a:r>
                <a14:m>
                  <m:oMath xmlns:m="http://schemas.openxmlformats.org/officeDocument/2006/math">
                    <m:sSup>
                      <m:sSupPr>
                        <m:ctrlPr>
                          <a:rPr lang="en-GB" b="1" i="1">
                            <a:solidFill>
                              <a:srgbClr val="253957"/>
                            </a:solidFill>
                            <a:latin typeface="Cambria Math" panose="02040503050406030204" pitchFamily="18" charset="0"/>
                            <a:sym typeface="Arial Narrow"/>
                          </a:rPr>
                        </m:ctrlPr>
                      </m:sSupPr>
                      <m:e>
                        <m:r>
                          <a:rPr lang="en-GB" b="1" i="1">
                            <a:solidFill>
                              <a:srgbClr val="253957"/>
                            </a:solidFill>
                            <a:latin typeface="Cambria Math" panose="02040503050406030204" pitchFamily="18" charset="0"/>
                            <a:sym typeface="Arial Narrow"/>
                          </a:rPr>
                          <m:t>𝑾</m:t>
                        </m:r>
                      </m:e>
                      <m:sup>
                        <m:r>
                          <a:rPr lang="en-GB" b="1" i="1">
                            <a:solidFill>
                              <a:srgbClr val="253957"/>
                            </a:solidFill>
                            <a:latin typeface="Cambria Math" panose="02040503050406030204" pitchFamily="18" charset="0"/>
                            <a:sym typeface="Arial Narrow"/>
                          </a:rPr>
                          <m:t>𝟐</m:t>
                        </m:r>
                      </m:sup>
                    </m:sSup>
                    <m:sSub>
                      <m:sSubPr>
                        <m:ctrlPr>
                          <a:rPr lang="en-GB" b="1" i="1">
                            <a:solidFill>
                              <a:srgbClr val="253957"/>
                            </a:solidFill>
                            <a:latin typeface="Cambria Math" panose="02040503050406030204" pitchFamily="18" charset="0"/>
                            <a:sym typeface="Arial Narrow"/>
                          </a:rPr>
                        </m:ctrlPr>
                      </m:sSubPr>
                      <m:e>
                        <m:r>
                          <a:rPr lang="en-GB" b="1" i="1">
                            <a:solidFill>
                              <a:srgbClr val="253957"/>
                            </a:solidFill>
                            <a:latin typeface="Cambria Math" panose="02040503050406030204" pitchFamily="18" charset="0"/>
                            <a:sym typeface="Arial Narrow"/>
                          </a:rPr>
                          <m:t>𝑿</m:t>
                        </m:r>
                      </m:e>
                      <m:sub>
                        <m:r>
                          <a:rPr lang="en-GB" b="1" i="1">
                            <a:solidFill>
                              <a:srgbClr val="253957"/>
                            </a:solidFill>
                            <a:latin typeface="Cambria Math" panose="02040503050406030204" pitchFamily="18" charset="0"/>
                            <a:sym typeface="Arial Narrow"/>
                          </a:rPr>
                          <m:t>𝒕</m:t>
                        </m:r>
                      </m:sub>
                    </m:sSub>
                    <m:r>
                      <a:rPr lang="en-GB" i="1">
                        <a:solidFill>
                          <a:srgbClr val="253957"/>
                        </a:solidFill>
                        <a:latin typeface="Cambria Math" panose="02040503050406030204" pitchFamily="18" charset="0"/>
                        <a:sym typeface="Arial Narrow"/>
                      </a:rPr>
                      <m:t> </m:t>
                    </m:r>
                    <m:r>
                      <a:rPr lang="en-GB" i="1">
                        <a:solidFill>
                          <a:srgbClr val="253957"/>
                        </a:solidFill>
                        <a:latin typeface="Cambria Math" panose="02040503050406030204" pitchFamily="18" charset="0"/>
                        <a:sym typeface="Arial Narrow"/>
                      </a:rPr>
                      <m:t>𝑎𝑛𝑑</m:t>
                    </m:r>
                    <m:r>
                      <a:rPr lang="en-GB" i="1">
                        <a:solidFill>
                          <a:srgbClr val="253957"/>
                        </a:solidFill>
                        <a:latin typeface="Cambria Math" panose="02040503050406030204" pitchFamily="18" charset="0"/>
                        <a:sym typeface="Arial Narrow"/>
                      </a:rPr>
                      <m:t> </m:t>
                    </m:r>
                    <m:sSup>
                      <m:sSupPr>
                        <m:ctrlPr>
                          <a:rPr lang="en-GB" b="1" i="1">
                            <a:solidFill>
                              <a:srgbClr val="253957"/>
                            </a:solidFill>
                            <a:latin typeface="Cambria Math" panose="02040503050406030204" pitchFamily="18" charset="0"/>
                            <a:sym typeface="Arial Narrow"/>
                          </a:rPr>
                        </m:ctrlPr>
                      </m:sSupPr>
                      <m:e>
                        <m:r>
                          <a:rPr lang="en-GB" b="1" i="1">
                            <a:solidFill>
                              <a:srgbClr val="253957"/>
                            </a:solidFill>
                            <a:latin typeface="Cambria Math" panose="02040503050406030204" pitchFamily="18" charset="0"/>
                            <a:sym typeface="Arial Narrow"/>
                          </a:rPr>
                          <m:t>𝑾</m:t>
                        </m:r>
                      </m:e>
                      <m:sup>
                        <m:r>
                          <a:rPr lang="en-GB" b="1" i="1">
                            <a:solidFill>
                              <a:srgbClr val="253957"/>
                            </a:solidFill>
                            <a:latin typeface="Cambria Math" panose="02040503050406030204" pitchFamily="18" charset="0"/>
                            <a:sym typeface="Arial Narrow"/>
                          </a:rPr>
                          <m:t>𝟐</m:t>
                        </m:r>
                      </m:sup>
                    </m:sSup>
                    <m:sSub>
                      <m:sSubPr>
                        <m:ctrlPr>
                          <a:rPr lang="en-GB" b="1" i="1">
                            <a:solidFill>
                              <a:srgbClr val="253957"/>
                            </a:solidFill>
                            <a:latin typeface="Cambria Math" panose="02040503050406030204" pitchFamily="18" charset="0"/>
                            <a:sym typeface="Arial Narrow"/>
                          </a:rPr>
                        </m:ctrlPr>
                      </m:sSubPr>
                      <m:e>
                        <m:r>
                          <a:rPr lang="en-GB" b="1" i="1">
                            <a:solidFill>
                              <a:srgbClr val="253957"/>
                            </a:solidFill>
                            <a:latin typeface="Cambria Math" panose="02040503050406030204" pitchFamily="18" charset="0"/>
                            <a:sym typeface="Arial Narrow"/>
                          </a:rPr>
                          <m:t>𝑴𝒊𝒈𝒓𝒂𝒕𝒊𝒐𝒏</m:t>
                        </m:r>
                      </m:e>
                      <m:sub>
                        <m:r>
                          <a:rPr lang="en-GB" b="1" i="1">
                            <a:solidFill>
                              <a:srgbClr val="253957"/>
                            </a:solidFill>
                            <a:latin typeface="Cambria Math" panose="02040503050406030204" pitchFamily="18" charset="0"/>
                            <a:sym typeface="Arial Narrow"/>
                          </a:rPr>
                          <m:t>𝒕</m:t>
                        </m:r>
                      </m:sub>
                    </m:sSub>
                  </m:oMath>
                </a14:m>
                <a:r>
                  <a:rPr lang="en-GB" b="1" dirty="0"/>
                  <a:t>.</a:t>
                </a:r>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endParaRPr lang="en-GB" sz="3200" dirty="0"/>
              </a:p>
              <a:p>
                <a:endParaRPr lang="en-GB" sz="3200" dirty="0"/>
              </a:p>
              <a:p>
                <a:endParaRPr lang="ru-RU" dirty="0"/>
              </a:p>
            </p:txBody>
          </p:sp>
        </mc:Choice>
        <mc:Fallback xmlns="">
          <p:sp>
            <p:nvSpPr>
              <p:cNvPr id="4" name="Текст 3">
                <a:extLst>
                  <a:ext uri="{FF2B5EF4-FFF2-40B4-BE49-F238E27FC236}">
                    <a16:creationId xmlns:a16="http://schemas.microsoft.com/office/drawing/2014/main" id="{985EFA28-570A-F647-B2F7-A43359726B4F}"/>
                  </a:ext>
                </a:extLst>
              </p:cNvPr>
              <p:cNvSpPr>
                <a:spLocks noGrp="1" noRot="1" noChangeAspect="1" noMove="1" noResize="1" noEditPoints="1" noAdjustHandles="1" noChangeArrowheads="1" noChangeShapeType="1" noTextEdit="1"/>
              </p:cNvSpPr>
              <p:nvPr>
                <p:ph type="body" sz="quarter" idx="12"/>
              </p:nvPr>
            </p:nvSpPr>
            <p:spPr>
              <a:xfrm>
                <a:off x="1171795" y="4759325"/>
                <a:ext cx="21505326" cy="7607934"/>
              </a:xfrm>
              <a:blipFill>
                <a:blip r:embed="rId2"/>
                <a:stretch>
                  <a:fillRect l="-826" t="-14000" r="-531"/>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Faculty of Economic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GB" dirty="0"/>
              <a:t>THE ROLE OF SPATIAL EFFECTS ON HOUSING MARKET DISPARITIES IN GERMAN REGIONS</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Anastasia </a:t>
            </a:r>
            <a:r>
              <a:rPr lang="en-GB" dirty="0" err="1"/>
              <a:t>Blokhina</a:t>
            </a:r>
            <a:r>
              <a:rPr lang="en-GB" dirty="0"/>
              <a:t>, BEC182</a:t>
            </a:r>
            <a:endParaRPr lang="ru-RU" dirty="0"/>
          </a:p>
        </p:txBody>
      </p:sp>
    </p:spTree>
    <p:extLst>
      <p:ext uri="{BB962C8B-B14F-4D97-AF65-F5344CB8AC3E}">
        <p14:creationId xmlns:p14="http://schemas.microsoft.com/office/powerpoint/2010/main" val="2455922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1" name="Название подразделения, лаборатории, факультета и т.д.">
            <a:extLst>
              <a:ext uri="{FF2B5EF4-FFF2-40B4-BE49-F238E27FC236}">
                <a16:creationId xmlns:a16="http://schemas.microsoft.com/office/drawing/2014/main" id="{3110FD33-9531-9543-B7E8-AE5C8AEE621D}"/>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sp>
        <p:nvSpPr>
          <p:cNvPr id="4" name="Прямоугольник 3">
            <a:extLst>
              <a:ext uri="{FF2B5EF4-FFF2-40B4-BE49-F238E27FC236}">
                <a16:creationId xmlns:a16="http://schemas.microsoft.com/office/drawing/2014/main" id="{98304476-5D12-BD47-8C4E-9FC29075A495}"/>
              </a:ext>
            </a:extLst>
          </p:cNvPr>
          <p:cNvSpPr/>
          <p:nvPr/>
        </p:nvSpPr>
        <p:spPr>
          <a:xfrm>
            <a:off x="18769263" y="4526356"/>
            <a:ext cx="5005137" cy="461665"/>
          </a:xfrm>
          <a:prstGeom prst="rect">
            <a:avLst/>
          </a:prstGeom>
        </p:spPr>
        <p:txBody>
          <a:bodyPr wrap="square">
            <a:spAutoFit/>
          </a:bodyPr>
          <a:lstStyle/>
          <a:p>
            <a:r>
              <a:rPr lang="ru-RU" sz="2400" dirty="0">
                <a:solidFill>
                  <a:srgbClr val="253957"/>
                </a:solidFill>
                <a:latin typeface="+mn-lt"/>
              </a:rPr>
              <a:t>*** </a:t>
            </a:r>
            <a:r>
              <a:rPr lang="ru-RU" sz="2400" dirty="0" err="1">
                <a:solidFill>
                  <a:srgbClr val="253957"/>
                </a:solidFill>
                <a:latin typeface="+mn-lt"/>
              </a:rPr>
              <a:t>p</a:t>
            </a:r>
            <a:r>
              <a:rPr lang="ru-RU" sz="2400" dirty="0">
                <a:solidFill>
                  <a:srgbClr val="253957"/>
                </a:solidFill>
                <a:latin typeface="+mn-lt"/>
              </a:rPr>
              <a:t>&lt;0.01, ** </a:t>
            </a:r>
            <a:r>
              <a:rPr lang="ru-RU" sz="2400" dirty="0" err="1">
                <a:solidFill>
                  <a:srgbClr val="253957"/>
                </a:solidFill>
                <a:latin typeface="+mn-lt"/>
              </a:rPr>
              <a:t>p</a:t>
            </a:r>
            <a:r>
              <a:rPr lang="ru-RU" sz="2400" dirty="0">
                <a:solidFill>
                  <a:srgbClr val="253957"/>
                </a:solidFill>
                <a:latin typeface="+mn-lt"/>
              </a:rPr>
              <a:t>&lt;0.05, * </a:t>
            </a:r>
            <a:r>
              <a:rPr lang="ru-RU" sz="2400" dirty="0" err="1">
                <a:solidFill>
                  <a:srgbClr val="253957"/>
                </a:solidFill>
                <a:latin typeface="+mn-lt"/>
              </a:rPr>
              <a:t>p</a:t>
            </a:r>
            <a:r>
              <a:rPr lang="ru-RU" sz="2400" dirty="0">
                <a:solidFill>
                  <a:srgbClr val="253957"/>
                </a:solidFill>
                <a:latin typeface="+mn-lt"/>
              </a:rPr>
              <a:t>&lt;0.1</a:t>
            </a:r>
          </a:p>
        </p:txBody>
      </p:sp>
      <p:graphicFrame>
        <p:nvGraphicFramePr>
          <p:cNvPr id="2" name="Таблица 1">
            <a:extLst>
              <a:ext uri="{FF2B5EF4-FFF2-40B4-BE49-F238E27FC236}">
                <a16:creationId xmlns:a16="http://schemas.microsoft.com/office/drawing/2014/main" id="{79EB2B55-1B9D-284C-83CB-E71CD0FAB21E}"/>
              </a:ext>
            </a:extLst>
          </p:cNvPr>
          <p:cNvGraphicFramePr>
            <a:graphicFrameLocks noGrp="1"/>
          </p:cNvGraphicFramePr>
          <p:nvPr>
            <p:extLst>
              <p:ext uri="{D42A27DB-BD31-4B8C-83A1-F6EECF244321}">
                <p14:modId xmlns:p14="http://schemas.microsoft.com/office/powerpoint/2010/main" val="2211698720"/>
              </p:ext>
            </p:extLst>
          </p:nvPr>
        </p:nvGraphicFramePr>
        <p:xfrm>
          <a:off x="1209448" y="4129399"/>
          <a:ext cx="17030430" cy="8982904"/>
        </p:xfrm>
        <a:graphic>
          <a:graphicData uri="http://schemas.openxmlformats.org/drawingml/2006/table">
            <a:tbl>
              <a:tblPr>
                <a:tableStyleId>{5940675A-B579-460E-94D1-54222C63F5DA}</a:tableStyleId>
              </a:tblPr>
              <a:tblGrid>
                <a:gridCol w="1870636">
                  <a:extLst>
                    <a:ext uri="{9D8B030D-6E8A-4147-A177-3AD203B41FA5}">
                      <a16:colId xmlns:a16="http://schemas.microsoft.com/office/drawing/2014/main" val="3976950436"/>
                    </a:ext>
                  </a:extLst>
                </a:gridCol>
                <a:gridCol w="1535450">
                  <a:extLst>
                    <a:ext uri="{9D8B030D-6E8A-4147-A177-3AD203B41FA5}">
                      <a16:colId xmlns:a16="http://schemas.microsoft.com/office/drawing/2014/main" val="3680197191"/>
                    </a:ext>
                  </a:extLst>
                </a:gridCol>
                <a:gridCol w="1703043">
                  <a:extLst>
                    <a:ext uri="{9D8B030D-6E8A-4147-A177-3AD203B41FA5}">
                      <a16:colId xmlns:a16="http://schemas.microsoft.com/office/drawing/2014/main" val="3285049463"/>
                    </a:ext>
                  </a:extLst>
                </a:gridCol>
                <a:gridCol w="1703043">
                  <a:extLst>
                    <a:ext uri="{9D8B030D-6E8A-4147-A177-3AD203B41FA5}">
                      <a16:colId xmlns:a16="http://schemas.microsoft.com/office/drawing/2014/main" val="3048080916"/>
                    </a:ext>
                  </a:extLst>
                </a:gridCol>
                <a:gridCol w="1703043">
                  <a:extLst>
                    <a:ext uri="{9D8B030D-6E8A-4147-A177-3AD203B41FA5}">
                      <a16:colId xmlns:a16="http://schemas.microsoft.com/office/drawing/2014/main" val="1826233145"/>
                    </a:ext>
                  </a:extLst>
                </a:gridCol>
                <a:gridCol w="1703043">
                  <a:extLst>
                    <a:ext uri="{9D8B030D-6E8A-4147-A177-3AD203B41FA5}">
                      <a16:colId xmlns:a16="http://schemas.microsoft.com/office/drawing/2014/main" val="2923897607"/>
                    </a:ext>
                  </a:extLst>
                </a:gridCol>
                <a:gridCol w="1703043">
                  <a:extLst>
                    <a:ext uri="{9D8B030D-6E8A-4147-A177-3AD203B41FA5}">
                      <a16:colId xmlns:a16="http://schemas.microsoft.com/office/drawing/2014/main" val="2156534202"/>
                    </a:ext>
                  </a:extLst>
                </a:gridCol>
                <a:gridCol w="1703043">
                  <a:extLst>
                    <a:ext uri="{9D8B030D-6E8A-4147-A177-3AD203B41FA5}">
                      <a16:colId xmlns:a16="http://schemas.microsoft.com/office/drawing/2014/main" val="3557988243"/>
                    </a:ext>
                  </a:extLst>
                </a:gridCol>
                <a:gridCol w="1703043">
                  <a:extLst>
                    <a:ext uri="{9D8B030D-6E8A-4147-A177-3AD203B41FA5}">
                      <a16:colId xmlns:a16="http://schemas.microsoft.com/office/drawing/2014/main" val="97451993"/>
                    </a:ext>
                  </a:extLst>
                </a:gridCol>
                <a:gridCol w="1703043">
                  <a:extLst>
                    <a:ext uri="{9D8B030D-6E8A-4147-A177-3AD203B41FA5}">
                      <a16:colId xmlns:a16="http://schemas.microsoft.com/office/drawing/2014/main" val="1760885733"/>
                    </a:ext>
                  </a:extLst>
                </a:gridCol>
              </a:tblGrid>
              <a:tr h="389832">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0.1</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0.2</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0.3</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0.4</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0.5</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0.6</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0.7</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0.8 </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0.9</a:t>
                      </a:r>
                      <a:endParaRPr lang="ru-RU" sz="24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81577135"/>
                  </a:ext>
                </a:extLst>
              </a:tr>
              <a:tr h="802595">
                <a:tc>
                  <a:txBody>
                    <a:bodyPr/>
                    <a:lstStyle/>
                    <a:p>
                      <a:pPr algn="l" fontAlgn="ctr"/>
                      <a:r>
                        <a:rPr lang="en-GB" sz="2400" b="1" u="none" strike="noStrike" dirty="0">
                          <a:effectLst/>
                        </a:rPr>
                        <a:t>VARIABLES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dirty="0">
                          <a:effectLst/>
                        </a:rPr>
                        <a:t>rent</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dirty="0">
                          <a:effectLst/>
                        </a:rPr>
                        <a:t>rent</a:t>
                      </a:r>
                      <a:endParaRPr lang="en-GB" sz="2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66483803"/>
                  </a:ext>
                </a:extLst>
              </a:tr>
              <a:tr h="366901">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08293144"/>
                  </a:ext>
                </a:extLst>
              </a:tr>
              <a:tr h="779664">
                <a:tc>
                  <a:txBody>
                    <a:bodyPr/>
                    <a:lstStyle/>
                    <a:p>
                      <a:pPr algn="l" fontAlgn="ctr"/>
                      <a:r>
                        <a:rPr lang="en-GB" sz="2400" b="1" u="none" strike="noStrike" dirty="0">
                          <a:effectLst/>
                        </a:rPr>
                        <a:t>Unemployment</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-0.158***</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-0.163***</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-0.167***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-0.180***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-0.188***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-0.198***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12946414"/>
                  </a:ext>
                </a:extLst>
              </a:tr>
              <a:tr h="389832">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(0.00916)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(0.00755)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(0.00656)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(0.00573)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(0.00772)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(0.00995)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(0.0134)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57527591"/>
                  </a:ext>
                </a:extLst>
              </a:tr>
              <a:tr h="1559328">
                <a:tc>
                  <a:txBody>
                    <a:bodyPr/>
                    <a:lstStyle/>
                    <a:p>
                      <a:pPr algn="l" fontAlgn="ctr"/>
                      <a:r>
                        <a:rPr lang="en-GB" sz="2400" b="1" u="none" strike="noStrike" dirty="0">
                          <a:effectLst/>
                        </a:rPr>
                        <a:t>Pendulum migration by the place of residence</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4.20e-07**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4.19e-07***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4.19e-07***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4.19e-07***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4.18e-07***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dirty="0">
                          <a:effectLst/>
                        </a:rPr>
                        <a:t>4.18e-07***</a:t>
                      </a:r>
                      <a:endParaRPr lang="en-GB"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4.18e-07***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4.17e-07**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4.16e-07</a:t>
                      </a:r>
                      <a:endParaRPr lang="en-GB"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78008549"/>
                  </a:ext>
                </a:extLst>
              </a:tr>
              <a:tr h="389832">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(1.80e-07)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(1.49e-07)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(1.29e-07)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(1.16e-07)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(1.12e-07)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(1.24e-07)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(1.52e-07)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(1.96e-07)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(2.64e-07)</a:t>
                      </a:r>
                      <a:endParaRPr lang="en-GB"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91429609"/>
                  </a:ext>
                </a:extLst>
              </a:tr>
              <a:tr h="389832">
                <a:tc>
                  <a:txBody>
                    <a:bodyPr/>
                    <a:lstStyle/>
                    <a:p>
                      <a:pPr algn="l" fontAlgn="ctr"/>
                      <a:r>
                        <a:rPr lang="en-GB" sz="2400" b="1" u="none" strike="noStrike">
                          <a:effectLst/>
                        </a:rPr>
                        <a:t>Wages</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0.0434***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0.0405***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0.0360***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0.0336***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0.0272***</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0.0234***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0.0181*</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89614884"/>
                  </a:ext>
                </a:extLst>
              </a:tr>
              <a:tr h="389832">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(0.00648)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(0.00535)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(0.00464)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(0.00418)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(0.00405)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(0.00446)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(0.00547)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(0.00704)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(0.00951)</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88705344"/>
                  </a:ext>
                </a:extLst>
              </a:tr>
              <a:tr h="389832">
                <a:tc>
                  <a:txBody>
                    <a:bodyPr/>
                    <a:lstStyle/>
                    <a:p>
                      <a:pPr algn="l" fontAlgn="ctr"/>
                      <a:r>
                        <a:rPr lang="en-GB" sz="2400" b="1" u="none" strike="noStrike" dirty="0">
                          <a:effectLst/>
                        </a:rPr>
                        <a:t>GRP</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0.311***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0.305***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0.300***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0.296***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0.284***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0.277***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0.269***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0.258***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720468923"/>
                  </a:ext>
                </a:extLst>
              </a:tr>
              <a:tr h="389832">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(0.0208)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(0.0181)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(0.0163)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(0.0158)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(0.0174)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(0.0213)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(0.0274)</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(0.0370)</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48220863"/>
                  </a:ext>
                </a:extLst>
              </a:tr>
              <a:tr h="389832">
                <a:tc>
                  <a:txBody>
                    <a:bodyPr/>
                    <a:lstStyle/>
                    <a:p>
                      <a:pPr algn="l" fontAlgn="ctr"/>
                      <a:r>
                        <a:rPr lang="en-GB" sz="2400" b="1" u="none" strike="noStrike">
                          <a:effectLst/>
                        </a:rPr>
                        <a:t>Immigration</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1.059**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1.336***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1.551***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1.765***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1.993***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2.286***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2.604***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2.972***</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3.474***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72922421"/>
                  </a:ext>
                </a:extLst>
              </a:tr>
              <a:tr h="389832">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(0.480)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(0.396)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(0.344)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(0.311)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(0.301)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(0.332)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(0.523)</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(0.705)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18109830"/>
                  </a:ext>
                </a:extLst>
              </a:tr>
              <a:tr h="389832">
                <a:tc>
                  <a:txBody>
                    <a:bodyPr/>
                    <a:lstStyle/>
                    <a:p>
                      <a:pPr algn="l" fontAlgn="ctr"/>
                      <a:r>
                        <a:rPr lang="en-GB" sz="2400" b="1" u="none" strike="noStrike">
                          <a:effectLst/>
                        </a:rPr>
                        <a:t>Emigration</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0.538***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0.528***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0.520***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0.513***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0.505***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0.494***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0.470***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0.452**</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68712446"/>
                  </a:ext>
                </a:extLst>
              </a:tr>
              <a:tr h="389832">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(0.0996)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(0.0898)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(0.0869)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(0.0957)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(0.151)</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(0.204)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9058492"/>
                  </a:ext>
                </a:extLst>
              </a:tr>
              <a:tr h="366901">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00692454"/>
                  </a:ext>
                </a:extLst>
              </a:tr>
              <a:tr h="802595">
                <a:tc>
                  <a:txBody>
                    <a:bodyPr/>
                    <a:lstStyle/>
                    <a:p>
                      <a:pPr algn="l" fontAlgn="ctr"/>
                      <a:r>
                        <a:rPr lang="en-GB" sz="2400" b="1" u="none" strike="noStrike" dirty="0">
                          <a:effectLst/>
                        </a:rPr>
                        <a:t>Observations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6,352</a:t>
                      </a:r>
                      <a:endParaRPr lang="ru-RU"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34960508"/>
                  </a:ext>
                </a:extLst>
              </a:tr>
            </a:tbl>
          </a:graphicData>
        </a:graphic>
      </p:graphicFrame>
      <p:sp>
        <p:nvSpPr>
          <p:cNvPr id="10" name="TextBox 9">
            <a:extLst>
              <a:ext uri="{FF2B5EF4-FFF2-40B4-BE49-F238E27FC236}">
                <a16:creationId xmlns:a16="http://schemas.microsoft.com/office/drawing/2014/main" id="{E9833B42-CEA5-054D-B1A7-30AAF5A495E6}"/>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
        <p:nvSpPr>
          <p:cNvPr id="12" name="Очень крутой заголовок…">
            <a:extLst>
              <a:ext uri="{FF2B5EF4-FFF2-40B4-BE49-F238E27FC236}">
                <a16:creationId xmlns:a16="http://schemas.microsoft.com/office/drawing/2014/main" id="{11279BB2-0538-1143-8642-92D01C0C4084}"/>
              </a:ext>
            </a:extLst>
          </p:cNvPr>
          <p:cNvSpPr txBox="1"/>
          <p:nvPr/>
        </p:nvSpPr>
        <p:spPr>
          <a:xfrm>
            <a:off x="1201065" y="2746420"/>
            <a:ext cx="21495711" cy="979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a:t>
            </a:r>
            <a:r>
              <a:rPr lang="en-GB" sz="4200" b="1" cap="all" dirty="0">
                <a:solidFill>
                  <a:srgbClr val="253957"/>
                </a:solidFill>
                <a:latin typeface="Arial Narrow" charset="0"/>
                <a:cs typeface="Arial Narrow" charset="0"/>
                <a:sym typeface="Arial Narrow"/>
              </a:rPr>
              <a:t>Model 1 – MM-QR (Machado &amp; Santos Silva, 2019):</a:t>
            </a:r>
            <a:r>
              <a:rPr lang="en-US" sz="4200" b="1" cap="all" dirty="0">
                <a:solidFill>
                  <a:srgbClr val="253957"/>
                </a:solidFill>
                <a:latin typeface="Arial Narrow" charset="0"/>
                <a:cs typeface="Arial Narrow" charset="0"/>
              </a:rPr>
              <a:t> </a:t>
            </a:r>
            <a:r>
              <a:rPr lang="en-US" sz="4200" dirty="0">
                <a:latin typeface="Arial Narrow" charset="0"/>
                <a:ea typeface="Arial Narrow" charset="0"/>
                <a:cs typeface="Arial Narrow" charset="0"/>
              </a:rPr>
              <a:t>Rental prices</a:t>
            </a:r>
            <a:endParaRPr lang="en-US" sz="4200" b="1" cap="all" dirty="0">
              <a:solidFill>
                <a:srgbClr val="253957"/>
              </a:solidFill>
              <a:latin typeface="Arial Narrow" charset="0"/>
              <a:cs typeface="Arial Narrow" charset="0"/>
            </a:endParaRPr>
          </a:p>
        </p:txBody>
      </p:sp>
    </p:spTree>
    <p:extLst>
      <p:ext uri="{BB962C8B-B14F-4D97-AF65-F5344CB8AC3E}">
        <p14:creationId xmlns:p14="http://schemas.microsoft.com/office/powerpoint/2010/main" val="18955327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Rental price</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1" name="Название подразделения, лаборатории, факультета и т.д.">
            <a:extLst>
              <a:ext uri="{FF2B5EF4-FFF2-40B4-BE49-F238E27FC236}">
                <a16:creationId xmlns:a16="http://schemas.microsoft.com/office/drawing/2014/main" id="{3110FD33-9531-9543-B7E8-AE5C8AEE621D}"/>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10" name="Диаграмма 9">
            <a:extLst>
              <a:ext uri="{FF2B5EF4-FFF2-40B4-BE49-F238E27FC236}">
                <a16:creationId xmlns:a16="http://schemas.microsoft.com/office/drawing/2014/main" id="{5F6130C1-A811-DE49-B784-3CB49294CD46}"/>
              </a:ext>
            </a:extLst>
          </p:cNvPr>
          <p:cNvGraphicFramePr>
            <a:graphicFrameLocks/>
          </p:cNvGraphicFramePr>
          <p:nvPr>
            <p:extLst>
              <p:ext uri="{D42A27DB-BD31-4B8C-83A1-F6EECF244321}">
                <p14:modId xmlns:p14="http://schemas.microsoft.com/office/powerpoint/2010/main" val="1592816058"/>
              </p:ext>
            </p:extLst>
          </p:nvPr>
        </p:nvGraphicFramePr>
        <p:xfrm>
          <a:off x="1209449" y="4369691"/>
          <a:ext cx="6202004" cy="3619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a16="http://schemas.microsoft.com/office/drawing/2014/main" id="{234DA3BD-53B8-254A-9C3A-6DECFDA3AE1F}"/>
              </a:ext>
            </a:extLst>
          </p:cNvPr>
          <p:cNvGraphicFramePr>
            <a:graphicFrameLocks/>
          </p:cNvGraphicFramePr>
          <p:nvPr>
            <p:extLst>
              <p:ext uri="{D42A27DB-BD31-4B8C-83A1-F6EECF244321}">
                <p14:modId xmlns:p14="http://schemas.microsoft.com/office/powerpoint/2010/main" val="967443387"/>
              </p:ext>
            </p:extLst>
          </p:nvPr>
        </p:nvGraphicFramePr>
        <p:xfrm>
          <a:off x="8569046" y="4369690"/>
          <a:ext cx="6202004" cy="3450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a:extLst>
              <a:ext uri="{FF2B5EF4-FFF2-40B4-BE49-F238E27FC236}">
                <a16:creationId xmlns:a16="http://schemas.microsoft.com/office/drawing/2014/main" id="{2913F35C-D399-CD4D-AC28-D2DA25CE371C}"/>
              </a:ext>
            </a:extLst>
          </p:cNvPr>
          <p:cNvGraphicFramePr>
            <a:graphicFrameLocks/>
          </p:cNvGraphicFramePr>
          <p:nvPr>
            <p:extLst>
              <p:ext uri="{D42A27DB-BD31-4B8C-83A1-F6EECF244321}">
                <p14:modId xmlns:p14="http://schemas.microsoft.com/office/powerpoint/2010/main" val="376410184"/>
              </p:ext>
            </p:extLst>
          </p:nvPr>
        </p:nvGraphicFramePr>
        <p:xfrm>
          <a:off x="15928642" y="4369689"/>
          <a:ext cx="5896641" cy="34508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Диаграмма 13">
            <a:extLst>
              <a:ext uri="{FF2B5EF4-FFF2-40B4-BE49-F238E27FC236}">
                <a16:creationId xmlns:a16="http://schemas.microsoft.com/office/drawing/2014/main" id="{0114EE19-7DBF-D34F-BBEB-839B1D0FFE83}"/>
              </a:ext>
            </a:extLst>
          </p:cNvPr>
          <p:cNvGraphicFramePr>
            <a:graphicFrameLocks/>
          </p:cNvGraphicFramePr>
          <p:nvPr>
            <p:extLst>
              <p:ext uri="{D42A27DB-BD31-4B8C-83A1-F6EECF244321}">
                <p14:modId xmlns:p14="http://schemas.microsoft.com/office/powerpoint/2010/main" val="1049566388"/>
              </p:ext>
            </p:extLst>
          </p:nvPr>
        </p:nvGraphicFramePr>
        <p:xfrm>
          <a:off x="1209449" y="8446947"/>
          <a:ext cx="6202004" cy="44509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Диаграмма 14">
            <a:extLst>
              <a:ext uri="{FF2B5EF4-FFF2-40B4-BE49-F238E27FC236}">
                <a16:creationId xmlns:a16="http://schemas.microsoft.com/office/drawing/2014/main" id="{16553B09-8D57-B44D-8B4A-12B6F4BCA560}"/>
              </a:ext>
            </a:extLst>
          </p:cNvPr>
          <p:cNvGraphicFramePr>
            <a:graphicFrameLocks/>
          </p:cNvGraphicFramePr>
          <p:nvPr>
            <p:extLst>
              <p:ext uri="{D42A27DB-BD31-4B8C-83A1-F6EECF244321}">
                <p14:modId xmlns:p14="http://schemas.microsoft.com/office/powerpoint/2010/main" val="46936612"/>
              </p:ext>
            </p:extLst>
          </p:nvPr>
        </p:nvGraphicFramePr>
        <p:xfrm>
          <a:off x="8569046" y="8698971"/>
          <a:ext cx="6202004" cy="41988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Диаграмма 15">
            <a:extLst>
              <a:ext uri="{FF2B5EF4-FFF2-40B4-BE49-F238E27FC236}">
                <a16:creationId xmlns:a16="http://schemas.microsoft.com/office/drawing/2014/main" id="{76D5C04D-A015-4848-AD2F-50A32D4081E1}"/>
              </a:ext>
            </a:extLst>
          </p:cNvPr>
          <p:cNvGraphicFramePr>
            <a:graphicFrameLocks/>
          </p:cNvGraphicFramePr>
          <p:nvPr>
            <p:extLst>
              <p:ext uri="{D42A27DB-BD31-4B8C-83A1-F6EECF244321}">
                <p14:modId xmlns:p14="http://schemas.microsoft.com/office/powerpoint/2010/main" val="1939296517"/>
              </p:ext>
            </p:extLst>
          </p:nvPr>
        </p:nvGraphicFramePr>
        <p:xfrm>
          <a:off x="15928642" y="8578629"/>
          <a:ext cx="6776518" cy="4198874"/>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1EA898C1-63E0-C644-8A8C-B2071F911CCD}"/>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extLst>
      <p:ext uri="{BB962C8B-B14F-4D97-AF65-F5344CB8AC3E}">
        <p14:creationId xmlns:p14="http://schemas.microsoft.com/office/powerpoint/2010/main" val="3408299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7"/>
            <a:ext cx="21495711" cy="979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a:t>
            </a:r>
            <a:r>
              <a:rPr lang="en-GB" sz="4200" b="1" cap="all" dirty="0">
                <a:solidFill>
                  <a:srgbClr val="253957"/>
                </a:solidFill>
                <a:latin typeface="Arial Narrow" charset="0"/>
                <a:cs typeface="Arial Narrow" charset="0"/>
                <a:sym typeface="Arial Narrow"/>
              </a:rPr>
              <a:t>Model 1 – MM-QR (Machado &amp; Santos Silva, 2019):</a:t>
            </a:r>
            <a:r>
              <a:rPr lang="en-US" sz="4200" b="1" cap="all" dirty="0">
                <a:solidFill>
                  <a:srgbClr val="253957"/>
                </a:solidFill>
                <a:latin typeface="Arial Narrow" charset="0"/>
                <a:cs typeface="Arial Narrow" charset="0"/>
              </a:rPr>
              <a:t> selling price</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3" name="Таблица 2">
            <a:extLst>
              <a:ext uri="{FF2B5EF4-FFF2-40B4-BE49-F238E27FC236}">
                <a16:creationId xmlns:a16="http://schemas.microsoft.com/office/drawing/2014/main" id="{FF3DDA81-FD71-EB40-A35A-15016A8FE826}"/>
              </a:ext>
            </a:extLst>
          </p:cNvPr>
          <p:cNvGraphicFramePr>
            <a:graphicFrameLocks noGrp="1"/>
          </p:cNvGraphicFramePr>
          <p:nvPr>
            <p:extLst>
              <p:ext uri="{D42A27DB-BD31-4B8C-83A1-F6EECF244321}">
                <p14:modId xmlns:p14="http://schemas.microsoft.com/office/powerpoint/2010/main" val="558900420"/>
              </p:ext>
            </p:extLst>
          </p:nvPr>
        </p:nvGraphicFramePr>
        <p:xfrm>
          <a:off x="1209448" y="4292155"/>
          <a:ext cx="16910110" cy="8833471"/>
        </p:xfrm>
        <a:graphic>
          <a:graphicData uri="http://schemas.openxmlformats.org/drawingml/2006/table">
            <a:tbl>
              <a:tblPr>
                <a:tableStyleId>{5940675A-B579-460E-94D1-54222C63F5DA}</a:tableStyleId>
              </a:tblPr>
              <a:tblGrid>
                <a:gridCol w="1870636">
                  <a:extLst>
                    <a:ext uri="{9D8B030D-6E8A-4147-A177-3AD203B41FA5}">
                      <a16:colId xmlns:a16="http://schemas.microsoft.com/office/drawing/2014/main" val="3246951667"/>
                    </a:ext>
                  </a:extLst>
                </a:gridCol>
                <a:gridCol w="1511386">
                  <a:extLst>
                    <a:ext uri="{9D8B030D-6E8A-4147-A177-3AD203B41FA5}">
                      <a16:colId xmlns:a16="http://schemas.microsoft.com/office/drawing/2014/main" val="3400388573"/>
                    </a:ext>
                  </a:extLst>
                </a:gridCol>
                <a:gridCol w="1691011">
                  <a:extLst>
                    <a:ext uri="{9D8B030D-6E8A-4147-A177-3AD203B41FA5}">
                      <a16:colId xmlns:a16="http://schemas.microsoft.com/office/drawing/2014/main" val="315238626"/>
                    </a:ext>
                  </a:extLst>
                </a:gridCol>
                <a:gridCol w="1691011">
                  <a:extLst>
                    <a:ext uri="{9D8B030D-6E8A-4147-A177-3AD203B41FA5}">
                      <a16:colId xmlns:a16="http://schemas.microsoft.com/office/drawing/2014/main" val="4075428024"/>
                    </a:ext>
                  </a:extLst>
                </a:gridCol>
                <a:gridCol w="1691011">
                  <a:extLst>
                    <a:ext uri="{9D8B030D-6E8A-4147-A177-3AD203B41FA5}">
                      <a16:colId xmlns:a16="http://schemas.microsoft.com/office/drawing/2014/main" val="3807158661"/>
                    </a:ext>
                  </a:extLst>
                </a:gridCol>
                <a:gridCol w="1691011">
                  <a:extLst>
                    <a:ext uri="{9D8B030D-6E8A-4147-A177-3AD203B41FA5}">
                      <a16:colId xmlns:a16="http://schemas.microsoft.com/office/drawing/2014/main" val="1251132412"/>
                    </a:ext>
                  </a:extLst>
                </a:gridCol>
                <a:gridCol w="1691011">
                  <a:extLst>
                    <a:ext uri="{9D8B030D-6E8A-4147-A177-3AD203B41FA5}">
                      <a16:colId xmlns:a16="http://schemas.microsoft.com/office/drawing/2014/main" val="149553757"/>
                    </a:ext>
                  </a:extLst>
                </a:gridCol>
                <a:gridCol w="1691011">
                  <a:extLst>
                    <a:ext uri="{9D8B030D-6E8A-4147-A177-3AD203B41FA5}">
                      <a16:colId xmlns:a16="http://schemas.microsoft.com/office/drawing/2014/main" val="4192838582"/>
                    </a:ext>
                  </a:extLst>
                </a:gridCol>
                <a:gridCol w="1691011">
                  <a:extLst>
                    <a:ext uri="{9D8B030D-6E8A-4147-A177-3AD203B41FA5}">
                      <a16:colId xmlns:a16="http://schemas.microsoft.com/office/drawing/2014/main" val="3307469042"/>
                    </a:ext>
                  </a:extLst>
                </a:gridCol>
                <a:gridCol w="1691011">
                  <a:extLst>
                    <a:ext uri="{9D8B030D-6E8A-4147-A177-3AD203B41FA5}">
                      <a16:colId xmlns:a16="http://schemas.microsoft.com/office/drawing/2014/main" val="2453769645"/>
                    </a:ext>
                  </a:extLst>
                </a:gridCol>
              </a:tblGrid>
              <a:tr h="38275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0.1</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0.2</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0.3</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0.4</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0.5</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0.6</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0.7</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0.8 </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0.9</a:t>
                      </a:r>
                      <a:endParaRPr lang="ru-RU" sz="2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36595527"/>
                  </a:ext>
                </a:extLst>
              </a:tr>
              <a:tr h="788026">
                <a:tc>
                  <a:txBody>
                    <a:bodyPr/>
                    <a:lstStyle/>
                    <a:p>
                      <a:pPr algn="l" fontAlgn="ctr"/>
                      <a:r>
                        <a:rPr lang="en-GB" sz="2400" b="1" u="none" strike="noStrike" dirty="0">
                          <a:effectLst/>
                        </a:rPr>
                        <a:t>VARIABLES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dirty="0">
                          <a:effectLst/>
                        </a:rPr>
                        <a:t>sell</a:t>
                      </a:r>
                      <a:endParaRPr lang="en-GB" sz="2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79654307"/>
                  </a:ext>
                </a:extLst>
              </a:tr>
              <a:tr h="360241">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47073092"/>
                  </a:ext>
                </a:extLst>
              </a:tr>
              <a:tr h="765511">
                <a:tc>
                  <a:txBody>
                    <a:bodyPr/>
                    <a:lstStyle/>
                    <a:p>
                      <a:pPr algn="l" fontAlgn="ctr"/>
                      <a:r>
                        <a:rPr lang="en-GB" sz="2400" b="1" u="none" strike="noStrike" dirty="0">
                          <a:effectLst/>
                        </a:rPr>
                        <a:t>Unemployment</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-0.168***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-0.207***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-0.225***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-0.244***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-0.268***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00772441"/>
                  </a:ext>
                </a:extLst>
              </a:tr>
              <a:tr h="38275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(0.0162)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(0.0139)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(0.0123)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(0.0104)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(0.0142)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(0.0182)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(0.0240)</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87598375"/>
                  </a:ext>
                </a:extLst>
              </a:tr>
              <a:tr h="1531022">
                <a:tc>
                  <a:txBody>
                    <a:bodyPr/>
                    <a:lstStyle/>
                    <a:p>
                      <a:pPr algn="l" fontAlgn="ctr"/>
                      <a:r>
                        <a:rPr lang="en-GB" sz="2400" b="1" u="none" strike="noStrike">
                          <a:effectLst/>
                        </a:rPr>
                        <a:t>Pendulum migration by the place of residence</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8.52e-07**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8.68e-07***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8.82e-07***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8.98e-07***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9.17e-07***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9.40e-07***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9.66e-07***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9.93e-07**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1.03e-06*</a:t>
                      </a:r>
                      <a:endParaRPr lang="en-GB"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51287354"/>
                  </a:ext>
                </a:extLst>
              </a:tr>
              <a:tr h="38275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(3.65e-07)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(3.14e-07)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(2.77e-07)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(2.47e-07)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(2.33e-07)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(2.55e-07)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dirty="0">
                          <a:effectLst/>
                        </a:rPr>
                        <a:t>(3.18e-07)</a:t>
                      </a:r>
                      <a:endParaRPr lang="en-GB"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(4.08e-07)</a:t>
                      </a:r>
                      <a:endParaRPr lang="en-GB"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u="none" strike="noStrike">
                          <a:effectLst/>
                        </a:rPr>
                        <a:t>(5.40e-07)</a:t>
                      </a:r>
                      <a:endParaRPr lang="en-GB"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71323638"/>
                  </a:ext>
                </a:extLst>
              </a:tr>
              <a:tr h="382756">
                <a:tc>
                  <a:txBody>
                    <a:bodyPr/>
                    <a:lstStyle/>
                    <a:p>
                      <a:pPr algn="l" fontAlgn="ctr"/>
                      <a:r>
                        <a:rPr lang="en-GB" sz="2400" b="1" u="none" strike="noStrike" dirty="0">
                          <a:effectLst/>
                        </a:rPr>
                        <a:t>Wages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0.0678***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0.0663***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0.0650***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0.0635***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0.0617***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0.0595***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0.0571***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0.0545***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0.0512***</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89458935"/>
                  </a:ext>
                </a:extLst>
              </a:tr>
              <a:tr h="38275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(0.00993)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(0.00885)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(0.00837)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(0.0146)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(0.0194)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8974123"/>
                  </a:ext>
                </a:extLst>
              </a:tr>
              <a:tr h="382756">
                <a:tc>
                  <a:txBody>
                    <a:bodyPr/>
                    <a:lstStyle/>
                    <a:p>
                      <a:pPr algn="l" fontAlgn="ctr"/>
                      <a:r>
                        <a:rPr lang="en-GB" sz="2400" b="1" u="none" strike="noStrike" dirty="0">
                          <a:effectLst/>
                        </a:rPr>
                        <a:t>GRP</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0.528***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0.518***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0.510***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0.500***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0.489***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0.475***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0.459***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0.442***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0.421***</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93214549"/>
                  </a:ext>
                </a:extLst>
              </a:tr>
              <a:tr h="38275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(0.0462)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(0.0397)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(0.0350)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(0.0312)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(0.0296)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(0.0323)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(0.0402)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(0.0517)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(0.0684)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02025792"/>
                  </a:ext>
                </a:extLst>
              </a:tr>
              <a:tr h="382756">
                <a:tc>
                  <a:txBody>
                    <a:bodyPr/>
                    <a:lstStyle/>
                    <a:p>
                      <a:pPr algn="l" fontAlgn="ctr"/>
                      <a:r>
                        <a:rPr lang="en-GB" sz="2400" b="1" u="none" strike="noStrike" dirty="0">
                          <a:effectLst/>
                        </a:rPr>
                        <a:t>Immigration</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1.669**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1.909***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2.116***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2.349***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2.621***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2.966***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3.351***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3.755***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4.271***</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65235139"/>
                  </a:ext>
                </a:extLst>
              </a:tr>
              <a:tr h="38275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(0.650)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(0.559)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(0.493)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(0.440)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(0.417)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(0.567)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(0.728)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(0.962)</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33319"/>
                  </a:ext>
                </a:extLst>
              </a:tr>
              <a:tr h="382756">
                <a:tc>
                  <a:txBody>
                    <a:bodyPr/>
                    <a:lstStyle/>
                    <a:p>
                      <a:pPr algn="l" fontAlgn="ctr"/>
                      <a:r>
                        <a:rPr lang="en-GB" sz="2400" b="1" u="none" strike="noStrike" dirty="0">
                          <a:effectLst/>
                        </a:rPr>
                        <a:t>Emigration</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1.028***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1.040***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1.053***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1.069***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1.089***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1.111***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1.135***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1.165***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7851302"/>
                  </a:ext>
                </a:extLst>
              </a:tr>
              <a:tr h="38275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(0.229)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(0.197)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(0.199)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(0.338)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73208487"/>
                  </a:ext>
                </a:extLst>
              </a:tr>
              <a:tr h="360241">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08296891"/>
                  </a:ext>
                </a:extLst>
              </a:tr>
              <a:tr h="788026">
                <a:tc>
                  <a:txBody>
                    <a:bodyPr/>
                    <a:lstStyle/>
                    <a:p>
                      <a:pPr algn="l" fontAlgn="ctr"/>
                      <a:r>
                        <a:rPr lang="en-GB" sz="2400" b="1" u="none" strike="noStrike" dirty="0">
                          <a:effectLst/>
                        </a:rPr>
                        <a:t>Observations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6,352</a:t>
                      </a:r>
                      <a:endParaRPr lang="ru-RU"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39858306"/>
                  </a:ext>
                </a:extLst>
              </a:tr>
            </a:tbl>
          </a:graphicData>
        </a:graphic>
      </p:graphicFrame>
      <p:sp>
        <p:nvSpPr>
          <p:cNvPr id="8" name="TextBox 7">
            <a:extLst>
              <a:ext uri="{FF2B5EF4-FFF2-40B4-BE49-F238E27FC236}">
                <a16:creationId xmlns:a16="http://schemas.microsoft.com/office/drawing/2014/main" id="{CC31EE33-A2E8-3944-A5F1-F876B2CF8157}"/>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
        <p:nvSpPr>
          <p:cNvPr id="12" name="Прямоугольник 11">
            <a:extLst>
              <a:ext uri="{FF2B5EF4-FFF2-40B4-BE49-F238E27FC236}">
                <a16:creationId xmlns:a16="http://schemas.microsoft.com/office/drawing/2014/main" id="{CA439182-53F8-7247-AD1B-4CE9E7F135C1}"/>
              </a:ext>
            </a:extLst>
          </p:cNvPr>
          <p:cNvSpPr/>
          <p:nvPr/>
        </p:nvSpPr>
        <p:spPr>
          <a:xfrm>
            <a:off x="18769263" y="4526356"/>
            <a:ext cx="5005137" cy="461665"/>
          </a:xfrm>
          <a:prstGeom prst="rect">
            <a:avLst/>
          </a:prstGeom>
        </p:spPr>
        <p:txBody>
          <a:bodyPr wrap="square">
            <a:spAutoFit/>
          </a:bodyPr>
          <a:lstStyle/>
          <a:p>
            <a:r>
              <a:rPr lang="ru-RU" sz="2400" dirty="0">
                <a:solidFill>
                  <a:srgbClr val="253957"/>
                </a:solidFill>
                <a:latin typeface="+mn-lt"/>
              </a:rPr>
              <a:t>*** </a:t>
            </a:r>
            <a:r>
              <a:rPr lang="ru-RU" sz="2400" dirty="0" err="1">
                <a:solidFill>
                  <a:srgbClr val="253957"/>
                </a:solidFill>
                <a:latin typeface="+mn-lt"/>
              </a:rPr>
              <a:t>p</a:t>
            </a:r>
            <a:r>
              <a:rPr lang="ru-RU" sz="2400" dirty="0">
                <a:solidFill>
                  <a:srgbClr val="253957"/>
                </a:solidFill>
                <a:latin typeface="+mn-lt"/>
              </a:rPr>
              <a:t>&lt;0.01, ** </a:t>
            </a:r>
            <a:r>
              <a:rPr lang="ru-RU" sz="2400" dirty="0" err="1">
                <a:solidFill>
                  <a:srgbClr val="253957"/>
                </a:solidFill>
                <a:latin typeface="+mn-lt"/>
              </a:rPr>
              <a:t>p</a:t>
            </a:r>
            <a:r>
              <a:rPr lang="ru-RU" sz="2400" dirty="0">
                <a:solidFill>
                  <a:srgbClr val="253957"/>
                </a:solidFill>
                <a:latin typeface="+mn-lt"/>
              </a:rPr>
              <a:t>&lt;0.05, * </a:t>
            </a:r>
            <a:r>
              <a:rPr lang="ru-RU" sz="2400" dirty="0" err="1">
                <a:solidFill>
                  <a:srgbClr val="253957"/>
                </a:solidFill>
                <a:latin typeface="+mn-lt"/>
              </a:rPr>
              <a:t>p</a:t>
            </a:r>
            <a:r>
              <a:rPr lang="ru-RU" sz="2400" dirty="0">
                <a:solidFill>
                  <a:srgbClr val="253957"/>
                </a:solidFill>
                <a:latin typeface="+mn-lt"/>
              </a:rPr>
              <a:t>&lt;0.1</a:t>
            </a:r>
          </a:p>
        </p:txBody>
      </p:sp>
    </p:spTree>
    <p:extLst>
      <p:ext uri="{BB962C8B-B14F-4D97-AF65-F5344CB8AC3E}">
        <p14:creationId xmlns:p14="http://schemas.microsoft.com/office/powerpoint/2010/main" val="18114513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selling price</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12" name="Диаграмма 11">
            <a:extLst>
              <a:ext uri="{FF2B5EF4-FFF2-40B4-BE49-F238E27FC236}">
                <a16:creationId xmlns:a16="http://schemas.microsoft.com/office/drawing/2014/main" id="{525DC695-CB93-924F-BCB6-00054CD59E3F}"/>
              </a:ext>
            </a:extLst>
          </p:cNvPr>
          <p:cNvGraphicFramePr>
            <a:graphicFrameLocks/>
          </p:cNvGraphicFramePr>
          <p:nvPr>
            <p:extLst>
              <p:ext uri="{D42A27DB-BD31-4B8C-83A1-F6EECF244321}">
                <p14:modId xmlns:p14="http://schemas.microsoft.com/office/powerpoint/2010/main" val="2618941152"/>
              </p:ext>
            </p:extLst>
          </p:nvPr>
        </p:nvGraphicFramePr>
        <p:xfrm>
          <a:off x="2025495" y="4344387"/>
          <a:ext cx="5787011" cy="3610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a:extLst>
              <a:ext uri="{FF2B5EF4-FFF2-40B4-BE49-F238E27FC236}">
                <a16:creationId xmlns:a16="http://schemas.microsoft.com/office/drawing/2014/main" id="{66E53EED-8D35-6642-85C0-DFEA77F0BC38}"/>
              </a:ext>
            </a:extLst>
          </p:cNvPr>
          <p:cNvGraphicFramePr>
            <a:graphicFrameLocks/>
          </p:cNvGraphicFramePr>
          <p:nvPr>
            <p:extLst>
              <p:ext uri="{D42A27DB-BD31-4B8C-83A1-F6EECF244321}">
                <p14:modId xmlns:p14="http://schemas.microsoft.com/office/powerpoint/2010/main" val="4153133858"/>
              </p:ext>
            </p:extLst>
          </p:nvPr>
        </p:nvGraphicFramePr>
        <p:xfrm>
          <a:off x="9246169" y="4344386"/>
          <a:ext cx="5411734" cy="36105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a:extLst>
              <a:ext uri="{FF2B5EF4-FFF2-40B4-BE49-F238E27FC236}">
                <a16:creationId xmlns:a16="http://schemas.microsoft.com/office/drawing/2014/main" id="{9ECE4DBF-5030-DB40-A5FB-F00F14F10B74}"/>
              </a:ext>
            </a:extLst>
          </p:cNvPr>
          <p:cNvGraphicFramePr>
            <a:graphicFrameLocks/>
          </p:cNvGraphicFramePr>
          <p:nvPr>
            <p:extLst>
              <p:ext uri="{D42A27DB-BD31-4B8C-83A1-F6EECF244321}">
                <p14:modId xmlns:p14="http://schemas.microsoft.com/office/powerpoint/2010/main" val="3488217467"/>
              </p:ext>
            </p:extLst>
          </p:nvPr>
        </p:nvGraphicFramePr>
        <p:xfrm>
          <a:off x="15937459" y="4344386"/>
          <a:ext cx="6187479" cy="36105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Диаграмма 14">
            <a:extLst>
              <a:ext uri="{FF2B5EF4-FFF2-40B4-BE49-F238E27FC236}">
                <a16:creationId xmlns:a16="http://schemas.microsoft.com/office/drawing/2014/main" id="{B77B15AC-9955-2C45-A20F-4D156CE3C28A}"/>
              </a:ext>
            </a:extLst>
          </p:cNvPr>
          <p:cNvGraphicFramePr>
            <a:graphicFrameLocks/>
          </p:cNvGraphicFramePr>
          <p:nvPr>
            <p:extLst>
              <p:ext uri="{D42A27DB-BD31-4B8C-83A1-F6EECF244321}">
                <p14:modId xmlns:p14="http://schemas.microsoft.com/office/powerpoint/2010/main" val="3850180263"/>
              </p:ext>
            </p:extLst>
          </p:nvPr>
        </p:nvGraphicFramePr>
        <p:xfrm>
          <a:off x="2025495" y="8635595"/>
          <a:ext cx="5787011" cy="34280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Диаграмма 15">
            <a:extLst>
              <a:ext uri="{FF2B5EF4-FFF2-40B4-BE49-F238E27FC236}">
                <a16:creationId xmlns:a16="http://schemas.microsoft.com/office/drawing/2014/main" id="{45694514-442E-0144-A18F-BA3D6EB7FDE9}"/>
              </a:ext>
            </a:extLst>
          </p:cNvPr>
          <p:cNvGraphicFramePr>
            <a:graphicFrameLocks/>
          </p:cNvGraphicFramePr>
          <p:nvPr>
            <p:extLst>
              <p:ext uri="{D42A27DB-BD31-4B8C-83A1-F6EECF244321}">
                <p14:modId xmlns:p14="http://schemas.microsoft.com/office/powerpoint/2010/main" val="4237509868"/>
              </p:ext>
            </p:extLst>
          </p:nvPr>
        </p:nvGraphicFramePr>
        <p:xfrm>
          <a:off x="9246169" y="8770035"/>
          <a:ext cx="5411733" cy="342801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Диаграмма 16">
            <a:extLst>
              <a:ext uri="{FF2B5EF4-FFF2-40B4-BE49-F238E27FC236}">
                <a16:creationId xmlns:a16="http://schemas.microsoft.com/office/drawing/2014/main" id="{FFC8D7FA-108F-6841-BF8F-18E11268417E}"/>
              </a:ext>
            </a:extLst>
          </p:cNvPr>
          <p:cNvGraphicFramePr>
            <a:graphicFrameLocks/>
          </p:cNvGraphicFramePr>
          <p:nvPr>
            <p:extLst>
              <p:ext uri="{D42A27DB-BD31-4B8C-83A1-F6EECF244321}">
                <p14:modId xmlns:p14="http://schemas.microsoft.com/office/powerpoint/2010/main" val="629354955"/>
              </p:ext>
            </p:extLst>
          </p:nvPr>
        </p:nvGraphicFramePr>
        <p:xfrm>
          <a:off x="15937459" y="8920299"/>
          <a:ext cx="5935952" cy="3428014"/>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1FC0D13B-9BE5-A748-B418-E9FD70ED81DE}"/>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extLst>
      <p:ext uri="{BB962C8B-B14F-4D97-AF65-F5344CB8AC3E}">
        <p14:creationId xmlns:p14="http://schemas.microsoft.com/office/powerpoint/2010/main" val="32164286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1171795" y="2895581"/>
            <a:ext cx="15093401" cy="1205364"/>
          </a:xfrm>
        </p:spPr>
        <p:txBody>
          <a:bodyPr>
            <a:normAutofit fontScale="90000"/>
          </a:bodyPr>
          <a:lstStyle/>
          <a:p>
            <a:r>
              <a:rPr lang="en-US" dirty="0"/>
              <a:t>Results for </a:t>
            </a:r>
            <a:r>
              <a:rPr lang="en-GB" dirty="0">
                <a:solidFill>
                  <a:srgbClr val="253957"/>
                </a:solidFill>
              </a:rPr>
              <a:t>Model 1 – MM-QR (Machado &amp; Santos Silva, 2019):</a:t>
            </a:r>
            <a:br>
              <a:rPr lang="en-GB" dirty="0">
                <a:solidFill>
                  <a:srgbClr val="253957"/>
                </a:solidFill>
              </a:rPr>
            </a:b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Faculty of Economic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GB" dirty="0"/>
              <a:t>THE ROLE OF SPATIAL EFFECTS ON HOUSING MARKET DISPARITIES IN GERMAN REGIONS</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Anastasia </a:t>
            </a:r>
            <a:r>
              <a:rPr lang="en-GB" dirty="0" err="1"/>
              <a:t>Blokhina</a:t>
            </a:r>
            <a:r>
              <a:rPr lang="en-GB" dirty="0"/>
              <a:t>, BEC182</a:t>
            </a:r>
            <a:endParaRPr lang="ru-RU" dirty="0"/>
          </a:p>
        </p:txBody>
      </p:sp>
      <p:pic>
        <p:nvPicPr>
          <p:cNvPr id="9" name="Рисунок 8">
            <a:extLst>
              <a:ext uri="{FF2B5EF4-FFF2-40B4-BE49-F238E27FC236}">
                <a16:creationId xmlns:a16="http://schemas.microsoft.com/office/drawing/2014/main" id="{F255BF99-FB28-DBB2-B6FC-DCBA88C94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96" y="4980295"/>
            <a:ext cx="10819576" cy="5309350"/>
          </a:xfrm>
          <a:prstGeom prst="rect">
            <a:avLst/>
          </a:prstGeom>
        </p:spPr>
      </p:pic>
      <p:pic>
        <p:nvPicPr>
          <p:cNvPr id="10" name="Рисунок 9">
            <a:extLst>
              <a:ext uri="{FF2B5EF4-FFF2-40B4-BE49-F238E27FC236}">
                <a16:creationId xmlns:a16="http://schemas.microsoft.com/office/drawing/2014/main" id="{CE056AB2-75B1-7D09-8C83-96076F73AA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2632" y="4980295"/>
            <a:ext cx="11318268" cy="5309350"/>
          </a:xfrm>
          <a:prstGeom prst="rect">
            <a:avLst/>
          </a:prstGeom>
        </p:spPr>
      </p:pic>
      <p:cxnSp>
        <p:nvCxnSpPr>
          <p:cNvPr id="11" name="Прямая соединительная линия 10">
            <a:extLst>
              <a:ext uri="{FF2B5EF4-FFF2-40B4-BE49-F238E27FC236}">
                <a16:creationId xmlns:a16="http://schemas.microsoft.com/office/drawing/2014/main" id="{D0D0603A-57C3-39EA-3F81-3625771F0C13}"/>
              </a:ext>
            </a:extLst>
          </p:cNvPr>
          <p:cNvCxnSpPr/>
          <p:nvPr/>
        </p:nvCxnSpPr>
        <p:spPr>
          <a:xfrm>
            <a:off x="12215150" y="4910845"/>
            <a:ext cx="0" cy="530935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ABBB2F4-3115-BDBD-1016-EC4E57EF0CCA}"/>
              </a:ext>
            </a:extLst>
          </p:cNvPr>
          <p:cNvSpPr txBox="1"/>
          <p:nvPr/>
        </p:nvSpPr>
        <p:spPr>
          <a:xfrm>
            <a:off x="5463251" y="10327867"/>
            <a:ext cx="2112082" cy="523220"/>
          </a:xfrm>
          <a:prstGeom prst="rect">
            <a:avLst/>
          </a:prstGeom>
          <a:noFill/>
        </p:spPr>
        <p:txBody>
          <a:bodyPr wrap="square" rtlCol="0">
            <a:spAutoFit/>
          </a:bodyPr>
          <a:lstStyle/>
          <a:p>
            <a:pPr algn="l"/>
            <a:r>
              <a:rPr lang="en-GB" sz="2800" dirty="0">
                <a:latin typeface="HSE Sans" panose="02000000000000000000" pitchFamily="2" charset="0"/>
              </a:rPr>
              <a:t>Sell Prices</a:t>
            </a:r>
            <a:endParaRPr lang="ru-RU" sz="2800" dirty="0">
              <a:latin typeface="HSE Sans" panose="02000000000000000000" pitchFamily="2" charset="0"/>
            </a:endParaRPr>
          </a:p>
        </p:txBody>
      </p:sp>
      <p:sp>
        <p:nvSpPr>
          <p:cNvPr id="13" name="TextBox 12">
            <a:extLst>
              <a:ext uri="{FF2B5EF4-FFF2-40B4-BE49-F238E27FC236}">
                <a16:creationId xmlns:a16="http://schemas.microsoft.com/office/drawing/2014/main" id="{B7956594-DDCA-9ABE-3C73-386B1D2812D8}"/>
              </a:ext>
            </a:extLst>
          </p:cNvPr>
          <p:cNvSpPr txBox="1"/>
          <p:nvPr/>
        </p:nvSpPr>
        <p:spPr>
          <a:xfrm>
            <a:off x="16679509" y="10327865"/>
            <a:ext cx="2112082" cy="523220"/>
          </a:xfrm>
          <a:prstGeom prst="rect">
            <a:avLst/>
          </a:prstGeom>
          <a:noFill/>
        </p:spPr>
        <p:txBody>
          <a:bodyPr wrap="square" rtlCol="0">
            <a:spAutoFit/>
          </a:bodyPr>
          <a:lstStyle/>
          <a:p>
            <a:pPr algn="l"/>
            <a:r>
              <a:rPr lang="en-GB" sz="2800" dirty="0">
                <a:latin typeface="HSE Sans" panose="02000000000000000000" pitchFamily="2" charset="0"/>
              </a:rPr>
              <a:t>Rent Prices</a:t>
            </a:r>
            <a:endParaRPr lang="ru-RU" sz="2800" dirty="0">
              <a:latin typeface="HSE Sans" panose="02000000000000000000" pitchFamily="2" charset="0"/>
            </a:endParaRPr>
          </a:p>
        </p:txBody>
      </p:sp>
      <p:sp>
        <p:nvSpPr>
          <p:cNvPr id="14" name="TextBox 13">
            <a:extLst>
              <a:ext uri="{FF2B5EF4-FFF2-40B4-BE49-F238E27FC236}">
                <a16:creationId xmlns:a16="http://schemas.microsoft.com/office/drawing/2014/main" id="{A83E8B2F-8694-BF53-2F60-2398473027B0}"/>
              </a:ext>
            </a:extLst>
          </p:cNvPr>
          <p:cNvSpPr txBox="1"/>
          <p:nvPr/>
        </p:nvSpPr>
        <p:spPr>
          <a:xfrm>
            <a:off x="20496605" y="12646364"/>
            <a:ext cx="4383410" cy="400110"/>
          </a:xfrm>
          <a:prstGeom prst="rect">
            <a:avLst/>
          </a:prstGeom>
          <a:noFill/>
        </p:spPr>
        <p:txBody>
          <a:bodyPr wrap="square" rtlCol="0">
            <a:spAutoFit/>
          </a:bodyPr>
          <a:lstStyle/>
          <a:p>
            <a:pPr algn="l"/>
            <a:r>
              <a:rPr lang="en-GB" sz="2000" dirty="0">
                <a:latin typeface="HSE Sans" panose="02000000000000000000" pitchFamily="2" charset="0"/>
              </a:rPr>
              <a:t>Source: author’s calculations</a:t>
            </a:r>
            <a:endParaRPr lang="ru-RU" sz="2000" dirty="0">
              <a:latin typeface="HSE Sans" panose="02000000000000000000" pitchFamily="2" charset="0"/>
            </a:endParaRPr>
          </a:p>
        </p:txBody>
      </p:sp>
    </p:spTree>
    <p:extLst>
      <p:ext uri="{BB962C8B-B14F-4D97-AF65-F5344CB8AC3E}">
        <p14:creationId xmlns:p14="http://schemas.microsoft.com/office/powerpoint/2010/main" val="96762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Rental price (Neighboring regions)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1" name="Название подразделения, лаборатории, факультета и т.д.">
            <a:extLst>
              <a:ext uri="{FF2B5EF4-FFF2-40B4-BE49-F238E27FC236}">
                <a16:creationId xmlns:a16="http://schemas.microsoft.com/office/drawing/2014/main" id="{3110FD33-9531-9543-B7E8-AE5C8AEE621D}"/>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10" name="Диаграмма 9">
            <a:extLst>
              <a:ext uri="{FF2B5EF4-FFF2-40B4-BE49-F238E27FC236}">
                <a16:creationId xmlns:a16="http://schemas.microsoft.com/office/drawing/2014/main" id="{D8652438-1984-7C44-98EC-1B57802FD555}"/>
              </a:ext>
            </a:extLst>
          </p:cNvPr>
          <p:cNvGraphicFramePr>
            <a:graphicFrameLocks/>
          </p:cNvGraphicFramePr>
          <p:nvPr>
            <p:extLst>
              <p:ext uri="{D42A27DB-BD31-4B8C-83A1-F6EECF244321}">
                <p14:modId xmlns:p14="http://schemas.microsoft.com/office/powerpoint/2010/main" val="1123721704"/>
              </p:ext>
            </p:extLst>
          </p:nvPr>
        </p:nvGraphicFramePr>
        <p:xfrm>
          <a:off x="1967197" y="4680666"/>
          <a:ext cx="5268994" cy="3404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a16="http://schemas.microsoft.com/office/drawing/2014/main" id="{B98780A0-0A89-CF47-B8D6-7C4B9ADC017D}"/>
              </a:ext>
            </a:extLst>
          </p:cNvPr>
          <p:cNvGraphicFramePr>
            <a:graphicFrameLocks/>
          </p:cNvGraphicFramePr>
          <p:nvPr>
            <p:extLst>
              <p:ext uri="{D42A27DB-BD31-4B8C-83A1-F6EECF244321}">
                <p14:modId xmlns:p14="http://schemas.microsoft.com/office/powerpoint/2010/main" val="220134827"/>
              </p:ext>
            </p:extLst>
          </p:nvPr>
        </p:nvGraphicFramePr>
        <p:xfrm>
          <a:off x="9089261" y="4844226"/>
          <a:ext cx="5737236" cy="3256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a:extLst>
              <a:ext uri="{FF2B5EF4-FFF2-40B4-BE49-F238E27FC236}">
                <a16:creationId xmlns:a16="http://schemas.microsoft.com/office/drawing/2014/main" id="{86571A35-43B5-2141-BBE7-E20FD16F98D2}"/>
              </a:ext>
            </a:extLst>
          </p:cNvPr>
          <p:cNvGraphicFramePr>
            <a:graphicFrameLocks/>
          </p:cNvGraphicFramePr>
          <p:nvPr>
            <p:extLst>
              <p:ext uri="{D42A27DB-BD31-4B8C-83A1-F6EECF244321}">
                <p14:modId xmlns:p14="http://schemas.microsoft.com/office/powerpoint/2010/main" val="3547486390"/>
              </p:ext>
            </p:extLst>
          </p:nvPr>
        </p:nvGraphicFramePr>
        <p:xfrm>
          <a:off x="17147809" y="4539671"/>
          <a:ext cx="5737236" cy="34042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Диаграмма 13">
            <a:extLst>
              <a:ext uri="{FF2B5EF4-FFF2-40B4-BE49-F238E27FC236}">
                <a16:creationId xmlns:a16="http://schemas.microsoft.com/office/drawing/2014/main" id="{F46F593F-395F-5E41-9DF2-C92654ED45E7}"/>
              </a:ext>
            </a:extLst>
          </p:cNvPr>
          <p:cNvGraphicFramePr>
            <a:graphicFrameLocks/>
          </p:cNvGraphicFramePr>
          <p:nvPr>
            <p:extLst>
              <p:ext uri="{D42A27DB-BD31-4B8C-83A1-F6EECF244321}">
                <p14:modId xmlns:p14="http://schemas.microsoft.com/office/powerpoint/2010/main" val="459390158"/>
              </p:ext>
            </p:extLst>
          </p:nvPr>
        </p:nvGraphicFramePr>
        <p:xfrm>
          <a:off x="4775912" y="9409714"/>
          <a:ext cx="5268994" cy="34042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Диаграмма 14">
            <a:extLst>
              <a:ext uri="{FF2B5EF4-FFF2-40B4-BE49-F238E27FC236}">
                <a16:creationId xmlns:a16="http://schemas.microsoft.com/office/drawing/2014/main" id="{6D467D89-FF86-1F45-A396-2EA3E265045E}"/>
              </a:ext>
            </a:extLst>
          </p:cNvPr>
          <p:cNvGraphicFramePr>
            <a:graphicFrameLocks/>
          </p:cNvGraphicFramePr>
          <p:nvPr>
            <p:extLst>
              <p:ext uri="{D42A27DB-BD31-4B8C-83A1-F6EECF244321}">
                <p14:modId xmlns:p14="http://schemas.microsoft.com/office/powerpoint/2010/main" val="990163859"/>
              </p:ext>
            </p:extLst>
          </p:nvPr>
        </p:nvGraphicFramePr>
        <p:xfrm>
          <a:off x="12297112" y="9510825"/>
          <a:ext cx="5268994" cy="3303158"/>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B8E11847-78A0-BE4F-9F75-EFFBDC551CEF}"/>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extLst>
      <p:ext uri="{BB962C8B-B14F-4D97-AF65-F5344CB8AC3E}">
        <p14:creationId xmlns:p14="http://schemas.microsoft.com/office/powerpoint/2010/main" val="30490392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a:t>
            </a:r>
            <a:r>
              <a:rPr lang="en-GB" sz="4400" b="1" cap="all" dirty="0">
                <a:solidFill>
                  <a:srgbClr val="253957"/>
                </a:solidFill>
                <a:sym typeface="Arial Narrow"/>
              </a:rPr>
              <a:t>Model 2 – Neighbouring regions effects (RENT):</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1" name="Название подразделения, лаборатории, факультета и т.д.">
            <a:extLst>
              <a:ext uri="{FF2B5EF4-FFF2-40B4-BE49-F238E27FC236}">
                <a16:creationId xmlns:a16="http://schemas.microsoft.com/office/drawing/2014/main" id="{3110FD33-9531-9543-B7E8-AE5C8AEE621D}"/>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3" name="Таблица 2">
            <a:extLst>
              <a:ext uri="{FF2B5EF4-FFF2-40B4-BE49-F238E27FC236}">
                <a16:creationId xmlns:a16="http://schemas.microsoft.com/office/drawing/2014/main" id="{C0BEDA95-1E96-8D44-A981-119E71AF7E6D}"/>
              </a:ext>
            </a:extLst>
          </p:cNvPr>
          <p:cNvGraphicFramePr>
            <a:graphicFrameLocks noGrp="1"/>
          </p:cNvGraphicFramePr>
          <p:nvPr>
            <p:extLst>
              <p:ext uri="{D42A27DB-BD31-4B8C-83A1-F6EECF244321}">
                <p14:modId xmlns:p14="http://schemas.microsoft.com/office/powerpoint/2010/main" val="4224364544"/>
              </p:ext>
            </p:extLst>
          </p:nvPr>
        </p:nvGraphicFramePr>
        <p:xfrm>
          <a:off x="1495257" y="4129398"/>
          <a:ext cx="16600240" cy="9177521"/>
        </p:xfrm>
        <a:graphic>
          <a:graphicData uri="http://schemas.openxmlformats.org/drawingml/2006/table">
            <a:tbl>
              <a:tblPr>
                <a:tableStyleId>{5940675A-B579-460E-94D1-54222C63F5DA}</a:tableStyleId>
              </a:tblPr>
              <a:tblGrid>
                <a:gridCol w="1873585">
                  <a:extLst>
                    <a:ext uri="{9D8B030D-6E8A-4147-A177-3AD203B41FA5}">
                      <a16:colId xmlns:a16="http://schemas.microsoft.com/office/drawing/2014/main" val="2166164616"/>
                    </a:ext>
                  </a:extLst>
                </a:gridCol>
                <a:gridCol w="1446463">
                  <a:extLst>
                    <a:ext uri="{9D8B030D-6E8A-4147-A177-3AD203B41FA5}">
                      <a16:colId xmlns:a16="http://schemas.microsoft.com/office/drawing/2014/main" val="617715902"/>
                    </a:ext>
                  </a:extLst>
                </a:gridCol>
                <a:gridCol w="1660024">
                  <a:extLst>
                    <a:ext uri="{9D8B030D-6E8A-4147-A177-3AD203B41FA5}">
                      <a16:colId xmlns:a16="http://schemas.microsoft.com/office/drawing/2014/main" val="1444362208"/>
                    </a:ext>
                  </a:extLst>
                </a:gridCol>
                <a:gridCol w="1660024">
                  <a:extLst>
                    <a:ext uri="{9D8B030D-6E8A-4147-A177-3AD203B41FA5}">
                      <a16:colId xmlns:a16="http://schemas.microsoft.com/office/drawing/2014/main" val="1578135212"/>
                    </a:ext>
                  </a:extLst>
                </a:gridCol>
                <a:gridCol w="1660024">
                  <a:extLst>
                    <a:ext uri="{9D8B030D-6E8A-4147-A177-3AD203B41FA5}">
                      <a16:colId xmlns:a16="http://schemas.microsoft.com/office/drawing/2014/main" val="4107037872"/>
                    </a:ext>
                  </a:extLst>
                </a:gridCol>
                <a:gridCol w="1660024">
                  <a:extLst>
                    <a:ext uri="{9D8B030D-6E8A-4147-A177-3AD203B41FA5}">
                      <a16:colId xmlns:a16="http://schemas.microsoft.com/office/drawing/2014/main" val="3315525856"/>
                    </a:ext>
                  </a:extLst>
                </a:gridCol>
                <a:gridCol w="1660024">
                  <a:extLst>
                    <a:ext uri="{9D8B030D-6E8A-4147-A177-3AD203B41FA5}">
                      <a16:colId xmlns:a16="http://schemas.microsoft.com/office/drawing/2014/main" val="926467210"/>
                    </a:ext>
                  </a:extLst>
                </a:gridCol>
                <a:gridCol w="1660024">
                  <a:extLst>
                    <a:ext uri="{9D8B030D-6E8A-4147-A177-3AD203B41FA5}">
                      <a16:colId xmlns:a16="http://schemas.microsoft.com/office/drawing/2014/main" val="3144552763"/>
                    </a:ext>
                  </a:extLst>
                </a:gridCol>
                <a:gridCol w="1660024">
                  <a:extLst>
                    <a:ext uri="{9D8B030D-6E8A-4147-A177-3AD203B41FA5}">
                      <a16:colId xmlns:a16="http://schemas.microsoft.com/office/drawing/2014/main" val="1868165873"/>
                    </a:ext>
                  </a:extLst>
                </a:gridCol>
                <a:gridCol w="1660024">
                  <a:extLst>
                    <a:ext uri="{9D8B030D-6E8A-4147-A177-3AD203B41FA5}">
                      <a16:colId xmlns:a16="http://schemas.microsoft.com/office/drawing/2014/main" val="3113426952"/>
                    </a:ext>
                  </a:extLst>
                </a:gridCol>
              </a:tblGrid>
              <a:tr h="339169">
                <a:tc>
                  <a:txBody>
                    <a:bodyPr/>
                    <a:lstStyle/>
                    <a:p>
                      <a:pPr algn="l" fontAlgn="ctr"/>
                      <a:r>
                        <a:rPr lang="ru-RU" sz="2000" b="1" u="none" strike="noStrike" dirty="0">
                          <a:effectLst/>
                        </a:rPr>
                        <a:t> </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0.1</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0.2</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0.3</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0.4</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0.5</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0.6</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0.7</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0.8 </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0.9</a:t>
                      </a:r>
                      <a:endParaRPr lang="ru-RU" sz="2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07503383"/>
                  </a:ext>
                </a:extLst>
              </a:tr>
              <a:tr h="698290">
                <a:tc>
                  <a:txBody>
                    <a:bodyPr/>
                    <a:lstStyle/>
                    <a:p>
                      <a:pPr algn="l" fontAlgn="ctr"/>
                      <a:r>
                        <a:rPr lang="en-GB" sz="2000" b="1" u="none" strike="noStrike" dirty="0">
                          <a:effectLst/>
                        </a:rPr>
                        <a:t>VARIABLES</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dirty="0">
                          <a:effectLst/>
                        </a:rPr>
                        <a:t>rent</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rent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dirty="0">
                          <a:effectLst/>
                        </a:rPr>
                        <a:t>rent</a:t>
                      </a:r>
                      <a:endParaRPr lang="en-GB"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22715666"/>
                  </a:ext>
                </a:extLst>
              </a:tr>
              <a:tr h="678339">
                <a:tc>
                  <a:txBody>
                    <a:bodyPr/>
                    <a:lstStyle/>
                    <a:p>
                      <a:pPr algn="l" fontAlgn="ctr"/>
                      <a:r>
                        <a:rPr lang="en-GB" sz="2000" b="1" u="none" strike="noStrike">
                          <a:effectLst/>
                        </a:rPr>
                        <a:t>W*Unemployment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0.00550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0.00843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0.0107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0.0132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0.0159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0.0185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0.0210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0.0234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0.0262</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38103815"/>
                  </a:ext>
                </a:extLst>
              </a:tr>
              <a:tr h="339169">
                <a:tc>
                  <a:txBody>
                    <a:bodyPr/>
                    <a:lstStyle/>
                    <a:p>
                      <a:pPr algn="l" fontAlgn="ct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(0.0643)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(0.0530)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(0.0448)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(0.0360)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(0.0285)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(0.0243)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(0.0245)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(0.0287)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(0.0367)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91621468"/>
                  </a:ext>
                </a:extLst>
              </a:tr>
              <a:tr h="1017508">
                <a:tc>
                  <a:txBody>
                    <a:bodyPr/>
                    <a:lstStyle/>
                    <a:p>
                      <a:pPr algn="l" fontAlgn="ctr"/>
                      <a:r>
                        <a:rPr lang="en-GB" sz="2000" b="1" u="none" strike="noStrike">
                          <a:effectLst/>
                        </a:rPr>
                        <a:t>W*Pendulum migration</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1.30e-06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3.16e-06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4.57e-06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6.22e-06*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7.92e-06***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9.57e-06***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1.12e-05***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1.27e-05***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1.45e-05***</a:t>
                      </a:r>
                      <a:endParaRPr lang="en-GB"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05140839"/>
                  </a:ext>
                </a:extLst>
              </a:tr>
              <a:tr h="339169">
                <a:tc>
                  <a:txBody>
                    <a:bodyPr/>
                    <a:lstStyle/>
                    <a:p>
                      <a:pPr algn="l" fontAlgn="ct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(5.91e-06)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(4.87e-06)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(4.12e-06)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(3.31e-06)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dirty="0">
                          <a:effectLst/>
                        </a:rPr>
                        <a:t>(2.62e-06)</a:t>
                      </a:r>
                      <a:endParaRPr lang="en-GB"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(2.23e-06)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(2.26e-06)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(2.64e-06)</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(3.37e-06)</a:t>
                      </a:r>
                      <a:endParaRPr lang="en-GB"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64573025"/>
                  </a:ext>
                </a:extLst>
              </a:tr>
              <a:tr h="1017508">
                <a:tc>
                  <a:txBody>
                    <a:bodyPr/>
                    <a:lstStyle/>
                    <a:p>
                      <a:pPr algn="l" fontAlgn="ctr"/>
                      <a:r>
                        <a:rPr lang="en-GB" sz="2000" b="1" u="none" strike="noStrike">
                          <a:effectLst/>
                        </a:rPr>
                        <a:t>W*Number of employees</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0.515*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0.407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0.325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0.229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0.0335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-0.0595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-0.148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-0.252</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91527019"/>
                  </a:ext>
                </a:extLst>
              </a:tr>
              <a:tr h="339169">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(0.306)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(0.252)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(0.213)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(0.171)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(0.116)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(0.117)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(0.175)</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72188737"/>
                  </a:ext>
                </a:extLst>
              </a:tr>
              <a:tr h="339169">
                <a:tc>
                  <a:txBody>
                    <a:bodyPr/>
                    <a:lstStyle/>
                    <a:p>
                      <a:pPr algn="l" fontAlgn="ctr"/>
                      <a:r>
                        <a:rPr lang="en-GB" sz="2000" b="1" u="none" strike="noStrike" dirty="0">
                          <a:effectLst/>
                        </a:rPr>
                        <a:t>W*Wages</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0.163**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0.184***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0.208***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0.232***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0.257***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0.280***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0.302***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0.328***</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93773660"/>
                  </a:ext>
                </a:extLst>
              </a:tr>
              <a:tr h="339169">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(0.0771)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(0.0636)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(0.0537)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(0.0432)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(0.0342)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(0.0292)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(0.0295)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(0.0345)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(0.0440)</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7370011"/>
                  </a:ext>
                </a:extLst>
              </a:tr>
              <a:tr h="339169">
                <a:tc>
                  <a:txBody>
                    <a:bodyPr/>
                    <a:lstStyle/>
                    <a:p>
                      <a:pPr algn="l" fontAlgn="ctr"/>
                      <a:r>
                        <a:rPr lang="en-GB" sz="2000" b="1" u="none" strike="noStrike" dirty="0">
                          <a:effectLst/>
                        </a:rPr>
                        <a:t>W*GRP</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0.496***</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0.513***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0.526***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0.541***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0.557***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0.572***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0.587***</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0.601***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0.617***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82889120"/>
                  </a:ext>
                </a:extLst>
              </a:tr>
              <a:tr h="339169">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(0.190)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(0.156)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(0.106)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(0.0840)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(0.0715)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(0.0723)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(0.0846)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(0.108)</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20204683"/>
                  </a:ext>
                </a:extLst>
              </a:tr>
              <a:tr h="678339">
                <a:tc>
                  <a:txBody>
                    <a:bodyPr/>
                    <a:lstStyle/>
                    <a:p>
                      <a:pPr algn="l" fontAlgn="ctr"/>
                      <a:r>
                        <a:rPr lang="en-GB" sz="2000" b="1" u="none" strike="noStrike" dirty="0">
                          <a:effectLst/>
                        </a:rPr>
                        <a:t>W*Emigration</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0.474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0.733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1.035***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1.347***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1.650***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1.943***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2.221***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2.548***</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25573599"/>
                  </a:ext>
                </a:extLst>
              </a:tr>
              <a:tr h="339169">
                <a:tc>
                  <a:txBody>
                    <a:bodyPr/>
                    <a:lstStyle/>
                    <a:p>
                      <a:pPr algn="l" fontAlgn="ct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(0.712)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(0.587)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(0.497)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(0.400)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(0.317)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(0.270)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(0.273)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(0.319)</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(0.407)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35378390"/>
                  </a:ext>
                </a:extLst>
              </a:tr>
              <a:tr h="678339">
                <a:tc>
                  <a:txBody>
                    <a:bodyPr/>
                    <a:lstStyle/>
                    <a:p>
                      <a:pPr algn="l" fontAlgn="ctr"/>
                      <a:r>
                        <a:rPr lang="en-GB" sz="2000" b="1" u="none" strike="noStrike" dirty="0">
                          <a:effectLst/>
                        </a:rPr>
                        <a:t>W*Immigration</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0.707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0.795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0.861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0.939*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1.019**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1.097***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1.172***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1.243***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1.327**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24556603"/>
                  </a:ext>
                </a:extLst>
              </a:tr>
              <a:tr h="339169">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(1.001)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(0.825)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(0.698)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(0.560)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(0.444)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(0.378)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(0.382)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(0.447)</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(0.571)</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67756468"/>
                  </a:ext>
                </a:extLst>
              </a:tr>
              <a:tr h="319218">
                <a:tc>
                  <a:txBody>
                    <a:bodyPr/>
                    <a:lstStyle/>
                    <a:p>
                      <a:pPr algn="l" fontAlgn="ct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35362444"/>
                  </a:ext>
                </a:extLst>
              </a:tr>
              <a:tr h="698290">
                <a:tc>
                  <a:txBody>
                    <a:bodyPr/>
                    <a:lstStyle/>
                    <a:p>
                      <a:pPr algn="l" fontAlgn="ctr"/>
                      <a:r>
                        <a:rPr lang="en-GB" sz="2000" b="1" u="none" strike="noStrike" dirty="0">
                          <a:effectLst/>
                        </a:rPr>
                        <a:t>Observations</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5,955</a:t>
                      </a:r>
                      <a:endParaRPr lang="ru-RU"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05593849"/>
                  </a:ext>
                </a:extLst>
              </a:tr>
            </a:tbl>
          </a:graphicData>
        </a:graphic>
      </p:graphicFrame>
      <p:sp>
        <p:nvSpPr>
          <p:cNvPr id="8" name="TextBox 7">
            <a:extLst>
              <a:ext uri="{FF2B5EF4-FFF2-40B4-BE49-F238E27FC236}">
                <a16:creationId xmlns:a16="http://schemas.microsoft.com/office/drawing/2014/main" id="{E9EB4A2F-DDFD-0749-A07D-A5F6A9CC90B4}"/>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
        <p:nvSpPr>
          <p:cNvPr id="10" name="Прямоугольник 9">
            <a:extLst>
              <a:ext uri="{FF2B5EF4-FFF2-40B4-BE49-F238E27FC236}">
                <a16:creationId xmlns:a16="http://schemas.microsoft.com/office/drawing/2014/main" id="{F38D3244-FB08-224E-9621-D5B6B9D7A7D5}"/>
              </a:ext>
            </a:extLst>
          </p:cNvPr>
          <p:cNvSpPr/>
          <p:nvPr/>
        </p:nvSpPr>
        <p:spPr>
          <a:xfrm>
            <a:off x="18769263" y="4526356"/>
            <a:ext cx="5005137" cy="461665"/>
          </a:xfrm>
          <a:prstGeom prst="rect">
            <a:avLst/>
          </a:prstGeom>
        </p:spPr>
        <p:txBody>
          <a:bodyPr wrap="square">
            <a:spAutoFit/>
          </a:bodyPr>
          <a:lstStyle/>
          <a:p>
            <a:r>
              <a:rPr lang="ru-RU" sz="2400" dirty="0">
                <a:solidFill>
                  <a:srgbClr val="253957"/>
                </a:solidFill>
                <a:latin typeface="+mn-lt"/>
              </a:rPr>
              <a:t>*** </a:t>
            </a:r>
            <a:r>
              <a:rPr lang="ru-RU" sz="2400" dirty="0" err="1">
                <a:solidFill>
                  <a:srgbClr val="253957"/>
                </a:solidFill>
                <a:latin typeface="+mn-lt"/>
              </a:rPr>
              <a:t>p</a:t>
            </a:r>
            <a:r>
              <a:rPr lang="ru-RU" sz="2400" dirty="0">
                <a:solidFill>
                  <a:srgbClr val="253957"/>
                </a:solidFill>
                <a:latin typeface="+mn-lt"/>
              </a:rPr>
              <a:t>&lt;0.01, ** </a:t>
            </a:r>
            <a:r>
              <a:rPr lang="ru-RU" sz="2400" dirty="0" err="1">
                <a:solidFill>
                  <a:srgbClr val="253957"/>
                </a:solidFill>
                <a:latin typeface="+mn-lt"/>
              </a:rPr>
              <a:t>p</a:t>
            </a:r>
            <a:r>
              <a:rPr lang="ru-RU" sz="2400" dirty="0">
                <a:solidFill>
                  <a:srgbClr val="253957"/>
                </a:solidFill>
                <a:latin typeface="+mn-lt"/>
              </a:rPr>
              <a:t>&lt;0.05, * </a:t>
            </a:r>
            <a:r>
              <a:rPr lang="ru-RU" sz="2400" dirty="0" err="1">
                <a:solidFill>
                  <a:srgbClr val="253957"/>
                </a:solidFill>
                <a:latin typeface="+mn-lt"/>
              </a:rPr>
              <a:t>p</a:t>
            </a:r>
            <a:r>
              <a:rPr lang="ru-RU" sz="2400" dirty="0">
                <a:solidFill>
                  <a:srgbClr val="253957"/>
                </a:solidFill>
                <a:latin typeface="+mn-lt"/>
              </a:rPr>
              <a:t>&lt;0.1</a:t>
            </a:r>
          </a:p>
        </p:txBody>
      </p:sp>
    </p:spTree>
    <p:extLst>
      <p:ext uri="{BB962C8B-B14F-4D97-AF65-F5344CB8AC3E}">
        <p14:creationId xmlns:p14="http://schemas.microsoft.com/office/powerpoint/2010/main" val="1124679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selling price (Neighboring regions)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12" name="Диаграмма 11">
            <a:extLst>
              <a:ext uri="{FF2B5EF4-FFF2-40B4-BE49-F238E27FC236}">
                <a16:creationId xmlns:a16="http://schemas.microsoft.com/office/drawing/2014/main" id="{7D703B57-A7A4-194E-A764-59CDFD8A5723}"/>
              </a:ext>
            </a:extLst>
          </p:cNvPr>
          <p:cNvGraphicFramePr>
            <a:graphicFrameLocks/>
          </p:cNvGraphicFramePr>
          <p:nvPr>
            <p:extLst>
              <p:ext uri="{D42A27DB-BD31-4B8C-83A1-F6EECF244321}">
                <p14:modId xmlns:p14="http://schemas.microsoft.com/office/powerpoint/2010/main" val="267594049"/>
              </p:ext>
            </p:extLst>
          </p:nvPr>
        </p:nvGraphicFramePr>
        <p:xfrm>
          <a:off x="1334760" y="4664168"/>
          <a:ext cx="5980440" cy="3469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a:extLst>
              <a:ext uri="{FF2B5EF4-FFF2-40B4-BE49-F238E27FC236}">
                <a16:creationId xmlns:a16="http://schemas.microsoft.com/office/drawing/2014/main" id="{D7F42E2E-ACA8-3044-932B-210BA203BB8A}"/>
              </a:ext>
            </a:extLst>
          </p:cNvPr>
          <p:cNvGraphicFramePr>
            <a:graphicFrameLocks/>
          </p:cNvGraphicFramePr>
          <p:nvPr>
            <p:extLst>
              <p:ext uri="{D42A27DB-BD31-4B8C-83A1-F6EECF244321}">
                <p14:modId xmlns:p14="http://schemas.microsoft.com/office/powerpoint/2010/main" val="2420529554"/>
              </p:ext>
            </p:extLst>
          </p:nvPr>
        </p:nvGraphicFramePr>
        <p:xfrm>
          <a:off x="8521700" y="4668403"/>
          <a:ext cx="6325268" cy="3464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a:extLst>
              <a:ext uri="{FF2B5EF4-FFF2-40B4-BE49-F238E27FC236}">
                <a16:creationId xmlns:a16="http://schemas.microsoft.com/office/drawing/2014/main" id="{898A0514-8016-AA47-B753-8E52F6C0C285}"/>
              </a:ext>
            </a:extLst>
          </p:cNvPr>
          <p:cNvGraphicFramePr>
            <a:graphicFrameLocks/>
          </p:cNvGraphicFramePr>
          <p:nvPr>
            <p:extLst>
              <p:ext uri="{D42A27DB-BD31-4B8C-83A1-F6EECF244321}">
                <p14:modId xmlns:p14="http://schemas.microsoft.com/office/powerpoint/2010/main" val="2280078580"/>
              </p:ext>
            </p:extLst>
          </p:nvPr>
        </p:nvGraphicFramePr>
        <p:xfrm>
          <a:off x="15600139" y="4672635"/>
          <a:ext cx="6898914" cy="3460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Диаграмма 14">
            <a:extLst>
              <a:ext uri="{FF2B5EF4-FFF2-40B4-BE49-F238E27FC236}">
                <a16:creationId xmlns:a16="http://schemas.microsoft.com/office/drawing/2014/main" id="{0CC73500-F118-EA4C-ADB1-1357396129B6}"/>
              </a:ext>
            </a:extLst>
          </p:cNvPr>
          <p:cNvGraphicFramePr>
            <a:graphicFrameLocks/>
          </p:cNvGraphicFramePr>
          <p:nvPr>
            <p:extLst>
              <p:ext uri="{D42A27DB-BD31-4B8C-83A1-F6EECF244321}">
                <p14:modId xmlns:p14="http://schemas.microsoft.com/office/powerpoint/2010/main" val="2040317134"/>
              </p:ext>
            </p:extLst>
          </p:nvPr>
        </p:nvGraphicFramePr>
        <p:xfrm>
          <a:off x="4402165" y="8862372"/>
          <a:ext cx="6325267" cy="41076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Диаграмма 15">
            <a:extLst>
              <a:ext uri="{FF2B5EF4-FFF2-40B4-BE49-F238E27FC236}">
                <a16:creationId xmlns:a16="http://schemas.microsoft.com/office/drawing/2014/main" id="{507C5B7C-605B-D446-A795-A18D870C6627}"/>
              </a:ext>
            </a:extLst>
          </p:cNvPr>
          <p:cNvGraphicFramePr>
            <a:graphicFrameLocks/>
          </p:cNvGraphicFramePr>
          <p:nvPr>
            <p:extLst>
              <p:ext uri="{D42A27DB-BD31-4B8C-83A1-F6EECF244321}">
                <p14:modId xmlns:p14="http://schemas.microsoft.com/office/powerpoint/2010/main" val="3913080917"/>
              </p:ext>
            </p:extLst>
          </p:nvPr>
        </p:nvGraphicFramePr>
        <p:xfrm>
          <a:off x="12449951" y="8862372"/>
          <a:ext cx="6325267" cy="4107668"/>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01108ACF-50BC-E743-8509-DADEABCB5A9B}"/>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extLst>
      <p:ext uri="{BB962C8B-B14F-4D97-AF65-F5344CB8AC3E}">
        <p14:creationId xmlns:p14="http://schemas.microsoft.com/office/powerpoint/2010/main" val="1938455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2" name="Таблица 1">
            <a:extLst>
              <a:ext uri="{FF2B5EF4-FFF2-40B4-BE49-F238E27FC236}">
                <a16:creationId xmlns:a16="http://schemas.microsoft.com/office/drawing/2014/main" id="{8C2DB2DC-8049-4149-AFB7-3C123DA09136}"/>
              </a:ext>
            </a:extLst>
          </p:cNvPr>
          <p:cNvGraphicFramePr>
            <a:graphicFrameLocks noGrp="1"/>
          </p:cNvGraphicFramePr>
          <p:nvPr>
            <p:extLst>
              <p:ext uri="{D42A27DB-BD31-4B8C-83A1-F6EECF244321}">
                <p14:modId xmlns:p14="http://schemas.microsoft.com/office/powerpoint/2010/main" val="747102189"/>
              </p:ext>
            </p:extLst>
          </p:nvPr>
        </p:nvGraphicFramePr>
        <p:xfrm>
          <a:off x="1423068" y="4044949"/>
          <a:ext cx="16696490" cy="9237905"/>
        </p:xfrm>
        <a:graphic>
          <a:graphicData uri="http://schemas.openxmlformats.org/drawingml/2006/table">
            <a:tbl>
              <a:tblPr>
                <a:tableStyleId>{5940675A-B579-460E-94D1-54222C63F5DA}</a:tableStyleId>
              </a:tblPr>
              <a:tblGrid>
                <a:gridCol w="1897648">
                  <a:extLst>
                    <a:ext uri="{9D8B030D-6E8A-4147-A177-3AD203B41FA5}">
                      <a16:colId xmlns:a16="http://schemas.microsoft.com/office/drawing/2014/main" val="3372859631"/>
                    </a:ext>
                  </a:extLst>
                </a:gridCol>
                <a:gridCol w="1441650">
                  <a:extLst>
                    <a:ext uri="{9D8B030D-6E8A-4147-A177-3AD203B41FA5}">
                      <a16:colId xmlns:a16="http://schemas.microsoft.com/office/drawing/2014/main" val="1381094983"/>
                    </a:ext>
                  </a:extLst>
                </a:gridCol>
                <a:gridCol w="1669649">
                  <a:extLst>
                    <a:ext uri="{9D8B030D-6E8A-4147-A177-3AD203B41FA5}">
                      <a16:colId xmlns:a16="http://schemas.microsoft.com/office/drawing/2014/main" val="4039358961"/>
                    </a:ext>
                  </a:extLst>
                </a:gridCol>
                <a:gridCol w="1669649">
                  <a:extLst>
                    <a:ext uri="{9D8B030D-6E8A-4147-A177-3AD203B41FA5}">
                      <a16:colId xmlns:a16="http://schemas.microsoft.com/office/drawing/2014/main" val="2806747406"/>
                    </a:ext>
                  </a:extLst>
                </a:gridCol>
                <a:gridCol w="1669649">
                  <a:extLst>
                    <a:ext uri="{9D8B030D-6E8A-4147-A177-3AD203B41FA5}">
                      <a16:colId xmlns:a16="http://schemas.microsoft.com/office/drawing/2014/main" val="4068310208"/>
                    </a:ext>
                  </a:extLst>
                </a:gridCol>
                <a:gridCol w="1669649">
                  <a:extLst>
                    <a:ext uri="{9D8B030D-6E8A-4147-A177-3AD203B41FA5}">
                      <a16:colId xmlns:a16="http://schemas.microsoft.com/office/drawing/2014/main" val="1703741071"/>
                    </a:ext>
                  </a:extLst>
                </a:gridCol>
                <a:gridCol w="1669649">
                  <a:extLst>
                    <a:ext uri="{9D8B030D-6E8A-4147-A177-3AD203B41FA5}">
                      <a16:colId xmlns:a16="http://schemas.microsoft.com/office/drawing/2014/main" val="1601966703"/>
                    </a:ext>
                  </a:extLst>
                </a:gridCol>
                <a:gridCol w="1669649">
                  <a:extLst>
                    <a:ext uri="{9D8B030D-6E8A-4147-A177-3AD203B41FA5}">
                      <a16:colId xmlns:a16="http://schemas.microsoft.com/office/drawing/2014/main" val="2848947721"/>
                    </a:ext>
                  </a:extLst>
                </a:gridCol>
                <a:gridCol w="1669649">
                  <a:extLst>
                    <a:ext uri="{9D8B030D-6E8A-4147-A177-3AD203B41FA5}">
                      <a16:colId xmlns:a16="http://schemas.microsoft.com/office/drawing/2014/main" val="3310296943"/>
                    </a:ext>
                  </a:extLst>
                </a:gridCol>
                <a:gridCol w="1669649">
                  <a:extLst>
                    <a:ext uri="{9D8B030D-6E8A-4147-A177-3AD203B41FA5}">
                      <a16:colId xmlns:a16="http://schemas.microsoft.com/office/drawing/2014/main" val="2457535839"/>
                    </a:ext>
                  </a:extLst>
                </a:gridCol>
              </a:tblGrid>
              <a:tr h="354502">
                <a:tc>
                  <a:txBody>
                    <a:bodyPr/>
                    <a:lstStyle/>
                    <a:p>
                      <a:pPr algn="l" fontAlgn="ct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dirty="0">
                          <a:effectLst/>
                        </a:rPr>
                        <a:t>0.1</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dirty="0">
                          <a:effectLst/>
                        </a:rPr>
                        <a:t>0.2</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0.3</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0.4</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0.5</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dirty="0">
                          <a:effectLst/>
                        </a:rPr>
                        <a:t>0.6</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0.7</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0.8 </a:t>
                      </a: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b="1" u="none" strike="noStrike">
                          <a:effectLst/>
                        </a:rPr>
                        <a:t>0.9</a:t>
                      </a:r>
                      <a:endParaRPr lang="ru-RU" sz="2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34296810"/>
                  </a:ext>
                </a:extLst>
              </a:tr>
              <a:tr h="729857">
                <a:tc>
                  <a:txBody>
                    <a:bodyPr/>
                    <a:lstStyle/>
                    <a:p>
                      <a:pPr algn="l" fontAlgn="ctr"/>
                      <a:r>
                        <a:rPr lang="en-GB" sz="2000" b="1" u="none" strike="noStrike">
                          <a:effectLst/>
                        </a:rPr>
                        <a:t>VARIABLES</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sell</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sell</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sell</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sell</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sell</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a:effectLst/>
                        </a:rPr>
                        <a:t>sell</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dirty="0">
                          <a:effectLst/>
                        </a:rPr>
                        <a:t>sell</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dirty="0">
                          <a:effectLst/>
                        </a:rPr>
                        <a:t>sell</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b="1" u="none" strike="noStrike" dirty="0">
                          <a:effectLst/>
                        </a:rPr>
                        <a:t>sell</a:t>
                      </a:r>
                      <a:endParaRPr lang="en-GB"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86308742"/>
                  </a:ext>
                </a:extLst>
              </a:tr>
              <a:tr h="709004">
                <a:tc>
                  <a:txBody>
                    <a:bodyPr/>
                    <a:lstStyle/>
                    <a:p>
                      <a:pPr algn="l" fontAlgn="ctr"/>
                      <a:r>
                        <a:rPr lang="en-GB" sz="2000" b="1" u="none" strike="noStrike">
                          <a:effectLst/>
                        </a:rPr>
                        <a:t>W*Unemployment</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0.204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0.216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0.225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0.234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0.247**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0.259**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0.269**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0.278**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0.288*</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10976787"/>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(0.248)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(0.205)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(0.174)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(0.145)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(0.116)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(0.105)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(0.112)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(0.159)</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15976471"/>
                  </a:ext>
                </a:extLst>
              </a:tr>
              <a:tr h="709004">
                <a:tc>
                  <a:txBody>
                    <a:bodyPr/>
                    <a:lstStyle/>
                    <a:p>
                      <a:pPr algn="l" fontAlgn="ctr"/>
                      <a:r>
                        <a:rPr lang="en-GB" sz="2000" b="1" u="none" strike="noStrike">
                          <a:effectLst/>
                        </a:rPr>
                        <a:t>W*Pendulum migration</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1.88e-05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2.35e-05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2.70e-05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dirty="0">
                          <a:effectLst/>
                        </a:rPr>
                        <a:t>3.07e-05**</a:t>
                      </a:r>
                      <a:endParaRPr lang="en-GB"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3.55e-05***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4.04e-05***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4.41e-05***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4.76e-05***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5.18e-05***</a:t>
                      </a:r>
                      <a:endParaRPr lang="en-GB"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23651314"/>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(2.51e-05)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(2.07e-05)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(1.76e-05)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(1.46e-05)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(1.17e-05)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(1.06e-05)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(1.13e-05)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(1.31e-05)</a:t>
                      </a:r>
                      <a:endParaRPr lang="en-GB"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000" u="none" strike="noStrike">
                          <a:effectLst/>
                        </a:rPr>
                        <a:t>(1.61e-05)</a:t>
                      </a:r>
                      <a:endParaRPr lang="en-GB"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89238210"/>
                  </a:ext>
                </a:extLst>
              </a:tr>
              <a:tr h="1063506">
                <a:tc>
                  <a:txBody>
                    <a:bodyPr/>
                    <a:lstStyle/>
                    <a:p>
                      <a:pPr algn="l" fontAlgn="ctr"/>
                      <a:r>
                        <a:rPr lang="en-GB" sz="2000" b="1" u="none" strike="noStrike">
                          <a:effectLst/>
                        </a:rPr>
                        <a:t>W*Number of employees</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0.877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0.638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0.458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0.264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0.0154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-0.235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-0.427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-0.606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-0.819</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95278295"/>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(1.149)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(0.949)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(0.808)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(0.671)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(0.537)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(0.485)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(0.520)</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(0.601)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(0.737)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02611136"/>
                  </a:ext>
                </a:extLst>
              </a:tr>
              <a:tr h="354502">
                <a:tc>
                  <a:txBody>
                    <a:bodyPr/>
                    <a:lstStyle/>
                    <a:p>
                      <a:pPr algn="l" fontAlgn="ctr"/>
                      <a:r>
                        <a:rPr lang="en-GB" sz="2000" b="1" u="none" strike="noStrike">
                          <a:effectLst/>
                        </a:rPr>
                        <a:t>W*Wages</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0.223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0.299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0.357*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0.418**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0.497***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0.577***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0.638***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0.695***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0.763***</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70198203"/>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(0.307)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(0.254)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(0.216)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(0.180)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(0.144)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(0.139)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(0.161)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(0.197)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0338268"/>
                  </a:ext>
                </a:extLst>
              </a:tr>
              <a:tr h="354502">
                <a:tc>
                  <a:txBody>
                    <a:bodyPr/>
                    <a:lstStyle/>
                    <a:p>
                      <a:pPr algn="l" fontAlgn="ctr"/>
                      <a:r>
                        <a:rPr lang="en-GB" sz="2000" b="1" u="none" strike="noStrike" dirty="0">
                          <a:effectLst/>
                        </a:rPr>
                        <a:t>W*GRP</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0.807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0.836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0.857*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0.881**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0.910***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0.941***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0.964***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0.985***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1.011**</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14753910"/>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(0.717)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(0.592)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(0.504)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(0.419)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(0.335)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(0.302)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(0.324)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(0.375)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(0.460)</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27034758"/>
                  </a:ext>
                </a:extLst>
              </a:tr>
              <a:tr h="709004">
                <a:tc>
                  <a:txBody>
                    <a:bodyPr/>
                    <a:lstStyle/>
                    <a:p>
                      <a:pPr algn="l" fontAlgn="ctr"/>
                      <a:r>
                        <a:rPr lang="en-GB" sz="2000" b="1" u="none" strike="noStrike">
                          <a:effectLst/>
                        </a:rPr>
                        <a:t>W*Emigration</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0.792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1.553</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2.126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2.742*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3.531***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4.327***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4.936***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5.507***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6.184***</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58993873"/>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(2.831)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(2.339)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(1.992)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(1.655)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(1.325)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(1.197)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(1.280)</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(1.481)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(1.817)</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98154935"/>
                  </a:ext>
                </a:extLst>
              </a:tr>
              <a:tr h="709004">
                <a:tc>
                  <a:txBody>
                    <a:bodyPr/>
                    <a:lstStyle/>
                    <a:p>
                      <a:pPr algn="l" fontAlgn="ctr"/>
                      <a:r>
                        <a:rPr lang="en-GB" sz="2000" b="1" u="none" strike="noStrike">
                          <a:effectLst/>
                        </a:rPr>
                        <a:t>W*Immigration</a:t>
                      </a:r>
                      <a:endParaRPr lang="en-GB"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0.667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1.049</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1.337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1.646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2.042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2.441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2.747</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3.034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3.373</a:t>
                      </a: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98931414"/>
                  </a:ext>
                </a:extLst>
              </a:tr>
              <a:tr h="354502">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(3.802)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(3.142)</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(2.674)</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(2.221)</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(1.776)</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(1.605)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(1.718)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(1.988)</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(2.440)</a:t>
                      </a:r>
                      <a:endParaRPr lang="ru-RU"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62564824"/>
                  </a:ext>
                </a:extLst>
              </a:tr>
              <a:tr h="333649">
                <a:tc>
                  <a:txBody>
                    <a:bodyPr/>
                    <a:lstStyle/>
                    <a:p>
                      <a:pPr algn="l" fontAlgn="ctr"/>
                      <a:endParaRPr lang="ru-RU"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10161190"/>
                  </a:ext>
                </a:extLst>
              </a:tr>
              <a:tr h="729857">
                <a:tc>
                  <a:txBody>
                    <a:bodyPr/>
                    <a:lstStyle/>
                    <a:p>
                      <a:pPr algn="l" fontAlgn="ctr"/>
                      <a:r>
                        <a:rPr lang="en-GB" sz="2000" b="1" u="none" strike="noStrike" dirty="0">
                          <a:effectLst/>
                        </a:rPr>
                        <a:t>Observations</a:t>
                      </a:r>
                      <a:endParaRPr lang="en-GB"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a:effectLst/>
                        </a:rPr>
                        <a:t>5,955</a:t>
                      </a:r>
                      <a:endParaRPr lang="ru-RU"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5,955</a:t>
                      </a:r>
                      <a:endParaRPr lang="ru-RU"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50724189"/>
                  </a:ext>
                </a:extLst>
              </a:tr>
            </a:tbl>
          </a:graphicData>
        </a:graphic>
      </p:graphicFrame>
      <p:sp>
        <p:nvSpPr>
          <p:cNvPr id="8" name="TextBox 7">
            <a:extLst>
              <a:ext uri="{FF2B5EF4-FFF2-40B4-BE49-F238E27FC236}">
                <a16:creationId xmlns:a16="http://schemas.microsoft.com/office/drawing/2014/main" id="{662AD9B4-D7EF-844B-B43B-FBFF92CAA484}"/>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
        <p:nvSpPr>
          <p:cNvPr id="12" name="Прямоугольник 11">
            <a:extLst>
              <a:ext uri="{FF2B5EF4-FFF2-40B4-BE49-F238E27FC236}">
                <a16:creationId xmlns:a16="http://schemas.microsoft.com/office/drawing/2014/main" id="{29BFB51C-2C4C-8648-8412-92A041EB676A}"/>
              </a:ext>
            </a:extLst>
          </p:cNvPr>
          <p:cNvSpPr/>
          <p:nvPr/>
        </p:nvSpPr>
        <p:spPr>
          <a:xfrm>
            <a:off x="18769263" y="4526356"/>
            <a:ext cx="5005137" cy="461665"/>
          </a:xfrm>
          <a:prstGeom prst="rect">
            <a:avLst/>
          </a:prstGeom>
        </p:spPr>
        <p:txBody>
          <a:bodyPr wrap="square">
            <a:spAutoFit/>
          </a:bodyPr>
          <a:lstStyle/>
          <a:p>
            <a:r>
              <a:rPr lang="ru-RU" sz="2400" dirty="0">
                <a:solidFill>
                  <a:srgbClr val="253957"/>
                </a:solidFill>
                <a:latin typeface="+mn-lt"/>
              </a:rPr>
              <a:t>*** </a:t>
            </a:r>
            <a:r>
              <a:rPr lang="ru-RU" sz="2400" dirty="0" err="1">
                <a:solidFill>
                  <a:srgbClr val="253957"/>
                </a:solidFill>
                <a:latin typeface="+mn-lt"/>
              </a:rPr>
              <a:t>p</a:t>
            </a:r>
            <a:r>
              <a:rPr lang="ru-RU" sz="2400" dirty="0">
                <a:solidFill>
                  <a:srgbClr val="253957"/>
                </a:solidFill>
                <a:latin typeface="+mn-lt"/>
              </a:rPr>
              <a:t>&lt;0.01, ** </a:t>
            </a:r>
            <a:r>
              <a:rPr lang="ru-RU" sz="2400" dirty="0" err="1">
                <a:solidFill>
                  <a:srgbClr val="253957"/>
                </a:solidFill>
                <a:latin typeface="+mn-lt"/>
              </a:rPr>
              <a:t>p</a:t>
            </a:r>
            <a:r>
              <a:rPr lang="ru-RU" sz="2400" dirty="0">
                <a:solidFill>
                  <a:srgbClr val="253957"/>
                </a:solidFill>
                <a:latin typeface="+mn-lt"/>
              </a:rPr>
              <a:t>&lt;0.05, * </a:t>
            </a:r>
            <a:r>
              <a:rPr lang="ru-RU" sz="2400" dirty="0" err="1">
                <a:solidFill>
                  <a:srgbClr val="253957"/>
                </a:solidFill>
                <a:latin typeface="+mn-lt"/>
              </a:rPr>
              <a:t>p</a:t>
            </a:r>
            <a:r>
              <a:rPr lang="ru-RU" sz="2400" dirty="0">
                <a:solidFill>
                  <a:srgbClr val="253957"/>
                </a:solidFill>
                <a:latin typeface="+mn-lt"/>
              </a:rPr>
              <a:t>&lt;0.1</a:t>
            </a:r>
          </a:p>
        </p:txBody>
      </p:sp>
      <p:sp>
        <p:nvSpPr>
          <p:cNvPr id="13" name="Очень крутой заголовок…">
            <a:extLst>
              <a:ext uri="{FF2B5EF4-FFF2-40B4-BE49-F238E27FC236}">
                <a16:creationId xmlns:a16="http://schemas.microsoft.com/office/drawing/2014/main" id="{8E7BB4B6-5864-8D42-8365-FF527A2D4923}"/>
              </a:ext>
            </a:extLst>
          </p:cNvPr>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a:t>
            </a:r>
            <a:r>
              <a:rPr lang="en-GB" sz="4400" b="1" cap="all" dirty="0">
                <a:solidFill>
                  <a:srgbClr val="253957"/>
                </a:solidFill>
                <a:sym typeface="Arial Narrow"/>
              </a:rPr>
              <a:t>Model 2 – Neighbouring regions effects (SELL):</a:t>
            </a:r>
          </a:p>
        </p:txBody>
      </p:sp>
    </p:spTree>
    <p:extLst>
      <p:ext uri="{BB962C8B-B14F-4D97-AF65-F5344CB8AC3E}">
        <p14:creationId xmlns:p14="http://schemas.microsoft.com/office/powerpoint/2010/main" val="31043132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Motivation &amp; Aims</a:t>
            </a:r>
          </a:p>
        </p:txBody>
      </p:sp>
      <p:sp>
        <p:nvSpPr>
          <p:cNvPr id="62"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Spatial Quantile Analysis of Real Estate Prices in Germany </a:t>
            </a:r>
          </a:p>
          <a:p>
            <a:endParaRPr lang="en-US" b="1" dirty="0"/>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graphicFrame>
        <p:nvGraphicFramePr>
          <p:cNvPr id="3" name="Схема 2">
            <a:extLst>
              <a:ext uri="{FF2B5EF4-FFF2-40B4-BE49-F238E27FC236}">
                <a16:creationId xmlns:a16="http://schemas.microsoft.com/office/drawing/2014/main" id="{068F706C-89A9-9D47-AA34-95AC5DF8A7ED}"/>
              </a:ext>
            </a:extLst>
          </p:cNvPr>
          <p:cNvGraphicFramePr/>
          <p:nvPr>
            <p:extLst>
              <p:ext uri="{D42A27DB-BD31-4B8C-83A1-F6EECF244321}">
                <p14:modId xmlns:p14="http://schemas.microsoft.com/office/powerpoint/2010/main" val="3211159181"/>
              </p:ext>
            </p:extLst>
          </p:nvPr>
        </p:nvGraphicFramePr>
        <p:xfrm>
          <a:off x="1417032" y="4155329"/>
          <a:ext cx="13771857" cy="8802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764">
            <a:extLst>
              <a:ext uri="{FF2B5EF4-FFF2-40B4-BE49-F238E27FC236}">
                <a16:creationId xmlns:a16="http://schemas.microsoft.com/office/drawing/2014/main" id="{4AF0DFEE-9408-1C43-8E14-005C1E378E53}"/>
              </a:ext>
            </a:extLst>
          </p:cNvPr>
          <p:cNvPicPr/>
          <p:nvPr/>
        </p:nvPicPr>
        <p:blipFill>
          <a:blip r:embed="rId8"/>
          <a:stretch>
            <a:fillRect/>
          </a:stretch>
        </p:blipFill>
        <p:spPr>
          <a:xfrm>
            <a:off x="17021952" y="2444885"/>
            <a:ext cx="4923648" cy="4413115"/>
          </a:xfrm>
          <a:prstGeom prst="rect">
            <a:avLst/>
          </a:prstGeom>
        </p:spPr>
      </p:pic>
      <p:pic>
        <p:nvPicPr>
          <p:cNvPr id="24" name="Picture 782">
            <a:extLst>
              <a:ext uri="{FF2B5EF4-FFF2-40B4-BE49-F238E27FC236}">
                <a16:creationId xmlns:a16="http://schemas.microsoft.com/office/drawing/2014/main" id="{2A72131D-2234-DE49-8E45-BD44A0917203}"/>
              </a:ext>
            </a:extLst>
          </p:cNvPr>
          <p:cNvPicPr/>
          <p:nvPr/>
        </p:nvPicPr>
        <p:blipFill>
          <a:blip r:embed="rId9"/>
          <a:stretch>
            <a:fillRect/>
          </a:stretch>
        </p:blipFill>
        <p:spPr>
          <a:xfrm>
            <a:off x="17021951" y="7616223"/>
            <a:ext cx="5248113" cy="4267988"/>
          </a:xfrm>
          <a:prstGeom prst="rect">
            <a:avLst/>
          </a:prstGeom>
        </p:spPr>
      </p:pic>
      <p:sp>
        <p:nvSpPr>
          <p:cNvPr id="4" name="Прямоугольник 3">
            <a:extLst>
              <a:ext uri="{FF2B5EF4-FFF2-40B4-BE49-F238E27FC236}">
                <a16:creationId xmlns:a16="http://schemas.microsoft.com/office/drawing/2014/main" id="{1D5ADCA3-3106-7A46-8DD5-5769AC032C18}"/>
              </a:ext>
            </a:extLst>
          </p:cNvPr>
          <p:cNvSpPr/>
          <p:nvPr/>
        </p:nvSpPr>
        <p:spPr>
          <a:xfrm>
            <a:off x="16320204" y="6858000"/>
            <a:ext cx="6965098" cy="527901"/>
          </a:xfrm>
          <a:prstGeom prst="rect">
            <a:avLst/>
          </a:prstGeom>
        </p:spPr>
        <p:txBody>
          <a:bodyPr wrap="square">
            <a:spAutoFit/>
          </a:bodyPr>
          <a:lstStyle/>
          <a:p>
            <a:pPr marL="485775" marR="1115695" indent="-147320" algn="l">
              <a:lnSpc>
                <a:spcPct val="110000"/>
              </a:lnSpc>
              <a:spcAft>
                <a:spcPts val="90"/>
              </a:spcAft>
            </a:pPr>
            <a:r>
              <a:rPr lang="en-US" sz="2800" dirty="0">
                <a:solidFill>
                  <a:srgbClr val="253957"/>
                </a:solidFill>
                <a:latin typeface="+mn-lt"/>
                <a:ea typeface="Times New Roman" panose="02020603050405020304" pitchFamily="18" charset="0"/>
              </a:rPr>
              <a:t>Selling prices in euro/sqm in 2020</a:t>
            </a:r>
            <a:r>
              <a:rPr lang="en-US" sz="2800" dirty="0">
                <a:solidFill>
                  <a:srgbClr val="253957"/>
                </a:solidFill>
                <a:latin typeface="+mn-lt"/>
                <a:ea typeface="Calibri" panose="020F0502020204030204" pitchFamily="34" charset="0"/>
              </a:rPr>
              <a:t> </a:t>
            </a:r>
            <a:endParaRPr lang="ru-RU" sz="3600" dirty="0">
              <a:solidFill>
                <a:srgbClr val="253957"/>
              </a:solidFill>
              <a:latin typeface="+mn-lt"/>
              <a:ea typeface="Calibri" panose="020F0502020204030204" pitchFamily="34" charset="0"/>
            </a:endParaRPr>
          </a:p>
        </p:txBody>
      </p:sp>
      <p:sp>
        <p:nvSpPr>
          <p:cNvPr id="25" name="Прямоугольник 24">
            <a:extLst>
              <a:ext uri="{FF2B5EF4-FFF2-40B4-BE49-F238E27FC236}">
                <a16:creationId xmlns:a16="http://schemas.microsoft.com/office/drawing/2014/main" id="{451844FB-A1D7-4144-BF4A-92FAF78BDF3B}"/>
              </a:ext>
            </a:extLst>
          </p:cNvPr>
          <p:cNvSpPr/>
          <p:nvPr/>
        </p:nvSpPr>
        <p:spPr>
          <a:xfrm>
            <a:off x="16320204" y="11884211"/>
            <a:ext cx="6965098" cy="527901"/>
          </a:xfrm>
          <a:prstGeom prst="rect">
            <a:avLst/>
          </a:prstGeom>
        </p:spPr>
        <p:txBody>
          <a:bodyPr wrap="square">
            <a:spAutoFit/>
          </a:bodyPr>
          <a:lstStyle/>
          <a:p>
            <a:pPr marL="485775" marR="1115695" indent="-147320" algn="l">
              <a:lnSpc>
                <a:spcPct val="110000"/>
              </a:lnSpc>
              <a:spcAft>
                <a:spcPts val="90"/>
              </a:spcAft>
            </a:pPr>
            <a:r>
              <a:rPr lang="en-US" sz="2800" dirty="0">
                <a:solidFill>
                  <a:srgbClr val="253957"/>
                </a:solidFill>
                <a:latin typeface="+mn-lt"/>
                <a:ea typeface="Times New Roman" panose="02020603050405020304" pitchFamily="18" charset="0"/>
              </a:rPr>
              <a:t>Rental prices in euro/sqm in 2020</a:t>
            </a:r>
            <a:r>
              <a:rPr lang="en-US" sz="2800" dirty="0">
                <a:solidFill>
                  <a:srgbClr val="253957"/>
                </a:solidFill>
                <a:latin typeface="+mn-lt"/>
                <a:ea typeface="Calibri" panose="020F0502020204030204" pitchFamily="34" charset="0"/>
              </a:rPr>
              <a:t> </a:t>
            </a:r>
            <a:endParaRPr lang="ru-RU" sz="3600" dirty="0">
              <a:solidFill>
                <a:srgbClr val="253957"/>
              </a:solidFill>
              <a:latin typeface="+mn-lt"/>
              <a:ea typeface="Calibri" panose="020F0502020204030204" pitchFamily="34" charset="0"/>
            </a:endParaRPr>
          </a:p>
        </p:txBody>
      </p:sp>
      <p:sp>
        <p:nvSpPr>
          <p:cNvPr id="12" name="TextBox 11">
            <a:extLst>
              <a:ext uri="{FF2B5EF4-FFF2-40B4-BE49-F238E27FC236}">
                <a16:creationId xmlns:a16="http://schemas.microsoft.com/office/drawing/2014/main" id="{2F46B567-6579-A94D-B042-47F6A9F5A9C6}"/>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Faculty of Economic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GB" dirty="0"/>
              <a:t>THE ROLE OF SPATIAL EFFECTS ON HOUSING MARKET DISPARITIES IN GERMAN REGIONS</a:t>
            </a:r>
            <a:endParaRPr lang="ru-RU" dirty="0"/>
          </a:p>
        </p:txBody>
      </p:sp>
      <p:pic>
        <p:nvPicPr>
          <p:cNvPr id="8" name="Рисунок 7">
            <a:extLst>
              <a:ext uri="{FF2B5EF4-FFF2-40B4-BE49-F238E27FC236}">
                <a16:creationId xmlns:a16="http://schemas.microsoft.com/office/drawing/2014/main" id="{D986A979-EFCF-4EB8-7C0D-3CF1A1EE7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9784" y="4889468"/>
            <a:ext cx="11191116" cy="4601772"/>
          </a:xfrm>
          <a:prstGeom prst="rect">
            <a:avLst/>
          </a:prstGeom>
        </p:spPr>
      </p:pic>
      <p:pic>
        <p:nvPicPr>
          <p:cNvPr id="10" name="Рисунок 9">
            <a:extLst>
              <a:ext uri="{FF2B5EF4-FFF2-40B4-BE49-F238E27FC236}">
                <a16:creationId xmlns:a16="http://schemas.microsoft.com/office/drawing/2014/main" id="{7632A6F6-C70B-A330-18B5-0079D688B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00" y="4889470"/>
            <a:ext cx="11518900" cy="4601772"/>
          </a:xfrm>
          <a:prstGeom prst="rect">
            <a:avLst/>
          </a:prstGeom>
        </p:spPr>
      </p:pic>
      <p:cxnSp>
        <p:nvCxnSpPr>
          <p:cNvPr id="11" name="Прямая соединительная линия 10">
            <a:extLst>
              <a:ext uri="{FF2B5EF4-FFF2-40B4-BE49-F238E27FC236}">
                <a16:creationId xmlns:a16="http://schemas.microsoft.com/office/drawing/2014/main" id="{E5A8FE60-72C9-36FB-9FD7-9DAD0E4B8EF8}"/>
              </a:ext>
            </a:extLst>
          </p:cNvPr>
          <p:cNvCxnSpPr/>
          <p:nvPr/>
        </p:nvCxnSpPr>
        <p:spPr>
          <a:xfrm>
            <a:off x="12369482" y="4656203"/>
            <a:ext cx="0" cy="530935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A0C0DF4-073B-02FC-9771-5A7C8C23192E}"/>
              </a:ext>
            </a:extLst>
          </p:cNvPr>
          <p:cNvSpPr txBox="1"/>
          <p:nvPr/>
        </p:nvSpPr>
        <p:spPr>
          <a:xfrm>
            <a:off x="5446359" y="9583843"/>
            <a:ext cx="2112082" cy="523220"/>
          </a:xfrm>
          <a:prstGeom prst="rect">
            <a:avLst/>
          </a:prstGeom>
          <a:noFill/>
        </p:spPr>
        <p:txBody>
          <a:bodyPr wrap="square" rtlCol="0">
            <a:spAutoFit/>
          </a:bodyPr>
          <a:lstStyle/>
          <a:p>
            <a:pPr algn="l"/>
            <a:r>
              <a:rPr lang="en-GB" sz="2800" dirty="0">
                <a:latin typeface="HSE Sans" panose="02000000000000000000" pitchFamily="2" charset="0"/>
              </a:rPr>
              <a:t>Sell Prices</a:t>
            </a:r>
            <a:endParaRPr lang="ru-RU" sz="2800" dirty="0">
              <a:latin typeface="HSE Sans" panose="02000000000000000000" pitchFamily="2" charset="0"/>
            </a:endParaRPr>
          </a:p>
        </p:txBody>
      </p:sp>
      <p:sp>
        <p:nvSpPr>
          <p:cNvPr id="13" name="TextBox 12">
            <a:extLst>
              <a:ext uri="{FF2B5EF4-FFF2-40B4-BE49-F238E27FC236}">
                <a16:creationId xmlns:a16="http://schemas.microsoft.com/office/drawing/2014/main" id="{60BB527E-9BA6-C318-D7EA-29533D3C8699}"/>
              </a:ext>
            </a:extLst>
          </p:cNvPr>
          <p:cNvSpPr txBox="1"/>
          <p:nvPr/>
        </p:nvSpPr>
        <p:spPr>
          <a:xfrm>
            <a:off x="16739223" y="9631145"/>
            <a:ext cx="2112082" cy="523220"/>
          </a:xfrm>
          <a:prstGeom prst="rect">
            <a:avLst/>
          </a:prstGeom>
          <a:noFill/>
        </p:spPr>
        <p:txBody>
          <a:bodyPr wrap="square" rtlCol="0">
            <a:spAutoFit/>
          </a:bodyPr>
          <a:lstStyle/>
          <a:p>
            <a:pPr algn="l"/>
            <a:r>
              <a:rPr lang="en-GB" sz="2800" dirty="0">
                <a:latin typeface="HSE Sans" panose="02000000000000000000" pitchFamily="2" charset="0"/>
              </a:rPr>
              <a:t>Rent Prices</a:t>
            </a:r>
            <a:endParaRPr lang="ru-RU" sz="2800" dirty="0">
              <a:latin typeface="HSE Sans" panose="02000000000000000000" pitchFamily="2" charset="0"/>
            </a:endParaRPr>
          </a:p>
        </p:txBody>
      </p:sp>
      <p:sp>
        <p:nvSpPr>
          <p:cNvPr id="14" name="TextBox 13">
            <a:extLst>
              <a:ext uri="{FF2B5EF4-FFF2-40B4-BE49-F238E27FC236}">
                <a16:creationId xmlns:a16="http://schemas.microsoft.com/office/drawing/2014/main" id="{4D2CFFE2-125F-DCDF-4641-C7715391F88C}"/>
              </a:ext>
            </a:extLst>
          </p:cNvPr>
          <p:cNvSpPr txBox="1"/>
          <p:nvPr/>
        </p:nvSpPr>
        <p:spPr>
          <a:xfrm>
            <a:off x="20496605" y="12646364"/>
            <a:ext cx="4383410" cy="400110"/>
          </a:xfrm>
          <a:prstGeom prst="rect">
            <a:avLst/>
          </a:prstGeom>
          <a:noFill/>
        </p:spPr>
        <p:txBody>
          <a:bodyPr wrap="square" rtlCol="0">
            <a:spAutoFit/>
          </a:bodyPr>
          <a:lstStyle/>
          <a:p>
            <a:pPr algn="l"/>
            <a:r>
              <a:rPr lang="en-GB" sz="2000" dirty="0">
                <a:latin typeface="HSE Sans" panose="02000000000000000000" pitchFamily="2" charset="0"/>
              </a:rPr>
              <a:t>Source: author’s calculations</a:t>
            </a:r>
            <a:endParaRPr lang="ru-RU" sz="2000" dirty="0">
              <a:latin typeface="HSE Sans" panose="02000000000000000000" pitchFamily="2" charset="0"/>
            </a:endParaRPr>
          </a:p>
        </p:txBody>
      </p:sp>
      <p:sp>
        <p:nvSpPr>
          <p:cNvPr id="15" name="Очень крутой заголовок…">
            <a:extLst>
              <a:ext uri="{FF2B5EF4-FFF2-40B4-BE49-F238E27FC236}">
                <a16:creationId xmlns:a16="http://schemas.microsoft.com/office/drawing/2014/main" id="{46BC1FE3-A934-8B4E-876B-76E5884A0038}"/>
              </a:ext>
            </a:extLst>
          </p:cNvPr>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a:t>
            </a:r>
            <a:r>
              <a:rPr lang="en-GB" sz="4400" b="1" cap="all" dirty="0">
                <a:solidFill>
                  <a:srgbClr val="253957"/>
                </a:solidFill>
                <a:sym typeface="Arial Narrow"/>
              </a:rPr>
              <a:t>Model 2 – Neighbouring regions effects:</a:t>
            </a:r>
          </a:p>
        </p:txBody>
      </p:sp>
    </p:spTree>
    <p:extLst>
      <p:ext uri="{BB962C8B-B14F-4D97-AF65-F5344CB8AC3E}">
        <p14:creationId xmlns:p14="http://schemas.microsoft.com/office/powerpoint/2010/main" val="2856380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1171796" y="2895581"/>
            <a:ext cx="15488188" cy="1554050"/>
          </a:xfrm>
        </p:spPr>
        <p:txBody>
          <a:bodyPr/>
          <a:lstStyle/>
          <a:p>
            <a:r>
              <a:rPr lang="en-US" dirty="0"/>
              <a:t>Results for </a:t>
            </a:r>
            <a:r>
              <a:rPr lang="en-GB" dirty="0">
                <a:solidFill>
                  <a:srgbClr val="253957"/>
                </a:solidFill>
              </a:rPr>
              <a:t>Model 3 – IVQR (</a:t>
            </a:r>
            <a:r>
              <a:rPr lang="en-GB" dirty="0" err="1">
                <a:solidFill>
                  <a:srgbClr val="253957"/>
                </a:solidFill>
              </a:rPr>
              <a:t>Chernozhukov</a:t>
            </a:r>
            <a:r>
              <a:rPr lang="en-GB" dirty="0">
                <a:solidFill>
                  <a:srgbClr val="253957"/>
                </a:solidFill>
              </a:rPr>
              <a:t> &amp; Hansen, 2006):</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Faculty of Economic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GB" dirty="0"/>
              <a:t>THE ROLE OF SPATIAL EFFECTS ON HOUSING MARKET DISPARITIES IN GERMAN REGIONS</a:t>
            </a:r>
            <a:endParaRPr lang="ru-RU" dirty="0"/>
          </a:p>
        </p:txBody>
      </p:sp>
      <p:graphicFrame>
        <p:nvGraphicFramePr>
          <p:cNvPr id="4" name="Таблица 3">
            <a:extLst>
              <a:ext uri="{FF2B5EF4-FFF2-40B4-BE49-F238E27FC236}">
                <a16:creationId xmlns:a16="http://schemas.microsoft.com/office/drawing/2014/main" id="{A2B292A4-4DA5-14AF-2B29-CB5947365400}"/>
              </a:ext>
            </a:extLst>
          </p:cNvPr>
          <p:cNvGraphicFramePr>
            <a:graphicFrameLocks noGrp="1"/>
          </p:cNvGraphicFramePr>
          <p:nvPr/>
        </p:nvGraphicFramePr>
        <p:xfrm>
          <a:off x="431167" y="3994116"/>
          <a:ext cx="11760838" cy="7553960"/>
        </p:xfrm>
        <a:graphic>
          <a:graphicData uri="http://schemas.openxmlformats.org/drawingml/2006/table">
            <a:tbl>
              <a:tblPr firstRow="1" firstCol="1" bandRow="1">
                <a:tableStyleId>{2D5ABB26-0587-4C30-8999-92F81FD0307C}</a:tableStyleId>
              </a:tblPr>
              <a:tblGrid>
                <a:gridCol w="1508390">
                  <a:extLst>
                    <a:ext uri="{9D8B030D-6E8A-4147-A177-3AD203B41FA5}">
                      <a16:colId xmlns:a16="http://schemas.microsoft.com/office/drawing/2014/main" val="1818041816"/>
                    </a:ext>
                  </a:extLst>
                </a:gridCol>
                <a:gridCol w="1099996">
                  <a:extLst>
                    <a:ext uri="{9D8B030D-6E8A-4147-A177-3AD203B41FA5}">
                      <a16:colId xmlns:a16="http://schemas.microsoft.com/office/drawing/2014/main" val="2590401147"/>
                    </a:ext>
                  </a:extLst>
                </a:gridCol>
                <a:gridCol w="1099996">
                  <a:extLst>
                    <a:ext uri="{9D8B030D-6E8A-4147-A177-3AD203B41FA5}">
                      <a16:colId xmlns:a16="http://schemas.microsoft.com/office/drawing/2014/main" val="2569098169"/>
                    </a:ext>
                  </a:extLst>
                </a:gridCol>
                <a:gridCol w="1099996">
                  <a:extLst>
                    <a:ext uri="{9D8B030D-6E8A-4147-A177-3AD203B41FA5}">
                      <a16:colId xmlns:a16="http://schemas.microsoft.com/office/drawing/2014/main" val="3591131592"/>
                    </a:ext>
                  </a:extLst>
                </a:gridCol>
                <a:gridCol w="1099996">
                  <a:extLst>
                    <a:ext uri="{9D8B030D-6E8A-4147-A177-3AD203B41FA5}">
                      <a16:colId xmlns:a16="http://schemas.microsoft.com/office/drawing/2014/main" val="4215634193"/>
                    </a:ext>
                  </a:extLst>
                </a:gridCol>
                <a:gridCol w="1099996">
                  <a:extLst>
                    <a:ext uri="{9D8B030D-6E8A-4147-A177-3AD203B41FA5}">
                      <a16:colId xmlns:a16="http://schemas.microsoft.com/office/drawing/2014/main" val="3306353612"/>
                    </a:ext>
                  </a:extLst>
                </a:gridCol>
                <a:gridCol w="1099996">
                  <a:extLst>
                    <a:ext uri="{9D8B030D-6E8A-4147-A177-3AD203B41FA5}">
                      <a16:colId xmlns:a16="http://schemas.microsoft.com/office/drawing/2014/main" val="3683274990"/>
                    </a:ext>
                  </a:extLst>
                </a:gridCol>
                <a:gridCol w="1099996">
                  <a:extLst>
                    <a:ext uri="{9D8B030D-6E8A-4147-A177-3AD203B41FA5}">
                      <a16:colId xmlns:a16="http://schemas.microsoft.com/office/drawing/2014/main" val="2531045"/>
                    </a:ext>
                  </a:extLst>
                </a:gridCol>
                <a:gridCol w="1276238">
                  <a:extLst>
                    <a:ext uri="{9D8B030D-6E8A-4147-A177-3AD203B41FA5}">
                      <a16:colId xmlns:a16="http://schemas.microsoft.com/office/drawing/2014/main" val="1410927376"/>
                    </a:ext>
                  </a:extLst>
                </a:gridCol>
                <a:gridCol w="1276238">
                  <a:extLst>
                    <a:ext uri="{9D8B030D-6E8A-4147-A177-3AD203B41FA5}">
                      <a16:colId xmlns:a16="http://schemas.microsoft.com/office/drawing/2014/main" val="2549252520"/>
                    </a:ext>
                  </a:extLst>
                </a:gridCol>
              </a:tblGrid>
              <a:tr h="307340">
                <a:tc>
                  <a:txBody>
                    <a:bodyPr/>
                    <a:lstStyle/>
                    <a:p>
                      <a:pPr algn="l"/>
                      <a:r>
                        <a:rPr lang="en-US" sz="1500">
                          <a:effectLst/>
                        </a:rPr>
                        <a:t> </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0.1</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0.2</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0.3</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0.4</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0.5</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0.6</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0.7</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0.8 </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dirty="0">
                          <a:effectLst/>
                        </a:rPr>
                        <a:t>0.9</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903085"/>
                  </a:ext>
                </a:extLst>
              </a:tr>
              <a:tr h="671830">
                <a:tc>
                  <a:txBody>
                    <a:bodyPr/>
                    <a:lstStyle/>
                    <a:p>
                      <a:pPr algn="l"/>
                      <a:r>
                        <a:rPr lang="ru-RU" sz="1500">
                          <a:effectLst/>
                        </a:rPr>
                        <a:t>VARIABLES</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a:effectLst/>
                        </a:rPr>
                        <a:t>sell</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T w="12700" cap="flat" cmpd="sng" algn="ctr">
                      <a:solidFill>
                        <a:schemeClr val="tx1"/>
                      </a:solidFill>
                      <a:prstDash val="solid"/>
                      <a:round/>
                      <a:headEnd type="none" w="med" len="med"/>
                      <a:tailEnd type="none" w="med" len="med"/>
                    </a:lnT>
                  </a:tcPr>
                </a:tc>
                <a:tc>
                  <a:txBody>
                    <a:bodyPr/>
                    <a:lstStyle/>
                    <a:p>
                      <a:pPr algn="ctr"/>
                      <a:r>
                        <a:rPr lang="ru-RU" sz="1500" dirty="0" err="1">
                          <a:effectLst/>
                        </a:rPr>
                        <a:t>sell</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9165540"/>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tcP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08179"/>
                  </a:ext>
                </a:extLst>
              </a:tr>
              <a:tr h="326390">
                <a:tc>
                  <a:txBody>
                    <a:bodyPr/>
                    <a:lstStyle/>
                    <a:p>
                      <a:pPr algn="l"/>
                      <a:r>
                        <a:rPr lang="ru-RU" sz="1500">
                          <a:effectLst/>
                        </a:rPr>
                        <a:t>ρ</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0.163***</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0.203***</a:t>
                      </a:r>
                    </a:p>
                  </a:txBody>
                  <a:tcPr marL="19050" marR="19050" marT="19050" marB="0" anchor="ctr"/>
                </a:tc>
                <a:tc>
                  <a:txBody>
                    <a:bodyPr/>
                    <a:lstStyle/>
                    <a:p>
                      <a:pPr algn="ctr" fontAlgn="ctr"/>
                      <a:r>
                        <a:rPr lang="ru-RU" sz="1500" b="0" i="0" u="none" strike="noStrike">
                          <a:solidFill>
                            <a:srgbClr val="0E2D69"/>
                          </a:solidFill>
                          <a:effectLst/>
                          <a:latin typeface="+mn-lt"/>
                        </a:rPr>
                        <a:t>0.226***</a:t>
                      </a:r>
                    </a:p>
                  </a:txBody>
                  <a:tcPr marL="19050" marR="19050" marT="19050" marB="0" anchor="ctr"/>
                </a:tc>
                <a:tc>
                  <a:txBody>
                    <a:bodyPr/>
                    <a:lstStyle/>
                    <a:p>
                      <a:pPr algn="ctr" fontAlgn="ctr"/>
                      <a:r>
                        <a:rPr lang="ru-RU" sz="1500" b="0" i="0" u="none" strike="noStrike">
                          <a:solidFill>
                            <a:srgbClr val="0E2D69"/>
                          </a:solidFill>
                          <a:effectLst/>
                          <a:latin typeface="+mn-lt"/>
                        </a:rPr>
                        <a:t>0.246***</a:t>
                      </a:r>
                    </a:p>
                  </a:txBody>
                  <a:tcPr marL="19050" marR="19050" marT="19050" marB="0" anchor="ctr"/>
                </a:tc>
                <a:tc>
                  <a:txBody>
                    <a:bodyPr/>
                    <a:lstStyle/>
                    <a:p>
                      <a:pPr algn="ctr" fontAlgn="ctr"/>
                      <a:r>
                        <a:rPr lang="ru-RU" sz="1500" b="0" i="0" u="none" strike="noStrike">
                          <a:solidFill>
                            <a:srgbClr val="0E2D69"/>
                          </a:solidFill>
                          <a:effectLst/>
                          <a:latin typeface="+mn-lt"/>
                        </a:rPr>
                        <a:t>0.265***</a:t>
                      </a:r>
                    </a:p>
                  </a:txBody>
                  <a:tcPr marL="19050" marR="19050" marT="19050" marB="0" anchor="ctr"/>
                </a:tc>
                <a:tc>
                  <a:txBody>
                    <a:bodyPr/>
                    <a:lstStyle/>
                    <a:p>
                      <a:pPr algn="ctr" fontAlgn="ctr"/>
                      <a:r>
                        <a:rPr lang="ru-RU" sz="1500" b="0" i="0" u="none" strike="noStrike">
                          <a:solidFill>
                            <a:srgbClr val="0E2D69"/>
                          </a:solidFill>
                          <a:effectLst/>
                          <a:latin typeface="+mn-lt"/>
                        </a:rPr>
                        <a:t>0.284***</a:t>
                      </a:r>
                    </a:p>
                  </a:txBody>
                  <a:tcPr marL="19050" marR="19050" marT="19050" marB="0" anchor="ctr"/>
                </a:tc>
                <a:tc>
                  <a:txBody>
                    <a:bodyPr/>
                    <a:lstStyle/>
                    <a:p>
                      <a:pPr algn="ctr" fontAlgn="ctr"/>
                      <a:r>
                        <a:rPr lang="ru-RU" sz="1500" b="0" i="0" u="none" strike="noStrike">
                          <a:solidFill>
                            <a:srgbClr val="0E2D69"/>
                          </a:solidFill>
                          <a:effectLst/>
                          <a:latin typeface="+mn-lt"/>
                        </a:rPr>
                        <a:t>0.302***</a:t>
                      </a:r>
                    </a:p>
                  </a:txBody>
                  <a:tcPr marL="19050" marR="19050" marT="19050" marB="0" anchor="ctr"/>
                </a:tc>
                <a:tc>
                  <a:txBody>
                    <a:bodyPr/>
                    <a:lstStyle/>
                    <a:p>
                      <a:pPr algn="ctr" fontAlgn="ctr"/>
                      <a:r>
                        <a:rPr lang="ru-RU" sz="1500" b="0" i="0" u="none" strike="noStrike">
                          <a:solidFill>
                            <a:srgbClr val="0E2D69"/>
                          </a:solidFill>
                          <a:effectLst/>
                          <a:latin typeface="+mn-lt"/>
                        </a:rPr>
                        <a:t>0.322***</a:t>
                      </a:r>
                    </a:p>
                  </a:txBody>
                  <a:tcPr marL="19050" marR="19050" marT="19050" marB="0" anchor="ctr"/>
                </a:tc>
                <a:tc>
                  <a:txBody>
                    <a:bodyPr/>
                    <a:lstStyle/>
                    <a:p>
                      <a:pPr algn="ctr" fontAlgn="ctr"/>
                      <a:r>
                        <a:rPr lang="ru-RU" sz="1500" b="0" i="0" u="none" strike="noStrike">
                          <a:solidFill>
                            <a:srgbClr val="0E2D69"/>
                          </a:solidFill>
                          <a:effectLst/>
                          <a:latin typeface="+mn-lt"/>
                        </a:rPr>
                        <a:t>0.360***</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6073891"/>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(0.0297)</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(0.0253)</a:t>
                      </a:r>
                    </a:p>
                  </a:txBody>
                  <a:tcPr marL="19050" marR="19050" marT="19050" marB="0" anchor="ctr"/>
                </a:tc>
                <a:tc>
                  <a:txBody>
                    <a:bodyPr/>
                    <a:lstStyle/>
                    <a:p>
                      <a:pPr algn="ctr" fontAlgn="ctr"/>
                      <a:r>
                        <a:rPr lang="ru-RU" sz="1500" b="0" i="0" u="none" strike="noStrike">
                          <a:solidFill>
                            <a:srgbClr val="0E2D69"/>
                          </a:solidFill>
                          <a:effectLst/>
                          <a:latin typeface="+mn-lt"/>
                        </a:rPr>
                        <a:t>(0.0239)</a:t>
                      </a:r>
                    </a:p>
                  </a:txBody>
                  <a:tcPr marL="19050" marR="19050" marT="19050" marB="0" anchor="ctr"/>
                </a:tc>
                <a:tc>
                  <a:txBody>
                    <a:bodyPr/>
                    <a:lstStyle/>
                    <a:p>
                      <a:pPr algn="ctr" fontAlgn="ctr"/>
                      <a:r>
                        <a:rPr lang="ru-RU" sz="1500" b="0" i="0" u="none" strike="noStrike">
                          <a:solidFill>
                            <a:srgbClr val="0E2D69"/>
                          </a:solidFill>
                          <a:effectLst/>
                          <a:latin typeface="+mn-lt"/>
                        </a:rPr>
                        <a:t>(0.0237)</a:t>
                      </a:r>
                    </a:p>
                  </a:txBody>
                  <a:tcPr marL="19050" marR="19050" marT="19050" marB="0" anchor="ctr"/>
                </a:tc>
                <a:tc>
                  <a:txBody>
                    <a:bodyPr/>
                    <a:lstStyle/>
                    <a:p>
                      <a:pPr algn="ctr" fontAlgn="ctr"/>
                      <a:r>
                        <a:rPr lang="ru-RU" sz="1500" b="0" i="0" u="none" strike="noStrike">
                          <a:solidFill>
                            <a:srgbClr val="0E2D69"/>
                          </a:solidFill>
                          <a:effectLst/>
                          <a:latin typeface="+mn-lt"/>
                        </a:rPr>
                        <a:t>(0.0243)</a:t>
                      </a:r>
                    </a:p>
                  </a:txBody>
                  <a:tcPr marL="19050" marR="19050" marT="19050" marB="0" anchor="ctr"/>
                </a:tc>
                <a:tc>
                  <a:txBody>
                    <a:bodyPr/>
                    <a:lstStyle/>
                    <a:p>
                      <a:pPr algn="ctr" fontAlgn="ctr"/>
                      <a:r>
                        <a:rPr lang="ru-RU" sz="1500" b="0" i="0" u="none" strike="noStrike">
                          <a:solidFill>
                            <a:srgbClr val="0E2D69"/>
                          </a:solidFill>
                          <a:effectLst/>
                          <a:latin typeface="+mn-lt"/>
                        </a:rPr>
                        <a:t>(0.0256)</a:t>
                      </a:r>
                    </a:p>
                  </a:txBody>
                  <a:tcPr marL="19050" marR="19050" marT="19050" marB="0" anchor="ctr"/>
                </a:tc>
                <a:tc>
                  <a:txBody>
                    <a:bodyPr/>
                    <a:lstStyle/>
                    <a:p>
                      <a:pPr algn="ctr" fontAlgn="ctr"/>
                      <a:r>
                        <a:rPr lang="ru-RU" sz="1500" b="0" i="0" u="none" strike="noStrike">
                          <a:solidFill>
                            <a:srgbClr val="0E2D69"/>
                          </a:solidFill>
                          <a:effectLst/>
                          <a:latin typeface="+mn-lt"/>
                        </a:rPr>
                        <a:t>(0.0274)</a:t>
                      </a:r>
                    </a:p>
                  </a:txBody>
                  <a:tcPr marL="19050" marR="19050" marT="19050" marB="0" anchor="ctr"/>
                </a:tc>
                <a:tc>
                  <a:txBody>
                    <a:bodyPr/>
                    <a:lstStyle/>
                    <a:p>
                      <a:pPr algn="ctr" fontAlgn="ctr"/>
                      <a:r>
                        <a:rPr lang="ru-RU" sz="1500" b="0" i="0" u="none" strike="noStrike">
                          <a:solidFill>
                            <a:srgbClr val="0E2D69"/>
                          </a:solidFill>
                          <a:effectLst/>
                          <a:latin typeface="+mn-lt"/>
                        </a:rPr>
                        <a:t>(0.0301)</a:t>
                      </a:r>
                    </a:p>
                  </a:txBody>
                  <a:tcPr marL="19050" marR="19050" marT="19050" marB="0" anchor="ctr"/>
                </a:tc>
                <a:tc>
                  <a:txBody>
                    <a:bodyPr/>
                    <a:lstStyle/>
                    <a:p>
                      <a:pPr algn="ctr" fontAlgn="ctr"/>
                      <a:r>
                        <a:rPr lang="ru-RU" sz="1500" b="0" i="0" u="none" strike="noStrike">
                          <a:solidFill>
                            <a:srgbClr val="0E2D69"/>
                          </a:solidFill>
                          <a:effectLst/>
                          <a:latin typeface="+mn-lt"/>
                        </a:rPr>
                        <a:t>(0.0361)</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06527"/>
                  </a:ext>
                </a:extLst>
              </a:tr>
              <a:tr h="652780">
                <a:tc>
                  <a:txBody>
                    <a:bodyPr/>
                    <a:lstStyle/>
                    <a:p>
                      <a:pPr algn="l"/>
                      <a:r>
                        <a:rPr lang="ru-RU" sz="1500">
                          <a:effectLst/>
                        </a:rPr>
                        <a:t>Unemployment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-0.230***</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-0.217***</a:t>
                      </a:r>
                    </a:p>
                  </a:txBody>
                  <a:tcPr marL="19050" marR="19050" marT="19050" marB="0" anchor="ctr"/>
                </a:tc>
                <a:tc>
                  <a:txBody>
                    <a:bodyPr/>
                    <a:lstStyle/>
                    <a:p>
                      <a:pPr algn="ctr" fontAlgn="ctr"/>
                      <a:r>
                        <a:rPr lang="ru-RU" sz="1500" b="0" i="0" u="none" strike="noStrike">
                          <a:solidFill>
                            <a:srgbClr val="0E2D69"/>
                          </a:solidFill>
                          <a:effectLst/>
                          <a:latin typeface="+mn-lt"/>
                        </a:rPr>
                        <a:t>-0.209***</a:t>
                      </a:r>
                    </a:p>
                  </a:txBody>
                  <a:tcPr marL="19050" marR="19050" marT="19050" marB="0" anchor="ctr"/>
                </a:tc>
                <a:tc>
                  <a:txBody>
                    <a:bodyPr/>
                    <a:lstStyle/>
                    <a:p>
                      <a:pPr algn="ctr" fontAlgn="ctr"/>
                      <a:r>
                        <a:rPr lang="ru-RU" sz="1500" b="0" i="0" u="none" strike="noStrike">
                          <a:solidFill>
                            <a:srgbClr val="0E2D69"/>
                          </a:solidFill>
                          <a:effectLst/>
                          <a:latin typeface="+mn-lt"/>
                        </a:rPr>
                        <a:t>-0.203***</a:t>
                      </a:r>
                    </a:p>
                  </a:txBody>
                  <a:tcPr marL="19050" marR="19050" marT="19050" marB="0" anchor="ctr"/>
                </a:tc>
                <a:tc>
                  <a:txBody>
                    <a:bodyPr/>
                    <a:lstStyle/>
                    <a:p>
                      <a:pPr algn="ctr" fontAlgn="ctr"/>
                      <a:r>
                        <a:rPr lang="ru-RU" sz="1500" b="0" i="0" u="none" strike="noStrike">
                          <a:solidFill>
                            <a:srgbClr val="0E2D69"/>
                          </a:solidFill>
                          <a:effectLst/>
                          <a:latin typeface="+mn-lt"/>
                        </a:rPr>
                        <a:t>-0.197***</a:t>
                      </a:r>
                    </a:p>
                  </a:txBody>
                  <a:tcPr marL="19050" marR="19050" marT="19050" marB="0" anchor="ctr"/>
                </a:tc>
                <a:tc>
                  <a:txBody>
                    <a:bodyPr/>
                    <a:lstStyle/>
                    <a:p>
                      <a:pPr algn="ctr" fontAlgn="ctr"/>
                      <a:r>
                        <a:rPr lang="ru-RU" sz="1500" b="0" i="0" u="none" strike="noStrike">
                          <a:solidFill>
                            <a:srgbClr val="0E2D69"/>
                          </a:solidFill>
                          <a:effectLst/>
                          <a:latin typeface="+mn-lt"/>
                        </a:rPr>
                        <a:t>-0.191***</a:t>
                      </a:r>
                    </a:p>
                  </a:txBody>
                  <a:tcPr marL="19050" marR="19050" marT="19050" marB="0" anchor="ctr"/>
                </a:tc>
                <a:tc>
                  <a:txBody>
                    <a:bodyPr/>
                    <a:lstStyle/>
                    <a:p>
                      <a:pPr algn="ctr" fontAlgn="ctr"/>
                      <a:r>
                        <a:rPr lang="ru-RU" sz="1500" b="0" i="0" u="none" strike="noStrike">
                          <a:solidFill>
                            <a:srgbClr val="0E2D69"/>
                          </a:solidFill>
                          <a:effectLst/>
                          <a:latin typeface="+mn-lt"/>
                        </a:rPr>
                        <a:t>-0.185***</a:t>
                      </a:r>
                    </a:p>
                  </a:txBody>
                  <a:tcPr marL="19050" marR="19050" marT="19050" marB="0" anchor="ctr"/>
                </a:tc>
                <a:tc>
                  <a:txBody>
                    <a:bodyPr/>
                    <a:lstStyle/>
                    <a:p>
                      <a:pPr algn="ctr" fontAlgn="ctr"/>
                      <a:r>
                        <a:rPr lang="ru-RU" sz="1500" b="0" i="0" u="none" strike="noStrike">
                          <a:solidFill>
                            <a:srgbClr val="0E2D69"/>
                          </a:solidFill>
                          <a:effectLst/>
                          <a:latin typeface="+mn-lt"/>
                        </a:rPr>
                        <a:t>-0.178***</a:t>
                      </a:r>
                    </a:p>
                  </a:txBody>
                  <a:tcPr marL="19050" marR="19050" marT="19050" marB="0" anchor="ctr"/>
                </a:tc>
                <a:tc>
                  <a:txBody>
                    <a:bodyPr/>
                    <a:lstStyle/>
                    <a:p>
                      <a:pPr algn="ctr" fontAlgn="ctr"/>
                      <a:r>
                        <a:rPr lang="ru-RU" sz="1500" b="0" i="0" u="none" strike="noStrike">
                          <a:solidFill>
                            <a:srgbClr val="0E2D69"/>
                          </a:solidFill>
                          <a:effectLst/>
                          <a:latin typeface="+mn-lt"/>
                        </a:rPr>
                        <a:t>-0.166***</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1446079"/>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(0.0154)</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(0.0125)</a:t>
                      </a:r>
                    </a:p>
                  </a:txBody>
                  <a:tcPr marL="19050" marR="19050" marT="19050" marB="0" anchor="ctr"/>
                </a:tc>
                <a:tc>
                  <a:txBody>
                    <a:bodyPr/>
                    <a:lstStyle/>
                    <a:p>
                      <a:pPr algn="ctr" fontAlgn="ctr"/>
                      <a:r>
                        <a:rPr lang="ru-RU" sz="1500" b="0" i="0" u="none" strike="noStrike">
                          <a:solidFill>
                            <a:srgbClr val="0E2D69"/>
                          </a:solidFill>
                          <a:effectLst/>
                          <a:latin typeface="+mn-lt"/>
                        </a:rPr>
                        <a:t>(0.0111)</a:t>
                      </a:r>
                    </a:p>
                  </a:txBody>
                  <a:tcPr marL="19050" marR="19050" marT="19050" marB="0" anchor="ctr"/>
                </a:tc>
                <a:tc>
                  <a:txBody>
                    <a:bodyPr/>
                    <a:lstStyle/>
                    <a:p>
                      <a:pPr algn="ctr" fontAlgn="ctr"/>
                      <a:r>
                        <a:rPr lang="ru-RU" sz="1500" b="0" i="0" u="none" strike="noStrike">
                          <a:solidFill>
                            <a:srgbClr val="0E2D69"/>
                          </a:solidFill>
                          <a:effectLst/>
                          <a:latin typeface="+mn-lt"/>
                        </a:rPr>
                        <a:t>(0.0103)</a:t>
                      </a:r>
                    </a:p>
                  </a:txBody>
                  <a:tcPr marL="19050" marR="19050" marT="19050" marB="0" anchor="ctr"/>
                </a:tc>
                <a:tc>
                  <a:txBody>
                    <a:bodyPr/>
                    <a:lstStyle/>
                    <a:p>
                      <a:pPr algn="ctr" fontAlgn="ctr"/>
                      <a:r>
                        <a:rPr lang="ru-RU" sz="1500" b="0" i="0" u="none" strike="noStrike">
                          <a:solidFill>
                            <a:srgbClr val="0E2D69"/>
                          </a:solidFill>
                          <a:effectLst/>
                          <a:latin typeface="+mn-lt"/>
                        </a:rPr>
                        <a:t>(0.00978)</a:t>
                      </a:r>
                    </a:p>
                  </a:txBody>
                  <a:tcPr marL="19050" marR="19050" marT="19050" marB="0" anchor="ctr"/>
                </a:tc>
                <a:tc>
                  <a:txBody>
                    <a:bodyPr/>
                    <a:lstStyle/>
                    <a:p>
                      <a:pPr algn="ctr" fontAlgn="ctr"/>
                      <a:r>
                        <a:rPr lang="ru-RU" sz="1500" b="0" i="0" u="none" strike="noStrike">
                          <a:solidFill>
                            <a:srgbClr val="0E2D69"/>
                          </a:solidFill>
                          <a:effectLst/>
                          <a:latin typeface="+mn-lt"/>
                        </a:rPr>
                        <a:t>(0.00967)</a:t>
                      </a:r>
                    </a:p>
                  </a:txBody>
                  <a:tcPr marL="19050" marR="19050" marT="19050" marB="0" anchor="ctr"/>
                </a:tc>
                <a:tc>
                  <a:txBody>
                    <a:bodyPr/>
                    <a:lstStyle/>
                    <a:p>
                      <a:pPr algn="ctr" fontAlgn="ctr"/>
                      <a:r>
                        <a:rPr lang="ru-RU" sz="1500" b="0" i="0" u="none" strike="noStrike">
                          <a:solidFill>
                            <a:srgbClr val="0E2D69"/>
                          </a:solidFill>
                          <a:effectLst/>
                          <a:latin typeface="+mn-lt"/>
                        </a:rPr>
                        <a:t>(0.00991)</a:t>
                      </a:r>
                    </a:p>
                  </a:txBody>
                  <a:tcPr marL="19050" marR="19050" marT="19050" marB="0" anchor="ctr"/>
                </a:tc>
                <a:tc>
                  <a:txBody>
                    <a:bodyPr/>
                    <a:lstStyle/>
                    <a:p>
                      <a:pPr algn="ctr" fontAlgn="ctr"/>
                      <a:r>
                        <a:rPr lang="ru-RU" sz="1500" b="0" i="0" u="none" strike="noStrike">
                          <a:solidFill>
                            <a:srgbClr val="0E2D69"/>
                          </a:solidFill>
                          <a:effectLst/>
                          <a:latin typeface="+mn-lt"/>
                        </a:rPr>
                        <a:t>(0.0106)</a:t>
                      </a:r>
                    </a:p>
                  </a:txBody>
                  <a:tcPr marL="19050" marR="19050" marT="19050" marB="0" anchor="ctr"/>
                </a:tc>
                <a:tc>
                  <a:txBody>
                    <a:bodyPr/>
                    <a:lstStyle/>
                    <a:p>
                      <a:pPr algn="ctr" fontAlgn="ctr"/>
                      <a:r>
                        <a:rPr lang="ru-RU" sz="1500" b="0" i="0" u="none" strike="noStrike">
                          <a:solidFill>
                            <a:srgbClr val="0E2D69"/>
                          </a:solidFill>
                          <a:effectLst/>
                          <a:latin typeface="+mn-lt"/>
                        </a:rPr>
                        <a:t>(0.0127)</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7219003"/>
                  </a:ext>
                </a:extLst>
              </a:tr>
              <a:tr h="326390">
                <a:tc>
                  <a:txBody>
                    <a:bodyPr/>
                    <a:lstStyle/>
                    <a:p>
                      <a:pPr algn="l"/>
                      <a:r>
                        <a:rPr lang="ru-RU" sz="1500">
                          <a:effectLst/>
                        </a:rPr>
                        <a:t>Wages</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0.0362***</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0.0393***</a:t>
                      </a:r>
                    </a:p>
                  </a:txBody>
                  <a:tcPr marL="19050" marR="19050" marT="19050" marB="0" anchor="ctr"/>
                </a:tc>
                <a:tc>
                  <a:txBody>
                    <a:bodyPr/>
                    <a:lstStyle/>
                    <a:p>
                      <a:pPr algn="ctr" fontAlgn="ctr"/>
                      <a:r>
                        <a:rPr lang="ru-RU" sz="1500" b="0" i="0" u="none" strike="noStrike">
                          <a:solidFill>
                            <a:srgbClr val="0E2D69"/>
                          </a:solidFill>
                          <a:effectLst/>
                          <a:latin typeface="+mn-lt"/>
                        </a:rPr>
                        <a:t>0.0412***</a:t>
                      </a:r>
                    </a:p>
                  </a:txBody>
                  <a:tcPr marL="19050" marR="19050" marT="19050" marB="0" anchor="ctr"/>
                </a:tc>
                <a:tc>
                  <a:txBody>
                    <a:bodyPr/>
                    <a:lstStyle/>
                    <a:p>
                      <a:pPr algn="ctr" fontAlgn="ctr"/>
                      <a:r>
                        <a:rPr lang="ru-RU" sz="1500" b="0" i="0" u="none" strike="noStrike">
                          <a:solidFill>
                            <a:srgbClr val="0E2D69"/>
                          </a:solidFill>
                          <a:effectLst/>
                          <a:latin typeface="+mn-lt"/>
                        </a:rPr>
                        <a:t>0.0428***</a:t>
                      </a:r>
                    </a:p>
                  </a:txBody>
                  <a:tcPr marL="19050" marR="19050" marT="19050" marB="0" anchor="ctr"/>
                </a:tc>
                <a:tc>
                  <a:txBody>
                    <a:bodyPr/>
                    <a:lstStyle/>
                    <a:p>
                      <a:pPr algn="ctr" fontAlgn="ctr"/>
                      <a:r>
                        <a:rPr lang="ru-RU" sz="1500" b="0" i="0" u="none" strike="noStrike">
                          <a:solidFill>
                            <a:srgbClr val="0E2D69"/>
                          </a:solidFill>
                          <a:effectLst/>
                          <a:latin typeface="+mn-lt"/>
                        </a:rPr>
                        <a:t>0.0443***</a:t>
                      </a:r>
                    </a:p>
                  </a:txBody>
                  <a:tcPr marL="19050" marR="19050" marT="19050" marB="0" anchor="ctr"/>
                </a:tc>
                <a:tc>
                  <a:txBody>
                    <a:bodyPr/>
                    <a:lstStyle/>
                    <a:p>
                      <a:pPr algn="ctr" fontAlgn="ctr"/>
                      <a:r>
                        <a:rPr lang="ru-RU" sz="1500" b="0" i="0" u="none" strike="noStrike">
                          <a:solidFill>
                            <a:srgbClr val="0E2D69"/>
                          </a:solidFill>
                          <a:effectLst/>
                          <a:latin typeface="+mn-lt"/>
                        </a:rPr>
                        <a:t>0.0457***</a:t>
                      </a:r>
                    </a:p>
                  </a:txBody>
                  <a:tcPr marL="19050" marR="19050" marT="19050" marB="0" anchor="ctr"/>
                </a:tc>
                <a:tc>
                  <a:txBody>
                    <a:bodyPr/>
                    <a:lstStyle/>
                    <a:p>
                      <a:pPr algn="ctr" fontAlgn="ctr"/>
                      <a:r>
                        <a:rPr lang="ru-RU" sz="1500" b="0" i="0" u="none" strike="noStrike">
                          <a:solidFill>
                            <a:srgbClr val="0E2D69"/>
                          </a:solidFill>
                          <a:effectLst/>
                          <a:latin typeface="+mn-lt"/>
                        </a:rPr>
                        <a:t>0.0472***</a:t>
                      </a:r>
                    </a:p>
                  </a:txBody>
                  <a:tcPr marL="19050" marR="19050" marT="19050" marB="0" anchor="ctr"/>
                </a:tc>
                <a:tc>
                  <a:txBody>
                    <a:bodyPr/>
                    <a:lstStyle/>
                    <a:p>
                      <a:pPr algn="ctr" fontAlgn="ctr"/>
                      <a:r>
                        <a:rPr lang="ru-RU" sz="1500" b="0" i="0" u="none" strike="noStrike">
                          <a:solidFill>
                            <a:srgbClr val="0E2D69"/>
                          </a:solidFill>
                          <a:effectLst/>
                          <a:latin typeface="+mn-lt"/>
                        </a:rPr>
                        <a:t>0.0488***</a:t>
                      </a:r>
                    </a:p>
                  </a:txBody>
                  <a:tcPr marL="19050" marR="19050" marT="19050" marB="0" anchor="ctr"/>
                </a:tc>
                <a:tc>
                  <a:txBody>
                    <a:bodyPr/>
                    <a:lstStyle/>
                    <a:p>
                      <a:pPr algn="ctr" fontAlgn="ctr"/>
                      <a:r>
                        <a:rPr lang="ru-RU" sz="1500" b="0" i="0" u="none" strike="noStrike">
                          <a:solidFill>
                            <a:srgbClr val="0E2D69"/>
                          </a:solidFill>
                          <a:effectLst/>
                          <a:latin typeface="+mn-lt"/>
                        </a:rPr>
                        <a:t>0.0518***</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7073763"/>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(0.00867)</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(0.00703)</a:t>
                      </a:r>
                    </a:p>
                  </a:txBody>
                  <a:tcPr marL="19050" marR="19050" marT="19050" marB="0" anchor="ctr"/>
                </a:tc>
                <a:tc>
                  <a:txBody>
                    <a:bodyPr/>
                    <a:lstStyle/>
                    <a:p>
                      <a:pPr algn="ctr" fontAlgn="ctr"/>
                      <a:r>
                        <a:rPr lang="ru-RU" sz="1500" b="0" i="0" u="none" strike="noStrike">
                          <a:solidFill>
                            <a:srgbClr val="0E2D69"/>
                          </a:solidFill>
                          <a:effectLst/>
                          <a:latin typeface="+mn-lt"/>
                        </a:rPr>
                        <a:t>(0.00640)</a:t>
                      </a:r>
                    </a:p>
                  </a:txBody>
                  <a:tcPr marL="19050" marR="19050" marT="19050" marB="0" anchor="ctr"/>
                </a:tc>
                <a:tc>
                  <a:txBody>
                    <a:bodyPr/>
                    <a:lstStyle/>
                    <a:p>
                      <a:pPr algn="ctr" fontAlgn="ctr"/>
                      <a:r>
                        <a:rPr lang="ru-RU" sz="1500" b="0" i="0" u="none" strike="noStrike">
                          <a:solidFill>
                            <a:srgbClr val="0E2D69"/>
                          </a:solidFill>
                          <a:effectLst/>
                          <a:latin typeface="+mn-lt"/>
                        </a:rPr>
                        <a:t>(0.00615)</a:t>
                      </a:r>
                    </a:p>
                  </a:txBody>
                  <a:tcPr marL="19050" marR="19050" marT="19050" marB="0" anchor="ctr"/>
                </a:tc>
                <a:tc>
                  <a:txBody>
                    <a:bodyPr/>
                    <a:lstStyle/>
                    <a:p>
                      <a:pPr algn="ctr" fontAlgn="ctr"/>
                      <a:r>
                        <a:rPr lang="ru-RU" sz="1500" b="0" i="0" u="none" strike="noStrike">
                          <a:solidFill>
                            <a:srgbClr val="0E2D69"/>
                          </a:solidFill>
                          <a:effectLst/>
                          <a:latin typeface="+mn-lt"/>
                        </a:rPr>
                        <a:t>(0.00619)</a:t>
                      </a:r>
                    </a:p>
                  </a:txBody>
                  <a:tcPr marL="19050" marR="19050" marT="19050" marB="0" anchor="ctr"/>
                </a:tc>
                <a:tc>
                  <a:txBody>
                    <a:bodyPr/>
                    <a:lstStyle/>
                    <a:p>
                      <a:pPr algn="ctr" fontAlgn="ctr"/>
                      <a:r>
                        <a:rPr lang="ru-RU" sz="1500" b="0" i="0" u="none" strike="noStrike">
                          <a:solidFill>
                            <a:srgbClr val="0E2D69"/>
                          </a:solidFill>
                          <a:effectLst/>
                          <a:latin typeface="+mn-lt"/>
                        </a:rPr>
                        <a:t>(0.00648)</a:t>
                      </a:r>
                    </a:p>
                  </a:txBody>
                  <a:tcPr marL="19050" marR="19050" marT="19050" marB="0" anchor="ctr"/>
                </a:tc>
                <a:tc>
                  <a:txBody>
                    <a:bodyPr/>
                    <a:lstStyle/>
                    <a:p>
                      <a:pPr algn="ctr" fontAlgn="ctr"/>
                      <a:r>
                        <a:rPr lang="ru-RU" sz="1500" b="0" i="0" u="none" strike="noStrike">
                          <a:solidFill>
                            <a:srgbClr val="0E2D69"/>
                          </a:solidFill>
                          <a:effectLst/>
                          <a:latin typeface="+mn-lt"/>
                        </a:rPr>
                        <a:t>(0.00697)</a:t>
                      </a:r>
                    </a:p>
                  </a:txBody>
                  <a:tcPr marL="19050" marR="19050" marT="19050" marB="0" anchor="ctr"/>
                </a:tc>
                <a:tc>
                  <a:txBody>
                    <a:bodyPr/>
                    <a:lstStyle/>
                    <a:p>
                      <a:pPr algn="ctr" fontAlgn="ctr"/>
                      <a:r>
                        <a:rPr lang="ru-RU" sz="1500" b="0" i="0" u="none" strike="noStrike">
                          <a:solidFill>
                            <a:srgbClr val="0E2D69"/>
                          </a:solidFill>
                          <a:effectLst/>
                          <a:latin typeface="+mn-lt"/>
                        </a:rPr>
                        <a:t>(0.00773)</a:t>
                      </a:r>
                    </a:p>
                  </a:txBody>
                  <a:tcPr marL="19050" marR="19050" marT="19050" marB="0" anchor="ctr"/>
                </a:tc>
                <a:tc>
                  <a:txBody>
                    <a:bodyPr/>
                    <a:lstStyle/>
                    <a:p>
                      <a:pPr algn="ctr" fontAlgn="ctr"/>
                      <a:r>
                        <a:rPr lang="ru-RU" sz="1500" b="0" i="0" u="none" strike="noStrike">
                          <a:solidFill>
                            <a:srgbClr val="0E2D69"/>
                          </a:solidFill>
                          <a:effectLst/>
                          <a:latin typeface="+mn-lt"/>
                        </a:rPr>
                        <a:t>(0.00955)</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8409362"/>
                  </a:ext>
                </a:extLst>
              </a:tr>
              <a:tr h="326390">
                <a:tc>
                  <a:txBody>
                    <a:bodyPr/>
                    <a:lstStyle/>
                    <a:p>
                      <a:pPr algn="l"/>
                      <a:r>
                        <a:rPr lang="ru-RU" sz="1500">
                          <a:effectLst/>
                        </a:rPr>
                        <a:t>GR</a:t>
                      </a:r>
                      <a:r>
                        <a:rPr lang="en-GB" sz="1500">
                          <a:effectLst/>
                        </a:rPr>
                        <a:t>P</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0.300***</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0.276***</a:t>
                      </a:r>
                    </a:p>
                  </a:txBody>
                  <a:tcPr marL="19050" marR="19050" marT="19050" marB="0" anchor="ctr"/>
                </a:tc>
                <a:tc>
                  <a:txBody>
                    <a:bodyPr/>
                    <a:lstStyle/>
                    <a:p>
                      <a:pPr algn="ctr" fontAlgn="ctr"/>
                      <a:r>
                        <a:rPr lang="ru-RU" sz="1500" b="0" i="0" u="none" strike="noStrike">
                          <a:solidFill>
                            <a:srgbClr val="0E2D69"/>
                          </a:solidFill>
                          <a:effectLst/>
                          <a:latin typeface="+mn-lt"/>
                        </a:rPr>
                        <a:t>0.262***</a:t>
                      </a:r>
                    </a:p>
                  </a:txBody>
                  <a:tcPr marL="19050" marR="19050" marT="19050" marB="0" anchor="ctr"/>
                </a:tc>
                <a:tc>
                  <a:txBody>
                    <a:bodyPr/>
                    <a:lstStyle/>
                    <a:p>
                      <a:pPr algn="ctr" fontAlgn="ctr"/>
                      <a:r>
                        <a:rPr lang="ru-RU" sz="1500" b="0" i="0" u="none" strike="noStrike">
                          <a:solidFill>
                            <a:srgbClr val="0E2D69"/>
                          </a:solidFill>
                          <a:effectLst/>
                          <a:latin typeface="+mn-lt"/>
                        </a:rPr>
                        <a:t>0.250***</a:t>
                      </a:r>
                    </a:p>
                  </a:txBody>
                  <a:tcPr marL="19050" marR="19050" marT="19050" marB="0" anchor="ctr"/>
                </a:tc>
                <a:tc>
                  <a:txBody>
                    <a:bodyPr/>
                    <a:lstStyle/>
                    <a:p>
                      <a:pPr algn="ctr" fontAlgn="ctr"/>
                      <a:r>
                        <a:rPr lang="ru-RU" sz="1500" b="0" i="0" u="none" strike="noStrike">
                          <a:solidFill>
                            <a:srgbClr val="0E2D69"/>
                          </a:solidFill>
                          <a:effectLst/>
                          <a:latin typeface="+mn-lt"/>
                        </a:rPr>
                        <a:t>0.239***</a:t>
                      </a:r>
                    </a:p>
                  </a:txBody>
                  <a:tcPr marL="19050" marR="19050" marT="19050" marB="0" anchor="ctr"/>
                </a:tc>
                <a:tc>
                  <a:txBody>
                    <a:bodyPr/>
                    <a:lstStyle/>
                    <a:p>
                      <a:pPr algn="ctr" fontAlgn="ctr"/>
                      <a:r>
                        <a:rPr lang="ru-RU" sz="1500" b="0" i="0" u="none" strike="noStrike">
                          <a:solidFill>
                            <a:srgbClr val="0E2D69"/>
                          </a:solidFill>
                          <a:effectLst/>
                          <a:latin typeface="+mn-lt"/>
                        </a:rPr>
                        <a:t>0.228***</a:t>
                      </a:r>
                    </a:p>
                  </a:txBody>
                  <a:tcPr marL="19050" marR="19050" marT="19050" marB="0" anchor="ctr"/>
                </a:tc>
                <a:tc>
                  <a:txBody>
                    <a:bodyPr/>
                    <a:lstStyle/>
                    <a:p>
                      <a:pPr algn="ctr" fontAlgn="ctr"/>
                      <a:r>
                        <a:rPr lang="ru-RU" sz="1500" b="0" i="0" u="none" strike="noStrike">
                          <a:solidFill>
                            <a:srgbClr val="0E2D69"/>
                          </a:solidFill>
                          <a:effectLst/>
                          <a:latin typeface="+mn-lt"/>
                        </a:rPr>
                        <a:t>0.217***</a:t>
                      </a:r>
                    </a:p>
                  </a:txBody>
                  <a:tcPr marL="19050" marR="19050" marT="19050" marB="0" anchor="ctr"/>
                </a:tc>
                <a:tc>
                  <a:txBody>
                    <a:bodyPr/>
                    <a:lstStyle/>
                    <a:p>
                      <a:pPr algn="ctr" fontAlgn="ctr"/>
                      <a:r>
                        <a:rPr lang="ru-RU" sz="1500" b="0" i="0" u="none" strike="noStrike">
                          <a:solidFill>
                            <a:srgbClr val="0E2D69"/>
                          </a:solidFill>
                          <a:effectLst/>
                          <a:latin typeface="+mn-lt"/>
                        </a:rPr>
                        <a:t>0.205***</a:t>
                      </a:r>
                    </a:p>
                  </a:txBody>
                  <a:tcPr marL="19050" marR="19050" marT="19050" marB="0" anchor="ctr"/>
                </a:tc>
                <a:tc>
                  <a:txBody>
                    <a:bodyPr/>
                    <a:lstStyle/>
                    <a:p>
                      <a:pPr algn="ctr" fontAlgn="ctr"/>
                      <a:r>
                        <a:rPr lang="ru-RU" sz="1500" b="0" i="0" u="none" strike="noStrike">
                          <a:solidFill>
                            <a:srgbClr val="0E2D69"/>
                          </a:solidFill>
                          <a:effectLst/>
                          <a:latin typeface="+mn-lt"/>
                        </a:rPr>
                        <a:t>0.182***</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527422"/>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(0.0408)</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(0.0336)</a:t>
                      </a:r>
                    </a:p>
                  </a:txBody>
                  <a:tcPr marL="19050" marR="19050" marT="19050" marB="0" anchor="ctr"/>
                </a:tc>
                <a:tc>
                  <a:txBody>
                    <a:bodyPr/>
                    <a:lstStyle/>
                    <a:p>
                      <a:pPr algn="ctr" fontAlgn="ctr"/>
                      <a:r>
                        <a:rPr lang="ru-RU" sz="1500" b="0" i="0" u="none" strike="noStrike">
                          <a:solidFill>
                            <a:srgbClr val="0E2D69"/>
                          </a:solidFill>
                          <a:effectLst/>
                          <a:latin typeface="+mn-lt"/>
                        </a:rPr>
                        <a:t>(0.0306)</a:t>
                      </a:r>
                    </a:p>
                  </a:txBody>
                  <a:tcPr marL="19050" marR="19050" marT="19050" marB="0" anchor="ctr"/>
                </a:tc>
                <a:tc>
                  <a:txBody>
                    <a:bodyPr/>
                    <a:lstStyle/>
                    <a:p>
                      <a:pPr algn="ctr" fontAlgn="ctr"/>
                      <a:r>
                        <a:rPr lang="ru-RU" sz="1500" b="0" i="0" u="none" strike="noStrike">
                          <a:solidFill>
                            <a:srgbClr val="0E2D69"/>
                          </a:solidFill>
                          <a:effectLst/>
                          <a:latin typeface="+mn-lt"/>
                        </a:rPr>
                        <a:t>(0.0293)</a:t>
                      </a:r>
                    </a:p>
                  </a:txBody>
                  <a:tcPr marL="19050" marR="19050" marT="19050" marB="0" anchor="ctr"/>
                </a:tc>
                <a:tc>
                  <a:txBody>
                    <a:bodyPr/>
                    <a:lstStyle/>
                    <a:p>
                      <a:pPr algn="ctr" fontAlgn="ctr"/>
                      <a:r>
                        <a:rPr lang="ru-RU" sz="1500" b="0" i="0" u="none" strike="noStrike">
                          <a:solidFill>
                            <a:srgbClr val="0E2D69"/>
                          </a:solidFill>
                          <a:effectLst/>
                          <a:latin typeface="+mn-lt"/>
                        </a:rPr>
                        <a:t>(0.0290)</a:t>
                      </a:r>
                    </a:p>
                  </a:txBody>
                  <a:tcPr marL="19050" marR="19050" marT="19050" marB="0" anchor="ctr"/>
                </a:tc>
                <a:tc>
                  <a:txBody>
                    <a:bodyPr/>
                    <a:lstStyle/>
                    <a:p>
                      <a:pPr algn="ctr" fontAlgn="ctr"/>
                      <a:r>
                        <a:rPr lang="ru-RU" sz="1500" b="0" i="0" u="none" strike="noStrike">
                          <a:solidFill>
                            <a:srgbClr val="0E2D69"/>
                          </a:solidFill>
                          <a:effectLst/>
                          <a:latin typeface="+mn-lt"/>
                        </a:rPr>
                        <a:t>(0.0298)</a:t>
                      </a:r>
                    </a:p>
                  </a:txBody>
                  <a:tcPr marL="19050" marR="19050" marT="19050" marB="0" anchor="ctr"/>
                </a:tc>
                <a:tc>
                  <a:txBody>
                    <a:bodyPr/>
                    <a:lstStyle/>
                    <a:p>
                      <a:pPr algn="ctr" fontAlgn="ctr"/>
                      <a:r>
                        <a:rPr lang="ru-RU" sz="1500" b="0" i="0" u="none" strike="noStrike">
                          <a:solidFill>
                            <a:srgbClr val="0E2D69"/>
                          </a:solidFill>
                          <a:effectLst/>
                          <a:latin typeface="+mn-lt"/>
                        </a:rPr>
                        <a:t>(0.0315)</a:t>
                      </a:r>
                    </a:p>
                  </a:txBody>
                  <a:tcPr marL="19050" marR="19050" marT="19050" marB="0" anchor="ctr"/>
                </a:tc>
                <a:tc>
                  <a:txBody>
                    <a:bodyPr/>
                    <a:lstStyle/>
                    <a:p>
                      <a:pPr algn="ctr" fontAlgn="ctr"/>
                      <a:r>
                        <a:rPr lang="ru-RU" sz="1500" b="0" i="0" u="none" strike="noStrike">
                          <a:solidFill>
                            <a:srgbClr val="0E2D69"/>
                          </a:solidFill>
                          <a:effectLst/>
                          <a:latin typeface="+mn-lt"/>
                        </a:rPr>
                        <a:t>(0.0344)</a:t>
                      </a:r>
                    </a:p>
                  </a:txBody>
                  <a:tcPr marL="19050" marR="19050" marT="19050" marB="0" anchor="ctr"/>
                </a:tc>
                <a:tc>
                  <a:txBody>
                    <a:bodyPr/>
                    <a:lstStyle/>
                    <a:p>
                      <a:pPr algn="ctr" fontAlgn="ctr"/>
                      <a:r>
                        <a:rPr lang="ru-RU" sz="1500" b="0" i="0" u="none" strike="noStrike">
                          <a:solidFill>
                            <a:srgbClr val="0E2D69"/>
                          </a:solidFill>
                          <a:effectLst/>
                          <a:latin typeface="+mn-lt"/>
                        </a:rPr>
                        <a:t>(0.0416)</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8862214"/>
                  </a:ext>
                </a:extLst>
              </a:tr>
              <a:tr h="326390">
                <a:tc>
                  <a:txBody>
                    <a:bodyPr/>
                    <a:lstStyle/>
                    <a:p>
                      <a:pPr algn="l"/>
                      <a:r>
                        <a:rPr lang="ru-RU" sz="1500">
                          <a:effectLst/>
                        </a:rPr>
                        <a:t>Immigration</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5.137***</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5.807***</a:t>
                      </a:r>
                    </a:p>
                  </a:txBody>
                  <a:tcPr marL="19050" marR="19050" marT="19050" marB="0" anchor="ctr"/>
                </a:tc>
                <a:tc>
                  <a:txBody>
                    <a:bodyPr/>
                    <a:lstStyle/>
                    <a:p>
                      <a:pPr algn="ctr" fontAlgn="ctr"/>
                      <a:r>
                        <a:rPr lang="ru-RU" sz="1500" b="0" i="0" u="none" strike="noStrike">
                          <a:solidFill>
                            <a:srgbClr val="0E2D69"/>
                          </a:solidFill>
                          <a:effectLst/>
                          <a:latin typeface="+mn-lt"/>
                        </a:rPr>
                        <a:t>6.209***</a:t>
                      </a:r>
                    </a:p>
                  </a:txBody>
                  <a:tcPr marL="19050" marR="19050" marT="19050" marB="0" anchor="ctr"/>
                </a:tc>
                <a:tc>
                  <a:txBody>
                    <a:bodyPr/>
                    <a:lstStyle/>
                    <a:p>
                      <a:pPr algn="ctr" fontAlgn="ctr"/>
                      <a:r>
                        <a:rPr lang="ru-RU" sz="1500" b="0" i="0" u="none" strike="noStrike">
                          <a:solidFill>
                            <a:srgbClr val="0E2D69"/>
                          </a:solidFill>
                          <a:effectLst/>
                          <a:latin typeface="+mn-lt"/>
                        </a:rPr>
                        <a:t>6.546***</a:t>
                      </a:r>
                    </a:p>
                  </a:txBody>
                  <a:tcPr marL="19050" marR="19050" marT="19050" marB="0" anchor="ctr"/>
                </a:tc>
                <a:tc>
                  <a:txBody>
                    <a:bodyPr/>
                    <a:lstStyle/>
                    <a:p>
                      <a:pPr algn="ctr" fontAlgn="ctr"/>
                      <a:r>
                        <a:rPr lang="ru-RU" sz="1500" b="0" i="0" u="none" strike="noStrike">
                          <a:solidFill>
                            <a:srgbClr val="0E2D69"/>
                          </a:solidFill>
                          <a:effectLst/>
                          <a:latin typeface="+mn-lt"/>
                        </a:rPr>
                        <a:t>6.867***</a:t>
                      </a:r>
                    </a:p>
                  </a:txBody>
                  <a:tcPr marL="19050" marR="19050" marT="19050" marB="0" anchor="ctr"/>
                </a:tc>
                <a:tc>
                  <a:txBody>
                    <a:bodyPr/>
                    <a:lstStyle/>
                    <a:p>
                      <a:pPr algn="ctr" fontAlgn="ctr"/>
                      <a:r>
                        <a:rPr lang="ru-RU" sz="1500" b="0" i="0" u="none" strike="noStrike">
                          <a:solidFill>
                            <a:srgbClr val="0E2D69"/>
                          </a:solidFill>
                          <a:effectLst/>
                          <a:latin typeface="+mn-lt"/>
                        </a:rPr>
                        <a:t>7.180***</a:t>
                      </a:r>
                    </a:p>
                  </a:txBody>
                  <a:tcPr marL="19050" marR="19050" marT="19050" marB="0" anchor="ctr"/>
                </a:tc>
                <a:tc>
                  <a:txBody>
                    <a:bodyPr/>
                    <a:lstStyle/>
                    <a:p>
                      <a:pPr algn="ctr" fontAlgn="ctr"/>
                      <a:r>
                        <a:rPr lang="ru-RU" sz="1500" b="0" i="0" u="none" strike="noStrike">
                          <a:solidFill>
                            <a:srgbClr val="0E2D69"/>
                          </a:solidFill>
                          <a:effectLst/>
                          <a:latin typeface="+mn-lt"/>
                        </a:rPr>
                        <a:t>7.487***</a:t>
                      </a:r>
                    </a:p>
                  </a:txBody>
                  <a:tcPr marL="19050" marR="19050" marT="19050" marB="0" anchor="ctr"/>
                </a:tc>
                <a:tc>
                  <a:txBody>
                    <a:bodyPr/>
                    <a:lstStyle/>
                    <a:p>
                      <a:pPr algn="ctr" fontAlgn="ctr"/>
                      <a:r>
                        <a:rPr lang="ru-RU" sz="1500" b="0" i="0" u="none" strike="noStrike">
                          <a:solidFill>
                            <a:srgbClr val="0E2D69"/>
                          </a:solidFill>
                          <a:effectLst/>
                          <a:latin typeface="+mn-lt"/>
                        </a:rPr>
                        <a:t>7.833***</a:t>
                      </a:r>
                    </a:p>
                  </a:txBody>
                  <a:tcPr marL="19050" marR="19050" marT="19050" marB="0" anchor="ctr"/>
                </a:tc>
                <a:tc>
                  <a:txBody>
                    <a:bodyPr/>
                    <a:lstStyle/>
                    <a:p>
                      <a:pPr algn="ctr" fontAlgn="ctr"/>
                      <a:r>
                        <a:rPr lang="ru-RU" sz="1500" b="0" i="0" u="none" strike="noStrike">
                          <a:solidFill>
                            <a:srgbClr val="0E2D69"/>
                          </a:solidFill>
                          <a:effectLst/>
                          <a:latin typeface="+mn-lt"/>
                        </a:rPr>
                        <a:t>8.479***</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9799498"/>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(0.273)</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(0.253)</a:t>
                      </a:r>
                    </a:p>
                  </a:txBody>
                  <a:tcPr marL="19050" marR="19050" marT="19050" marB="0" anchor="ctr"/>
                </a:tc>
                <a:tc>
                  <a:txBody>
                    <a:bodyPr/>
                    <a:lstStyle/>
                    <a:p>
                      <a:pPr algn="ctr" fontAlgn="ctr"/>
                      <a:r>
                        <a:rPr lang="ru-RU" sz="1500" b="0" i="0" u="none" strike="noStrike">
                          <a:solidFill>
                            <a:srgbClr val="0E2D69"/>
                          </a:solidFill>
                          <a:effectLst/>
                          <a:latin typeface="+mn-lt"/>
                        </a:rPr>
                        <a:t>(0.264)</a:t>
                      </a:r>
                    </a:p>
                  </a:txBody>
                  <a:tcPr marL="19050" marR="19050" marT="19050" marB="0" anchor="ctr"/>
                </a:tc>
                <a:tc>
                  <a:txBody>
                    <a:bodyPr/>
                    <a:lstStyle/>
                    <a:p>
                      <a:pPr algn="ctr" fontAlgn="ctr"/>
                      <a:r>
                        <a:rPr lang="ru-RU" sz="1500" b="0" i="0" u="none" strike="noStrike">
                          <a:solidFill>
                            <a:srgbClr val="0E2D69"/>
                          </a:solidFill>
                          <a:effectLst/>
                          <a:latin typeface="+mn-lt"/>
                        </a:rPr>
                        <a:t>(0.285)</a:t>
                      </a:r>
                    </a:p>
                  </a:txBody>
                  <a:tcPr marL="19050" marR="19050" marT="19050" marB="0" anchor="ctr"/>
                </a:tc>
                <a:tc>
                  <a:txBody>
                    <a:bodyPr/>
                    <a:lstStyle/>
                    <a:p>
                      <a:pPr algn="ctr" fontAlgn="ctr"/>
                      <a:r>
                        <a:rPr lang="ru-RU" sz="1500" b="0" i="0" u="none" strike="noStrike">
                          <a:solidFill>
                            <a:srgbClr val="0E2D69"/>
                          </a:solidFill>
                          <a:effectLst/>
                          <a:latin typeface="+mn-lt"/>
                        </a:rPr>
                        <a:t>(0.312)</a:t>
                      </a:r>
                    </a:p>
                  </a:txBody>
                  <a:tcPr marL="19050" marR="19050" marT="19050" marB="0" anchor="ctr"/>
                </a:tc>
                <a:tc>
                  <a:txBody>
                    <a:bodyPr/>
                    <a:lstStyle/>
                    <a:p>
                      <a:pPr algn="ctr" fontAlgn="ctr"/>
                      <a:r>
                        <a:rPr lang="ru-RU" sz="1500" b="0" i="0" u="none" strike="noStrike">
                          <a:solidFill>
                            <a:srgbClr val="0E2D69"/>
                          </a:solidFill>
                          <a:effectLst/>
                          <a:latin typeface="+mn-lt"/>
                        </a:rPr>
                        <a:t>(0.344)</a:t>
                      </a:r>
                    </a:p>
                  </a:txBody>
                  <a:tcPr marL="19050" marR="19050" marT="19050" marB="0" anchor="ctr"/>
                </a:tc>
                <a:tc>
                  <a:txBody>
                    <a:bodyPr/>
                    <a:lstStyle/>
                    <a:p>
                      <a:pPr algn="ctr" fontAlgn="ctr"/>
                      <a:r>
                        <a:rPr lang="ru-RU" sz="1500" b="0" i="0" u="none" strike="noStrike">
                          <a:solidFill>
                            <a:srgbClr val="0E2D69"/>
                          </a:solidFill>
                          <a:effectLst/>
                          <a:latin typeface="+mn-lt"/>
                        </a:rPr>
                        <a:t>(0.380)</a:t>
                      </a:r>
                    </a:p>
                  </a:txBody>
                  <a:tcPr marL="19050" marR="19050" marT="19050" marB="0" anchor="ctr"/>
                </a:tc>
                <a:tc>
                  <a:txBody>
                    <a:bodyPr/>
                    <a:lstStyle/>
                    <a:p>
                      <a:pPr algn="ctr" fontAlgn="ctr"/>
                      <a:r>
                        <a:rPr lang="ru-RU" sz="1500" b="0" i="0" u="none" strike="noStrike">
                          <a:solidFill>
                            <a:srgbClr val="0E2D69"/>
                          </a:solidFill>
                          <a:effectLst/>
                          <a:latin typeface="+mn-lt"/>
                        </a:rPr>
                        <a:t>(0.424)</a:t>
                      </a:r>
                    </a:p>
                  </a:txBody>
                  <a:tcPr marL="19050" marR="19050" marT="19050" marB="0" anchor="ctr"/>
                </a:tc>
                <a:tc>
                  <a:txBody>
                    <a:bodyPr/>
                    <a:lstStyle/>
                    <a:p>
                      <a:pPr algn="ctr" fontAlgn="ctr"/>
                      <a:r>
                        <a:rPr lang="ru-RU" sz="1500" b="0" i="0" u="none" strike="noStrike">
                          <a:solidFill>
                            <a:srgbClr val="0E2D69"/>
                          </a:solidFill>
                          <a:effectLst/>
                          <a:latin typeface="+mn-lt"/>
                        </a:rPr>
                        <a:t>(0.512)</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903648"/>
                  </a:ext>
                </a:extLst>
              </a:tr>
              <a:tr h="326390">
                <a:tc>
                  <a:txBody>
                    <a:bodyPr/>
                    <a:lstStyle/>
                    <a:p>
                      <a:pPr algn="l"/>
                      <a:r>
                        <a:rPr lang="ru-RU" sz="1500">
                          <a:effectLst/>
                        </a:rPr>
                        <a:t>Emigration</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0.764***</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0.817***</a:t>
                      </a:r>
                    </a:p>
                  </a:txBody>
                  <a:tcPr marL="19050" marR="19050" marT="19050" marB="0" anchor="ctr"/>
                </a:tc>
                <a:tc>
                  <a:txBody>
                    <a:bodyPr/>
                    <a:lstStyle/>
                    <a:p>
                      <a:pPr algn="ctr" fontAlgn="ctr"/>
                      <a:r>
                        <a:rPr lang="ru-RU" sz="1500" b="0" i="0" u="none" strike="noStrike">
                          <a:solidFill>
                            <a:srgbClr val="0E2D69"/>
                          </a:solidFill>
                          <a:effectLst/>
                          <a:latin typeface="+mn-lt"/>
                        </a:rPr>
                        <a:t>0.848***</a:t>
                      </a:r>
                    </a:p>
                  </a:txBody>
                  <a:tcPr marL="19050" marR="19050" marT="19050" marB="0" anchor="ctr"/>
                </a:tc>
                <a:tc>
                  <a:txBody>
                    <a:bodyPr/>
                    <a:lstStyle/>
                    <a:p>
                      <a:pPr algn="ctr" fontAlgn="ctr"/>
                      <a:r>
                        <a:rPr lang="ru-RU" sz="1500" b="0" i="0" u="none" strike="noStrike">
                          <a:solidFill>
                            <a:srgbClr val="0E2D69"/>
                          </a:solidFill>
                          <a:effectLst/>
                          <a:latin typeface="+mn-lt"/>
                        </a:rPr>
                        <a:t>0.875***</a:t>
                      </a:r>
                    </a:p>
                  </a:txBody>
                  <a:tcPr marL="19050" marR="19050" marT="19050" marB="0" anchor="ctr"/>
                </a:tc>
                <a:tc>
                  <a:txBody>
                    <a:bodyPr/>
                    <a:lstStyle/>
                    <a:p>
                      <a:pPr algn="ctr" fontAlgn="ctr"/>
                      <a:r>
                        <a:rPr lang="ru-RU" sz="1500" b="0" i="0" u="none" strike="noStrike">
                          <a:solidFill>
                            <a:srgbClr val="0E2D69"/>
                          </a:solidFill>
                          <a:effectLst/>
                          <a:latin typeface="+mn-lt"/>
                        </a:rPr>
                        <a:t>0.900***</a:t>
                      </a:r>
                    </a:p>
                  </a:txBody>
                  <a:tcPr marL="19050" marR="19050" marT="19050" marB="0" anchor="ctr"/>
                </a:tc>
                <a:tc>
                  <a:txBody>
                    <a:bodyPr/>
                    <a:lstStyle/>
                    <a:p>
                      <a:pPr algn="ctr" fontAlgn="ctr"/>
                      <a:r>
                        <a:rPr lang="ru-RU" sz="1500" b="0" i="0" u="none" strike="noStrike">
                          <a:solidFill>
                            <a:srgbClr val="0E2D69"/>
                          </a:solidFill>
                          <a:effectLst/>
                          <a:latin typeface="+mn-lt"/>
                        </a:rPr>
                        <a:t>0.925***</a:t>
                      </a:r>
                    </a:p>
                  </a:txBody>
                  <a:tcPr marL="19050" marR="19050" marT="19050" marB="0" anchor="ctr"/>
                </a:tc>
                <a:tc>
                  <a:txBody>
                    <a:bodyPr/>
                    <a:lstStyle/>
                    <a:p>
                      <a:pPr algn="ctr" fontAlgn="ctr"/>
                      <a:r>
                        <a:rPr lang="ru-RU" sz="1500" b="0" i="0" u="none" strike="noStrike">
                          <a:solidFill>
                            <a:srgbClr val="0E2D69"/>
                          </a:solidFill>
                          <a:effectLst/>
                          <a:latin typeface="+mn-lt"/>
                        </a:rPr>
                        <a:t>0.949***</a:t>
                      </a:r>
                    </a:p>
                  </a:txBody>
                  <a:tcPr marL="19050" marR="19050" marT="19050" marB="0" anchor="ctr"/>
                </a:tc>
                <a:tc>
                  <a:txBody>
                    <a:bodyPr/>
                    <a:lstStyle/>
                    <a:p>
                      <a:pPr algn="ctr" fontAlgn="ctr"/>
                      <a:r>
                        <a:rPr lang="ru-RU" sz="1500" b="0" i="0" u="none" strike="noStrike">
                          <a:solidFill>
                            <a:srgbClr val="0E2D69"/>
                          </a:solidFill>
                          <a:effectLst/>
                          <a:latin typeface="+mn-lt"/>
                        </a:rPr>
                        <a:t>0.977***</a:t>
                      </a:r>
                    </a:p>
                  </a:txBody>
                  <a:tcPr marL="19050" marR="19050" marT="19050" marB="0" anchor="ctr"/>
                </a:tc>
                <a:tc>
                  <a:txBody>
                    <a:bodyPr/>
                    <a:lstStyle/>
                    <a:p>
                      <a:pPr algn="ctr" fontAlgn="ctr"/>
                      <a:r>
                        <a:rPr lang="ru-RU" sz="1500" b="0" i="0" u="none" strike="noStrike">
                          <a:solidFill>
                            <a:srgbClr val="0E2D69"/>
                          </a:solidFill>
                          <a:effectLst/>
                          <a:latin typeface="+mn-lt"/>
                        </a:rPr>
                        <a:t>1.028**</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9480422"/>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(0.205)</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(0.185)</a:t>
                      </a:r>
                    </a:p>
                  </a:txBody>
                  <a:tcPr marL="19050" marR="19050" marT="19050" marB="0" anchor="ctr"/>
                </a:tc>
                <a:tc>
                  <a:txBody>
                    <a:bodyPr/>
                    <a:lstStyle/>
                    <a:p>
                      <a:pPr algn="ctr" fontAlgn="ctr"/>
                      <a:r>
                        <a:rPr lang="ru-RU" sz="1500" b="0" i="0" u="none" strike="noStrike">
                          <a:solidFill>
                            <a:srgbClr val="0E2D69"/>
                          </a:solidFill>
                          <a:effectLst/>
                          <a:latin typeface="+mn-lt"/>
                        </a:rPr>
                        <a:t>(0.194)</a:t>
                      </a:r>
                    </a:p>
                  </a:txBody>
                  <a:tcPr marL="19050" marR="19050" marT="19050" marB="0" anchor="ctr"/>
                </a:tc>
                <a:tc>
                  <a:txBody>
                    <a:bodyPr/>
                    <a:lstStyle/>
                    <a:p>
                      <a:pPr algn="ctr" fontAlgn="ctr"/>
                      <a:r>
                        <a:rPr lang="ru-RU" sz="1500" b="0" i="0" u="none" strike="noStrike">
                          <a:solidFill>
                            <a:srgbClr val="0E2D69"/>
                          </a:solidFill>
                          <a:effectLst/>
                          <a:latin typeface="+mn-lt"/>
                        </a:rPr>
                        <a:t>(0.212)</a:t>
                      </a:r>
                    </a:p>
                  </a:txBody>
                  <a:tcPr marL="19050" marR="19050" marT="19050" marB="0" anchor="ctr"/>
                </a:tc>
                <a:tc>
                  <a:txBody>
                    <a:bodyPr/>
                    <a:lstStyle/>
                    <a:p>
                      <a:pPr algn="ctr" fontAlgn="ctr"/>
                      <a:r>
                        <a:rPr lang="ru-RU" sz="1500" b="0" i="0" u="none" strike="noStrike">
                          <a:solidFill>
                            <a:srgbClr val="0E2D69"/>
                          </a:solidFill>
                          <a:effectLst/>
                          <a:latin typeface="+mn-lt"/>
                        </a:rPr>
                        <a:t>(0.237)</a:t>
                      </a:r>
                    </a:p>
                  </a:txBody>
                  <a:tcPr marL="19050" marR="19050" marT="19050" marB="0" anchor="ctr"/>
                </a:tc>
                <a:tc>
                  <a:txBody>
                    <a:bodyPr/>
                    <a:lstStyle/>
                    <a:p>
                      <a:pPr algn="ctr" fontAlgn="ctr"/>
                      <a:r>
                        <a:rPr lang="ru-RU" sz="1500" b="0" i="0" u="none" strike="noStrike">
                          <a:solidFill>
                            <a:srgbClr val="0E2D69"/>
                          </a:solidFill>
                          <a:effectLst/>
                          <a:latin typeface="+mn-lt"/>
                        </a:rPr>
                        <a:t>(0.266)</a:t>
                      </a:r>
                    </a:p>
                  </a:txBody>
                  <a:tcPr marL="19050" marR="19050" marT="19050" marB="0" anchor="ctr"/>
                </a:tc>
                <a:tc>
                  <a:txBody>
                    <a:bodyPr/>
                    <a:lstStyle/>
                    <a:p>
                      <a:pPr algn="ctr" fontAlgn="ctr"/>
                      <a:r>
                        <a:rPr lang="ru-RU" sz="1500" b="0" i="0" u="none" strike="noStrike">
                          <a:solidFill>
                            <a:srgbClr val="0E2D69"/>
                          </a:solidFill>
                          <a:effectLst/>
                          <a:latin typeface="+mn-lt"/>
                        </a:rPr>
                        <a:t>(0.298)</a:t>
                      </a:r>
                    </a:p>
                  </a:txBody>
                  <a:tcPr marL="19050" marR="19050" marT="19050" marB="0" anchor="ctr"/>
                </a:tc>
                <a:tc>
                  <a:txBody>
                    <a:bodyPr/>
                    <a:lstStyle/>
                    <a:p>
                      <a:pPr algn="ctr" fontAlgn="ctr"/>
                      <a:r>
                        <a:rPr lang="ru-RU" sz="1500" b="0" i="0" u="none" strike="noStrike">
                          <a:solidFill>
                            <a:srgbClr val="0E2D69"/>
                          </a:solidFill>
                          <a:effectLst/>
                          <a:latin typeface="+mn-lt"/>
                        </a:rPr>
                        <a:t>(0.337)</a:t>
                      </a:r>
                    </a:p>
                  </a:txBody>
                  <a:tcPr marL="19050" marR="19050" marT="19050" marB="0" anchor="ctr"/>
                </a:tc>
                <a:tc>
                  <a:txBody>
                    <a:bodyPr/>
                    <a:lstStyle/>
                    <a:p>
                      <a:pPr algn="ctr" fontAlgn="ctr"/>
                      <a:r>
                        <a:rPr lang="ru-RU" sz="1500" b="0" i="0" u="none" strike="noStrike">
                          <a:solidFill>
                            <a:srgbClr val="0E2D69"/>
                          </a:solidFill>
                          <a:effectLst/>
                          <a:latin typeface="+mn-lt"/>
                        </a:rPr>
                        <a:t>(0.414)</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3445091"/>
                  </a:ext>
                </a:extLst>
              </a:tr>
              <a:tr h="326390">
                <a:tc>
                  <a:txBody>
                    <a:bodyPr/>
                    <a:lstStyle/>
                    <a:p>
                      <a:pPr algn="l"/>
                      <a:r>
                        <a:rPr lang="ru-RU" sz="1500">
                          <a:effectLst/>
                        </a:rPr>
                        <a:t>Constant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-0.333***</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-0.203***</a:t>
                      </a:r>
                    </a:p>
                  </a:txBody>
                  <a:tcPr marL="19050" marR="19050" marT="19050" marB="0" anchor="ctr"/>
                </a:tc>
                <a:tc>
                  <a:txBody>
                    <a:bodyPr/>
                    <a:lstStyle/>
                    <a:p>
                      <a:pPr algn="ctr" fontAlgn="ctr"/>
                      <a:r>
                        <a:rPr lang="ru-RU" sz="1500" b="0" i="0" u="none" strike="noStrike">
                          <a:solidFill>
                            <a:srgbClr val="0E2D69"/>
                          </a:solidFill>
                          <a:effectLst/>
                          <a:latin typeface="+mn-lt"/>
                        </a:rPr>
                        <a:t>-0.125***</a:t>
                      </a:r>
                    </a:p>
                  </a:txBody>
                  <a:tcPr marL="19050" marR="19050" marT="19050" marB="0" anchor="ctr"/>
                </a:tc>
                <a:tc>
                  <a:txBody>
                    <a:bodyPr/>
                    <a:lstStyle/>
                    <a:p>
                      <a:pPr algn="ctr" fontAlgn="ctr"/>
                      <a:r>
                        <a:rPr lang="ru-RU" sz="1500" b="0" i="0" u="none" strike="noStrike">
                          <a:solidFill>
                            <a:srgbClr val="0E2D69"/>
                          </a:solidFill>
                          <a:effectLst/>
                          <a:latin typeface="+mn-lt"/>
                        </a:rPr>
                        <a:t>-0.0592***</a:t>
                      </a:r>
                    </a:p>
                  </a:txBody>
                  <a:tcPr marL="19050" marR="19050" marT="19050" marB="0" anchor="ctr"/>
                </a:tc>
                <a:tc>
                  <a:txBody>
                    <a:bodyPr/>
                    <a:lstStyle/>
                    <a:p>
                      <a:pPr algn="ctr" fontAlgn="ctr"/>
                      <a:r>
                        <a:rPr lang="ru-RU" sz="1500" b="0" i="0" u="none" strike="noStrike">
                          <a:solidFill>
                            <a:srgbClr val="0E2D69"/>
                          </a:solidFill>
                          <a:effectLst/>
                          <a:latin typeface="+mn-lt"/>
                        </a:rPr>
                        <a:t>0.00304</a:t>
                      </a:r>
                    </a:p>
                  </a:txBody>
                  <a:tcPr marL="19050" marR="19050" marT="19050" marB="0" anchor="ctr"/>
                </a:tc>
                <a:tc>
                  <a:txBody>
                    <a:bodyPr/>
                    <a:lstStyle/>
                    <a:p>
                      <a:pPr algn="ctr" fontAlgn="ctr"/>
                      <a:r>
                        <a:rPr lang="ru-RU" sz="1500" b="0" i="0" u="none" strike="noStrike">
                          <a:solidFill>
                            <a:srgbClr val="0E2D69"/>
                          </a:solidFill>
                          <a:effectLst/>
                          <a:latin typeface="+mn-lt"/>
                        </a:rPr>
                        <a:t>0.0638***</a:t>
                      </a:r>
                    </a:p>
                  </a:txBody>
                  <a:tcPr marL="19050" marR="19050" marT="19050" marB="0" anchor="ctr"/>
                </a:tc>
                <a:tc>
                  <a:txBody>
                    <a:bodyPr/>
                    <a:lstStyle/>
                    <a:p>
                      <a:pPr algn="ctr" fontAlgn="ctr"/>
                      <a:r>
                        <a:rPr lang="ru-RU" sz="1500" b="0" i="0" u="none" strike="noStrike">
                          <a:solidFill>
                            <a:srgbClr val="0E2D69"/>
                          </a:solidFill>
                          <a:effectLst/>
                          <a:latin typeface="+mn-lt"/>
                        </a:rPr>
                        <a:t>0.123***</a:t>
                      </a:r>
                    </a:p>
                  </a:txBody>
                  <a:tcPr marL="19050" marR="19050" marT="19050" marB="0" anchor="ctr"/>
                </a:tc>
                <a:tc>
                  <a:txBody>
                    <a:bodyPr/>
                    <a:lstStyle/>
                    <a:p>
                      <a:pPr algn="ctr" fontAlgn="ctr"/>
                      <a:r>
                        <a:rPr lang="ru-RU" sz="1500" b="0" i="0" u="none" strike="noStrike">
                          <a:solidFill>
                            <a:srgbClr val="0E2D69"/>
                          </a:solidFill>
                          <a:effectLst/>
                          <a:latin typeface="+mn-lt"/>
                        </a:rPr>
                        <a:t>0.191***</a:t>
                      </a:r>
                    </a:p>
                  </a:txBody>
                  <a:tcPr marL="19050" marR="19050" marT="19050" marB="0" anchor="ctr"/>
                </a:tc>
                <a:tc>
                  <a:txBody>
                    <a:bodyPr/>
                    <a:lstStyle/>
                    <a:p>
                      <a:pPr algn="ctr" fontAlgn="ctr"/>
                      <a:r>
                        <a:rPr lang="ru-RU" sz="1500" b="0" i="0" u="none" strike="noStrike">
                          <a:solidFill>
                            <a:srgbClr val="0E2D69"/>
                          </a:solidFill>
                          <a:effectLst/>
                          <a:latin typeface="+mn-lt"/>
                        </a:rPr>
                        <a:t>0.316***</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5461561"/>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(0.0103)</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(0.00591)</a:t>
                      </a:r>
                    </a:p>
                  </a:txBody>
                  <a:tcPr marL="19050" marR="19050" marT="19050" marB="0" anchor="ctr"/>
                </a:tc>
                <a:tc>
                  <a:txBody>
                    <a:bodyPr/>
                    <a:lstStyle/>
                    <a:p>
                      <a:pPr algn="ctr" fontAlgn="ctr"/>
                      <a:r>
                        <a:rPr lang="ru-RU" sz="1500" b="0" i="0" u="none" strike="noStrike">
                          <a:solidFill>
                            <a:srgbClr val="0E2D69"/>
                          </a:solidFill>
                          <a:effectLst/>
                          <a:latin typeface="+mn-lt"/>
                        </a:rPr>
                        <a:t>(0.00457)</a:t>
                      </a:r>
                    </a:p>
                  </a:txBody>
                  <a:tcPr marL="19050" marR="19050" marT="19050" marB="0" anchor="ctr"/>
                </a:tc>
                <a:tc>
                  <a:txBody>
                    <a:bodyPr/>
                    <a:lstStyle/>
                    <a:p>
                      <a:pPr algn="ctr" fontAlgn="ctr"/>
                      <a:r>
                        <a:rPr lang="ru-RU" sz="1500" b="0" i="0" u="none" strike="noStrike">
                          <a:solidFill>
                            <a:srgbClr val="0E2D69"/>
                          </a:solidFill>
                          <a:effectLst/>
                          <a:latin typeface="+mn-lt"/>
                        </a:rPr>
                        <a:t>(0.00424)</a:t>
                      </a:r>
                    </a:p>
                  </a:txBody>
                  <a:tcPr marL="19050" marR="19050" marT="19050" marB="0" anchor="ctr"/>
                </a:tc>
                <a:tc>
                  <a:txBody>
                    <a:bodyPr/>
                    <a:lstStyle/>
                    <a:p>
                      <a:pPr algn="ctr" fontAlgn="ctr"/>
                      <a:r>
                        <a:rPr lang="ru-RU" sz="1500" b="0" i="0" u="none" strike="noStrike">
                          <a:solidFill>
                            <a:srgbClr val="0E2D69"/>
                          </a:solidFill>
                          <a:effectLst/>
                          <a:latin typeface="+mn-lt"/>
                        </a:rPr>
                        <a:t>(0.00385)</a:t>
                      </a:r>
                    </a:p>
                  </a:txBody>
                  <a:tcPr marL="19050" marR="19050" marT="19050" marB="0" anchor="ctr"/>
                </a:tc>
                <a:tc>
                  <a:txBody>
                    <a:bodyPr/>
                    <a:lstStyle/>
                    <a:p>
                      <a:pPr algn="ctr" fontAlgn="ctr"/>
                      <a:r>
                        <a:rPr lang="ru-RU" sz="1500" b="0" i="0" u="none" strike="noStrike">
                          <a:solidFill>
                            <a:srgbClr val="0E2D69"/>
                          </a:solidFill>
                          <a:effectLst/>
                          <a:latin typeface="+mn-lt"/>
                        </a:rPr>
                        <a:t>(0.00384)</a:t>
                      </a:r>
                    </a:p>
                  </a:txBody>
                  <a:tcPr marL="19050" marR="19050" marT="19050" marB="0" anchor="ctr"/>
                </a:tc>
                <a:tc>
                  <a:txBody>
                    <a:bodyPr/>
                    <a:lstStyle/>
                    <a:p>
                      <a:pPr algn="ctr" fontAlgn="ctr"/>
                      <a:r>
                        <a:rPr lang="ru-RU" sz="1500" b="0" i="0" u="none" strike="noStrike">
                          <a:solidFill>
                            <a:srgbClr val="0E2D69"/>
                          </a:solidFill>
                          <a:effectLst/>
                          <a:latin typeface="+mn-lt"/>
                        </a:rPr>
                        <a:t>(0.00427)</a:t>
                      </a:r>
                    </a:p>
                  </a:txBody>
                  <a:tcPr marL="19050" marR="19050" marT="19050" marB="0" anchor="ctr"/>
                </a:tc>
                <a:tc>
                  <a:txBody>
                    <a:bodyPr/>
                    <a:lstStyle/>
                    <a:p>
                      <a:pPr algn="ctr" fontAlgn="ctr"/>
                      <a:r>
                        <a:rPr lang="ru-RU" sz="1500" b="0" i="0" u="none" strike="noStrike">
                          <a:solidFill>
                            <a:srgbClr val="0E2D69"/>
                          </a:solidFill>
                          <a:effectLst/>
                          <a:latin typeface="+mn-lt"/>
                        </a:rPr>
                        <a:t>(0.00499)</a:t>
                      </a:r>
                    </a:p>
                  </a:txBody>
                  <a:tcPr marL="19050" marR="19050" marT="19050" marB="0" anchor="ctr"/>
                </a:tc>
                <a:tc>
                  <a:txBody>
                    <a:bodyPr/>
                    <a:lstStyle/>
                    <a:p>
                      <a:pPr algn="ctr" fontAlgn="ctr"/>
                      <a:r>
                        <a:rPr lang="ru-RU" sz="1500" b="0" i="0" u="none" strike="noStrike">
                          <a:solidFill>
                            <a:srgbClr val="0E2D69"/>
                          </a:solidFill>
                          <a:effectLst/>
                          <a:latin typeface="+mn-lt"/>
                        </a:rPr>
                        <a:t>(0.00952)</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2448061"/>
                  </a:ext>
                </a:extLst>
              </a:tr>
              <a:tr h="365760">
                <a:tc>
                  <a:txBody>
                    <a:bodyPr/>
                    <a:lstStyle/>
                    <a:p>
                      <a:pPr algn="l"/>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endParaRPr lang="ru-RU" sz="1500" b="0" i="0" u="none" strike="noStrike">
                        <a:solidFill>
                          <a:srgbClr val="0E2D69"/>
                        </a:solidFill>
                        <a:effectLst/>
                        <a:latin typeface="+mn-lt"/>
                      </a:endParaRP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4863979"/>
                  </a:ext>
                </a:extLst>
              </a:tr>
              <a:tr h="671830">
                <a:tc>
                  <a:txBody>
                    <a:bodyPr/>
                    <a:lstStyle/>
                    <a:p>
                      <a:pPr algn="l"/>
                      <a:r>
                        <a:rPr lang="ru-RU" sz="1500" dirty="0" err="1">
                          <a:effectLst/>
                        </a:rPr>
                        <a:t>Observations</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dirty="0">
                          <a:solidFill>
                            <a:srgbClr val="0E2D69"/>
                          </a:solidFill>
                          <a:effectLst/>
                          <a:latin typeface="+mn-lt"/>
                        </a:rPr>
                        <a:t>6,352</a:t>
                      </a:r>
                    </a:p>
                  </a:txBody>
                  <a:tcPr marL="19050" marR="19050" marT="190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072279"/>
                  </a:ext>
                </a:extLst>
              </a:tr>
            </a:tbl>
          </a:graphicData>
        </a:graphic>
      </p:graphicFrame>
      <p:graphicFrame>
        <p:nvGraphicFramePr>
          <p:cNvPr id="9" name="Таблица 8">
            <a:extLst>
              <a:ext uri="{FF2B5EF4-FFF2-40B4-BE49-F238E27FC236}">
                <a16:creationId xmlns:a16="http://schemas.microsoft.com/office/drawing/2014/main" id="{4B3E9B5F-4FCA-D7FB-AA79-C775BBCD5DE2}"/>
              </a:ext>
            </a:extLst>
          </p:cNvPr>
          <p:cNvGraphicFramePr>
            <a:graphicFrameLocks noGrp="1"/>
          </p:cNvGraphicFramePr>
          <p:nvPr/>
        </p:nvGraphicFramePr>
        <p:xfrm>
          <a:off x="12519785" y="3994116"/>
          <a:ext cx="11433046" cy="7553960"/>
        </p:xfrm>
        <a:graphic>
          <a:graphicData uri="http://schemas.openxmlformats.org/drawingml/2006/table">
            <a:tbl>
              <a:tblPr firstRow="1" firstCol="1" bandRow="1">
                <a:tableStyleId>{2D5ABB26-0587-4C30-8999-92F81FD0307C}</a:tableStyleId>
              </a:tblPr>
              <a:tblGrid>
                <a:gridCol w="1494460">
                  <a:extLst>
                    <a:ext uri="{9D8B030D-6E8A-4147-A177-3AD203B41FA5}">
                      <a16:colId xmlns:a16="http://schemas.microsoft.com/office/drawing/2014/main" val="1984069542"/>
                    </a:ext>
                  </a:extLst>
                </a:gridCol>
                <a:gridCol w="1088802">
                  <a:extLst>
                    <a:ext uri="{9D8B030D-6E8A-4147-A177-3AD203B41FA5}">
                      <a16:colId xmlns:a16="http://schemas.microsoft.com/office/drawing/2014/main" val="413017176"/>
                    </a:ext>
                  </a:extLst>
                </a:gridCol>
                <a:gridCol w="1088802">
                  <a:extLst>
                    <a:ext uri="{9D8B030D-6E8A-4147-A177-3AD203B41FA5}">
                      <a16:colId xmlns:a16="http://schemas.microsoft.com/office/drawing/2014/main" val="1416085968"/>
                    </a:ext>
                  </a:extLst>
                </a:gridCol>
                <a:gridCol w="1088802">
                  <a:extLst>
                    <a:ext uri="{9D8B030D-6E8A-4147-A177-3AD203B41FA5}">
                      <a16:colId xmlns:a16="http://schemas.microsoft.com/office/drawing/2014/main" val="3124196386"/>
                    </a:ext>
                  </a:extLst>
                </a:gridCol>
                <a:gridCol w="1088802">
                  <a:extLst>
                    <a:ext uri="{9D8B030D-6E8A-4147-A177-3AD203B41FA5}">
                      <a16:colId xmlns:a16="http://schemas.microsoft.com/office/drawing/2014/main" val="3999403722"/>
                    </a:ext>
                  </a:extLst>
                </a:gridCol>
                <a:gridCol w="1088802">
                  <a:extLst>
                    <a:ext uri="{9D8B030D-6E8A-4147-A177-3AD203B41FA5}">
                      <a16:colId xmlns:a16="http://schemas.microsoft.com/office/drawing/2014/main" val="2106516486"/>
                    </a:ext>
                  </a:extLst>
                </a:gridCol>
                <a:gridCol w="1088802">
                  <a:extLst>
                    <a:ext uri="{9D8B030D-6E8A-4147-A177-3AD203B41FA5}">
                      <a16:colId xmlns:a16="http://schemas.microsoft.com/office/drawing/2014/main" val="2703464912"/>
                    </a:ext>
                  </a:extLst>
                </a:gridCol>
                <a:gridCol w="1088802">
                  <a:extLst>
                    <a:ext uri="{9D8B030D-6E8A-4147-A177-3AD203B41FA5}">
                      <a16:colId xmlns:a16="http://schemas.microsoft.com/office/drawing/2014/main" val="3118271558"/>
                    </a:ext>
                  </a:extLst>
                </a:gridCol>
                <a:gridCol w="1158486">
                  <a:extLst>
                    <a:ext uri="{9D8B030D-6E8A-4147-A177-3AD203B41FA5}">
                      <a16:colId xmlns:a16="http://schemas.microsoft.com/office/drawing/2014/main" val="3987661799"/>
                    </a:ext>
                  </a:extLst>
                </a:gridCol>
                <a:gridCol w="1158486">
                  <a:extLst>
                    <a:ext uri="{9D8B030D-6E8A-4147-A177-3AD203B41FA5}">
                      <a16:colId xmlns:a16="http://schemas.microsoft.com/office/drawing/2014/main" val="1048672857"/>
                    </a:ext>
                  </a:extLst>
                </a:gridCol>
              </a:tblGrid>
              <a:tr h="389714">
                <a:tc>
                  <a:txBody>
                    <a:bodyPr/>
                    <a:lstStyle/>
                    <a:p>
                      <a:r>
                        <a:rPr lang="en-US" sz="1500">
                          <a:effectLst/>
                        </a:rPr>
                        <a:t> </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dirty="0">
                          <a:effectLst/>
                        </a:rPr>
                        <a:t>0.1</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0.2</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0.3</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0.4</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0.5</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0.6</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a:effectLst/>
                        </a:rPr>
                        <a:t>0.7</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dirty="0">
                          <a:effectLst/>
                        </a:rPr>
                        <a:t>0.8</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dirty="0">
                          <a:effectLst/>
                        </a:rPr>
                        <a:t>0.9</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92925"/>
                  </a:ext>
                </a:extLst>
              </a:tr>
              <a:tr h="414396">
                <a:tc>
                  <a:txBody>
                    <a:bodyPr/>
                    <a:lstStyle/>
                    <a:p>
                      <a:r>
                        <a:rPr lang="ru-RU" sz="1500">
                          <a:effectLst/>
                        </a:rPr>
                        <a:t>VARIABLES</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T w="12700" cap="flat" cmpd="sng" algn="ctr">
                      <a:solidFill>
                        <a:schemeClr val="tx1"/>
                      </a:solidFill>
                      <a:prstDash val="solid"/>
                      <a:round/>
                      <a:headEnd type="none" w="med" len="med"/>
                      <a:tailEnd type="none" w="med" len="med"/>
                    </a:lnT>
                  </a:tcPr>
                </a:tc>
                <a:tc>
                  <a:txBody>
                    <a:bodyPr/>
                    <a:lstStyle/>
                    <a:p>
                      <a:pPr algn="ctr"/>
                      <a:r>
                        <a:rPr lang="ru-RU" sz="1500">
                          <a:effectLst/>
                        </a:rPr>
                        <a:t>rent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67152073"/>
                  </a:ext>
                </a:extLst>
              </a:tr>
              <a:tr h="374126">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tcP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tc>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1180061"/>
                  </a:ext>
                </a:extLst>
              </a:tr>
              <a:tr h="389714">
                <a:tc>
                  <a:txBody>
                    <a:bodyPr/>
                    <a:lstStyle/>
                    <a:p>
                      <a:r>
                        <a:rPr lang="ru-RU" sz="1500">
                          <a:effectLst/>
                        </a:rPr>
                        <a:t>ρ</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dirty="0">
                          <a:solidFill>
                            <a:srgbClr val="0E2D69"/>
                          </a:solidFill>
                          <a:effectLst/>
                          <a:latin typeface="+mn-lt"/>
                        </a:rPr>
                        <a:t>0.0149</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dirty="0">
                          <a:solidFill>
                            <a:srgbClr val="0E2D69"/>
                          </a:solidFill>
                          <a:effectLst/>
                          <a:latin typeface="+mn-lt"/>
                        </a:rPr>
                        <a:t>0.0371</a:t>
                      </a:r>
                    </a:p>
                  </a:txBody>
                  <a:tcPr marL="19050" marR="19050" marT="19050" marB="0" anchor="ctr"/>
                </a:tc>
                <a:tc>
                  <a:txBody>
                    <a:bodyPr/>
                    <a:lstStyle/>
                    <a:p>
                      <a:pPr algn="ctr" fontAlgn="ctr"/>
                      <a:r>
                        <a:rPr lang="ru-RU" sz="1500" b="0" i="0" u="none" strike="noStrike">
                          <a:solidFill>
                            <a:srgbClr val="0E2D69"/>
                          </a:solidFill>
                          <a:effectLst/>
                          <a:latin typeface="+mn-lt"/>
                        </a:rPr>
                        <a:t>0.0515**</a:t>
                      </a:r>
                    </a:p>
                  </a:txBody>
                  <a:tcPr marL="19050" marR="19050" marT="19050" marB="0" anchor="ctr"/>
                </a:tc>
                <a:tc>
                  <a:txBody>
                    <a:bodyPr/>
                    <a:lstStyle/>
                    <a:p>
                      <a:pPr algn="ctr" fontAlgn="ctr"/>
                      <a:r>
                        <a:rPr lang="ru-RU" sz="1500" b="0" i="0" u="none" strike="noStrike">
                          <a:solidFill>
                            <a:srgbClr val="0E2D69"/>
                          </a:solidFill>
                          <a:effectLst/>
                          <a:latin typeface="+mn-lt"/>
                        </a:rPr>
                        <a:t>0.0632***</a:t>
                      </a:r>
                    </a:p>
                  </a:txBody>
                  <a:tcPr marL="19050" marR="19050" marT="19050" marB="0" anchor="ctr"/>
                </a:tc>
                <a:tc>
                  <a:txBody>
                    <a:bodyPr/>
                    <a:lstStyle/>
                    <a:p>
                      <a:pPr algn="ctr" fontAlgn="ctr"/>
                      <a:r>
                        <a:rPr lang="ru-RU" sz="1500" b="0" i="0" u="none" strike="noStrike">
                          <a:solidFill>
                            <a:srgbClr val="0E2D69"/>
                          </a:solidFill>
                          <a:effectLst/>
                          <a:latin typeface="+mn-lt"/>
                        </a:rPr>
                        <a:t>0.0756***</a:t>
                      </a:r>
                    </a:p>
                  </a:txBody>
                  <a:tcPr marL="19050" marR="19050" marT="19050" marB="0" anchor="ctr"/>
                </a:tc>
                <a:tc>
                  <a:txBody>
                    <a:bodyPr/>
                    <a:lstStyle/>
                    <a:p>
                      <a:pPr algn="ctr" fontAlgn="ctr"/>
                      <a:r>
                        <a:rPr lang="ru-RU" sz="1500" b="0" i="0" u="none" strike="noStrike">
                          <a:solidFill>
                            <a:srgbClr val="0E2D69"/>
                          </a:solidFill>
                          <a:effectLst/>
                          <a:latin typeface="+mn-lt"/>
                        </a:rPr>
                        <a:t>0.0874***</a:t>
                      </a:r>
                    </a:p>
                  </a:txBody>
                  <a:tcPr marL="19050" marR="19050" marT="19050" marB="0" anchor="ctr"/>
                </a:tc>
                <a:tc>
                  <a:txBody>
                    <a:bodyPr/>
                    <a:lstStyle/>
                    <a:p>
                      <a:pPr algn="ctr" fontAlgn="ctr"/>
                      <a:r>
                        <a:rPr lang="ru-RU" sz="1500" b="0" i="0" u="none" strike="noStrike">
                          <a:solidFill>
                            <a:srgbClr val="0E2D69"/>
                          </a:solidFill>
                          <a:effectLst/>
                          <a:latin typeface="+mn-lt"/>
                        </a:rPr>
                        <a:t>0.100***</a:t>
                      </a:r>
                    </a:p>
                  </a:txBody>
                  <a:tcPr marL="19050" marR="19050" marT="19050" marB="0" anchor="ctr"/>
                </a:tc>
                <a:tc>
                  <a:txBody>
                    <a:bodyPr/>
                    <a:lstStyle/>
                    <a:p>
                      <a:pPr algn="ctr" fontAlgn="ctr"/>
                      <a:r>
                        <a:rPr lang="ru-RU" sz="1500" b="0" i="0" u="none" strike="noStrike">
                          <a:solidFill>
                            <a:srgbClr val="0E2D69"/>
                          </a:solidFill>
                          <a:effectLst/>
                          <a:latin typeface="+mn-lt"/>
                        </a:rPr>
                        <a:t>0.115***</a:t>
                      </a:r>
                    </a:p>
                  </a:txBody>
                  <a:tcPr marL="19050" marR="19050" marT="19050" marB="0" anchor="ctr"/>
                </a:tc>
                <a:tc>
                  <a:txBody>
                    <a:bodyPr/>
                    <a:lstStyle/>
                    <a:p>
                      <a:pPr algn="ctr" fontAlgn="ctr"/>
                      <a:r>
                        <a:rPr lang="ru-RU" sz="1500" b="0" i="0" u="none" strike="noStrike">
                          <a:solidFill>
                            <a:srgbClr val="0E2D69"/>
                          </a:solidFill>
                          <a:effectLst/>
                          <a:latin typeface="+mn-lt"/>
                        </a:rPr>
                        <a:t>0.136***</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1253593"/>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(0.0307)</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dirty="0">
                          <a:solidFill>
                            <a:srgbClr val="0E2D69"/>
                          </a:solidFill>
                          <a:effectLst/>
                          <a:latin typeface="+mn-lt"/>
                        </a:rPr>
                        <a:t>(0.0261)</a:t>
                      </a:r>
                    </a:p>
                  </a:txBody>
                  <a:tcPr marL="19050" marR="19050" marT="19050" marB="0" anchor="ctr"/>
                </a:tc>
                <a:tc>
                  <a:txBody>
                    <a:bodyPr/>
                    <a:lstStyle/>
                    <a:p>
                      <a:pPr algn="ctr" fontAlgn="ctr"/>
                      <a:r>
                        <a:rPr lang="ru-RU" sz="1500" b="0" i="0" u="none" strike="noStrike">
                          <a:solidFill>
                            <a:srgbClr val="0E2D69"/>
                          </a:solidFill>
                          <a:effectLst/>
                          <a:latin typeface="+mn-lt"/>
                        </a:rPr>
                        <a:t>(0.0243)</a:t>
                      </a:r>
                    </a:p>
                  </a:txBody>
                  <a:tcPr marL="19050" marR="19050" marT="19050" marB="0" anchor="ctr"/>
                </a:tc>
                <a:tc>
                  <a:txBody>
                    <a:bodyPr/>
                    <a:lstStyle/>
                    <a:p>
                      <a:pPr algn="ctr" fontAlgn="ctr"/>
                      <a:r>
                        <a:rPr lang="ru-RU" sz="1500" b="0" i="0" u="none" strike="noStrike">
                          <a:solidFill>
                            <a:srgbClr val="0E2D69"/>
                          </a:solidFill>
                          <a:effectLst/>
                          <a:latin typeface="+mn-lt"/>
                        </a:rPr>
                        <a:t>(0.0237)</a:t>
                      </a:r>
                    </a:p>
                  </a:txBody>
                  <a:tcPr marL="19050" marR="19050" marT="19050" marB="0" anchor="ctr"/>
                </a:tc>
                <a:tc>
                  <a:txBody>
                    <a:bodyPr/>
                    <a:lstStyle/>
                    <a:p>
                      <a:pPr algn="ctr" fontAlgn="ctr"/>
                      <a:r>
                        <a:rPr lang="ru-RU" sz="1500" b="0" i="0" u="none" strike="noStrike">
                          <a:solidFill>
                            <a:srgbClr val="0E2D69"/>
                          </a:solidFill>
                          <a:effectLst/>
                          <a:latin typeface="+mn-lt"/>
                        </a:rPr>
                        <a:t>(0.0240)</a:t>
                      </a:r>
                    </a:p>
                  </a:txBody>
                  <a:tcPr marL="19050" marR="19050" marT="19050" marB="0" anchor="ctr"/>
                </a:tc>
                <a:tc>
                  <a:txBody>
                    <a:bodyPr/>
                    <a:lstStyle/>
                    <a:p>
                      <a:pPr algn="ctr" fontAlgn="ctr"/>
                      <a:r>
                        <a:rPr lang="ru-RU" sz="1500" b="0" i="0" u="none" strike="noStrike">
                          <a:solidFill>
                            <a:srgbClr val="0E2D69"/>
                          </a:solidFill>
                          <a:effectLst/>
                          <a:latin typeface="+mn-lt"/>
                        </a:rPr>
                        <a:t>(0.0251)</a:t>
                      </a:r>
                    </a:p>
                  </a:txBody>
                  <a:tcPr marL="19050" marR="19050" marT="19050" marB="0" anchor="ctr"/>
                </a:tc>
                <a:tc>
                  <a:txBody>
                    <a:bodyPr/>
                    <a:lstStyle/>
                    <a:p>
                      <a:pPr algn="ctr" fontAlgn="ctr"/>
                      <a:r>
                        <a:rPr lang="ru-RU" sz="1500" b="0" i="0" u="none" strike="noStrike">
                          <a:solidFill>
                            <a:srgbClr val="0E2D69"/>
                          </a:solidFill>
                          <a:effectLst/>
                          <a:latin typeface="+mn-lt"/>
                        </a:rPr>
                        <a:t>(0.0272)</a:t>
                      </a:r>
                    </a:p>
                  </a:txBody>
                  <a:tcPr marL="19050" marR="19050" marT="19050" marB="0" anchor="ctr"/>
                </a:tc>
                <a:tc>
                  <a:txBody>
                    <a:bodyPr/>
                    <a:lstStyle/>
                    <a:p>
                      <a:pPr algn="ctr" fontAlgn="ctr"/>
                      <a:r>
                        <a:rPr lang="ru-RU" sz="1500" b="0" i="0" u="none" strike="noStrike">
                          <a:solidFill>
                            <a:srgbClr val="0E2D69"/>
                          </a:solidFill>
                          <a:effectLst/>
                          <a:latin typeface="+mn-lt"/>
                        </a:rPr>
                        <a:t>(0.0304)</a:t>
                      </a:r>
                    </a:p>
                  </a:txBody>
                  <a:tcPr marL="19050" marR="19050" marT="19050" marB="0" anchor="ctr"/>
                </a:tc>
                <a:tc>
                  <a:txBody>
                    <a:bodyPr/>
                    <a:lstStyle/>
                    <a:p>
                      <a:pPr algn="ctr" fontAlgn="ctr"/>
                      <a:r>
                        <a:rPr lang="ru-RU" sz="1500" b="0" i="0" u="none" strike="noStrike">
                          <a:solidFill>
                            <a:srgbClr val="0E2D69"/>
                          </a:solidFill>
                          <a:effectLst/>
                          <a:latin typeface="+mn-lt"/>
                        </a:rPr>
                        <a:t>(0.0360)</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5650514"/>
                  </a:ext>
                </a:extLst>
              </a:tr>
              <a:tr h="467658">
                <a:tc>
                  <a:txBody>
                    <a:bodyPr/>
                    <a:lstStyle/>
                    <a:p>
                      <a:r>
                        <a:rPr lang="ru-RU" sz="1500">
                          <a:effectLst/>
                        </a:rPr>
                        <a:t>Unemployment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-0.0488***</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-0.0532***</a:t>
                      </a:r>
                    </a:p>
                  </a:txBody>
                  <a:tcPr marL="19050" marR="19050" marT="19050" marB="0" anchor="ctr"/>
                </a:tc>
                <a:tc>
                  <a:txBody>
                    <a:bodyPr/>
                    <a:lstStyle/>
                    <a:p>
                      <a:pPr algn="ctr" fontAlgn="ctr"/>
                      <a:r>
                        <a:rPr lang="ru-RU" sz="1500" b="0" i="0" u="none" strike="noStrike" dirty="0">
                          <a:solidFill>
                            <a:srgbClr val="0E2D69"/>
                          </a:solidFill>
                          <a:effectLst/>
                          <a:latin typeface="+mn-lt"/>
                        </a:rPr>
                        <a:t>-0.0560***</a:t>
                      </a:r>
                    </a:p>
                  </a:txBody>
                  <a:tcPr marL="19050" marR="19050" marT="19050" marB="0" anchor="ctr"/>
                </a:tc>
                <a:tc>
                  <a:txBody>
                    <a:bodyPr/>
                    <a:lstStyle/>
                    <a:p>
                      <a:pPr algn="ctr" fontAlgn="ctr"/>
                      <a:r>
                        <a:rPr lang="ru-RU" sz="1500" b="0" i="0" u="none" strike="noStrike">
                          <a:solidFill>
                            <a:srgbClr val="0E2D69"/>
                          </a:solidFill>
                          <a:effectLst/>
                          <a:latin typeface="+mn-lt"/>
                        </a:rPr>
                        <a:t>-0.0583***</a:t>
                      </a:r>
                    </a:p>
                  </a:txBody>
                  <a:tcPr marL="19050" marR="19050" marT="19050" marB="0" anchor="ctr"/>
                </a:tc>
                <a:tc>
                  <a:txBody>
                    <a:bodyPr/>
                    <a:lstStyle/>
                    <a:p>
                      <a:pPr algn="ctr" fontAlgn="ctr"/>
                      <a:r>
                        <a:rPr lang="ru-RU" sz="1500" b="0" i="0" u="none" strike="noStrike">
                          <a:solidFill>
                            <a:srgbClr val="0E2D69"/>
                          </a:solidFill>
                          <a:effectLst/>
                          <a:latin typeface="+mn-lt"/>
                        </a:rPr>
                        <a:t>-0.0607***</a:t>
                      </a:r>
                    </a:p>
                  </a:txBody>
                  <a:tcPr marL="19050" marR="19050" marT="19050" marB="0" anchor="ctr"/>
                </a:tc>
                <a:tc>
                  <a:txBody>
                    <a:bodyPr/>
                    <a:lstStyle/>
                    <a:p>
                      <a:pPr algn="ctr" fontAlgn="ctr"/>
                      <a:r>
                        <a:rPr lang="ru-RU" sz="1500" b="0" i="0" u="none" strike="noStrike">
                          <a:solidFill>
                            <a:srgbClr val="0E2D69"/>
                          </a:solidFill>
                          <a:effectLst/>
                          <a:latin typeface="+mn-lt"/>
                        </a:rPr>
                        <a:t>-0.0630***</a:t>
                      </a:r>
                    </a:p>
                  </a:txBody>
                  <a:tcPr marL="19050" marR="19050" marT="19050" marB="0" anchor="ctr"/>
                </a:tc>
                <a:tc>
                  <a:txBody>
                    <a:bodyPr/>
                    <a:lstStyle/>
                    <a:p>
                      <a:pPr algn="ctr" fontAlgn="ctr"/>
                      <a:r>
                        <a:rPr lang="ru-RU" sz="1500" b="0" i="0" u="none" strike="noStrike">
                          <a:solidFill>
                            <a:srgbClr val="0E2D69"/>
                          </a:solidFill>
                          <a:effectLst/>
                          <a:latin typeface="+mn-lt"/>
                        </a:rPr>
                        <a:t>-0.0656***</a:t>
                      </a:r>
                    </a:p>
                  </a:txBody>
                  <a:tcPr marL="19050" marR="19050" marT="19050" marB="0" anchor="ctr"/>
                </a:tc>
                <a:tc>
                  <a:txBody>
                    <a:bodyPr/>
                    <a:lstStyle/>
                    <a:p>
                      <a:pPr algn="ctr" fontAlgn="ctr"/>
                      <a:r>
                        <a:rPr lang="ru-RU" sz="1500" b="0" i="0" u="none" strike="noStrike">
                          <a:solidFill>
                            <a:srgbClr val="0E2D69"/>
                          </a:solidFill>
                          <a:effectLst/>
                          <a:latin typeface="+mn-lt"/>
                        </a:rPr>
                        <a:t>-0.0685***</a:t>
                      </a:r>
                    </a:p>
                  </a:txBody>
                  <a:tcPr marL="19050" marR="19050" marT="19050" marB="0" anchor="ctr"/>
                </a:tc>
                <a:tc>
                  <a:txBody>
                    <a:bodyPr/>
                    <a:lstStyle/>
                    <a:p>
                      <a:pPr algn="ctr" fontAlgn="ctr"/>
                      <a:r>
                        <a:rPr lang="ru-RU" sz="1500" b="0" i="0" u="none" strike="noStrike">
                          <a:solidFill>
                            <a:srgbClr val="0E2D69"/>
                          </a:solidFill>
                          <a:effectLst/>
                          <a:latin typeface="+mn-lt"/>
                        </a:rPr>
                        <a:t>-0.0726***</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433489"/>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(0.00721)</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(0.00602)</a:t>
                      </a:r>
                    </a:p>
                  </a:txBody>
                  <a:tcPr marL="19050" marR="19050" marT="19050" marB="0" anchor="ctr"/>
                </a:tc>
                <a:tc>
                  <a:txBody>
                    <a:bodyPr/>
                    <a:lstStyle/>
                    <a:p>
                      <a:pPr algn="ctr" fontAlgn="ctr"/>
                      <a:r>
                        <a:rPr lang="ru-RU" sz="1500" b="0" i="0" u="none" strike="noStrike">
                          <a:solidFill>
                            <a:srgbClr val="0E2D69"/>
                          </a:solidFill>
                          <a:effectLst/>
                          <a:latin typeface="+mn-lt"/>
                        </a:rPr>
                        <a:t>(0.00548)</a:t>
                      </a:r>
                    </a:p>
                  </a:txBody>
                  <a:tcPr marL="19050" marR="19050" marT="19050" marB="0" anchor="ctr"/>
                </a:tc>
                <a:tc>
                  <a:txBody>
                    <a:bodyPr/>
                    <a:lstStyle/>
                    <a:p>
                      <a:pPr algn="ctr" fontAlgn="ctr"/>
                      <a:r>
                        <a:rPr lang="ru-RU" sz="1500" b="0" i="0" u="none" strike="noStrike">
                          <a:solidFill>
                            <a:srgbClr val="0E2D69"/>
                          </a:solidFill>
                          <a:effectLst/>
                          <a:latin typeface="+mn-lt"/>
                        </a:rPr>
                        <a:t>(0.00523)</a:t>
                      </a:r>
                    </a:p>
                  </a:txBody>
                  <a:tcPr marL="19050" marR="19050" marT="19050" marB="0" anchor="ctr"/>
                </a:tc>
                <a:tc>
                  <a:txBody>
                    <a:bodyPr/>
                    <a:lstStyle/>
                    <a:p>
                      <a:pPr algn="ctr" fontAlgn="ctr"/>
                      <a:r>
                        <a:rPr lang="ru-RU" sz="1500" b="0" i="0" u="none" strike="noStrike">
                          <a:solidFill>
                            <a:srgbClr val="0E2D69"/>
                          </a:solidFill>
                          <a:effectLst/>
                          <a:latin typeface="+mn-lt"/>
                        </a:rPr>
                        <a:t>(0.00518)</a:t>
                      </a:r>
                    </a:p>
                  </a:txBody>
                  <a:tcPr marL="19050" marR="19050" marT="19050" marB="0" anchor="ctr"/>
                </a:tc>
                <a:tc>
                  <a:txBody>
                    <a:bodyPr/>
                    <a:lstStyle/>
                    <a:p>
                      <a:pPr algn="ctr" fontAlgn="ctr"/>
                      <a:r>
                        <a:rPr lang="ru-RU" sz="1500" b="0" i="0" u="none" strike="noStrike">
                          <a:solidFill>
                            <a:srgbClr val="0E2D69"/>
                          </a:solidFill>
                          <a:effectLst/>
                          <a:latin typeface="+mn-lt"/>
                        </a:rPr>
                        <a:t>(0.00534)</a:t>
                      </a:r>
                    </a:p>
                  </a:txBody>
                  <a:tcPr marL="19050" marR="19050" marT="19050" marB="0" anchor="ctr"/>
                </a:tc>
                <a:tc>
                  <a:txBody>
                    <a:bodyPr/>
                    <a:lstStyle/>
                    <a:p>
                      <a:pPr algn="ctr" fontAlgn="ctr"/>
                      <a:r>
                        <a:rPr lang="ru-RU" sz="1500" b="0" i="0" u="none" strike="noStrike">
                          <a:solidFill>
                            <a:srgbClr val="0E2D69"/>
                          </a:solidFill>
                          <a:effectLst/>
                          <a:latin typeface="+mn-lt"/>
                        </a:rPr>
                        <a:t>(0.00572)</a:t>
                      </a:r>
                    </a:p>
                  </a:txBody>
                  <a:tcPr marL="19050" marR="19050" marT="19050" marB="0" anchor="ctr"/>
                </a:tc>
                <a:tc>
                  <a:txBody>
                    <a:bodyPr/>
                    <a:lstStyle/>
                    <a:p>
                      <a:pPr algn="ctr" fontAlgn="ctr"/>
                      <a:r>
                        <a:rPr lang="ru-RU" sz="1500" b="0" i="0" u="none" strike="noStrike">
                          <a:solidFill>
                            <a:srgbClr val="0E2D69"/>
                          </a:solidFill>
                          <a:effectLst/>
                          <a:latin typeface="+mn-lt"/>
                        </a:rPr>
                        <a:t>(0.00639)</a:t>
                      </a:r>
                    </a:p>
                  </a:txBody>
                  <a:tcPr marL="19050" marR="19050" marT="19050" marB="0" anchor="ctr"/>
                </a:tc>
                <a:tc>
                  <a:txBody>
                    <a:bodyPr/>
                    <a:lstStyle/>
                    <a:p>
                      <a:pPr algn="ctr" fontAlgn="ctr"/>
                      <a:r>
                        <a:rPr lang="ru-RU" sz="1500" b="0" i="0" u="none" strike="noStrike">
                          <a:solidFill>
                            <a:srgbClr val="0E2D69"/>
                          </a:solidFill>
                          <a:effectLst/>
                          <a:latin typeface="+mn-lt"/>
                        </a:rPr>
                        <a:t>(0.00761)</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4307615"/>
                  </a:ext>
                </a:extLst>
              </a:tr>
              <a:tr h="389714">
                <a:tc>
                  <a:txBody>
                    <a:bodyPr/>
                    <a:lstStyle/>
                    <a:p>
                      <a:r>
                        <a:rPr lang="ru-RU" sz="1500">
                          <a:effectLst/>
                        </a:rPr>
                        <a:t>Wages</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0.0168***</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0.0227***</a:t>
                      </a:r>
                    </a:p>
                  </a:txBody>
                  <a:tcPr marL="19050" marR="19050" marT="19050" marB="0" anchor="ctr"/>
                </a:tc>
                <a:tc>
                  <a:txBody>
                    <a:bodyPr/>
                    <a:lstStyle/>
                    <a:p>
                      <a:pPr algn="ctr" fontAlgn="ctr"/>
                      <a:r>
                        <a:rPr lang="ru-RU" sz="1500" b="0" i="0" u="none" strike="noStrike">
                          <a:solidFill>
                            <a:srgbClr val="0E2D69"/>
                          </a:solidFill>
                          <a:effectLst/>
                          <a:latin typeface="+mn-lt"/>
                        </a:rPr>
                        <a:t>0.0265***</a:t>
                      </a:r>
                    </a:p>
                  </a:txBody>
                  <a:tcPr marL="19050" marR="19050" marT="19050" marB="0" anchor="ctr"/>
                </a:tc>
                <a:tc>
                  <a:txBody>
                    <a:bodyPr/>
                    <a:lstStyle/>
                    <a:p>
                      <a:pPr algn="ctr" fontAlgn="ctr"/>
                      <a:r>
                        <a:rPr lang="ru-RU" sz="1500" b="0" i="0" u="none" strike="noStrike">
                          <a:solidFill>
                            <a:srgbClr val="0E2D69"/>
                          </a:solidFill>
                          <a:effectLst/>
                          <a:latin typeface="+mn-lt"/>
                        </a:rPr>
                        <a:t>0.0296***</a:t>
                      </a:r>
                    </a:p>
                  </a:txBody>
                  <a:tcPr marL="19050" marR="19050" marT="19050" marB="0" anchor="ctr"/>
                </a:tc>
                <a:tc>
                  <a:txBody>
                    <a:bodyPr/>
                    <a:lstStyle/>
                    <a:p>
                      <a:pPr algn="ctr" fontAlgn="ctr"/>
                      <a:r>
                        <a:rPr lang="ru-RU" sz="1500" b="0" i="0" u="none" strike="noStrike">
                          <a:solidFill>
                            <a:srgbClr val="0E2D69"/>
                          </a:solidFill>
                          <a:effectLst/>
                          <a:latin typeface="+mn-lt"/>
                        </a:rPr>
                        <a:t>0.0329***</a:t>
                      </a:r>
                    </a:p>
                  </a:txBody>
                  <a:tcPr marL="19050" marR="19050" marT="19050" marB="0" anchor="ctr"/>
                </a:tc>
                <a:tc>
                  <a:txBody>
                    <a:bodyPr/>
                    <a:lstStyle/>
                    <a:p>
                      <a:pPr algn="ctr" fontAlgn="ctr"/>
                      <a:r>
                        <a:rPr lang="ru-RU" sz="1500" b="0" i="0" u="none" strike="noStrike">
                          <a:solidFill>
                            <a:srgbClr val="0E2D69"/>
                          </a:solidFill>
                          <a:effectLst/>
                          <a:latin typeface="+mn-lt"/>
                        </a:rPr>
                        <a:t>0.0360***</a:t>
                      </a:r>
                    </a:p>
                  </a:txBody>
                  <a:tcPr marL="19050" marR="19050" marT="19050" marB="0" anchor="ctr"/>
                </a:tc>
                <a:tc>
                  <a:txBody>
                    <a:bodyPr/>
                    <a:lstStyle/>
                    <a:p>
                      <a:pPr algn="ctr" fontAlgn="ctr"/>
                      <a:r>
                        <a:rPr lang="ru-RU" sz="1500" b="0" i="0" u="none" strike="noStrike">
                          <a:solidFill>
                            <a:srgbClr val="0E2D69"/>
                          </a:solidFill>
                          <a:effectLst/>
                          <a:latin typeface="+mn-lt"/>
                        </a:rPr>
                        <a:t>0.0394***</a:t>
                      </a:r>
                    </a:p>
                  </a:txBody>
                  <a:tcPr marL="19050" marR="19050" marT="19050" marB="0" anchor="ctr"/>
                </a:tc>
                <a:tc>
                  <a:txBody>
                    <a:bodyPr/>
                    <a:lstStyle/>
                    <a:p>
                      <a:pPr algn="ctr" fontAlgn="ctr"/>
                      <a:r>
                        <a:rPr lang="ru-RU" sz="1500" b="0" i="0" u="none" strike="noStrike">
                          <a:solidFill>
                            <a:srgbClr val="0E2D69"/>
                          </a:solidFill>
                          <a:effectLst/>
                          <a:latin typeface="+mn-lt"/>
                        </a:rPr>
                        <a:t>0.0434***</a:t>
                      </a:r>
                    </a:p>
                  </a:txBody>
                  <a:tcPr marL="19050" marR="19050" marT="19050" marB="0" anchor="ctr"/>
                </a:tc>
                <a:tc>
                  <a:txBody>
                    <a:bodyPr/>
                    <a:lstStyle/>
                    <a:p>
                      <a:pPr algn="ctr" fontAlgn="ctr"/>
                      <a:r>
                        <a:rPr lang="ru-RU" sz="1500" b="0" i="0" u="none" strike="noStrike">
                          <a:solidFill>
                            <a:srgbClr val="0E2D69"/>
                          </a:solidFill>
                          <a:effectLst/>
                          <a:latin typeface="+mn-lt"/>
                        </a:rPr>
                        <a:t>0.0490***</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2537957"/>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(0.00462)</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(0.00382)</a:t>
                      </a:r>
                    </a:p>
                  </a:txBody>
                  <a:tcPr marL="19050" marR="19050" marT="19050" marB="0" anchor="ctr"/>
                </a:tc>
                <a:tc>
                  <a:txBody>
                    <a:bodyPr/>
                    <a:lstStyle/>
                    <a:p>
                      <a:pPr algn="ctr" fontAlgn="ctr"/>
                      <a:r>
                        <a:rPr lang="ru-RU" sz="1500" b="0" i="0" u="none" strike="noStrike">
                          <a:solidFill>
                            <a:srgbClr val="0E2D69"/>
                          </a:solidFill>
                          <a:effectLst/>
                          <a:latin typeface="+mn-lt"/>
                        </a:rPr>
                        <a:t>(0.00350)</a:t>
                      </a:r>
                    </a:p>
                  </a:txBody>
                  <a:tcPr marL="19050" marR="19050" marT="19050" marB="0" anchor="ctr"/>
                </a:tc>
                <a:tc>
                  <a:txBody>
                    <a:bodyPr/>
                    <a:lstStyle/>
                    <a:p>
                      <a:pPr algn="ctr" fontAlgn="ctr"/>
                      <a:r>
                        <a:rPr lang="ru-RU" sz="1500" b="0" i="0" u="none" strike="noStrike">
                          <a:solidFill>
                            <a:srgbClr val="0E2D69"/>
                          </a:solidFill>
                          <a:effectLst/>
                          <a:latin typeface="+mn-lt"/>
                        </a:rPr>
                        <a:t>(0.00340)</a:t>
                      </a:r>
                    </a:p>
                  </a:txBody>
                  <a:tcPr marL="19050" marR="19050" marT="19050" marB="0" anchor="ctr"/>
                </a:tc>
                <a:tc>
                  <a:txBody>
                    <a:bodyPr/>
                    <a:lstStyle/>
                    <a:p>
                      <a:pPr algn="ctr" fontAlgn="ctr"/>
                      <a:r>
                        <a:rPr lang="ru-RU" sz="1500" b="0" i="0" u="none" strike="noStrike">
                          <a:solidFill>
                            <a:srgbClr val="0E2D69"/>
                          </a:solidFill>
                          <a:effectLst/>
                          <a:latin typeface="+mn-lt"/>
                        </a:rPr>
                        <a:t>(0.00346)</a:t>
                      </a:r>
                    </a:p>
                  </a:txBody>
                  <a:tcPr marL="19050" marR="19050" marT="19050" marB="0" anchor="ctr"/>
                </a:tc>
                <a:tc>
                  <a:txBody>
                    <a:bodyPr/>
                    <a:lstStyle/>
                    <a:p>
                      <a:pPr algn="ctr" fontAlgn="ctr"/>
                      <a:r>
                        <a:rPr lang="ru-RU" sz="1500" b="0" i="0" u="none" strike="noStrike">
                          <a:solidFill>
                            <a:srgbClr val="0E2D69"/>
                          </a:solidFill>
                          <a:effectLst/>
                          <a:latin typeface="+mn-lt"/>
                        </a:rPr>
                        <a:t>(0.00367)</a:t>
                      </a:r>
                    </a:p>
                  </a:txBody>
                  <a:tcPr marL="19050" marR="19050" marT="19050" marB="0" anchor="ctr"/>
                </a:tc>
                <a:tc>
                  <a:txBody>
                    <a:bodyPr/>
                    <a:lstStyle/>
                    <a:p>
                      <a:pPr algn="ctr" fontAlgn="ctr"/>
                      <a:r>
                        <a:rPr lang="ru-RU" sz="1500" b="0" i="0" u="none" strike="noStrike">
                          <a:solidFill>
                            <a:srgbClr val="0E2D69"/>
                          </a:solidFill>
                          <a:effectLst/>
                          <a:latin typeface="+mn-lt"/>
                        </a:rPr>
                        <a:t>(0.00405)</a:t>
                      </a:r>
                    </a:p>
                  </a:txBody>
                  <a:tcPr marL="19050" marR="19050" marT="19050" marB="0" anchor="ctr"/>
                </a:tc>
                <a:tc>
                  <a:txBody>
                    <a:bodyPr/>
                    <a:lstStyle/>
                    <a:p>
                      <a:pPr algn="ctr" fontAlgn="ctr"/>
                      <a:r>
                        <a:rPr lang="ru-RU" sz="1500" b="0" i="0" u="none" strike="noStrike">
                          <a:solidFill>
                            <a:srgbClr val="0E2D69"/>
                          </a:solidFill>
                          <a:effectLst/>
                          <a:latin typeface="+mn-lt"/>
                        </a:rPr>
                        <a:t>(0.00462)</a:t>
                      </a:r>
                    </a:p>
                  </a:txBody>
                  <a:tcPr marL="19050" marR="19050" marT="19050" marB="0" anchor="ctr"/>
                </a:tc>
                <a:tc>
                  <a:txBody>
                    <a:bodyPr/>
                    <a:lstStyle/>
                    <a:p>
                      <a:pPr algn="ctr" fontAlgn="ctr"/>
                      <a:r>
                        <a:rPr lang="ru-RU" sz="1500" b="0" i="0" u="none" strike="noStrike">
                          <a:solidFill>
                            <a:srgbClr val="0E2D69"/>
                          </a:solidFill>
                          <a:effectLst/>
                          <a:latin typeface="+mn-lt"/>
                        </a:rPr>
                        <a:t>(0.00559)</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9888123"/>
                  </a:ext>
                </a:extLst>
              </a:tr>
              <a:tr h="389714">
                <a:tc>
                  <a:txBody>
                    <a:bodyPr/>
                    <a:lstStyle/>
                    <a:p>
                      <a:r>
                        <a:rPr lang="ru-RU" sz="1500">
                          <a:effectLst/>
                        </a:rPr>
                        <a:t>GR</a:t>
                      </a:r>
                      <a:r>
                        <a:rPr lang="en-GB" sz="1500">
                          <a:effectLst/>
                        </a:rPr>
                        <a:t>P</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0.115***</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0.124***</a:t>
                      </a:r>
                    </a:p>
                  </a:txBody>
                  <a:tcPr marL="19050" marR="19050" marT="19050" marB="0" anchor="ctr"/>
                </a:tc>
                <a:tc>
                  <a:txBody>
                    <a:bodyPr/>
                    <a:lstStyle/>
                    <a:p>
                      <a:pPr algn="ctr" fontAlgn="ctr"/>
                      <a:r>
                        <a:rPr lang="ru-RU" sz="1500" b="0" i="0" u="none" strike="noStrike">
                          <a:solidFill>
                            <a:srgbClr val="0E2D69"/>
                          </a:solidFill>
                          <a:effectLst/>
                          <a:latin typeface="+mn-lt"/>
                        </a:rPr>
                        <a:t>0.130***</a:t>
                      </a:r>
                    </a:p>
                  </a:txBody>
                  <a:tcPr marL="19050" marR="19050" marT="19050" marB="0" anchor="ctr"/>
                </a:tc>
                <a:tc>
                  <a:txBody>
                    <a:bodyPr/>
                    <a:lstStyle/>
                    <a:p>
                      <a:pPr algn="ctr" fontAlgn="ctr"/>
                      <a:r>
                        <a:rPr lang="ru-RU" sz="1500" b="0" i="0" u="none" strike="noStrike">
                          <a:solidFill>
                            <a:srgbClr val="0E2D69"/>
                          </a:solidFill>
                          <a:effectLst/>
                          <a:latin typeface="+mn-lt"/>
                        </a:rPr>
                        <a:t>0.135***</a:t>
                      </a:r>
                    </a:p>
                  </a:txBody>
                  <a:tcPr marL="19050" marR="19050" marT="19050" marB="0" anchor="ctr"/>
                </a:tc>
                <a:tc>
                  <a:txBody>
                    <a:bodyPr/>
                    <a:lstStyle/>
                    <a:p>
                      <a:pPr algn="ctr" fontAlgn="ctr"/>
                      <a:r>
                        <a:rPr lang="ru-RU" sz="1500" b="0" i="0" u="none" strike="noStrike">
                          <a:solidFill>
                            <a:srgbClr val="0E2D69"/>
                          </a:solidFill>
                          <a:effectLst/>
                          <a:latin typeface="+mn-lt"/>
                        </a:rPr>
                        <a:t>0.140***</a:t>
                      </a:r>
                    </a:p>
                  </a:txBody>
                  <a:tcPr marL="19050" marR="19050" marT="19050" marB="0" anchor="ctr"/>
                </a:tc>
                <a:tc>
                  <a:txBody>
                    <a:bodyPr/>
                    <a:lstStyle/>
                    <a:p>
                      <a:pPr algn="ctr" fontAlgn="ctr"/>
                      <a:r>
                        <a:rPr lang="ru-RU" sz="1500" b="0" i="0" u="none" strike="noStrike">
                          <a:solidFill>
                            <a:srgbClr val="0E2D69"/>
                          </a:solidFill>
                          <a:effectLst/>
                          <a:latin typeface="+mn-lt"/>
                        </a:rPr>
                        <a:t>0.145***</a:t>
                      </a:r>
                    </a:p>
                  </a:txBody>
                  <a:tcPr marL="19050" marR="19050" marT="19050" marB="0" anchor="ctr"/>
                </a:tc>
                <a:tc>
                  <a:txBody>
                    <a:bodyPr/>
                    <a:lstStyle/>
                    <a:p>
                      <a:pPr algn="ctr" fontAlgn="ctr"/>
                      <a:r>
                        <a:rPr lang="ru-RU" sz="1500" b="0" i="0" u="none" strike="noStrike">
                          <a:solidFill>
                            <a:srgbClr val="0E2D69"/>
                          </a:solidFill>
                          <a:effectLst/>
                          <a:latin typeface="+mn-lt"/>
                        </a:rPr>
                        <a:t>0.150***</a:t>
                      </a:r>
                    </a:p>
                  </a:txBody>
                  <a:tcPr marL="19050" marR="19050" marT="19050" marB="0" anchor="ctr"/>
                </a:tc>
                <a:tc>
                  <a:txBody>
                    <a:bodyPr/>
                    <a:lstStyle/>
                    <a:p>
                      <a:pPr algn="ctr" fontAlgn="ctr"/>
                      <a:r>
                        <a:rPr lang="ru-RU" sz="1500" b="0" i="0" u="none" strike="noStrike">
                          <a:solidFill>
                            <a:srgbClr val="0E2D69"/>
                          </a:solidFill>
                          <a:effectLst/>
                          <a:latin typeface="+mn-lt"/>
                        </a:rPr>
                        <a:t>0.156***</a:t>
                      </a:r>
                    </a:p>
                  </a:txBody>
                  <a:tcPr marL="19050" marR="19050" marT="19050" marB="0" anchor="ctr"/>
                </a:tc>
                <a:tc>
                  <a:txBody>
                    <a:bodyPr/>
                    <a:lstStyle/>
                    <a:p>
                      <a:pPr algn="ctr" fontAlgn="ctr"/>
                      <a:r>
                        <a:rPr lang="ru-RU" sz="1500" b="0" i="0" u="none" strike="noStrike">
                          <a:solidFill>
                            <a:srgbClr val="0E2D69"/>
                          </a:solidFill>
                          <a:effectLst/>
                          <a:latin typeface="+mn-lt"/>
                        </a:rPr>
                        <a:t>0.165***</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17304"/>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(0.0233)</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(0.0197)</a:t>
                      </a:r>
                    </a:p>
                  </a:txBody>
                  <a:tcPr marL="19050" marR="19050" marT="19050" marB="0" anchor="ctr"/>
                </a:tc>
                <a:tc>
                  <a:txBody>
                    <a:bodyPr/>
                    <a:lstStyle/>
                    <a:p>
                      <a:pPr algn="ctr" fontAlgn="ctr"/>
                      <a:r>
                        <a:rPr lang="ru-RU" sz="1500" b="0" i="0" u="none" strike="noStrike">
                          <a:solidFill>
                            <a:srgbClr val="0E2D69"/>
                          </a:solidFill>
                          <a:effectLst/>
                          <a:latin typeface="+mn-lt"/>
                        </a:rPr>
                        <a:t>(0.0181)</a:t>
                      </a:r>
                    </a:p>
                  </a:txBody>
                  <a:tcPr marL="19050" marR="19050" marT="19050" marB="0" anchor="ctr"/>
                </a:tc>
                <a:tc>
                  <a:txBody>
                    <a:bodyPr/>
                    <a:lstStyle/>
                    <a:p>
                      <a:pPr algn="ctr" fontAlgn="ctr"/>
                      <a:r>
                        <a:rPr lang="ru-RU" sz="1500" b="0" i="0" u="none" strike="noStrike">
                          <a:solidFill>
                            <a:srgbClr val="0E2D69"/>
                          </a:solidFill>
                          <a:effectLst/>
                          <a:latin typeface="+mn-lt"/>
                        </a:rPr>
                        <a:t>(0.0174)</a:t>
                      </a:r>
                    </a:p>
                  </a:txBody>
                  <a:tcPr marL="19050" marR="19050" marT="19050" marB="0" anchor="ctr"/>
                </a:tc>
                <a:tc>
                  <a:txBody>
                    <a:bodyPr/>
                    <a:lstStyle/>
                    <a:p>
                      <a:pPr algn="ctr" fontAlgn="ctr"/>
                      <a:r>
                        <a:rPr lang="ru-RU" sz="1500" b="0" i="0" u="none" strike="noStrike">
                          <a:solidFill>
                            <a:srgbClr val="0E2D69"/>
                          </a:solidFill>
                          <a:effectLst/>
                          <a:latin typeface="+mn-lt"/>
                        </a:rPr>
                        <a:t>(0.0171)</a:t>
                      </a:r>
                    </a:p>
                  </a:txBody>
                  <a:tcPr marL="19050" marR="19050" marT="19050" marB="0" anchor="ctr"/>
                </a:tc>
                <a:tc>
                  <a:txBody>
                    <a:bodyPr/>
                    <a:lstStyle/>
                    <a:p>
                      <a:pPr algn="ctr" fontAlgn="ctr"/>
                      <a:r>
                        <a:rPr lang="ru-RU" sz="1500" b="0" i="0" u="none" strike="noStrike">
                          <a:solidFill>
                            <a:srgbClr val="0E2D69"/>
                          </a:solidFill>
                          <a:effectLst/>
                          <a:latin typeface="+mn-lt"/>
                        </a:rPr>
                        <a:t>(0.0175)</a:t>
                      </a:r>
                    </a:p>
                  </a:txBody>
                  <a:tcPr marL="19050" marR="19050" marT="19050" marB="0" anchor="ctr"/>
                </a:tc>
                <a:tc>
                  <a:txBody>
                    <a:bodyPr/>
                    <a:lstStyle/>
                    <a:p>
                      <a:pPr algn="ctr" fontAlgn="ctr"/>
                      <a:r>
                        <a:rPr lang="ru-RU" sz="1500" b="0" i="0" u="none" strike="noStrike" dirty="0">
                          <a:solidFill>
                            <a:srgbClr val="0E2D69"/>
                          </a:solidFill>
                          <a:effectLst/>
                          <a:latin typeface="+mn-lt"/>
                        </a:rPr>
                        <a:t>(0.0185)</a:t>
                      </a:r>
                    </a:p>
                  </a:txBody>
                  <a:tcPr marL="19050" marR="19050" marT="19050" marB="0" anchor="ctr"/>
                </a:tc>
                <a:tc>
                  <a:txBody>
                    <a:bodyPr/>
                    <a:lstStyle/>
                    <a:p>
                      <a:pPr algn="ctr" fontAlgn="ctr"/>
                      <a:r>
                        <a:rPr lang="ru-RU" sz="1500" b="0" i="0" u="none" strike="noStrike">
                          <a:solidFill>
                            <a:srgbClr val="0E2D69"/>
                          </a:solidFill>
                          <a:effectLst/>
                          <a:latin typeface="+mn-lt"/>
                        </a:rPr>
                        <a:t>(0.0204)</a:t>
                      </a:r>
                    </a:p>
                  </a:txBody>
                  <a:tcPr marL="19050" marR="19050" marT="19050" marB="0" anchor="ctr"/>
                </a:tc>
                <a:tc>
                  <a:txBody>
                    <a:bodyPr/>
                    <a:lstStyle/>
                    <a:p>
                      <a:pPr algn="ctr" fontAlgn="ctr"/>
                      <a:r>
                        <a:rPr lang="ru-RU" sz="1500" b="0" i="0" u="none" strike="noStrike">
                          <a:solidFill>
                            <a:srgbClr val="0E2D69"/>
                          </a:solidFill>
                          <a:effectLst/>
                          <a:latin typeface="+mn-lt"/>
                        </a:rPr>
                        <a:t>(0.0239)</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8084515"/>
                  </a:ext>
                </a:extLst>
              </a:tr>
              <a:tr h="389714">
                <a:tc>
                  <a:txBody>
                    <a:bodyPr/>
                    <a:lstStyle/>
                    <a:p>
                      <a:r>
                        <a:rPr lang="ru-RU" sz="1500">
                          <a:effectLst/>
                        </a:rPr>
                        <a:t>Immigration</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3.945***</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4.723***</a:t>
                      </a:r>
                    </a:p>
                  </a:txBody>
                  <a:tcPr marL="19050" marR="19050" marT="19050" marB="0" anchor="ctr"/>
                </a:tc>
                <a:tc>
                  <a:txBody>
                    <a:bodyPr/>
                    <a:lstStyle/>
                    <a:p>
                      <a:pPr algn="ctr" fontAlgn="ctr"/>
                      <a:r>
                        <a:rPr lang="ru-RU" sz="1500" b="0" i="0" u="none" strike="noStrike">
                          <a:solidFill>
                            <a:srgbClr val="0E2D69"/>
                          </a:solidFill>
                          <a:effectLst/>
                          <a:latin typeface="+mn-lt"/>
                        </a:rPr>
                        <a:t>5.225***</a:t>
                      </a:r>
                    </a:p>
                  </a:txBody>
                  <a:tcPr marL="19050" marR="19050" marT="19050" marB="0" anchor="ctr"/>
                </a:tc>
                <a:tc>
                  <a:txBody>
                    <a:bodyPr/>
                    <a:lstStyle/>
                    <a:p>
                      <a:pPr algn="ctr" fontAlgn="ctr"/>
                      <a:r>
                        <a:rPr lang="ru-RU" sz="1500" b="0" i="0" u="none" strike="noStrike">
                          <a:solidFill>
                            <a:srgbClr val="0E2D69"/>
                          </a:solidFill>
                          <a:effectLst/>
                          <a:latin typeface="+mn-lt"/>
                        </a:rPr>
                        <a:t>5.632***</a:t>
                      </a:r>
                    </a:p>
                  </a:txBody>
                  <a:tcPr marL="19050" marR="19050" marT="19050" marB="0" anchor="ctr"/>
                </a:tc>
                <a:tc>
                  <a:txBody>
                    <a:bodyPr/>
                    <a:lstStyle/>
                    <a:p>
                      <a:pPr algn="ctr" fontAlgn="ctr"/>
                      <a:r>
                        <a:rPr lang="ru-RU" sz="1500" b="0" i="0" u="none" strike="noStrike">
                          <a:solidFill>
                            <a:srgbClr val="0E2D69"/>
                          </a:solidFill>
                          <a:effectLst/>
                          <a:latin typeface="+mn-lt"/>
                        </a:rPr>
                        <a:t>6.064***</a:t>
                      </a:r>
                    </a:p>
                  </a:txBody>
                  <a:tcPr marL="19050" marR="19050" marT="19050" marB="0" anchor="ctr"/>
                </a:tc>
                <a:tc>
                  <a:txBody>
                    <a:bodyPr/>
                    <a:lstStyle/>
                    <a:p>
                      <a:pPr algn="ctr" fontAlgn="ctr"/>
                      <a:r>
                        <a:rPr lang="ru-RU" sz="1500" b="0" i="0" u="none" strike="noStrike">
                          <a:solidFill>
                            <a:srgbClr val="0E2D69"/>
                          </a:solidFill>
                          <a:effectLst/>
                          <a:latin typeface="+mn-lt"/>
                        </a:rPr>
                        <a:t>6.477***</a:t>
                      </a:r>
                    </a:p>
                  </a:txBody>
                  <a:tcPr marL="19050" marR="19050" marT="19050" marB="0" anchor="ctr"/>
                </a:tc>
                <a:tc>
                  <a:txBody>
                    <a:bodyPr/>
                    <a:lstStyle/>
                    <a:p>
                      <a:pPr algn="ctr" fontAlgn="ctr"/>
                      <a:r>
                        <a:rPr lang="ru-RU" sz="1500" b="0" i="0" u="none" strike="noStrike">
                          <a:solidFill>
                            <a:srgbClr val="0E2D69"/>
                          </a:solidFill>
                          <a:effectLst/>
                          <a:latin typeface="+mn-lt"/>
                        </a:rPr>
                        <a:t>6.924***</a:t>
                      </a:r>
                    </a:p>
                  </a:txBody>
                  <a:tcPr marL="19050" marR="19050" marT="19050" marB="0" anchor="ctr"/>
                </a:tc>
                <a:tc>
                  <a:txBody>
                    <a:bodyPr/>
                    <a:lstStyle/>
                    <a:p>
                      <a:pPr algn="ctr" fontAlgn="ctr"/>
                      <a:r>
                        <a:rPr lang="ru-RU" sz="1500" b="0" i="0" u="none" strike="noStrike">
                          <a:solidFill>
                            <a:srgbClr val="0E2D69"/>
                          </a:solidFill>
                          <a:effectLst/>
                          <a:latin typeface="+mn-lt"/>
                        </a:rPr>
                        <a:t>7.448***</a:t>
                      </a:r>
                    </a:p>
                  </a:txBody>
                  <a:tcPr marL="19050" marR="19050" marT="19050" marB="0" anchor="ctr"/>
                </a:tc>
                <a:tc>
                  <a:txBody>
                    <a:bodyPr/>
                    <a:lstStyle/>
                    <a:p>
                      <a:pPr algn="ctr" fontAlgn="ctr"/>
                      <a:r>
                        <a:rPr lang="ru-RU" sz="1500" b="0" i="0" u="none" strike="noStrike">
                          <a:solidFill>
                            <a:srgbClr val="0E2D69"/>
                          </a:solidFill>
                          <a:effectLst/>
                          <a:latin typeface="+mn-lt"/>
                        </a:rPr>
                        <a:t>8.178***</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874417"/>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(0.179)</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(0.159)</a:t>
                      </a:r>
                    </a:p>
                  </a:txBody>
                  <a:tcPr marL="19050" marR="19050" marT="19050" marB="0" anchor="ctr"/>
                </a:tc>
                <a:tc>
                  <a:txBody>
                    <a:bodyPr/>
                    <a:lstStyle/>
                    <a:p>
                      <a:pPr algn="ctr" fontAlgn="ctr"/>
                      <a:r>
                        <a:rPr lang="ru-RU" sz="1500" b="0" i="0" u="none" strike="noStrike">
                          <a:solidFill>
                            <a:srgbClr val="0E2D69"/>
                          </a:solidFill>
                          <a:effectLst/>
                          <a:latin typeface="+mn-lt"/>
                        </a:rPr>
                        <a:t>(0.156)</a:t>
                      </a:r>
                    </a:p>
                  </a:txBody>
                  <a:tcPr marL="19050" marR="19050" marT="19050" marB="0" anchor="ctr"/>
                </a:tc>
                <a:tc>
                  <a:txBody>
                    <a:bodyPr/>
                    <a:lstStyle/>
                    <a:p>
                      <a:pPr algn="ctr" fontAlgn="ctr"/>
                      <a:r>
                        <a:rPr lang="ru-RU" sz="1500" b="0" i="0" u="none" strike="noStrike">
                          <a:solidFill>
                            <a:srgbClr val="0E2D69"/>
                          </a:solidFill>
                          <a:effectLst/>
                          <a:latin typeface="+mn-lt"/>
                        </a:rPr>
                        <a:t>(0.162)</a:t>
                      </a:r>
                    </a:p>
                  </a:txBody>
                  <a:tcPr marL="19050" marR="19050" marT="19050" marB="0" anchor="ctr"/>
                </a:tc>
                <a:tc>
                  <a:txBody>
                    <a:bodyPr/>
                    <a:lstStyle/>
                    <a:p>
                      <a:pPr algn="ctr" fontAlgn="ctr"/>
                      <a:r>
                        <a:rPr lang="ru-RU" sz="1500" b="0" i="0" u="none" strike="noStrike">
                          <a:solidFill>
                            <a:srgbClr val="0E2D69"/>
                          </a:solidFill>
                          <a:effectLst/>
                          <a:latin typeface="+mn-lt"/>
                        </a:rPr>
                        <a:t>(0.175)</a:t>
                      </a:r>
                    </a:p>
                  </a:txBody>
                  <a:tcPr marL="19050" marR="19050" marT="19050" marB="0" anchor="ctr"/>
                </a:tc>
                <a:tc>
                  <a:txBody>
                    <a:bodyPr/>
                    <a:lstStyle/>
                    <a:p>
                      <a:pPr algn="ctr" fontAlgn="ctr"/>
                      <a:r>
                        <a:rPr lang="ru-RU" sz="1500" b="0" i="0" u="none" strike="noStrike">
                          <a:solidFill>
                            <a:srgbClr val="0E2D69"/>
                          </a:solidFill>
                          <a:effectLst/>
                          <a:latin typeface="+mn-lt"/>
                        </a:rPr>
                        <a:t>(0.191)</a:t>
                      </a:r>
                    </a:p>
                  </a:txBody>
                  <a:tcPr marL="19050" marR="19050" marT="19050" marB="0" anchor="ctr"/>
                </a:tc>
                <a:tc>
                  <a:txBody>
                    <a:bodyPr/>
                    <a:lstStyle/>
                    <a:p>
                      <a:pPr algn="ctr" fontAlgn="ctr"/>
                      <a:r>
                        <a:rPr lang="ru-RU" sz="1500" b="0" i="0" u="none" strike="noStrike">
                          <a:solidFill>
                            <a:srgbClr val="0E2D69"/>
                          </a:solidFill>
                          <a:effectLst/>
                          <a:latin typeface="+mn-lt"/>
                        </a:rPr>
                        <a:t>(0.212)</a:t>
                      </a:r>
                    </a:p>
                  </a:txBody>
                  <a:tcPr marL="19050" marR="19050" marT="19050" marB="0" anchor="ctr"/>
                </a:tc>
                <a:tc>
                  <a:txBody>
                    <a:bodyPr/>
                    <a:lstStyle/>
                    <a:p>
                      <a:pPr algn="ctr" fontAlgn="ctr"/>
                      <a:r>
                        <a:rPr lang="ru-RU" sz="1500" b="0" i="0" u="none" strike="noStrike">
                          <a:solidFill>
                            <a:srgbClr val="0E2D69"/>
                          </a:solidFill>
                          <a:effectLst/>
                          <a:latin typeface="+mn-lt"/>
                        </a:rPr>
                        <a:t>(0.242)</a:t>
                      </a:r>
                    </a:p>
                  </a:txBody>
                  <a:tcPr marL="19050" marR="19050" marT="19050" marB="0" anchor="ctr"/>
                </a:tc>
                <a:tc>
                  <a:txBody>
                    <a:bodyPr/>
                    <a:lstStyle/>
                    <a:p>
                      <a:pPr algn="ctr" fontAlgn="ctr"/>
                      <a:r>
                        <a:rPr lang="ru-RU" sz="1500" b="0" i="0" u="none" strike="noStrike">
                          <a:solidFill>
                            <a:srgbClr val="0E2D69"/>
                          </a:solidFill>
                          <a:effectLst/>
                          <a:latin typeface="+mn-lt"/>
                        </a:rPr>
                        <a:t>(0.287)</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0505306"/>
                  </a:ext>
                </a:extLst>
              </a:tr>
              <a:tr h="389714">
                <a:tc>
                  <a:txBody>
                    <a:bodyPr/>
                    <a:lstStyle/>
                    <a:p>
                      <a:r>
                        <a:rPr lang="ru-RU" sz="1500">
                          <a:effectLst/>
                        </a:rPr>
                        <a:t>Emigration</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0.0798</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0.125</a:t>
                      </a:r>
                    </a:p>
                  </a:txBody>
                  <a:tcPr marL="19050" marR="19050" marT="19050" marB="0" anchor="ctr"/>
                </a:tc>
                <a:tc>
                  <a:txBody>
                    <a:bodyPr/>
                    <a:lstStyle/>
                    <a:p>
                      <a:pPr algn="ctr" fontAlgn="ctr"/>
                      <a:r>
                        <a:rPr lang="ru-RU" sz="1500" b="0" i="0" u="none" strike="noStrike">
                          <a:solidFill>
                            <a:srgbClr val="0E2D69"/>
                          </a:solidFill>
                          <a:effectLst/>
                          <a:latin typeface="+mn-lt"/>
                        </a:rPr>
                        <a:t>0.154</a:t>
                      </a:r>
                    </a:p>
                  </a:txBody>
                  <a:tcPr marL="19050" marR="19050" marT="19050" marB="0" anchor="ctr"/>
                </a:tc>
                <a:tc>
                  <a:txBody>
                    <a:bodyPr/>
                    <a:lstStyle/>
                    <a:p>
                      <a:pPr algn="ctr" fontAlgn="ctr"/>
                      <a:r>
                        <a:rPr lang="ru-RU" sz="1500" b="0" i="0" u="none" strike="noStrike">
                          <a:solidFill>
                            <a:srgbClr val="0E2D69"/>
                          </a:solidFill>
                          <a:effectLst/>
                          <a:latin typeface="+mn-lt"/>
                        </a:rPr>
                        <a:t>0.178</a:t>
                      </a:r>
                    </a:p>
                  </a:txBody>
                  <a:tcPr marL="19050" marR="19050" marT="19050" marB="0" anchor="ctr"/>
                </a:tc>
                <a:tc>
                  <a:txBody>
                    <a:bodyPr/>
                    <a:lstStyle/>
                    <a:p>
                      <a:pPr algn="ctr" fontAlgn="ctr"/>
                      <a:r>
                        <a:rPr lang="ru-RU" sz="1500" b="0" i="0" u="none" strike="noStrike">
                          <a:solidFill>
                            <a:srgbClr val="0E2D69"/>
                          </a:solidFill>
                          <a:effectLst/>
                          <a:latin typeface="+mn-lt"/>
                        </a:rPr>
                        <a:t>0.203*</a:t>
                      </a:r>
                    </a:p>
                  </a:txBody>
                  <a:tcPr marL="19050" marR="19050" marT="19050" marB="0" anchor="ctr"/>
                </a:tc>
                <a:tc>
                  <a:txBody>
                    <a:bodyPr/>
                    <a:lstStyle/>
                    <a:p>
                      <a:pPr algn="ctr" fontAlgn="ctr"/>
                      <a:r>
                        <a:rPr lang="ru-RU" sz="1500" b="0" i="0" u="none" strike="noStrike">
                          <a:solidFill>
                            <a:srgbClr val="0E2D69"/>
                          </a:solidFill>
                          <a:effectLst/>
                          <a:latin typeface="+mn-lt"/>
                        </a:rPr>
                        <a:t>0.227*</a:t>
                      </a:r>
                    </a:p>
                  </a:txBody>
                  <a:tcPr marL="19050" marR="19050" marT="19050" marB="0" anchor="ctr"/>
                </a:tc>
                <a:tc>
                  <a:txBody>
                    <a:bodyPr/>
                    <a:lstStyle/>
                    <a:p>
                      <a:pPr algn="ctr" fontAlgn="ctr"/>
                      <a:r>
                        <a:rPr lang="ru-RU" sz="1500" b="0" i="0" u="none" strike="noStrike">
                          <a:solidFill>
                            <a:srgbClr val="0E2D69"/>
                          </a:solidFill>
                          <a:effectLst/>
                          <a:latin typeface="+mn-lt"/>
                        </a:rPr>
                        <a:t>0.253*</a:t>
                      </a:r>
                    </a:p>
                  </a:txBody>
                  <a:tcPr marL="19050" marR="19050" marT="19050" marB="0" anchor="ctr"/>
                </a:tc>
                <a:tc>
                  <a:txBody>
                    <a:bodyPr/>
                    <a:lstStyle/>
                    <a:p>
                      <a:pPr algn="ctr" fontAlgn="ctr"/>
                      <a:r>
                        <a:rPr lang="ru-RU" sz="1500" b="0" i="0" u="none" strike="noStrike" dirty="0">
                          <a:solidFill>
                            <a:srgbClr val="0E2D69"/>
                          </a:solidFill>
                          <a:effectLst/>
                          <a:latin typeface="+mn-lt"/>
                        </a:rPr>
                        <a:t>0.283*</a:t>
                      </a:r>
                    </a:p>
                  </a:txBody>
                  <a:tcPr marL="19050" marR="19050" marT="19050" marB="0" anchor="ctr"/>
                </a:tc>
                <a:tc>
                  <a:txBody>
                    <a:bodyPr/>
                    <a:lstStyle/>
                    <a:p>
                      <a:pPr algn="ctr" fontAlgn="ctr"/>
                      <a:r>
                        <a:rPr lang="ru-RU" sz="1500" b="0" i="0" u="none" strike="noStrike">
                          <a:solidFill>
                            <a:srgbClr val="0E2D69"/>
                          </a:solidFill>
                          <a:effectLst/>
                          <a:latin typeface="+mn-lt"/>
                        </a:rPr>
                        <a:t>0.326*</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7144260"/>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(0.133)</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(0.113)</a:t>
                      </a:r>
                    </a:p>
                  </a:txBody>
                  <a:tcPr marL="19050" marR="19050" marT="19050" marB="0" anchor="ctr"/>
                </a:tc>
                <a:tc>
                  <a:txBody>
                    <a:bodyPr/>
                    <a:lstStyle/>
                    <a:p>
                      <a:pPr algn="ctr" fontAlgn="ctr"/>
                      <a:r>
                        <a:rPr lang="ru-RU" sz="1500" b="0" i="0" u="none" strike="noStrike">
                          <a:solidFill>
                            <a:srgbClr val="0E2D69"/>
                          </a:solidFill>
                          <a:effectLst/>
                          <a:latin typeface="+mn-lt"/>
                        </a:rPr>
                        <a:t>(0.108)</a:t>
                      </a:r>
                    </a:p>
                  </a:txBody>
                  <a:tcPr marL="19050" marR="19050" marT="19050" marB="0" anchor="ctr"/>
                </a:tc>
                <a:tc>
                  <a:txBody>
                    <a:bodyPr/>
                    <a:lstStyle/>
                    <a:p>
                      <a:pPr algn="ctr" fontAlgn="ctr"/>
                      <a:r>
                        <a:rPr lang="ru-RU" sz="1500" b="0" i="0" u="none" strike="noStrike">
                          <a:solidFill>
                            <a:srgbClr val="0E2D69"/>
                          </a:solidFill>
                          <a:effectLst/>
                          <a:latin typeface="+mn-lt"/>
                        </a:rPr>
                        <a:t>(0.109)</a:t>
                      </a:r>
                    </a:p>
                  </a:txBody>
                  <a:tcPr marL="19050" marR="19050" marT="19050" marB="0" anchor="ctr"/>
                </a:tc>
                <a:tc>
                  <a:txBody>
                    <a:bodyPr/>
                    <a:lstStyle/>
                    <a:p>
                      <a:pPr algn="ctr" fontAlgn="ctr"/>
                      <a:r>
                        <a:rPr lang="ru-RU" sz="1500" b="0" i="0" u="none" strike="noStrike">
                          <a:solidFill>
                            <a:srgbClr val="0E2D69"/>
                          </a:solidFill>
                          <a:effectLst/>
                          <a:latin typeface="+mn-lt"/>
                        </a:rPr>
                        <a:t>(0.116)</a:t>
                      </a:r>
                    </a:p>
                  </a:txBody>
                  <a:tcPr marL="19050" marR="19050" marT="19050" marB="0" anchor="ctr"/>
                </a:tc>
                <a:tc>
                  <a:txBody>
                    <a:bodyPr/>
                    <a:lstStyle/>
                    <a:p>
                      <a:pPr algn="ctr" fontAlgn="ctr"/>
                      <a:r>
                        <a:rPr lang="ru-RU" sz="1500" b="0" i="0" u="none" strike="noStrike">
                          <a:solidFill>
                            <a:srgbClr val="0E2D69"/>
                          </a:solidFill>
                          <a:effectLst/>
                          <a:latin typeface="+mn-lt"/>
                        </a:rPr>
                        <a:t>(0.126)</a:t>
                      </a:r>
                    </a:p>
                  </a:txBody>
                  <a:tcPr marL="19050" marR="19050" marT="19050" marB="0" anchor="ctr"/>
                </a:tc>
                <a:tc>
                  <a:txBody>
                    <a:bodyPr/>
                    <a:lstStyle/>
                    <a:p>
                      <a:pPr algn="ctr" fontAlgn="ctr"/>
                      <a:r>
                        <a:rPr lang="ru-RU" sz="1500" b="0" i="0" u="none" strike="noStrike">
                          <a:solidFill>
                            <a:srgbClr val="0E2D69"/>
                          </a:solidFill>
                          <a:effectLst/>
                          <a:latin typeface="+mn-lt"/>
                        </a:rPr>
                        <a:t>(0.141)</a:t>
                      </a:r>
                    </a:p>
                  </a:txBody>
                  <a:tcPr marL="19050" marR="19050" marT="19050" marB="0" anchor="ctr"/>
                </a:tc>
                <a:tc>
                  <a:txBody>
                    <a:bodyPr/>
                    <a:lstStyle/>
                    <a:p>
                      <a:pPr algn="ctr" fontAlgn="ctr"/>
                      <a:r>
                        <a:rPr lang="ru-RU" sz="1500" b="0" i="0" u="none" strike="noStrike" dirty="0">
                          <a:solidFill>
                            <a:srgbClr val="0E2D69"/>
                          </a:solidFill>
                          <a:effectLst/>
                          <a:latin typeface="+mn-lt"/>
                        </a:rPr>
                        <a:t>(0.161)</a:t>
                      </a:r>
                    </a:p>
                  </a:txBody>
                  <a:tcPr marL="19050" marR="19050" marT="19050" marB="0" anchor="ctr"/>
                </a:tc>
                <a:tc>
                  <a:txBody>
                    <a:bodyPr/>
                    <a:lstStyle/>
                    <a:p>
                      <a:pPr algn="ctr" fontAlgn="ctr"/>
                      <a:r>
                        <a:rPr lang="ru-RU" sz="1500" b="0" i="0" u="none" strike="noStrike">
                          <a:solidFill>
                            <a:srgbClr val="0E2D69"/>
                          </a:solidFill>
                          <a:effectLst/>
                          <a:latin typeface="+mn-lt"/>
                        </a:rPr>
                        <a:t>(0.194)</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8644299"/>
                  </a:ext>
                </a:extLst>
              </a:tr>
              <a:tr h="467658">
                <a:tc>
                  <a:txBody>
                    <a:bodyPr/>
                    <a:lstStyle/>
                    <a:p>
                      <a:r>
                        <a:rPr lang="ru-RU" sz="1500">
                          <a:effectLst/>
                        </a:rPr>
                        <a:t>Constant</a:t>
                      </a:r>
                      <a:endPar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-0.195***</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-0.124***</a:t>
                      </a:r>
                    </a:p>
                  </a:txBody>
                  <a:tcPr marL="19050" marR="19050" marT="19050" marB="0" anchor="ctr"/>
                </a:tc>
                <a:tc>
                  <a:txBody>
                    <a:bodyPr/>
                    <a:lstStyle/>
                    <a:p>
                      <a:pPr algn="ctr" fontAlgn="ctr"/>
                      <a:r>
                        <a:rPr lang="ru-RU" sz="1500" b="0" i="0" u="none" strike="noStrike">
                          <a:solidFill>
                            <a:srgbClr val="0E2D69"/>
                          </a:solidFill>
                          <a:effectLst/>
                          <a:latin typeface="+mn-lt"/>
                        </a:rPr>
                        <a:t>-0.0786***</a:t>
                      </a:r>
                    </a:p>
                  </a:txBody>
                  <a:tcPr marL="19050" marR="19050" marT="19050" marB="0" anchor="ctr"/>
                </a:tc>
                <a:tc>
                  <a:txBody>
                    <a:bodyPr/>
                    <a:lstStyle/>
                    <a:p>
                      <a:pPr algn="ctr" fontAlgn="ctr"/>
                      <a:r>
                        <a:rPr lang="ru-RU" sz="1500" b="0" i="0" u="none" strike="noStrike">
                          <a:solidFill>
                            <a:srgbClr val="0E2D69"/>
                          </a:solidFill>
                          <a:effectLst/>
                          <a:latin typeface="+mn-lt"/>
                        </a:rPr>
                        <a:t>-0.0416***</a:t>
                      </a:r>
                    </a:p>
                  </a:txBody>
                  <a:tcPr marL="19050" marR="19050" marT="19050" marB="0" anchor="ctr"/>
                </a:tc>
                <a:tc>
                  <a:txBody>
                    <a:bodyPr/>
                    <a:lstStyle/>
                    <a:p>
                      <a:pPr algn="ctr" fontAlgn="ctr"/>
                      <a:r>
                        <a:rPr lang="ru-RU" sz="1500" b="0" i="0" u="none" strike="noStrike">
                          <a:solidFill>
                            <a:srgbClr val="0E2D69"/>
                          </a:solidFill>
                          <a:effectLst/>
                          <a:latin typeface="+mn-lt"/>
                        </a:rPr>
                        <a:t>-0.00231</a:t>
                      </a:r>
                    </a:p>
                  </a:txBody>
                  <a:tcPr marL="19050" marR="19050" marT="19050" marB="0" anchor="ctr"/>
                </a:tc>
                <a:tc>
                  <a:txBody>
                    <a:bodyPr/>
                    <a:lstStyle/>
                    <a:p>
                      <a:pPr algn="ctr" fontAlgn="ctr"/>
                      <a:r>
                        <a:rPr lang="ru-RU" sz="1500" b="0" i="0" u="none" strike="noStrike">
                          <a:solidFill>
                            <a:srgbClr val="0E2D69"/>
                          </a:solidFill>
                          <a:effectLst/>
                          <a:latin typeface="+mn-lt"/>
                        </a:rPr>
                        <a:t>0.0352***</a:t>
                      </a:r>
                    </a:p>
                  </a:txBody>
                  <a:tcPr marL="19050" marR="19050" marT="19050" marB="0" anchor="ctr"/>
                </a:tc>
                <a:tc>
                  <a:txBody>
                    <a:bodyPr/>
                    <a:lstStyle/>
                    <a:p>
                      <a:pPr algn="ctr" fontAlgn="ctr"/>
                      <a:r>
                        <a:rPr lang="ru-RU" sz="1500" b="0" i="0" u="none" strike="noStrike">
                          <a:solidFill>
                            <a:srgbClr val="0E2D69"/>
                          </a:solidFill>
                          <a:effectLst/>
                          <a:latin typeface="+mn-lt"/>
                        </a:rPr>
                        <a:t>0.0758***</a:t>
                      </a:r>
                    </a:p>
                  </a:txBody>
                  <a:tcPr marL="19050" marR="19050" marT="19050" marB="0" anchor="ctr"/>
                </a:tc>
                <a:tc>
                  <a:txBody>
                    <a:bodyPr/>
                    <a:lstStyle/>
                    <a:p>
                      <a:pPr algn="ctr" fontAlgn="ctr"/>
                      <a:r>
                        <a:rPr lang="ru-RU" sz="1500" b="0" i="0" u="none" strike="noStrike">
                          <a:solidFill>
                            <a:srgbClr val="0E2D69"/>
                          </a:solidFill>
                          <a:effectLst/>
                          <a:latin typeface="+mn-lt"/>
                        </a:rPr>
                        <a:t>0.123***</a:t>
                      </a:r>
                    </a:p>
                  </a:txBody>
                  <a:tcPr marL="19050" marR="19050" marT="19050" marB="0" anchor="ctr"/>
                </a:tc>
                <a:tc>
                  <a:txBody>
                    <a:bodyPr/>
                    <a:lstStyle/>
                    <a:p>
                      <a:pPr algn="ctr" fontAlgn="ctr"/>
                      <a:r>
                        <a:rPr lang="ru-RU" sz="1500" b="0" i="0" u="none" strike="noStrike">
                          <a:solidFill>
                            <a:srgbClr val="0E2D69"/>
                          </a:solidFill>
                          <a:effectLst/>
                          <a:latin typeface="+mn-lt"/>
                        </a:rPr>
                        <a:t>0.190***</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2575647"/>
                  </a:ext>
                </a:extLst>
              </a:tr>
              <a:tr h="389714">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ru-RU" sz="1500" b="0" i="0" u="none" strike="noStrike">
                          <a:solidFill>
                            <a:srgbClr val="0E2D69"/>
                          </a:solidFill>
                          <a:effectLst/>
                          <a:latin typeface="+mn-lt"/>
                        </a:rPr>
                        <a:t>(0.00484)</a:t>
                      </a: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r>
                        <a:rPr lang="ru-RU" sz="1500" b="0" i="0" u="none" strike="noStrike">
                          <a:solidFill>
                            <a:srgbClr val="0E2D69"/>
                          </a:solidFill>
                          <a:effectLst/>
                          <a:latin typeface="+mn-lt"/>
                        </a:rPr>
                        <a:t>(0.00357)</a:t>
                      </a:r>
                    </a:p>
                  </a:txBody>
                  <a:tcPr marL="19050" marR="19050" marT="19050" marB="0" anchor="ctr"/>
                </a:tc>
                <a:tc>
                  <a:txBody>
                    <a:bodyPr/>
                    <a:lstStyle/>
                    <a:p>
                      <a:pPr algn="ctr" fontAlgn="ctr"/>
                      <a:r>
                        <a:rPr lang="ru-RU" sz="1500" b="0" i="0" u="none" strike="noStrike">
                          <a:solidFill>
                            <a:srgbClr val="0E2D69"/>
                          </a:solidFill>
                          <a:effectLst/>
                          <a:latin typeface="+mn-lt"/>
                        </a:rPr>
                        <a:t>(0.00273)</a:t>
                      </a:r>
                    </a:p>
                  </a:txBody>
                  <a:tcPr marL="19050" marR="19050" marT="19050" marB="0" anchor="ctr"/>
                </a:tc>
                <a:tc>
                  <a:txBody>
                    <a:bodyPr/>
                    <a:lstStyle/>
                    <a:p>
                      <a:pPr algn="ctr" fontAlgn="ctr"/>
                      <a:r>
                        <a:rPr lang="ru-RU" sz="1500" b="0" i="0" u="none" strike="noStrike">
                          <a:solidFill>
                            <a:srgbClr val="0E2D69"/>
                          </a:solidFill>
                          <a:effectLst/>
                          <a:latin typeface="+mn-lt"/>
                        </a:rPr>
                        <a:t>(0.00249)</a:t>
                      </a:r>
                    </a:p>
                  </a:txBody>
                  <a:tcPr marL="19050" marR="19050" marT="19050" marB="0" anchor="ctr"/>
                </a:tc>
                <a:tc>
                  <a:txBody>
                    <a:bodyPr/>
                    <a:lstStyle/>
                    <a:p>
                      <a:pPr algn="ctr" fontAlgn="ctr"/>
                      <a:r>
                        <a:rPr lang="ru-RU" sz="1500" b="0" i="0" u="none" strike="noStrike">
                          <a:solidFill>
                            <a:srgbClr val="0E2D69"/>
                          </a:solidFill>
                          <a:effectLst/>
                          <a:latin typeface="+mn-lt"/>
                        </a:rPr>
                        <a:t>(0.00251)</a:t>
                      </a:r>
                    </a:p>
                  </a:txBody>
                  <a:tcPr marL="19050" marR="19050" marT="19050" marB="0" anchor="ctr"/>
                </a:tc>
                <a:tc>
                  <a:txBody>
                    <a:bodyPr/>
                    <a:lstStyle/>
                    <a:p>
                      <a:pPr algn="ctr" fontAlgn="ctr"/>
                      <a:r>
                        <a:rPr lang="ru-RU" sz="1500" b="0" i="0" u="none" strike="noStrike">
                          <a:solidFill>
                            <a:srgbClr val="0E2D69"/>
                          </a:solidFill>
                          <a:effectLst/>
                          <a:latin typeface="+mn-lt"/>
                        </a:rPr>
                        <a:t>(0.00252)</a:t>
                      </a:r>
                    </a:p>
                  </a:txBody>
                  <a:tcPr marL="19050" marR="19050" marT="19050" marB="0" anchor="ctr"/>
                </a:tc>
                <a:tc>
                  <a:txBody>
                    <a:bodyPr/>
                    <a:lstStyle/>
                    <a:p>
                      <a:pPr algn="ctr" fontAlgn="ctr"/>
                      <a:r>
                        <a:rPr lang="ru-RU" sz="1500" b="0" i="0" u="none" strike="noStrike">
                          <a:solidFill>
                            <a:srgbClr val="0E2D69"/>
                          </a:solidFill>
                          <a:effectLst/>
                          <a:latin typeface="+mn-lt"/>
                        </a:rPr>
                        <a:t>(0.00293)</a:t>
                      </a:r>
                    </a:p>
                  </a:txBody>
                  <a:tcPr marL="19050" marR="19050" marT="19050" marB="0" anchor="ctr"/>
                </a:tc>
                <a:tc>
                  <a:txBody>
                    <a:bodyPr/>
                    <a:lstStyle/>
                    <a:p>
                      <a:pPr algn="ctr" fontAlgn="ctr"/>
                      <a:r>
                        <a:rPr lang="ru-RU" sz="1500" b="0" i="0" u="none" strike="noStrike">
                          <a:solidFill>
                            <a:srgbClr val="0E2D69"/>
                          </a:solidFill>
                          <a:effectLst/>
                          <a:latin typeface="+mn-lt"/>
                        </a:rPr>
                        <a:t>(0.00364)</a:t>
                      </a:r>
                    </a:p>
                  </a:txBody>
                  <a:tcPr marL="19050" marR="19050" marT="19050" marB="0" anchor="ctr"/>
                </a:tc>
                <a:tc>
                  <a:txBody>
                    <a:bodyPr/>
                    <a:lstStyle/>
                    <a:p>
                      <a:pPr algn="ctr" fontAlgn="ctr"/>
                      <a:r>
                        <a:rPr lang="ru-RU" sz="1500" b="0" i="0" u="none" strike="noStrike" dirty="0">
                          <a:solidFill>
                            <a:srgbClr val="0E2D69"/>
                          </a:solidFill>
                          <a:effectLst/>
                          <a:latin typeface="+mn-lt"/>
                        </a:rPr>
                        <a:t>(0.00458)</a:t>
                      </a: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7870607"/>
                  </a:ext>
                </a:extLst>
              </a:tr>
              <a:tr h="374126">
                <a:tc>
                  <a:txBody>
                    <a:bodyPr/>
                    <a:lstStyle/>
                    <a:p>
                      <a:endParaRPr lang="ru-RU" sz="2400">
                        <a:effectLst/>
                        <a:latin typeface="Calibri" panose="020F0502020204030204" pitchFamily="34"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endParaRPr lang="ru-RU" sz="1500" b="0" i="0" u="none" strike="noStrike">
                        <a:solidFill>
                          <a:srgbClr val="0E2D69"/>
                        </a:solidFill>
                        <a:effectLst/>
                        <a:latin typeface="+mn-lt"/>
                      </a:endParaRPr>
                    </a:p>
                  </a:txBody>
                  <a:tcPr marL="19050" marR="19050" marT="19050" marB="0" anchor="ctr">
                    <a:lnL w="12700" cap="flat" cmpd="sng" algn="ctr">
                      <a:solidFill>
                        <a:schemeClr val="tx1"/>
                      </a:solidFill>
                      <a:prstDash val="solid"/>
                      <a:round/>
                      <a:headEnd type="none" w="med" len="med"/>
                      <a:tailEnd type="none" w="med" len="med"/>
                    </a:lnL>
                  </a:tcP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a:solidFill>
                          <a:srgbClr val="0E2D69"/>
                        </a:solidFill>
                        <a:effectLst/>
                        <a:latin typeface="+mn-lt"/>
                      </a:endParaRPr>
                    </a:p>
                  </a:txBody>
                  <a:tcPr marL="19050" marR="19050" marT="19050" marB="0" anchor="ctr"/>
                </a:tc>
                <a:tc>
                  <a:txBody>
                    <a:bodyPr/>
                    <a:lstStyle/>
                    <a:p>
                      <a:pPr algn="ctr" fontAlgn="ctr"/>
                      <a:endParaRPr lang="ru-RU" sz="1500" b="0" i="0" u="none" strike="noStrike" dirty="0">
                        <a:solidFill>
                          <a:srgbClr val="0E2D69"/>
                        </a:solidFill>
                        <a:effectLst/>
                        <a:latin typeface="+mn-lt"/>
                      </a:endParaRPr>
                    </a:p>
                  </a:txBody>
                  <a:tcPr marL="19050" marR="19050" marT="190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892964"/>
                  </a:ext>
                </a:extLst>
              </a:tr>
              <a:tr h="389714">
                <a:tc>
                  <a:txBody>
                    <a:bodyPr/>
                    <a:lstStyle/>
                    <a:p>
                      <a:r>
                        <a:rPr lang="ru-RU" sz="1500" dirty="0" err="1">
                          <a:effectLst/>
                        </a:rPr>
                        <a:t>Observations</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dirty="0">
                          <a:solidFill>
                            <a:srgbClr val="0E2D69"/>
                          </a:solidFill>
                          <a:effectLst/>
                          <a:latin typeface="+mn-lt"/>
                        </a:rPr>
                        <a:t>6,352</a:t>
                      </a:r>
                    </a:p>
                  </a:txBody>
                  <a:tcPr marL="19050" marR="19050" marT="19050" marB="0" anchor="ctr">
                    <a:lnB w="12700" cap="flat" cmpd="sng" algn="ctr">
                      <a:solidFill>
                        <a:schemeClr val="tx1"/>
                      </a:solidFill>
                      <a:prstDash val="solid"/>
                      <a:round/>
                      <a:headEnd type="none" w="med" len="med"/>
                      <a:tailEnd type="none" w="med" len="med"/>
                    </a:lnB>
                  </a:tcPr>
                </a:tc>
                <a:tc>
                  <a:txBody>
                    <a:bodyPr/>
                    <a:lstStyle/>
                    <a:p>
                      <a:pPr algn="ctr" fontAlgn="ctr"/>
                      <a:r>
                        <a:rPr lang="ru-RU" sz="1500" b="0" i="0" u="none" strike="noStrike" dirty="0">
                          <a:solidFill>
                            <a:srgbClr val="0E2D69"/>
                          </a:solidFill>
                          <a:effectLst/>
                          <a:latin typeface="+mn-lt"/>
                        </a:rPr>
                        <a:t>6,352</a:t>
                      </a:r>
                    </a:p>
                  </a:txBody>
                  <a:tcPr marL="19050" marR="19050" marT="190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189934"/>
                  </a:ext>
                </a:extLst>
              </a:tr>
            </a:tbl>
          </a:graphicData>
        </a:graphic>
      </p:graphicFrame>
      <p:sp>
        <p:nvSpPr>
          <p:cNvPr id="10" name="TextBox 9">
            <a:extLst>
              <a:ext uri="{FF2B5EF4-FFF2-40B4-BE49-F238E27FC236}">
                <a16:creationId xmlns:a16="http://schemas.microsoft.com/office/drawing/2014/main" id="{B423AFBF-9471-9480-BE71-179AE53AE3AD}"/>
              </a:ext>
            </a:extLst>
          </p:cNvPr>
          <p:cNvSpPr txBox="1"/>
          <p:nvPr/>
        </p:nvSpPr>
        <p:spPr>
          <a:xfrm>
            <a:off x="20496605" y="12646364"/>
            <a:ext cx="4383410" cy="400110"/>
          </a:xfrm>
          <a:prstGeom prst="rect">
            <a:avLst/>
          </a:prstGeom>
          <a:noFill/>
        </p:spPr>
        <p:txBody>
          <a:bodyPr wrap="square" rtlCol="0">
            <a:spAutoFit/>
          </a:bodyPr>
          <a:lstStyle/>
          <a:p>
            <a:pPr algn="l"/>
            <a:r>
              <a:rPr lang="en-GB" sz="2000" dirty="0">
                <a:latin typeface="HSE Sans" panose="02000000000000000000" pitchFamily="2" charset="0"/>
              </a:rPr>
              <a:t>Source: author’s calculations</a:t>
            </a:r>
            <a:endParaRPr lang="ru-RU" sz="2000" dirty="0">
              <a:latin typeface="HSE Sans" panose="02000000000000000000" pitchFamily="2" charset="0"/>
            </a:endParaRPr>
          </a:p>
        </p:txBody>
      </p:sp>
      <p:sp>
        <p:nvSpPr>
          <p:cNvPr id="11" name="Прямоугольник 10">
            <a:extLst>
              <a:ext uri="{FF2B5EF4-FFF2-40B4-BE49-F238E27FC236}">
                <a16:creationId xmlns:a16="http://schemas.microsoft.com/office/drawing/2014/main" id="{33CE790E-912C-F92D-2D11-5AA42DD178D6}"/>
              </a:ext>
            </a:extLst>
          </p:cNvPr>
          <p:cNvSpPr/>
          <p:nvPr/>
        </p:nvSpPr>
        <p:spPr>
          <a:xfrm>
            <a:off x="9393736" y="11917440"/>
            <a:ext cx="4460195" cy="529504"/>
          </a:xfrm>
          <a:prstGeom prst="rect">
            <a:avLst/>
          </a:prstGeom>
        </p:spPr>
        <p:txBody>
          <a:bodyPr wrap="none">
            <a:spAutoFit/>
          </a:bodyPr>
          <a:lstStyle/>
          <a:p>
            <a:pPr indent="900430">
              <a:lnSpc>
                <a:spcPct val="150000"/>
              </a:lnSpc>
            </a:pPr>
            <a:r>
              <a:rPr lang="en-US" sz="2100" dirty="0">
                <a:latin typeface="HSE Sans" panose="02000000000000000000" pitchFamily="2" charset="0"/>
              </a:rPr>
              <a:t>*** p&lt;0.01, ** p&lt;0.05, * p&lt;0.1</a:t>
            </a:r>
            <a:endParaRPr lang="ru-RU" sz="2100" dirty="0"/>
          </a:p>
        </p:txBody>
      </p:sp>
      <p:sp>
        <p:nvSpPr>
          <p:cNvPr id="12" name="TextBox 11">
            <a:extLst>
              <a:ext uri="{FF2B5EF4-FFF2-40B4-BE49-F238E27FC236}">
                <a16:creationId xmlns:a16="http://schemas.microsoft.com/office/drawing/2014/main" id="{2E1A74C8-6965-D6F1-4246-A37499B0060A}"/>
              </a:ext>
            </a:extLst>
          </p:cNvPr>
          <p:cNvSpPr txBox="1"/>
          <p:nvPr/>
        </p:nvSpPr>
        <p:spPr>
          <a:xfrm>
            <a:off x="5255543" y="11678877"/>
            <a:ext cx="2112082" cy="523220"/>
          </a:xfrm>
          <a:prstGeom prst="rect">
            <a:avLst/>
          </a:prstGeom>
          <a:noFill/>
        </p:spPr>
        <p:txBody>
          <a:bodyPr wrap="square" rtlCol="0">
            <a:spAutoFit/>
          </a:bodyPr>
          <a:lstStyle/>
          <a:p>
            <a:pPr algn="l"/>
            <a:r>
              <a:rPr lang="en-GB" sz="2800" dirty="0">
                <a:latin typeface="HSE Sans" panose="02000000000000000000" pitchFamily="2" charset="0"/>
              </a:rPr>
              <a:t>Sell Prices</a:t>
            </a:r>
            <a:endParaRPr lang="ru-RU" sz="2800" dirty="0">
              <a:latin typeface="HSE Sans" panose="02000000000000000000" pitchFamily="2" charset="0"/>
            </a:endParaRPr>
          </a:p>
        </p:txBody>
      </p:sp>
      <p:sp>
        <p:nvSpPr>
          <p:cNvPr id="13" name="TextBox 12">
            <a:extLst>
              <a:ext uri="{FF2B5EF4-FFF2-40B4-BE49-F238E27FC236}">
                <a16:creationId xmlns:a16="http://schemas.microsoft.com/office/drawing/2014/main" id="{D10E537E-1FA4-6FEB-2E77-179DFA490B5D}"/>
              </a:ext>
            </a:extLst>
          </p:cNvPr>
          <p:cNvSpPr txBox="1"/>
          <p:nvPr/>
        </p:nvSpPr>
        <p:spPr>
          <a:xfrm>
            <a:off x="16679509" y="11678877"/>
            <a:ext cx="2112082" cy="523220"/>
          </a:xfrm>
          <a:prstGeom prst="rect">
            <a:avLst/>
          </a:prstGeom>
          <a:noFill/>
        </p:spPr>
        <p:txBody>
          <a:bodyPr wrap="square" rtlCol="0">
            <a:spAutoFit/>
          </a:bodyPr>
          <a:lstStyle/>
          <a:p>
            <a:pPr algn="l"/>
            <a:r>
              <a:rPr lang="en-GB" sz="2800" dirty="0">
                <a:latin typeface="HSE Sans" panose="02000000000000000000" pitchFamily="2" charset="0"/>
              </a:rPr>
              <a:t>Rent Prices</a:t>
            </a:r>
            <a:endParaRPr lang="ru-RU" sz="2800" dirty="0">
              <a:latin typeface="HSE Sans" panose="02000000000000000000" pitchFamily="2" charset="0"/>
            </a:endParaRPr>
          </a:p>
        </p:txBody>
      </p:sp>
    </p:spTree>
    <p:extLst>
      <p:ext uri="{BB962C8B-B14F-4D97-AF65-F5344CB8AC3E}">
        <p14:creationId xmlns:p14="http://schemas.microsoft.com/office/powerpoint/2010/main" val="376053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Faculty of Economic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GB" dirty="0"/>
              <a:t>THE ROLE OF SPATIAL EFFECTS ON HOUSING MARKET DISPARITIES IN GERMAN REGIONS</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Anastasia </a:t>
            </a:r>
            <a:r>
              <a:rPr lang="en-GB" dirty="0" err="1"/>
              <a:t>Blokhina</a:t>
            </a:r>
            <a:r>
              <a:rPr lang="en-GB" dirty="0"/>
              <a:t>, BEC182</a:t>
            </a:r>
            <a:endParaRPr lang="ru-RU" dirty="0"/>
          </a:p>
        </p:txBody>
      </p:sp>
      <p:pic>
        <p:nvPicPr>
          <p:cNvPr id="8" name="Рисунок 7">
            <a:extLst>
              <a:ext uri="{FF2B5EF4-FFF2-40B4-BE49-F238E27FC236}">
                <a16:creationId xmlns:a16="http://schemas.microsoft.com/office/drawing/2014/main" id="{68661664-523F-BB91-1B39-3E21AB3C5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100" y="4491989"/>
            <a:ext cx="11518900" cy="5068698"/>
          </a:xfrm>
          <a:prstGeom prst="rect">
            <a:avLst/>
          </a:prstGeom>
        </p:spPr>
      </p:pic>
      <p:pic>
        <p:nvPicPr>
          <p:cNvPr id="10" name="Рисунок 9">
            <a:extLst>
              <a:ext uri="{FF2B5EF4-FFF2-40B4-BE49-F238E27FC236}">
                <a16:creationId xmlns:a16="http://schemas.microsoft.com/office/drawing/2014/main" id="{6335F135-9279-7C3A-4769-F88FBF4204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9784" y="4520089"/>
            <a:ext cx="11191116" cy="5040598"/>
          </a:xfrm>
          <a:prstGeom prst="rect">
            <a:avLst/>
          </a:prstGeom>
        </p:spPr>
      </p:pic>
      <p:cxnSp>
        <p:nvCxnSpPr>
          <p:cNvPr id="11" name="Прямая соединительная линия 10">
            <a:extLst>
              <a:ext uri="{FF2B5EF4-FFF2-40B4-BE49-F238E27FC236}">
                <a16:creationId xmlns:a16="http://schemas.microsoft.com/office/drawing/2014/main" id="{7A315A29-DD42-9918-53C9-E93B109FF91B}"/>
              </a:ext>
            </a:extLst>
          </p:cNvPr>
          <p:cNvCxnSpPr/>
          <p:nvPr/>
        </p:nvCxnSpPr>
        <p:spPr>
          <a:xfrm>
            <a:off x="12377198" y="4424703"/>
            <a:ext cx="0" cy="530935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2E3F8F7-345A-7F90-49F6-38AE64937722}"/>
              </a:ext>
            </a:extLst>
          </p:cNvPr>
          <p:cNvSpPr txBox="1"/>
          <p:nvPr/>
        </p:nvSpPr>
        <p:spPr>
          <a:xfrm>
            <a:off x="5532701" y="9772281"/>
            <a:ext cx="2112082" cy="523220"/>
          </a:xfrm>
          <a:prstGeom prst="rect">
            <a:avLst/>
          </a:prstGeom>
          <a:noFill/>
        </p:spPr>
        <p:txBody>
          <a:bodyPr wrap="square" rtlCol="0">
            <a:spAutoFit/>
          </a:bodyPr>
          <a:lstStyle/>
          <a:p>
            <a:pPr algn="l"/>
            <a:r>
              <a:rPr lang="en-GB" sz="2800" dirty="0">
                <a:latin typeface="HSE Sans" panose="02000000000000000000" pitchFamily="2" charset="0"/>
              </a:rPr>
              <a:t>Sell Prices</a:t>
            </a:r>
            <a:endParaRPr lang="ru-RU" sz="2800" dirty="0">
              <a:latin typeface="HSE Sans" panose="02000000000000000000" pitchFamily="2" charset="0"/>
            </a:endParaRPr>
          </a:p>
        </p:txBody>
      </p:sp>
      <p:sp>
        <p:nvSpPr>
          <p:cNvPr id="13" name="TextBox 12">
            <a:extLst>
              <a:ext uri="{FF2B5EF4-FFF2-40B4-BE49-F238E27FC236}">
                <a16:creationId xmlns:a16="http://schemas.microsoft.com/office/drawing/2014/main" id="{1AA676DC-2D7E-81D5-18E3-167E6047B159}"/>
              </a:ext>
            </a:extLst>
          </p:cNvPr>
          <p:cNvSpPr txBox="1"/>
          <p:nvPr/>
        </p:nvSpPr>
        <p:spPr>
          <a:xfrm>
            <a:off x="16739223" y="9631145"/>
            <a:ext cx="2112082" cy="523220"/>
          </a:xfrm>
          <a:prstGeom prst="rect">
            <a:avLst/>
          </a:prstGeom>
          <a:noFill/>
        </p:spPr>
        <p:txBody>
          <a:bodyPr wrap="square" rtlCol="0">
            <a:spAutoFit/>
          </a:bodyPr>
          <a:lstStyle/>
          <a:p>
            <a:pPr algn="l"/>
            <a:r>
              <a:rPr lang="en-GB" sz="2800" dirty="0">
                <a:latin typeface="HSE Sans" panose="02000000000000000000" pitchFamily="2" charset="0"/>
              </a:rPr>
              <a:t>Rent Prices</a:t>
            </a:r>
            <a:endParaRPr lang="ru-RU" sz="2800" dirty="0">
              <a:latin typeface="HSE Sans" panose="02000000000000000000" pitchFamily="2" charset="0"/>
            </a:endParaRPr>
          </a:p>
        </p:txBody>
      </p:sp>
      <p:sp>
        <p:nvSpPr>
          <p:cNvPr id="14" name="TextBox 13">
            <a:extLst>
              <a:ext uri="{FF2B5EF4-FFF2-40B4-BE49-F238E27FC236}">
                <a16:creationId xmlns:a16="http://schemas.microsoft.com/office/drawing/2014/main" id="{1A010D2F-9A8C-FC37-4016-3C8C2F35D419}"/>
              </a:ext>
            </a:extLst>
          </p:cNvPr>
          <p:cNvSpPr txBox="1"/>
          <p:nvPr/>
        </p:nvSpPr>
        <p:spPr>
          <a:xfrm>
            <a:off x="20496605" y="12646364"/>
            <a:ext cx="4383410" cy="400110"/>
          </a:xfrm>
          <a:prstGeom prst="rect">
            <a:avLst/>
          </a:prstGeom>
          <a:noFill/>
        </p:spPr>
        <p:txBody>
          <a:bodyPr wrap="square" rtlCol="0">
            <a:spAutoFit/>
          </a:bodyPr>
          <a:lstStyle/>
          <a:p>
            <a:pPr algn="l"/>
            <a:r>
              <a:rPr lang="en-GB" sz="2000" dirty="0">
                <a:latin typeface="HSE Sans" panose="02000000000000000000" pitchFamily="2" charset="0"/>
              </a:rPr>
              <a:t>Source: author’s calculations</a:t>
            </a:r>
            <a:endParaRPr lang="ru-RU" sz="2000" dirty="0">
              <a:latin typeface="HSE Sans" panose="02000000000000000000" pitchFamily="2" charset="0"/>
            </a:endParaRPr>
          </a:p>
        </p:txBody>
      </p:sp>
      <p:sp>
        <p:nvSpPr>
          <p:cNvPr id="16" name="Заголовок 2">
            <a:extLst>
              <a:ext uri="{FF2B5EF4-FFF2-40B4-BE49-F238E27FC236}">
                <a16:creationId xmlns:a16="http://schemas.microsoft.com/office/drawing/2014/main" id="{F9285480-8463-404A-ADE5-917965B12185}"/>
              </a:ext>
            </a:extLst>
          </p:cNvPr>
          <p:cNvSpPr>
            <a:spLocks noGrp="1"/>
          </p:cNvSpPr>
          <p:nvPr>
            <p:ph type="title"/>
          </p:nvPr>
        </p:nvSpPr>
        <p:spPr>
          <a:xfrm>
            <a:off x="1171796" y="2895581"/>
            <a:ext cx="15488188" cy="1554050"/>
          </a:xfrm>
        </p:spPr>
        <p:txBody>
          <a:bodyPr/>
          <a:lstStyle/>
          <a:p>
            <a:r>
              <a:rPr lang="en-US" dirty="0"/>
              <a:t>Results for </a:t>
            </a:r>
            <a:r>
              <a:rPr lang="en-GB" dirty="0">
                <a:solidFill>
                  <a:srgbClr val="253957"/>
                </a:solidFill>
              </a:rPr>
              <a:t>Model 3 – IVQR (</a:t>
            </a:r>
            <a:r>
              <a:rPr lang="en-GB" dirty="0" err="1">
                <a:solidFill>
                  <a:srgbClr val="253957"/>
                </a:solidFill>
              </a:rPr>
              <a:t>Chernozhukov</a:t>
            </a:r>
            <a:r>
              <a:rPr lang="en-GB" dirty="0">
                <a:solidFill>
                  <a:srgbClr val="253957"/>
                </a:solidFill>
              </a:rPr>
              <a:t> &amp; Hansen, 2006):</a:t>
            </a:r>
            <a:endParaRPr lang="ru-RU" dirty="0"/>
          </a:p>
        </p:txBody>
      </p:sp>
    </p:spTree>
    <p:extLst>
      <p:ext uri="{BB962C8B-B14F-4D97-AF65-F5344CB8AC3E}">
        <p14:creationId xmlns:p14="http://schemas.microsoft.com/office/powerpoint/2010/main" val="200297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rental price (</a:t>
            </a:r>
            <a:r>
              <a:rPr lang="en-US" sz="4200" dirty="0" err="1">
                <a:latin typeface="Arial Narrow" charset="0"/>
                <a:ea typeface="Arial Narrow" charset="0"/>
                <a:cs typeface="Arial Narrow" charset="0"/>
              </a:rPr>
              <a:t>ivqr</a:t>
            </a:r>
            <a:r>
              <a:rPr lang="en-US" sz="4200" dirty="0">
                <a:latin typeface="Arial Narrow" charset="0"/>
                <a:ea typeface="Arial Narrow" charset="0"/>
                <a:cs typeface="Arial Narrow" charset="0"/>
              </a:rPr>
              <a:t>)</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8" name="Диаграмма 7">
            <a:extLst>
              <a:ext uri="{FF2B5EF4-FFF2-40B4-BE49-F238E27FC236}">
                <a16:creationId xmlns:a16="http://schemas.microsoft.com/office/drawing/2014/main" id="{F8AFB1F9-6C98-DB44-821C-A5B08FB75B16}"/>
              </a:ext>
            </a:extLst>
          </p:cNvPr>
          <p:cNvGraphicFramePr>
            <a:graphicFrameLocks/>
          </p:cNvGraphicFramePr>
          <p:nvPr>
            <p:extLst>
              <p:ext uri="{D42A27DB-BD31-4B8C-83A1-F6EECF244321}">
                <p14:modId xmlns:p14="http://schemas.microsoft.com/office/powerpoint/2010/main" val="3178046421"/>
              </p:ext>
            </p:extLst>
          </p:nvPr>
        </p:nvGraphicFramePr>
        <p:xfrm>
          <a:off x="1209449" y="4393251"/>
          <a:ext cx="6105751" cy="3691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a16="http://schemas.microsoft.com/office/drawing/2014/main" id="{8B2F7458-5486-174C-8B9C-4EC4594D8F2C}"/>
              </a:ext>
            </a:extLst>
          </p:cNvPr>
          <p:cNvGraphicFramePr>
            <a:graphicFrameLocks/>
          </p:cNvGraphicFramePr>
          <p:nvPr>
            <p:extLst>
              <p:ext uri="{D42A27DB-BD31-4B8C-83A1-F6EECF244321}">
                <p14:modId xmlns:p14="http://schemas.microsoft.com/office/powerpoint/2010/main" val="3733733450"/>
              </p:ext>
            </p:extLst>
          </p:nvPr>
        </p:nvGraphicFramePr>
        <p:xfrm>
          <a:off x="8356697" y="4545513"/>
          <a:ext cx="6899345" cy="3539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a:extLst>
              <a:ext uri="{FF2B5EF4-FFF2-40B4-BE49-F238E27FC236}">
                <a16:creationId xmlns:a16="http://schemas.microsoft.com/office/drawing/2014/main" id="{2356840B-0B78-0841-B1EF-6DA393243B9C}"/>
              </a:ext>
            </a:extLst>
          </p:cNvPr>
          <p:cNvGraphicFramePr>
            <a:graphicFrameLocks/>
          </p:cNvGraphicFramePr>
          <p:nvPr>
            <p:extLst>
              <p:ext uri="{D42A27DB-BD31-4B8C-83A1-F6EECF244321}">
                <p14:modId xmlns:p14="http://schemas.microsoft.com/office/powerpoint/2010/main" val="2347965006"/>
              </p:ext>
            </p:extLst>
          </p:nvPr>
        </p:nvGraphicFramePr>
        <p:xfrm>
          <a:off x="16297539" y="4393250"/>
          <a:ext cx="6105751" cy="3539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Диаграмма 13">
            <a:extLst>
              <a:ext uri="{FF2B5EF4-FFF2-40B4-BE49-F238E27FC236}">
                <a16:creationId xmlns:a16="http://schemas.microsoft.com/office/drawing/2014/main" id="{5C425C17-8510-E84F-A597-60AACB69B8B0}"/>
              </a:ext>
            </a:extLst>
          </p:cNvPr>
          <p:cNvGraphicFramePr>
            <a:graphicFrameLocks/>
          </p:cNvGraphicFramePr>
          <p:nvPr>
            <p:extLst>
              <p:ext uri="{D42A27DB-BD31-4B8C-83A1-F6EECF244321}">
                <p14:modId xmlns:p14="http://schemas.microsoft.com/office/powerpoint/2010/main" val="3285620523"/>
              </p:ext>
            </p:extLst>
          </p:nvPr>
        </p:nvGraphicFramePr>
        <p:xfrm>
          <a:off x="1201065" y="8350987"/>
          <a:ext cx="6105751" cy="42340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Диаграмма 14">
            <a:extLst>
              <a:ext uri="{FF2B5EF4-FFF2-40B4-BE49-F238E27FC236}">
                <a16:creationId xmlns:a16="http://schemas.microsoft.com/office/drawing/2014/main" id="{11148EA8-E8FD-4649-949E-5F2E4D378860}"/>
              </a:ext>
            </a:extLst>
          </p:cNvPr>
          <p:cNvGraphicFramePr>
            <a:graphicFrameLocks/>
          </p:cNvGraphicFramePr>
          <p:nvPr>
            <p:extLst>
              <p:ext uri="{D42A27DB-BD31-4B8C-83A1-F6EECF244321}">
                <p14:modId xmlns:p14="http://schemas.microsoft.com/office/powerpoint/2010/main" val="2848983571"/>
              </p:ext>
            </p:extLst>
          </p:nvPr>
        </p:nvGraphicFramePr>
        <p:xfrm>
          <a:off x="8356697" y="8793428"/>
          <a:ext cx="6899345" cy="37915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Диаграмма 15">
            <a:extLst>
              <a:ext uri="{FF2B5EF4-FFF2-40B4-BE49-F238E27FC236}">
                <a16:creationId xmlns:a16="http://schemas.microsoft.com/office/drawing/2014/main" id="{7F57CD72-1012-624F-9ECF-B60DC44FCEBF}"/>
              </a:ext>
            </a:extLst>
          </p:cNvPr>
          <p:cNvGraphicFramePr>
            <a:graphicFrameLocks/>
          </p:cNvGraphicFramePr>
          <p:nvPr>
            <p:extLst>
              <p:ext uri="{D42A27DB-BD31-4B8C-83A1-F6EECF244321}">
                <p14:modId xmlns:p14="http://schemas.microsoft.com/office/powerpoint/2010/main" val="425936460"/>
              </p:ext>
            </p:extLst>
          </p:nvPr>
        </p:nvGraphicFramePr>
        <p:xfrm>
          <a:off x="16297538" y="8818561"/>
          <a:ext cx="6407621" cy="3766433"/>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46E6697F-A704-B943-BF3F-26385D4B6A81}"/>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extLst>
      <p:ext uri="{BB962C8B-B14F-4D97-AF65-F5344CB8AC3E}">
        <p14:creationId xmlns:p14="http://schemas.microsoft.com/office/powerpoint/2010/main" val="27583633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rental price (</a:t>
            </a:r>
            <a:r>
              <a:rPr lang="en-US" sz="4200" dirty="0" err="1">
                <a:latin typeface="Arial Narrow" charset="0"/>
                <a:ea typeface="Arial Narrow" charset="0"/>
                <a:cs typeface="Arial Narrow" charset="0"/>
              </a:rPr>
              <a:t>ivqr</a:t>
            </a:r>
            <a:r>
              <a:rPr lang="en-US" sz="4200" dirty="0">
                <a:latin typeface="Arial Narrow" charset="0"/>
                <a:ea typeface="Arial Narrow" charset="0"/>
                <a:cs typeface="Arial Narrow" charset="0"/>
              </a:rPr>
              <a:t>)</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2" name="Таблица 1">
            <a:extLst>
              <a:ext uri="{FF2B5EF4-FFF2-40B4-BE49-F238E27FC236}">
                <a16:creationId xmlns:a16="http://schemas.microsoft.com/office/drawing/2014/main" id="{1DE44C8B-04DF-754A-83D8-E10B66FD4701}"/>
              </a:ext>
            </a:extLst>
          </p:cNvPr>
          <p:cNvGraphicFramePr>
            <a:graphicFrameLocks noGrp="1"/>
          </p:cNvGraphicFramePr>
          <p:nvPr>
            <p:extLst>
              <p:ext uri="{D42A27DB-BD31-4B8C-83A1-F6EECF244321}">
                <p14:modId xmlns:p14="http://schemas.microsoft.com/office/powerpoint/2010/main" val="1646481979"/>
              </p:ext>
            </p:extLst>
          </p:nvPr>
        </p:nvGraphicFramePr>
        <p:xfrm>
          <a:off x="1201065" y="4129398"/>
          <a:ext cx="16774110" cy="9153454"/>
        </p:xfrm>
        <a:graphic>
          <a:graphicData uri="http://schemas.openxmlformats.org/drawingml/2006/table">
            <a:tbl>
              <a:tblPr>
                <a:tableStyleId>{5940675A-B579-460E-94D1-54222C63F5DA}</a:tableStyleId>
              </a:tblPr>
              <a:tblGrid>
                <a:gridCol w="1903082">
                  <a:extLst>
                    <a:ext uri="{9D8B030D-6E8A-4147-A177-3AD203B41FA5}">
                      <a16:colId xmlns:a16="http://schemas.microsoft.com/office/drawing/2014/main" val="1521157264"/>
                    </a:ext>
                  </a:extLst>
                </a:gridCol>
                <a:gridCol w="1451740">
                  <a:extLst>
                    <a:ext uri="{9D8B030D-6E8A-4147-A177-3AD203B41FA5}">
                      <a16:colId xmlns:a16="http://schemas.microsoft.com/office/drawing/2014/main" val="1130296578"/>
                    </a:ext>
                  </a:extLst>
                </a:gridCol>
                <a:gridCol w="1677411">
                  <a:extLst>
                    <a:ext uri="{9D8B030D-6E8A-4147-A177-3AD203B41FA5}">
                      <a16:colId xmlns:a16="http://schemas.microsoft.com/office/drawing/2014/main" val="2368343620"/>
                    </a:ext>
                  </a:extLst>
                </a:gridCol>
                <a:gridCol w="1677411">
                  <a:extLst>
                    <a:ext uri="{9D8B030D-6E8A-4147-A177-3AD203B41FA5}">
                      <a16:colId xmlns:a16="http://schemas.microsoft.com/office/drawing/2014/main" val="3847775718"/>
                    </a:ext>
                  </a:extLst>
                </a:gridCol>
                <a:gridCol w="1677411">
                  <a:extLst>
                    <a:ext uri="{9D8B030D-6E8A-4147-A177-3AD203B41FA5}">
                      <a16:colId xmlns:a16="http://schemas.microsoft.com/office/drawing/2014/main" val="599363341"/>
                    </a:ext>
                  </a:extLst>
                </a:gridCol>
                <a:gridCol w="1677411">
                  <a:extLst>
                    <a:ext uri="{9D8B030D-6E8A-4147-A177-3AD203B41FA5}">
                      <a16:colId xmlns:a16="http://schemas.microsoft.com/office/drawing/2014/main" val="3298411588"/>
                    </a:ext>
                  </a:extLst>
                </a:gridCol>
                <a:gridCol w="1677411">
                  <a:extLst>
                    <a:ext uri="{9D8B030D-6E8A-4147-A177-3AD203B41FA5}">
                      <a16:colId xmlns:a16="http://schemas.microsoft.com/office/drawing/2014/main" val="3138969485"/>
                    </a:ext>
                  </a:extLst>
                </a:gridCol>
                <a:gridCol w="1677411">
                  <a:extLst>
                    <a:ext uri="{9D8B030D-6E8A-4147-A177-3AD203B41FA5}">
                      <a16:colId xmlns:a16="http://schemas.microsoft.com/office/drawing/2014/main" val="2623120564"/>
                    </a:ext>
                  </a:extLst>
                </a:gridCol>
                <a:gridCol w="1677411">
                  <a:extLst>
                    <a:ext uri="{9D8B030D-6E8A-4147-A177-3AD203B41FA5}">
                      <a16:colId xmlns:a16="http://schemas.microsoft.com/office/drawing/2014/main" val="1008119726"/>
                    </a:ext>
                  </a:extLst>
                </a:gridCol>
                <a:gridCol w="1677411">
                  <a:extLst>
                    <a:ext uri="{9D8B030D-6E8A-4147-A177-3AD203B41FA5}">
                      <a16:colId xmlns:a16="http://schemas.microsoft.com/office/drawing/2014/main" val="1410778805"/>
                    </a:ext>
                  </a:extLst>
                </a:gridCol>
              </a:tblGrid>
              <a:tr h="41606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0.1</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0.2</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0.3</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0.4</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0.5</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0.6</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0.7</a:t>
                      </a: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dirty="0">
                          <a:effectLst/>
                        </a:rPr>
                        <a:t>0.8 </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b="1" u="none" strike="noStrike">
                          <a:effectLst/>
                        </a:rPr>
                        <a:t>0.9</a:t>
                      </a:r>
                      <a:endParaRPr lang="ru-RU" sz="24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56118856"/>
                  </a:ext>
                </a:extLst>
              </a:tr>
              <a:tr h="856607">
                <a:tc>
                  <a:txBody>
                    <a:bodyPr/>
                    <a:lstStyle/>
                    <a:p>
                      <a:pPr algn="l" fontAlgn="ctr"/>
                      <a:r>
                        <a:rPr lang="en-GB" sz="2400" b="1" u="none" strike="noStrike" dirty="0">
                          <a:effectLst/>
                        </a:rPr>
                        <a:t>VARIABLES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a:effectLst/>
                        </a:rPr>
                        <a:t>rent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dirty="0">
                          <a:effectLst/>
                        </a:rPr>
                        <a:t>rent</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2400" b="1" u="none" strike="noStrike" dirty="0">
                          <a:effectLst/>
                        </a:rPr>
                        <a:t>rent</a:t>
                      </a:r>
                      <a:endParaRPr lang="en-GB" sz="2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9012268"/>
                  </a:ext>
                </a:extLst>
              </a:tr>
              <a:tr h="391592">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64715446"/>
                  </a:ext>
                </a:extLst>
              </a:tr>
              <a:tr h="416066">
                <a:tc>
                  <a:txBody>
                    <a:bodyPr/>
                    <a:lstStyle/>
                    <a:p>
                      <a:pPr algn="l" fontAlgn="ctr"/>
                      <a:r>
                        <a:rPr lang="el-GR" sz="2400" b="1" u="none" strike="noStrike" dirty="0">
                          <a:effectLst/>
                        </a:rPr>
                        <a:t>ρ</a:t>
                      </a:r>
                      <a:endParaRPr lang="el-GR"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0.502***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0.477***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0.463***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0.449***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0.436***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0.422***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0.407***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0.389***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0.364***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74682199"/>
                  </a:ext>
                </a:extLst>
              </a:tr>
              <a:tr h="41606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(0.0299)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(0.0257)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(0.0245)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(0.0245)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(0.0276)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(0.0351)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(0.0425)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45361659"/>
                  </a:ext>
                </a:extLst>
              </a:tr>
              <a:tr h="832132">
                <a:tc>
                  <a:txBody>
                    <a:bodyPr/>
                    <a:lstStyle/>
                    <a:p>
                      <a:pPr algn="l" fontAlgn="ctr"/>
                      <a:r>
                        <a:rPr lang="en-GB" sz="2400" b="1" u="none" strike="noStrike">
                          <a:effectLst/>
                        </a:rPr>
                        <a:t>Unemployment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-0.0388***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-0.0407***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-0.0419***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-0.0430***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-0.0440***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-0.0452***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-0.0463***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-0.0478***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-0.0498***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12064914"/>
                  </a:ext>
                </a:extLst>
              </a:tr>
              <a:tr h="41606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(0.00672)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(0.00567)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(0.00525)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(0.00505)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(0.00504)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(0.00525)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(0.00567)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(0.00640)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(0.00774)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754667113"/>
                  </a:ext>
                </a:extLst>
              </a:tr>
              <a:tr h="416066">
                <a:tc>
                  <a:txBody>
                    <a:bodyPr/>
                    <a:lstStyle/>
                    <a:p>
                      <a:pPr algn="l" fontAlgn="ctr"/>
                      <a:r>
                        <a:rPr lang="en-GB" sz="2400" b="1" u="none" strike="noStrike" dirty="0">
                          <a:effectLst/>
                        </a:rPr>
                        <a:t>Wages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0.0225***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0.0278***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0.0310***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0.0339***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0.0368***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0.0399***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0.0470***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0.0525***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99172856"/>
                  </a:ext>
                </a:extLst>
              </a:tr>
              <a:tr h="41606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(0.00422)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(0.00348)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(0.00324)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(0.00320)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(0.00334)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(0.00366)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(0.00484)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(0.00602)</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31329178"/>
                  </a:ext>
                </a:extLst>
              </a:tr>
              <a:tr h="416066">
                <a:tc>
                  <a:txBody>
                    <a:bodyPr/>
                    <a:lstStyle/>
                    <a:p>
                      <a:pPr algn="l" fontAlgn="ctr"/>
                      <a:r>
                        <a:rPr lang="en-GB" sz="2400" b="1" u="none" strike="noStrike" dirty="0">
                          <a:effectLst/>
                        </a:rPr>
                        <a:t>GRP</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0.0151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0.0313*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0.0460**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0.0763***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0.0925***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0.140***</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68211822"/>
                  </a:ext>
                </a:extLst>
              </a:tr>
              <a:tr h="41606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(0.0239)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(0.0203)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(0.0187)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(0.0179)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(0.0177)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(0.0181)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(0.0193)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(0.0256)</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94930886"/>
                  </a:ext>
                </a:extLst>
              </a:tr>
              <a:tr h="416066">
                <a:tc>
                  <a:txBody>
                    <a:bodyPr/>
                    <a:lstStyle/>
                    <a:p>
                      <a:pPr algn="l" fontAlgn="ctr"/>
                      <a:r>
                        <a:rPr lang="en-GB" sz="2400" b="1" u="none" strike="noStrike" dirty="0">
                          <a:effectLst/>
                        </a:rPr>
                        <a:t>Immigration</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4.229***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4.764***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5.089***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5.383***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5.676***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6.316***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6.706***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7.268***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95548107"/>
                  </a:ext>
                </a:extLst>
              </a:tr>
              <a:tr h="41606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(0.246)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(0.295)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5996570"/>
                  </a:ext>
                </a:extLst>
              </a:tr>
              <a:tr h="416066">
                <a:tc>
                  <a:txBody>
                    <a:bodyPr/>
                    <a:lstStyle/>
                    <a:p>
                      <a:pPr algn="l" fontAlgn="ctr"/>
                      <a:r>
                        <a:rPr lang="en-GB" sz="2400" b="1" u="none" strike="noStrike">
                          <a:effectLst/>
                        </a:rPr>
                        <a:t>Emigration</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-0.124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-0.0197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0.0438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0.101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0.220*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0.359**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0.468**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7049516"/>
                  </a:ext>
                </a:extLst>
              </a:tr>
              <a:tr h="41606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(0.0970)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(0.0977)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(0.104)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(0.214)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63636114"/>
                  </a:ext>
                </a:extLst>
              </a:tr>
              <a:tr h="416066">
                <a:tc>
                  <a:txBody>
                    <a:bodyPr/>
                    <a:lstStyle/>
                    <a:p>
                      <a:pPr algn="l" fontAlgn="ctr"/>
                      <a:r>
                        <a:rPr lang="en-GB" sz="2400" b="1" u="none" strike="noStrike">
                          <a:effectLst/>
                        </a:rPr>
                        <a:t>Constant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0.545**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-0.00269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-0.292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-0.446**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-0.631***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-0.898***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2495103"/>
                  </a:ext>
                </a:extLst>
              </a:tr>
              <a:tr h="41606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(0.243)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(0.189)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(0.178)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(0.188)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(0.208)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(0.248)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01717503"/>
                  </a:ext>
                </a:extLst>
              </a:tr>
              <a:tr h="391592">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74251326"/>
                  </a:ext>
                </a:extLst>
              </a:tr>
              <a:tr h="856607">
                <a:tc>
                  <a:txBody>
                    <a:bodyPr/>
                    <a:lstStyle/>
                    <a:p>
                      <a:pPr algn="l" fontAlgn="ctr"/>
                      <a:r>
                        <a:rPr lang="en-GB" sz="2400" b="1" u="none" strike="noStrike" dirty="0">
                          <a:effectLst/>
                        </a:rPr>
                        <a:t>Observations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5,955</a:t>
                      </a:r>
                      <a:endParaRPr lang="ru-RU"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17040436"/>
                  </a:ext>
                </a:extLst>
              </a:tr>
            </a:tbl>
          </a:graphicData>
        </a:graphic>
      </p:graphicFrame>
      <p:sp>
        <p:nvSpPr>
          <p:cNvPr id="8" name="TextBox 7">
            <a:extLst>
              <a:ext uri="{FF2B5EF4-FFF2-40B4-BE49-F238E27FC236}">
                <a16:creationId xmlns:a16="http://schemas.microsoft.com/office/drawing/2014/main" id="{9B5C2715-9E83-B94C-82AA-7A77E01F3B5C}"/>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
        <p:nvSpPr>
          <p:cNvPr id="12" name="Прямоугольник 11">
            <a:extLst>
              <a:ext uri="{FF2B5EF4-FFF2-40B4-BE49-F238E27FC236}">
                <a16:creationId xmlns:a16="http://schemas.microsoft.com/office/drawing/2014/main" id="{817E3AA3-0B5E-0140-B9B2-8710650AFA1D}"/>
              </a:ext>
            </a:extLst>
          </p:cNvPr>
          <p:cNvSpPr/>
          <p:nvPr/>
        </p:nvSpPr>
        <p:spPr>
          <a:xfrm>
            <a:off x="18769263" y="4526356"/>
            <a:ext cx="5005137" cy="461665"/>
          </a:xfrm>
          <a:prstGeom prst="rect">
            <a:avLst/>
          </a:prstGeom>
        </p:spPr>
        <p:txBody>
          <a:bodyPr wrap="square">
            <a:spAutoFit/>
          </a:bodyPr>
          <a:lstStyle/>
          <a:p>
            <a:r>
              <a:rPr lang="ru-RU" sz="2400" dirty="0">
                <a:solidFill>
                  <a:srgbClr val="253957"/>
                </a:solidFill>
                <a:latin typeface="+mn-lt"/>
              </a:rPr>
              <a:t>*** </a:t>
            </a:r>
            <a:r>
              <a:rPr lang="ru-RU" sz="2400" dirty="0" err="1">
                <a:solidFill>
                  <a:srgbClr val="253957"/>
                </a:solidFill>
                <a:latin typeface="+mn-lt"/>
              </a:rPr>
              <a:t>p</a:t>
            </a:r>
            <a:r>
              <a:rPr lang="ru-RU" sz="2400" dirty="0">
                <a:solidFill>
                  <a:srgbClr val="253957"/>
                </a:solidFill>
                <a:latin typeface="+mn-lt"/>
              </a:rPr>
              <a:t>&lt;0.01, ** </a:t>
            </a:r>
            <a:r>
              <a:rPr lang="ru-RU" sz="2400" dirty="0" err="1">
                <a:solidFill>
                  <a:srgbClr val="253957"/>
                </a:solidFill>
                <a:latin typeface="+mn-lt"/>
              </a:rPr>
              <a:t>p</a:t>
            </a:r>
            <a:r>
              <a:rPr lang="ru-RU" sz="2400" dirty="0">
                <a:solidFill>
                  <a:srgbClr val="253957"/>
                </a:solidFill>
                <a:latin typeface="+mn-lt"/>
              </a:rPr>
              <a:t>&lt;0.05, * </a:t>
            </a:r>
            <a:r>
              <a:rPr lang="ru-RU" sz="2400" dirty="0" err="1">
                <a:solidFill>
                  <a:srgbClr val="253957"/>
                </a:solidFill>
                <a:latin typeface="+mn-lt"/>
              </a:rPr>
              <a:t>p</a:t>
            </a:r>
            <a:r>
              <a:rPr lang="ru-RU" sz="2400" dirty="0">
                <a:solidFill>
                  <a:srgbClr val="253957"/>
                </a:solidFill>
                <a:latin typeface="+mn-lt"/>
              </a:rPr>
              <a:t>&lt;0.1</a:t>
            </a:r>
          </a:p>
        </p:txBody>
      </p:sp>
    </p:spTree>
    <p:extLst>
      <p:ext uri="{BB962C8B-B14F-4D97-AF65-F5344CB8AC3E}">
        <p14:creationId xmlns:p14="http://schemas.microsoft.com/office/powerpoint/2010/main" val="36762147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selling price (</a:t>
            </a:r>
            <a:r>
              <a:rPr lang="en-US" sz="4200" dirty="0" err="1">
                <a:latin typeface="Arial Narrow" charset="0"/>
                <a:ea typeface="Arial Narrow" charset="0"/>
                <a:cs typeface="Arial Narrow" charset="0"/>
              </a:rPr>
              <a:t>ivqr</a:t>
            </a:r>
            <a:r>
              <a:rPr lang="en-US" sz="4200" dirty="0">
                <a:latin typeface="Arial Narrow" charset="0"/>
                <a:ea typeface="Arial Narrow" charset="0"/>
                <a:cs typeface="Arial Narrow" charset="0"/>
              </a:rPr>
              <a:t>)</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8" name="Диаграмма 7">
            <a:extLst>
              <a:ext uri="{FF2B5EF4-FFF2-40B4-BE49-F238E27FC236}">
                <a16:creationId xmlns:a16="http://schemas.microsoft.com/office/drawing/2014/main" id="{C341473D-5839-AA40-86A8-87E2072AEF28}"/>
              </a:ext>
            </a:extLst>
          </p:cNvPr>
          <p:cNvGraphicFramePr>
            <a:graphicFrameLocks/>
          </p:cNvGraphicFramePr>
          <p:nvPr>
            <p:extLst>
              <p:ext uri="{D42A27DB-BD31-4B8C-83A1-F6EECF244321}">
                <p14:modId xmlns:p14="http://schemas.microsoft.com/office/powerpoint/2010/main" val="1298053435"/>
              </p:ext>
            </p:extLst>
          </p:nvPr>
        </p:nvGraphicFramePr>
        <p:xfrm>
          <a:off x="1262572" y="4387869"/>
          <a:ext cx="6052628" cy="3697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a16="http://schemas.microsoft.com/office/drawing/2014/main" id="{DB795F5D-7395-1945-A3AB-8096BA7E2D7A}"/>
              </a:ext>
            </a:extLst>
          </p:cNvPr>
          <p:cNvGraphicFramePr>
            <a:graphicFrameLocks/>
          </p:cNvGraphicFramePr>
          <p:nvPr>
            <p:extLst>
              <p:ext uri="{D42A27DB-BD31-4B8C-83A1-F6EECF244321}">
                <p14:modId xmlns:p14="http://schemas.microsoft.com/office/powerpoint/2010/main" val="2072270917"/>
              </p:ext>
            </p:extLst>
          </p:nvPr>
        </p:nvGraphicFramePr>
        <p:xfrm>
          <a:off x="8014347" y="4387869"/>
          <a:ext cx="6712305" cy="3697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a:extLst>
              <a:ext uri="{FF2B5EF4-FFF2-40B4-BE49-F238E27FC236}">
                <a16:creationId xmlns:a16="http://schemas.microsoft.com/office/drawing/2014/main" id="{47D7C6F3-80BE-5F43-A851-6BBE10DC6D18}"/>
              </a:ext>
            </a:extLst>
          </p:cNvPr>
          <p:cNvGraphicFramePr>
            <a:graphicFrameLocks/>
          </p:cNvGraphicFramePr>
          <p:nvPr>
            <p:extLst>
              <p:ext uri="{D42A27DB-BD31-4B8C-83A1-F6EECF244321}">
                <p14:modId xmlns:p14="http://schemas.microsoft.com/office/powerpoint/2010/main" val="1971908566"/>
              </p:ext>
            </p:extLst>
          </p:nvPr>
        </p:nvGraphicFramePr>
        <p:xfrm>
          <a:off x="15425798" y="4387868"/>
          <a:ext cx="6399485" cy="36973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Диаграмма 13">
            <a:extLst>
              <a:ext uri="{FF2B5EF4-FFF2-40B4-BE49-F238E27FC236}">
                <a16:creationId xmlns:a16="http://schemas.microsoft.com/office/drawing/2014/main" id="{093FC669-FB17-B946-B9BD-3F6B12D32146}"/>
              </a:ext>
            </a:extLst>
          </p:cNvPr>
          <p:cNvGraphicFramePr>
            <a:graphicFrameLocks/>
          </p:cNvGraphicFramePr>
          <p:nvPr>
            <p:extLst>
              <p:ext uri="{D42A27DB-BD31-4B8C-83A1-F6EECF244321}">
                <p14:modId xmlns:p14="http://schemas.microsoft.com/office/powerpoint/2010/main" val="3919192805"/>
              </p:ext>
            </p:extLst>
          </p:nvPr>
        </p:nvGraphicFramePr>
        <p:xfrm>
          <a:off x="1262571" y="8527853"/>
          <a:ext cx="6052627" cy="42015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Диаграмма 14">
            <a:extLst>
              <a:ext uri="{FF2B5EF4-FFF2-40B4-BE49-F238E27FC236}">
                <a16:creationId xmlns:a16="http://schemas.microsoft.com/office/drawing/2014/main" id="{7A330152-A74E-1C48-BE8C-8185AB6CD8CF}"/>
              </a:ext>
            </a:extLst>
          </p:cNvPr>
          <p:cNvGraphicFramePr>
            <a:graphicFrameLocks/>
          </p:cNvGraphicFramePr>
          <p:nvPr>
            <p:extLst>
              <p:ext uri="{D42A27DB-BD31-4B8C-83A1-F6EECF244321}">
                <p14:modId xmlns:p14="http://schemas.microsoft.com/office/powerpoint/2010/main" val="203211316"/>
              </p:ext>
            </p:extLst>
          </p:nvPr>
        </p:nvGraphicFramePr>
        <p:xfrm>
          <a:off x="8014346" y="8527852"/>
          <a:ext cx="6712305" cy="40331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Диаграмма 15">
            <a:extLst>
              <a:ext uri="{FF2B5EF4-FFF2-40B4-BE49-F238E27FC236}">
                <a16:creationId xmlns:a16="http://schemas.microsoft.com/office/drawing/2014/main" id="{C285484D-805A-394F-9D23-5C2E07F7BD02}"/>
              </a:ext>
            </a:extLst>
          </p:cNvPr>
          <p:cNvGraphicFramePr>
            <a:graphicFrameLocks/>
          </p:cNvGraphicFramePr>
          <p:nvPr>
            <p:extLst>
              <p:ext uri="{D42A27DB-BD31-4B8C-83A1-F6EECF244321}">
                <p14:modId xmlns:p14="http://schemas.microsoft.com/office/powerpoint/2010/main" val="584282001"/>
              </p:ext>
            </p:extLst>
          </p:nvPr>
        </p:nvGraphicFramePr>
        <p:xfrm>
          <a:off x="15425798" y="8527851"/>
          <a:ext cx="6712304" cy="3697323"/>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2B04E941-0C4C-C34F-9E68-B8E820A81EC4}"/>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Tree>
    <p:extLst>
      <p:ext uri="{BB962C8B-B14F-4D97-AF65-F5344CB8AC3E}">
        <p14:creationId xmlns:p14="http://schemas.microsoft.com/office/powerpoint/2010/main" val="303530861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Results for selling price (</a:t>
            </a:r>
            <a:r>
              <a:rPr lang="en-US" sz="4200" dirty="0" err="1">
                <a:latin typeface="Arial Narrow" charset="0"/>
                <a:ea typeface="Arial Narrow" charset="0"/>
                <a:cs typeface="Arial Narrow" charset="0"/>
              </a:rPr>
              <a:t>ivqr</a:t>
            </a:r>
            <a:r>
              <a:rPr lang="en-US" sz="4200" dirty="0">
                <a:latin typeface="Arial Narrow" charset="0"/>
                <a:ea typeface="Arial Narrow" charset="0"/>
                <a:cs typeface="Arial Narrow" charset="0"/>
              </a:rPr>
              <a:t>)</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Название подразделения, лаборатории, факультета и т.д.">
            <a:extLst>
              <a:ext uri="{FF2B5EF4-FFF2-40B4-BE49-F238E27FC236}">
                <a16:creationId xmlns:a16="http://schemas.microsoft.com/office/drawing/2014/main" id="{9BEAB0A0-AB04-364E-ACFF-28C826158005}"/>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graphicFrame>
        <p:nvGraphicFramePr>
          <p:cNvPr id="2" name="Таблица 1">
            <a:extLst>
              <a:ext uri="{FF2B5EF4-FFF2-40B4-BE49-F238E27FC236}">
                <a16:creationId xmlns:a16="http://schemas.microsoft.com/office/drawing/2014/main" id="{F8219EA0-F71A-FE44-9D96-A3974DB46825}"/>
              </a:ext>
            </a:extLst>
          </p:cNvPr>
          <p:cNvGraphicFramePr>
            <a:graphicFrameLocks noGrp="1"/>
          </p:cNvGraphicFramePr>
          <p:nvPr>
            <p:extLst>
              <p:ext uri="{D42A27DB-BD31-4B8C-83A1-F6EECF244321}">
                <p14:modId xmlns:p14="http://schemas.microsoft.com/office/powerpoint/2010/main" val="1382351336"/>
              </p:ext>
            </p:extLst>
          </p:nvPr>
        </p:nvGraphicFramePr>
        <p:xfrm>
          <a:off x="1209449" y="4129398"/>
          <a:ext cx="16813860" cy="8966130"/>
        </p:xfrm>
        <a:graphic>
          <a:graphicData uri="http://schemas.openxmlformats.org/drawingml/2006/table">
            <a:tbl>
              <a:tblPr>
                <a:tableStyleId>{5940675A-B579-460E-94D1-54222C63F5DA}</a:tableStyleId>
              </a:tblPr>
              <a:tblGrid>
                <a:gridCol w="1870635">
                  <a:extLst>
                    <a:ext uri="{9D8B030D-6E8A-4147-A177-3AD203B41FA5}">
                      <a16:colId xmlns:a16="http://schemas.microsoft.com/office/drawing/2014/main" val="48284133"/>
                    </a:ext>
                  </a:extLst>
                </a:gridCol>
                <a:gridCol w="1492137">
                  <a:extLst>
                    <a:ext uri="{9D8B030D-6E8A-4147-A177-3AD203B41FA5}">
                      <a16:colId xmlns:a16="http://schemas.microsoft.com/office/drawing/2014/main" val="2806755890"/>
                    </a:ext>
                  </a:extLst>
                </a:gridCol>
                <a:gridCol w="1681386">
                  <a:extLst>
                    <a:ext uri="{9D8B030D-6E8A-4147-A177-3AD203B41FA5}">
                      <a16:colId xmlns:a16="http://schemas.microsoft.com/office/drawing/2014/main" val="3268928233"/>
                    </a:ext>
                  </a:extLst>
                </a:gridCol>
                <a:gridCol w="1681386">
                  <a:extLst>
                    <a:ext uri="{9D8B030D-6E8A-4147-A177-3AD203B41FA5}">
                      <a16:colId xmlns:a16="http://schemas.microsoft.com/office/drawing/2014/main" val="506688110"/>
                    </a:ext>
                  </a:extLst>
                </a:gridCol>
                <a:gridCol w="1681386">
                  <a:extLst>
                    <a:ext uri="{9D8B030D-6E8A-4147-A177-3AD203B41FA5}">
                      <a16:colId xmlns:a16="http://schemas.microsoft.com/office/drawing/2014/main" val="2391174616"/>
                    </a:ext>
                  </a:extLst>
                </a:gridCol>
                <a:gridCol w="1681386">
                  <a:extLst>
                    <a:ext uri="{9D8B030D-6E8A-4147-A177-3AD203B41FA5}">
                      <a16:colId xmlns:a16="http://schemas.microsoft.com/office/drawing/2014/main" val="2911774898"/>
                    </a:ext>
                  </a:extLst>
                </a:gridCol>
                <a:gridCol w="1681386">
                  <a:extLst>
                    <a:ext uri="{9D8B030D-6E8A-4147-A177-3AD203B41FA5}">
                      <a16:colId xmlns:a16="http://schemas.microsoft.com/office/drawing/2014/main" val="2855851566"/>
                    </a:ext>
                  </a:extLst>
                </a:gridCol>
                <a:gridCol w="1681386">
                  <a:extLst>
                    <a:ext uri="{9D8B030D-6E8A-4147-A177-3AD203B41FA5}">
                      <a16:colId xmlns:a16="http://schemas.microsoft.com/office/drawing/2014/main" val="140618813"/>
                    </a:ext>
                  </a:extLst>
                </a:gridCol>
                <a:gridCol w="1681386">
                  <a:extLst>
                    <a:ext uri="{9D8B030D-6E8A-4147-A177-3AD203B41FA5}">
                      <a16:colId xmlns:a16="http://schemas.microsoft.com/office/drawing/2014/main" val="1671057906"/>
                    </a:ext>
                  </a:extLst>
                </a:gridCol>
                <a:gridCol w="1681386">
                  <a:extLst>
                    <a:ext uri="{9D8B030D-6E8A-4147-A177-3AD203B41FA5}">
                      <a16:colId xmlns:a16="http://schemas.microsoft.com/office/drawing/2014/main" val="2875592658"/>
                    </a:ext>
                  </a:extLst>
                </a:gridCol>
              </a:tblGrid>
              <a:tr h="384606">
                <a:tc>
                  <a:txBody>
                    <a:bodyPr/>
                    <a:lstStyle/>
                    <a:p>
                      <a:pPr algn="l" fontAlgn="ctr"/>
                      <a:r>
                        <a:rPr lang="ru-RU" sz="2400" b="1" u="none" strike="noStrike" dirty="0">
                          <a:effectLst/>
                        </a:rPr>
                        <a:t> </a:t>
                      </a: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ru-RU" sz="2400" b="1" u="none" strike="noStrike">
                          <a:effectLst/>
                        </a:rPr>
                        <a:t>0.1</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0.2</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0.3</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0.4</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0.5</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0.6</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0.7</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0.8 </a:t>
                      </a:r>
                      <a:endParaRPr lang="ru-RU"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2400" b="1" u="none" strike="noStrike">
                          <a:effectLst/>
                        </a:rPr>
                        <a:t>0.9</a:t>
                      </a:r>
                      <a:endParaRPr lang="ru-RU" sz="24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047012096"/>
                  </a:ext>
                </a:extLst>
              </a:tr>
              <a:tr h="841326">
                <a:tc>
                  <a:txBody>
                    <a:bodyPr/>
                    <a:lstStyle/>
                    <a:p>
                      <a:pPr algn="l" fontAlgn="ctr"/>
                      <a:r>
                        <a:rPr lang="en-GB" sz="2400" b="1" u="none" strike="noStrike">
                          <a:effectLst/>
                        </a:rPr>
                        <a:t>VARIABLES</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a:effectLst/>
                        </a:rPr>
                        <a:t>sell</a:t>
                      </a:r>
                      <a:endParaRPr lang="en-GB" sz="2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GB" sz="2400" b="1" u="none" strike="noStrike" dirty="0">
                          <a:effectLst/>
                        </a:rPr>
                        <a:t>sell</a:t>
                      </a:r>
                      <a:endParaRPr lang="en-GB" sz="24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867258993"/>
                  </a:ext>
                </a:extLst>
              </a:tr>
              <a:tr h="384606">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40960125"/>
                  </a:ext>
                </a:extLst>
              </a:tr>
              <a:tr h="408644">
                <a:tc>
                  <a:txBody>
                    <a:bodyPr/>
                    <a:lstStyle/>
                    <a:p>
                      <a:pPr algn="l" fontAlgn="ctr"/>
                      <a:r>
                        <a:rPr lang="el-GR" sz="2400" b="1" u="none" strike="noStrike" dirty="0">
                          <a:effectLst/>
                        </a:rPr>
                        <a:t>ρ</a:t>
                      </a:r>
                      <a:endParaRPr lang="el-GR"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-0.0653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0.102***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0.217***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0.458***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0.533***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0.617***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0.758***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46561571"/>
                  </a:ext>
                </a:extLst>
              </a:tr>
              <a:tr h="408644">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(0.0344)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(0.0328)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(0.0326)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(0.0335)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(0.0386)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(0.0456)</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71435318"/>
                  </a:ext>
                </a:extLst>
              </a:tr>
              <a:tr h="817288">
                <a:tc>
                  <a:txBody>
                    <a:bodyPr/>
                    <a:lstStyle/>
                    <a:p>
                      <a:pPr algn="l" fontAlgn="ctr"/>
                      <a:r>
                        <a:rPr lang="en-GB" sz="2400" b="1" u="none" strike="noStrike">
                          <a:effectLst/>
                        </a:rPr>
                        <a:t>Unemployment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-0.191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-0.168***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-0.121***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-0.0996***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-0.0808***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97336238"/>
                  </a:ext>
                </a:extLst>
              </a:tr>
              <a:tr h="408644">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(0.0102)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(0.00927)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(0.00883)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(0.00874)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(0.00899)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(0.00967)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(0.0115)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8796632"/>
                  </a:ext>
                </a:extLst>
              </a:tr>
              <a:tr h="408644">
                <a:tc>
                  <a:txBody>
                    <a:bodyPr/>
                    <a:lstStyle/>
                    <a:p>
                      <a:pPr algn="l" fontAlgn="ctr"/>
                      <a:r>
                        <a:rPr lang="en-GB" sz="2400" b="1" u="none" strike="noStrike">
                          <a:effectLst/>
                        </a:rPr>
                        <a:t>Wages</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0.0511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0.0538***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0.0557***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0.0572***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0.0584***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0.0596***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0.0608***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0.0622***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0.0645***</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56673478"/>
                  </a:ext>
                </a:extLst>
              </a:tr>
              <a:tr h="408644">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0</a:t>
                      </a:r>
                      <a:endParaRPr lang="ru-RU"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(0.00680)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(0.00608)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(0.00579)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(0.00579)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(0.00599)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(0.00638)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(0.00700)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(0.00836)</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939771"/>
                  </a:ext>
                </a:extLst>
              </a:tr>
              <a:tr h="408644">
                <a:tc>
                  <a:txBody>
                    <a:bodyPr/>
                    <a:lstStyle/>
                    <a:p>
                      <a:pPr algn="l" fontAlgn="ctr"/>
                      <a:r>
                        <a:rPr lang="en-GB" sz="2400" b="1" u="none" strike="noStrike" dirty="0">
                          <a:effectLst/>
                        </a:rPr>
                        <a:t>GRP</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0.164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0.140***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0.132***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0.127***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0.119***</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41963441"/>
                  </a:ext>
                </a:extLst>
              </a:tr>
              <a:tr h="408644">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(0.0356)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(0.0313)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(0.0289)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(0.0278)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(0.0275)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(0.0282)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(0.0301)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(0.0350)</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58752432"/>
                  </a:ext>
                </a:extLst>
              </a:tr>
              <a:tr h="408644">
                <a:tc>
                  <a:txBody>
                    <a:bodyPr/>
                    <a:lstStyle/>
                    <a:p>
                      <a:pPr algn="l" fontAlgn="ctr"/>
                      <a:r>
                        <a:rPr lang="en-GB" sz="2400" b="1" u="none" strike="noStrike" dirty="0">
                          <a:effectLst/>
                        </a:rPr>
                        <a:t>Immigration</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4.073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4.314***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4.479***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4.608***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4.718***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4.826***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4.935***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5.056***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5.259***</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66523073"/>
                  </a:ext>
                </a:extLst>
              </a:tr>
              <a:tr h="408644">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(0.231)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(0.250)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(0.271)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(0.292)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(0.316)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(0.341)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(0.371)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(0.424)</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2630778"/>
                  </a:ext>
                </a:extLst>
              </a:tr>
              <a:tr h="408644">
                <a:tc>
                  <a:txBody>
                    <a:bodyPr/>
                    <a:lstStyle/>
                    <a:p>
                      <a:pPr algn="l" fontAlgn="ctr"/>
                      <a:r>
                        <a:rPr lang="en-GB" sz="2400" b="1" u="none" strike="noStrike">
                          <a:effectLst/>
                        </a:rPr>
                        <a:t>Emigration</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4.294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4.378***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4.435***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4.480***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4.518***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4.556***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4.594***</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4.636***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4.707***</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00819698"/>
                  </a:ext>
                </a:extLst>
              </a:tr>
              <a:tr h="408644">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(0.225)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(0.249)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(0.270)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(0.288)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(0.307)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(0.327)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(0.349)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(0.388)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32102463"/>
                  </a:ext>
                </a:extLst>
              </a:tr>
              <a:tr h="408644">
                <a:tc>
                  <a:txBody>
                    <a:bodyPr/>
                    <a:lstStyle/>
                    <a:p>
                      <a:pPr algn="l" fontAlgn="ctr"/>
                      <a:r>
                        <a:rPr lang="en-GB" sz="2400" b="1" u="none" strike="noStrike">
                          <a:effectLst/>
                        </a:rPr>
                        <a:t>Constant</a:t>
                      </a:r>
                      <a:endParaRPr lang="en-GB"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5.113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4.047***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3.319***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2.749***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2.262***</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1.785***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1.306***</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0.771**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-0.126</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31403369"/>
                  </a:ext>
                </a:extLst>
              </a:tr>
              <a:tr h="408644">
                <a:tc>
                  <a:txBody>
                    <a:bodyPr/>
                    <a:lstStyle/>
                    <a:p>
                      <a:pPr algn="l" fontAlgn="ctr"/>
                      <a:endParaRPr lang="ru-RU" sz="2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(0.423)</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(0.368)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(0.339)</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(0.327)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(0.327)</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(0.341)</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(0.368)</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(0.438)</a:t>
                      </a: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93659784"/>
                  </a:ext>
                </a:extLst>
              </a:tr>
              <a:tr h="384606">
                <a:tc>
                  <a:txBody>
                    <a:bodyPr/>
                    <a:lstStyle/>
                    <a:p>
                      <a:pPr algn="l" fontAlgn="ctr"/>
                      <a:endParaRPr lang="ru-RU"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2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50206741"/>
                  </a:ext>
                </a:extLst>
              </a:tr>
              <a:tr h="841326">
                <a:tc>
                  <a:txBody>
                    <a:bodyPr/>
                    <a:lstStyle/>
                    <a:p>
                      <a:pPr algn="l" fontAlgn="ctr"/>
                      <a:r>
                        <a:rPr lang="en-GB" sz="2400" b="1" u="none" strike="noStrike" dirty="0">
                          <a:effectLst/>
                        </a:rPr>
                        <a:t>Observations</a:t>
                      </a:r>
                      <a:endParaRPr lang="en-GB" sz="2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a:effectLst/>
                        </a:rPr>
                        <a:t>5,955</a:t>
                      </a:r>
                      <a:endParaRPr lang="ru-RU" sz="2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400" u="none" strike="noStrike" dirty="0">
                          <a:effectLst/>
                        </a:rPr>
                        <a:t>5,955</a:t>
                      </a:r>
                      <a:endParaRPr lang="ru-RU"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83649095"/>
                  </a:ext>
                </a:extLst>
              </a:tr>
            </a:tbl>
          </a:graphicData>
        </a:graphic>
      </p:graphicFrame>
      <p:sp>
        <p:nvSpPr>
          <p:cNvPr id="8" name="TextBox 7">
            <a:extLst>
              <a:ext uri="{FF2B5EF4-FFF2-40B4-BE49-F238E27FC236}">
                <a16:creationId xmlns:a16="http://schemas.microsoft.com/office/drawing/2014/main" id="{7C02D2A8-6BEE-4340-B43E-EED966BAEB0A}"/>
              </a:ext>
            </a:extLst>
          </p:cNvPr>
          <p:cNvSpPr txBox="1"/>
          <p:nvPr/>
        </p:nvSpPr>
        <p:spPr>
          <a:xfrm>
            <a:off x="20116800" y="13074188"/>
            <a:ext cx="3922295"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253957"/>
                </a:solidFill>
                <a:effectLst/>
                <a:uFillTx/>
                <a:latin typeface="+mn-lt"/>
                <a:ea typeface="+mj-ea"/>
                <a:cs typeface="+mj-cs"/>
                <a:sym typeface="Helvetica Light"/>
              </a:rPr>
              <a:t>Source: authors’ calculations</a:t>
            </a:r>
            <a:endParaRPr kumimoji="0" lang="ru-RU" sz="2400" b="0" i="0" u="none" strike="noStrike" cap="none" spc="0" normalizeH="0" baseline="0" dirty="0">
              <a:ln>
                <a:noFill/>
              </a:ln>
              <a:solidFill>
                <a:srgbClr val="253957"/>
              </a:solidFill>
              <a:effectLst/>
              <a:uFillTx/>
              <a:latin typeface="+mn-lt"/>
              <a:ea typeface="+mj-ea"/>
              <a:cs typeface="+mj-cs"/>
              <a:sym typeface="Helvetica Light"/>
            </a:endParaRPr>
          </a:p>
        </p:txBody>
      </p:sp>
      <p:sp>
        <p:nvSpPr>
          <p:cNvPr id="12" name="Прямоугольник 11">
            <a:extLst>
              <a:ext uri="{FF2B5EF4-FFF2-40B4-BE49-F238E27FC236}">
                <a16:creationId xmlns:a16="http://schemas.microsoft.com/office/drawing/2014/main" id="{6E959C41-4E5C-4D4F-866E-F744C589DBB9}"/>
              </a:ext>
            </a:extLst>
          </p:cNvPr>
          <p:cNvSpPr/>
          <p:nvPr/>
        </p:nvSpPr>
        <p:spPr>
          <a:xfrm>
            <a:off x="18769263" y="4526356"/>
            <a:ext cx="5005137" cy="461665"/>
          </a:xfrm>
          <a:prstGeom prst="rect">
            <a:avLst/>
          </a:prstGeom>
        </p:spPr>
        <p:txBody>
          <a:bodyPr wrap="square">
            <a:spAutoFit/>
          </a:bodyPr>
          <a:lstStyle/>
          <a:p>
            <a:r>
              <a:rPr lang="ru-RU" sz="2400" dirty="0">
                <a:solidFill>
                  <a:srgbClr val="253957"/>
                </a:solidFill>
                <a:latin typeface="+mn-lt"/>
              </a:rPr>
              <a:t>*** </a:t>
            </a:r>
            <a:r>
              <a:rPr lang="ru-RU" sz="2400" dirty="0" err="1">
                <a:solidFill>
                  <a:srgbClr val="253957"/>
                </a:solidFill>
                <a:latin typeface="+mn-lt"/>
              </a:rPr>
              <a:t>p</a:t>
            </a:r>
            <a:r>
              <a:rPr lang="ru-RU" sz="2400" dirty="0">
                <a:solidFill>
                  <a:srgbClr val="253957"/>
                </a:solidFill>
                <a:latin typeface="+mn-lt"/>
              </a:rPr>
              <a:t>&lt;0.01, ** </a:t>
            </a:r>
            <a:r>
              <a:rPr lang="ru-RU" sz="2400" dirty="0" err="1">
                <a:solidFill>
                  <a:srgbClr val="253957"/>
                </a:solidFill>
                <a:latin typeface="+mn-lt"/>
              </a:rPr>
              <a:t>p</a:t>
            </a:r>
            <a:r>
              <a:rPr lang="ru-RU" sz="2400" dirty="0">
                <a:solidFill>
                  <a:srgbClr val="253957"/>
                </a:solidFill>
                <a:latin typeface="+mn-lt"/>
              </a:rPr>
              <a:t>&lt;0.05, * </a:t>
            </a:r>
            <a:r>
              <a:rPr lang="ru-RU" sz="2400" dirty="0" err="1">
                <a:solidFill>
                  <a:srgbClr val="253957"/>
                </a:solidFill>
                <a:latin typeface="+mn-lt"/>
              </a:rPr>
              <a:t>p</a:t>
            </a:r>
            <a:r>
              <a:rPr lang="ru-RU" sz="2400" dirty="0">
                <a:solidFill>
                  <a:srgbClr val="253957"/>
                </a:solidFill>
                <a:latin typeface="+mn-lt"/>
              </a:rPr>
              <a:t>&lt;0.1</a:t>
            </a:r>
          </a:p>
        </p:txBody>
      </p:sp>
    </p:spTree>
    <p:extLst>
      <p:ext uri="{BB962C8B-B14F-4D97-AF65-F5344CB8AC3E}">
        <p14:creationId xmlns:p14="http://schemas.microsoft.com/office/powerpoint/2010/main" val="19729482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Conclusions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7" name="Название подразделения, лаборатории, факультета и т.д.">
            <a:extLst>
              <a:ext uri="{FF2B5EF4-FFF2-40B4-BE49-F238E27FC236}">
                <a16:creationId xmlns:a16="http://schemas.microsoft.com/office/drawing/2014/main" id="{97DE3AEF-5247-2740-BA48-B36156407263}"/>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4110B170-B851-DD45-881E-8C6B377CFCAB}"/>
              </a:ext>
            </a:extLst>
          </p:cNvPr>
          <p:cNvSpPr txBox="1"/>
          <p:nvPr/>
        </p:nvSpPr>
        <p:spPr>
          <a:xfrm>
            <a:off x="1368906" y="4155329"/>
            <a:ext cx="21506374" cy="880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endParaRPr lang="en-GB" sz="3200" dirty="0"/>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endParaRPr lang="en-GB" sz="3200"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975B8868-AE1A-2649-AC2A-F2E575218A8A}"/>
              </a:ext>
            </a:extLst>
          </p:cNvPr>
          <p:cNvSpPr txBox="1"/>
          <p:nvPr/>
        </p:nvSpPr>
        <p:spPr>
          <a:xfrm>
            <a:off x="1521306" y="4307729"/>
            <a:ext cx="21506374" cy="880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t>The effect of socio-economic factors is heterogeneous across the quantiles</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t>Higher mobility of the population increases the prices of housing, especially in high-priced regions</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t>Socio-economic factors in neighbouring regions significantly affect the prices in considered regions</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t>Spatial correlation is higher for high-priced regions</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solidFill>
                  <a:srgbClr val="253957"/>
                </a:solidFill>
                <a:sym typeface="Arial Narrow"/>
              </a:rPr>
              <a:t>Presence of agglomeration effect</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endParaRPr lang="en-GB" sz="4400" dirty="0"/>
          </a:p>
          <a:p>
            <a:pPr algn="l">
              <a:lnSpc>
                <a:spcPct val="150000"/>
              </a:lnSpc>
              <a:defRPr sz="2800">
                <a:solidFill>
                  <a:srgbClr val="253957"/>
                </a:solidFill>
                <a:latin typeface="+mn-lt"/>
                <a:ea typeface="+mn-ea"/>
                <a:cs typeface="+mn-cs"/>
                <a:sym typeface="Arial Narrow"/>
              </a:defRPr>
            </a:pPr>
            <a:endParaRPr lang="en-GB" sz="4400" dirty="0"/>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endParaRPr lang="en-GB" sz="4400" dirty="0"/>
          </a:p>
        </p:txBody>
      </p:sp>
    </p:spTree>
    <p:extLst>
      <p:ext uri="{BB962C8B-B14F-4D97-AF65-F5344CB8AC3E}">
        <p14:creationId xmlns:p14="http://schemas.microsoft.com/office/powerpoint/2010/main" val="215990259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7902248" y="7924938"/>
            <a:ext cx="8579502"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pPr algn="ctr"/>
            <a:r>
              <a:rPr lang="en-GB" sz="3600" dirty="0"/>
              <a:t>Thank you for your attention!</a:t>
            </a:r>
          </a:p>
          <a:p>
            <a:pPr algn="ctr"/>
            <a:r>
              <a:rPr lang="en-GB" sz="3600" dirty="0"/>
              <a:t>We would be glad to answer your questions</a:t>
            </a:r>
            <a:endParaRPr sz="3600" dirty="0"/>
          </a:p>
        </p:txBody>
      </p:sp>
      <p:pic>
        <p:nvPicPr>
          <p:cNvPr id="7" name="Изображение" descr="Изображение"/>
          <p:cNvPicPr>
            <a:picLocks noChangeAspect="1"/>
          </p:cNvPicPr>
          <p:nvPr/>
        </p:nvPicPr>
        <p:blipFill>
          <a:blip r:embed="rId2"/>
          <a:stretch>
            <a:fillRect/>
          </a:stretch>
        </p:blipFill>
        <p:spPr>
          <a:xfrm>
            <a:off x="11065951" y="4920064"/>
            <a:ext cx="2252097" cy="290334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913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Disparities of German regions</a:t>
            </a:r>
          </a:p>
        </p:txBody>
      </p:sp>
      <p:pic>
        <p:nvPicPr>
          <p:cNvPr id="9" name="Изображение" descr="Изображение"/>
          <p:cNvPicPr>
            <a:picLocks noChangeAspect="1"/>
          </p:cNvPicPr>
          <p:nvPr/>
        </p:nvPicPr>
        <p:blipFill>
          <a:blip r:embed="rId3"/>
          <a:stretch>
            <a:fillRect/>
          </a:stretch>
        </p:blipFill>
        <p:spPr>
          <a:xfrm>
            <a:off x="1211199" y="620465"/>
            <a:ext cx="1214985" cy="1214985"/>
          </a:xfrm>
          <a:prstGeom prst="rect">
            <a:avLst/>
          </a:prstGeom>
          <a:ln w="12700">
            <a:miter lim="400000"/>
          </a:ln>
        </p:spPr>
      </p:pic>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052A3C0D-CA62-CB4E-AFF3-D1DA77E028D5}"/>
              </a:ext>
            </a:extLst>
          </p:cNvPr>
          <p:cNvSpPr txBox="1"/>
          <p:nvPr/>
        </p:nvSpPr>
        <p:spPr>
          <a:xfrm>
            <a:off x="1368906" y="4155329"/>
            <a:ext cx="21506374" cy="880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Poverty is a more common feature for Eastern regions rather than Western with the level of 5-7%.</a:t>
            </a:r>
            <a:r>
              <a:rPr lang="ru-RU" sz="3200" dirty="0">
                <a:sym typeface="Arial Narrow"/>
              </a:rPr>
              <a:t> </a:t>
            </a:r>
            <a:endParaRPr lang="en-GB" sz="3200" dirty="0">
              <a:sym typeface="Arial Narrow"/>
            </a:endParaRP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olidFill>
                  <a:srgbClr val="253957"/>
                </a:solidFill>
                <a:sym typeface="Arial Narrow"/>
              </a:rPr>
              <a:t>The number of people receiving unemployment benefits by Hartz-IV is 5-15% higher in Eastern regions.</a:t>
            </a:r>
            <a:r>
              <a:rPr lang="ru-RU" sz="3200" dirty="0">
                <a:solidFill>
                  <a:srgbClr val="253957"/>
                </a:solidFill>
                <a:sym typeface="Arial Narrow"/>
              </a:rPr>
              <a:t> </a:t>
            </a:r>
            <a:endParaRPr lang="en-GB" sz="3200" dirty="0">
              <a:sym typeface="Arial Narrow"/>
            </a:endParaRP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Berlin as a capital of the country has a high population density, while other Eastern regions have lower population density.</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Western regions are more attractive for migrants as they possess better economic development level, wider career opportunities, higher social benefits. </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In Western regions the disproportion of housing supply structure between rural and urban areas is significant.</a:t>
            </a:r>
            <a:r>
              <a:rPr lang="ru-RU" sz="3200" dirty="0">
                <a:sym typeface="Arial Narrow"/>
              </a:rPr>
              <a:t> </a:t>
            </a:r>
            <a:endParaRPr lang="en-GB" sz="3200" dirty="0">
              <a:sym typeface="Arial Narrow"/>
            </a:endParaRP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Nowadays Eastern regions are characterised by new construction and renovation boom, </a:t>
            </a:r>
            <a:r>
              <a:rPr lang="en-GB" sz="3200" dirty="0">
                <a:solidFill>
                  <a:srgbClr val="253957"/>
                </a:solidFill>
                <a:sym typeface="Arial Narrow"/>
              </a:rPr>
              <a:t>construction tempo is higher for nearly 20% by recent years</a:t>
            </a:r>
            <a:endParaRPr lang="en-GB" sz="3200" dirty="0">
              <a:sym typeface="Arial Narrow"/>
            </a:endParaRP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By now housing polarization shifts from East-West to agglomeration level</a:t>
            </a:r>
            <a:r>
              <a:rPr lang="ru-RU" sz="3200" dirty="0">
                <a:sym typeface="Arial Narrow"/>
              </a:rPr>
              <a:t>. </a:t>
            </a:r>
            <a:endParaRPr lang="en-GB" sz="3200" dirty="0">
              <a:sym typeface="Arial Narrow"/>
            </a:endParaRP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German federal lands have different Real Estate Transfer Tax rates.</a:t>
            </a:r>
            <a:r>
              <a:rPr lang="ru-RU" sz="3200" dirty="0">
                <a:sym typeface="Arial Narrow"/>
              </a:rPr>
              <a:t> </a:t>
            </a:r>
            <a:r>
              <a:rPr lang="en-GB" sz="3200" dirty="0">
                <a:sym typeface="Arial Narrow"/>
              </a:rPr>
              <a:t>Overall, Eastern lands, surprisingly, have higher property transfer tax rates than Western.</a:t>
            </a:r>
          </a:p>
        </p:txBody>
      </p:sp>
      <p:sp>
        <p:nvSpPr>
          <p:cNvPr id="8" name="Название подразделения, лаборатории, факультета и т.д.">
            <a:extLst>
              <a:ext uri="{FF2B5EF4-FFF2-40B4-BE49-F238E27FC236}">
                <a16:creationId xmlns:a16="http://schemas.microsoft.com/office/drawing/2014/main" id="{C353CB07-A860-A34F-9E88-99463583EA02}"/>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Spatial Quantile Analysis of Real Estate Prices in Germany </a:t>
            </a:r>
          </a:p>
          <a:p>
            <a:endParaRPr lang="en-US" b="1" dirty="0"/>
          </a:p>
        </p:txBody>
      </p:sp>
    </p:spTree>
    <p:extLst>
      <p:ext uri="{BB962C8B-B14F-4D97-AF65-F5344CB8AC3E}">
        <p14:creationId xmlns:p14="http://schemas.microsoft.com/office/powerpoint/2010/main" val="9918798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Literature</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C3121F96-FBEE-324D-BE06-8221A579EFAC}"/>
              </a:ext>
            </a:extLst>
          </p:cNvPr>
          <p:cNvSpPr txBox="1"/>
          <p:nvPr/>
        </p:nvSpPr>
        <p:spPr>
          <a:xfrm>
            <a:off x="1368906" y="4155329"/>
            <a:ext cx="21506374" cy="880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r>
              <a:rPr lang="en-GB" sz="3200" dirty="0">
                <a:sym typeface="Arial Narrow"/>
              </a:rPr>
              <a:t>Majority of papers examine via quantile regression method the effects of inner infrastructural factors:</a:t>
            </a:r>
          </a:p>
          <a:p>
            <a:pPr marL="457200" indent="-457200" algn="l">
              <a:buFont typeface="Arial" panose="020B0604020202020204" pitchFamily="34" charset="0"/>
              <a:buChar char="•"/>
            </a:pPr>
            <a:r>
              <a:rPr lang="en-GB" sz="3200" dirty="0">
                <a:solidFill>
                  <a:srgbClr val="253957"/>
                </a:solidFill>
                <a:latin typeface="+mn-lt"/>
                <a:ea typeface="+mn-ea"/>
                <a:cs typeface="+mn-cs"/>
              </a:rPr>
              <a:t>Zambrano-Monserrate et al. (2021) analyse urban green spaces’ effect on housing prices via two-stage quantile regression. The effect varies depending on the submarket and vegetation index. </a:t>
            </a:r>
          </a:p>
          <a:p>
            <a:pPr marL="457200" indent="-457200" algn="l">
              <a:buFont typeface="Arial" panose="020B0604020202020204" pitchFamily="34" charset="0"/>
              <a:buChar char="•"/>
            </a:pPr>
            <a:r>
              <a:rPr lang="en-GB" sz="3200" dirty="0" err="1">
                <a:solidFill>
                  <a:srgbClr val="253957"/>
                </a:solidFill>
                <a:latin typeface="+mn-lt"/>
                <a:ea typeface="+mn-ea"/>
                <a:cs typeface="+mn-cs"/>
              </a:rPr>
              <a:t>Özsoy</a:t>
            </a:r>
            <a:r>
              <a:rPr lang="en-GB" sz="3200" dirty="0">
                <a:solidFill>
                  <a:srgbClr val="253957"/>
                </a:solidFill>
                <a:latin typeface="+mn-lt"/>
                <a:ea typeface="+mn-ea"/>
                <a:cs typeface="+mn-cs"/>
              </a:rPr>
              <a:t>, </a:t>
            </a:r>
            <a:r>
              <a:rPr lang="en-GB" sz="3200" dirty="0" err="1">
                <a:solidFill>
                  <a:srgbClr val="253957"/>
                </a:solidFill>
                <a:latin typeface="+mn-lt"/>
                <a:ea typeface="+mn-ea"/>
                <a:cs typeface="+mn-cs"/>
              </a:rPr>
              <a:t>Sahin</a:t>
            </a:r>
            <a:r>
              <a:rPr lang="en-GB" sz="3200" dirty="0">
                <a:solidFill>
                  <a:srgbClr val="253957"/>
                </a:solidFill>
                <a:latin typeface="+mn-lt"/>
                <a:ea typeface="+mn-ea"/>
                <a:cs typeface="+mn-cs"/>
              </a:rPr>
              <a:t> (2021)</a:t>
            </a:r>
            <a:r>
              <a:rPr lang="ru-RU" sz="3200" dirty="0">
                <a:solidFill>
                  <a:srgbClr val="253957"/>
                </a:solidFill>
                <a:latin typeface="+mn-lt"/>
                <a:ea typeface="+mn-ea"/>
                <a:cs typeface="+mn-cs"/>
              </a:rPr>
              <a:t> </a:t>
            </a:r>
            <a:r>
              <a:rPr lang="en-GB" sz="3200" dirty="0">
                <a:solidFill>
                  <a:srgbClr val="253957"/>
                </a:solidFill>
                <a:latin typeface="+mn-lt"/>
                <a:ea typeface="+mn-ea"/>
                <a:cs typeface="+mn-cs"/>
              </a:rPr>
              <a:t>examine data about housing prices in Izmir by real estate agencies in June 2018 and perform quantile regression analysis. They find that infrastructure factors differently correlate with the price depending on price quantile. </a:t>
            </a:r>
          </a:p>
          <a:p>
            <a:pPr marL="457200" indent="-457200" algn="l">
              <a:buFont typeface="Arial" panose="020B0604020202020204" pitchFamily="34" charset="0"/>
              <a:buChar char="•"/>
            </a:pPr>
            <a:r>
              <a:rPr lang="en-GB" sz="3200" dirty="0" err="1">
                <a:solidFill>
                  <a:srgbClr val="253957"/>
                </a:solidFill>
                <a:latin typeface="+mn-lt"/>
                <a:ea typeface="+mn-ea"/>
                <a:cs typeface="+mn-cs"/>
              </a:rPr>
              <a:t>Fitzenberger</a:t>
            </a:r>
            <a:r>
              <a:rPr lang="en-GB" sz="3200" dirty="0">
                <a:solidFill>
                  <a:srgbClr val="253957"/>
                </a:solidFill>
                <a:latin typeface="+mn-lt"/>
                <a:ea typeface="+mn-ea"/>
                <a:cs typeface="+mn-cs"/>
              </a:rPr>
              <a:t> and Fuchs (2017) evaluate the changes after rental reform of 2001. Mostly the reform reduced rents for expensive and new apartments. </a:t>
            </a:r>
          </a:p>
          <a:p>
            <a:pPr marL="457200" indent="-457200" algn="l">
              <a:buFont typeface="Arial" panose="020B0604020202020204" pitchFamily="34" charset="0"/>
              <a:buChar char="•"/>
            </a:pPr>
            <a:endParaRPr lang="ru-RU" sz="3200" dirty="0">
              <a:solidFill>
                <a:srgbClr val="253957"/>
              </a:solidFill>
              <a:latin typeface="+mn-lt"/>
              <a:ea typeface="+mn-ea"/>
              <a:cs typeface="+mn-cs"/>
            </a:endParaRPr>
          </a:p>
          <a:p>
            <a:pPr algn="l">
              <a:defRPr sz="2800">
                <a:solidFill>
                  <a:srgbClr val="253957"/>
                </a:solidFill>
                <a:latin typeface="+mn-lt"/>
                <a:ea typeface="+mn-ea"/>
                <a:cs typeface="+mn-cs"/>
                <a:sym typeface="Arial Narrow"/>
              </a:defRPr>
            </a:pPr>
            <a:r>
              <a:rPr lang="en-GB" sz="3200" dirty="0">
                <a:solidFill>
                  <a:srgbClr val="253957"/>
                </a:solidFill>
                <a:latin typeface="+mn-lt"/>
                <a:ea typeface="+mn-ea"/>
                <a:cs typeface="+mn-cs"/>
                <a:sym typeface="Arial Narrow"/>
              </a:rPr>
              <a:t>Th</a:t>
            </a:r>
            <a:r>
              <a:rPr lang="en-GB" sz="3200" dirty="0">
                <a:sym typeface="Arial Narrow"/>
              </a:rPr>
              <a:t>e effects of socio-economic factors:</a:t>
            </a:r>
          </a:p>
          <a:p>
            <a:pPr marL="457200" indent="-457200" algn="l">
              <a:buFont typeface="Arial" panose="020B0604020202020204" pitchFamily="34" charset="0"/>
              <a:buChar char="•"/>
            </a:pPr>
            <a:r>
              <a:rPr lang="en-GB" sz="3200" dirty="0" err="1">
                <a:solidFill>
                  <a:srgbClr val="253957"/>
                </a:solidFill>
                <a:latin typeface="+mn-lt"/>
                <a:ea typeface="+mn-ea"/>
                <a:cs typeface="+mn-cs"/>
              </a:rPr>
              <a:t>Cajias</a:t>
            </a:r>
            <a:r>
              <a:rPr lang="en-GB" sz="3200" dirty="0">
                <a:solidFill>
                  <a:srgbClr val="253957"/>
                </a:solidFill>
                <a:latin typeface="+mn-lt"/>
                <a:ea typeface="+mn-ea"/>
                <a:cs typeface="+mn-cs"/>
              </a:rPr>
              <a:t>, </a:t>
            </a:r>
            <a:r>
              <a:rPr lang="en-GB" sz="3200" dirty="0" err="1">
                <a:solidFill>
                  <a:srgbClr val="253957"/>
                </a:solidFill>
                <a:latin typeface="+mn-lt"/>
                <a:ea typeface="+mn-ea"/>
                <a:cs typeface="+mn-cs"/>
              </a:rPr>
              <a:t>Freudenreich</a:t>
            </a:r>
            <a:r>
              <a:rPr lang="en-GB" sz="3200" dirty="0">
                <a:solidFill>
                  <a:srgbClr val="253957"/>
                </a:solidFill>
                <a:latin typeface="+mn-lt"/>
                <a:ea typeface="+mn-ea"/>
                <a:cs typeface="+mn-cs"/>
              </a:rPr>
              <a:t>, </a:t>
            </a:r>
            <a:r>
              <a:rPr lang="en-GB" sz="3200" dirty="0" err="1">
                <a:solidFill>
                  <a:srgbClr val="253957"/>
                </a:solidFill>
                <a:latin typeface="+mn-lt"/>
                <a:ea typeface="+mn-ea"/>
                <a:cs typeface="+mn-cs"/>
              </a:rPr>
              <a:t>Freudenreich</a:t>
            </a:r>
            <a:r>
              <a:rPr lang="en-GB" sz="3200" dirty="0">
                <a:solidFill>
                  <a:srgbClr val="253957"/>
                </a:solidFill>
                <a:latin typeface="+mn-lt"/>
                <a:ea typeface="+mn-ea"/>
                <a:cs typeface="+mn-cs"/>
              </a:rPr>
              <a:t> (2020) examine microdata for 7 major cities of Germany from 2013 to 2017 to analyse liquidity of rental dwellings and its determinants using censored quantile regression. The authors find that magnitude and significance of explanatory variables differ across the liquidity quantile.</a:t>
            </a:r>
            <a:r>
              <a:rPr lang="ru-RU" sz="3200" dirty="0">
                <a:solidFill>
                  <a:srgbClr val="253957"/>
                </a:solidFill>
                <a:latin typeface="+mn-lt"/>
                <a:ea typeface="+mn-ea"/>
                <a:cs typeface="+mn-cs"/>
              </a:rPr>
              <a:t> </a:t>
            </a:r>
            <a:r>
              <a:rPr lang="en-GB" sz="3200" dirty="0">
                <a:solidFill>
                  <a:srgbClr val="253957"/>
                </a:solidFill>
                <a:latin typeface="+mn-lt"/>
                <a:ea typeface="+mn-ea"/>
                <a:cs typeface="+mn-cs"/>
              </a:rPr>
              <a:t> They highlight GDP and vacancy rate as significant determinants.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GB" sz="3200" dirty="0" err="1">
                <a:sym typeface="Arial Narrow"/>
              </a:rPr>
              <a:t>Tomal</a:t>
            </a:r>
            <a:r>
              <a:rPr lang="en-GB" sz="3200" dirty="0">
                <a:sym typeface="Arial Narrow"/>
              </a:rPr>
              <a:t> (2019) estimate macro-determinants of residential property prices of Polish counties. Average income positively correlates with the prices, mostly for high-priced housing, as its increase characterises the purchasing power of the population.</a:t>
            </a:r>
            <a:r>
              <a:rPr lang="ru-RU" sz="3200" dirty="0">
                <a:sym typeface="Arial Narrow"/>
              </a:rPr>
              <a:t> </a:t>
            </a:r>
            <a:endParaRPr lang="en-GB" sz="3200" dirty="0">
              <a:sym typeface="Arial Narrow"/>
            </a:endParaRP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GB" sz="3200" dirty="0">
                <a:sym typeface="Arial Narrow"/>
              </a:rPr>
              <a:t>Peng, Tsai (2019) use housing prices as an independent variable and migration as a dependent variable. Then they estimate quantile regression and conclude that in short run the correlation is asymmetric: negative below 0.5 quantile, is not significant from 0.5 to 0.8 and positive in 0.9. </a:t>
            </a:r>
          </a:p>
          <a:p>
            <a:pPr algn="l">
              <a:lnSpc>
                <a:spcPct val="150000"/>
              </a:lnSpc>
              <a:defRPr sz="2800">
                <a:solidFill>
                  <a:srgbClr val="253957"/>
                </a:solidFill>
                <a:latin typeface="+mn-lt"/>
                <a:ea typeface="+mn-ea"/>
                <a:cs typeface="+mn-cs"/>
                <a:sym typeface="Arial Narrow"/>
              </a:defRPr>
            </a:pPr>
            <a:r>
              <a:rPr lang="en-GB" sz="3200" dirty="0">
                <a:sym typeface="Arial Narrow"/>
              </a:rPr>
              <a:t>Our analysis is devoted to demand-side employment, income and migration factors.</a:t>
            </a:r>
          </a:p>
          <a:p>
            <a:pPr algn="l">
              <a:lnSpc>
                <a:spcPct val="150000"/>
              </a:lnSpc>
              <a:defRPr sz="2800">
                <a:solidFill>
                  <a:srgbClr val="253957"/>
                </a:solidFill>
                <a:latin typeface="+mn-lt"/>
                <a:ea typeface="+mn-ea"/>
                <a:cs typeface="+mn-cs"/>
                <a:sym typeface="Arial Narrow"/>
              </a:defRPr>
            </a:pPr>
            <a:r>
              <a:rPr lang="en-GB" sz="3200" dirty="0">
                <a:sym typeface="Arial Narrow"/>
              </a:rPr>
              <a:t> </a:t>
            </a:r>
          </a:p>
          <a:p>
            <a:pPr algn="l">
              <a:lnSpc>
                <a:spcPct val="150000"/>
              </a:lnSpc>
              <a:defRPr sz="2800">
                <a:solidFill>
                  <a:srgbClr val="253957"/>
                </a:solidFill>
                <a:latin typeface="+mn-lt"/>
                <a:ea typeface="+mn-ea"/>
                <a:cs typeface="+mn-cs"/>
                <a:sym typeface="Arial Narrow"/>
              </a:defRPr>
            </a:pPr>
            <a:endParaRPr lang="en-US" sz="3200" dirty="0">
              <a:sym typeface="Arial Narrow"/>
            </a:endParaRPr>
          </a:p>
        </p:txBody>
      </p:sp>
      <p:sp>
        <p:nvSpPr>
          <p:cNvPr id="10" name="Название подразделения, лаборатории, факультета и т.д.">
            <a:extLst>
              <a:ext uri="{FF2B5EF4-FFF2-40B4-BE49-F238E27FC236}">
                <a16:creationId xmlns:a16="http://schemas.microsoft.com/office/drawing/2014/main" id="{C8CBC68C-A99D-B744-A759-4EAA919CB211}"/>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Spatial Quantile Analysis of Real Estate Prices in Germany </a:t>
            </a:r>
          </a:p>
          <a:p>
            <a:endParaRPr lang="en-US" b="1" dirty="0"/>
          </a:p>
        </p:txBody>
      </p:sp>
    </p:spTree>
    <p:extLst>
      <p:ext uri="{BB962C8B-B14F-4D97-AF65-F5344CB8AC3E}">
        <p14:creationId xmlns:p14="http://schemas.microsoft.com/office/powerpoint/2010/main" val="32724912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96850"/>
            <a:ext cx="16073440" cy="913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Determinants</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68906" y="4155329"/>
            <a:ext cx="21506374" cy="880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lnSpc>
                <a:spcPct val="150000"/>
              </a:lnSpc>
              <a:defRPr sz="2800">
                <a:solidFill>
                  <a:srgbClr val="253957"/>
                </a:solidFill>
                <a:latin typeface="+mn-lt"/>
                <a:ea typeface="+mn-ea"/>
                <a:cs typeface="+mn-cs"/>
                <a:sym typeface="Arial Narrow"/>
              </a:defRPr>
            </a:pPr>
            <a:r>
              <a:rPr lang="en-GB" sz="3200" dirty="0"/>
              <a:t>We use demand side determinants:</a:t>
            </a:r>
          </a:p>
          <a:p>
            <a:pPr marL="457200" lvl="3"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US" sz="3200" dirty="0">
                <a:sym typeface="Arial Narrow"/>
              </a:rPr>
              <a:t>unemployment level (unemployment level, in %),</a:t>
            </a:r>
          </a:p>
          <a:p>
            <a:pPr marL="457200" lvl="3"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US" sz="3200" dirty="0">
                <a:sym typeface="Arial Narrow"/>
              </a:rPr>
              <a:t>pendulum migration</a:t>
            </a:r>
            <a:r>
              <a:rPr lang="ru-RU" sz="3200" dirty="0">
                <a:sym typeface="Arial Narrow"/>
              </a:rPr>
              <a:t> </a:t>
            </a:r>
            <a:r>
              <a:rPr lang="en-GB" sz="3200" dirty="0">
                <a:sym typeface="Arial Narrow"/>
              </a:rPr>
              <a:t>rates</a:t>
            </a:r>
            <a:r>
              <a:rPr lang="en-US" sz="3200" dirty="0">
                <a:sym typeface="Arial Narrow"/>
              </a:rPr>
              <a:t> by the place of residence </a:t>
            </a:r>
            <a:r>
              <a:rPr lang="ru-RU" sz="3200" dirty="0">
                <a:sym typeface="Arial Narrow"/>
              </a:rPr>
              <a:t>(</a:t>
            </a:r>
            <a:r>
              <a:rPr lang="en-US" sz="3200" dirty="0">
                <a:solidFill>
                  <a:srgbClr val="253957"/>
                </a:solidFill>
                <a:sym typeface="Arial Narrow"/>
              </a:rPr>
              <a:t>migration/population</a:t>
            </a:r>
            <a:r>
              <a:rPr lang="en-US" sz="3200" dirty="0">
                <a:sym typeface="Arial Narrow"/>
              </a:rPr>
              <a:t>), </a:t>
            </a:r>
          </a:p>
          <a:p>
            <a:pPr marL="457200" lvl="3"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US" sz="3200" dirty="0">
                <a:sym typeface="Arial Narrow"/>
              </a:rPr>
              <a:t>employment rate (rate of working population of the region), </a:t>
            </a:r>
          </a:p>
          <a:p>
            <a:pPr marL="457200" lvl="3"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US" sz="3200" dirty="0">
                <a:sym typeface="Arial Narrow"/>
              </a:rPr>
              <a:t>wages (current prices, in €),</a:t>
            </a:r>
          </a:p>
          <a:p>
            <a:pPr marL="457200" lvl="3"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US" sz="3200" dirty="0">
                <a:sym typeface="Arial Narrow"/>
              </a:rPr>
              <a:t>gross regional product (per capita, in €), </a:t>
            </a:r>
          </a:p>
          <a:p>
            <a:pPr marL="457200" lvl="3"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US" sz="3200" dirty="0">
                <a:sym typeface="Arial Narrow"/>
              </a:rPr>
              <a:t>emigration and immigration rates (variable/population).</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8" name="Название подразделения, лаборатории, факультета и т.д.">
            <a:extLst>
              <a:ext uri="{FF2B5EF4-FFF2-40B4-BE49-F238E27FC236}">
                <a16:creationId xmlns:a16="http://schemas.microsoft.com/office/drawing/2014/main" id="{7B72DA10-0A1B-144D-9E74-1F38FEDDA9EE}"/>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Spatial Quantile Analysis of Real Estate Prices in Germany </a:t>
            </a:r>
          </a:p>
          <a:p>
            <a:endParaRPr lang="en-US" b="1" dirty="0"/>
          </a:p>
        </p:txBody>
      </p:sp>
    </p:spTree>
    <p:extLst>
      <p:ext uri="{BB962C8B-B14F-4D97-AF65-F5344CB8AC3E}">
        <p14:creationId xmlns:p14="http://schemas.microsoft.com/office/powerpoint/2010/main" val="28728247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Data &amp; Methodology</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EF34EBE7-4715-9A40-A1A0-D876274AEBF1}"/>
              </a:ext>
            </a:extLst>
          </p:cNvPr>
          <p:cNvSpPr txBox="1"/>
          <p:nvPr/>
        </p:nvSpPr>
        <p:spPr>
          <a:xfrm>
            <a:off x="1368906" y="4155329"/>
            <a:ext cx="21506374" cy="880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t>We use spatial panel data for 397 NUTS3 regions of Germany</a:t>
            </a:r>
            <a:r>
              <a:rPr lang="en-GB" sz="4000" dirty="0">
                <a:sym typeface="Arial Narrow"/>
              </a:rPr>
              <a:t> for the period 2004 – 2020 taking into account their relative geographical location and prices. </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sym typeface="Arial Narrow"/>
              </a:rPr>
              <a:t>The data for regional prices and determinants are collected by the firm </a:t>
            </a:r>
            <a:r>
              <a:rPr lang="en-GB" sz="4000" dirty="0" err="1">
                <a:sym typeface="Arial Narrow"/>
              </a:rPr>
              <a:t>BulwienGesa</a:t>
            </a:r>
            <a:r>
              <a:rPr lang="en-GB" sz="4000" dirty="0">
                <a:sym typeface="Arial Narrow"/>
              </a:rPr>
              <a:t> AG (RIWIS), data for migration was taken from Regional </a:t>
            </a:r>
            <a:r>
              <a:rPr lang="en-GB" sz="4000" dirty="0" err="1">
                <a:sym typeface="Arial Narrow"/>
              </a:rPr>
              <a:t>Statistik</a:t>
            </a:r>
            <a:r>
              <a:rPr lang="en-GB" sz="4000" dirty="0">
                <a:sym typeface="Arial Narrow"/>
              </a:rPr>
              <a:t> Genesis.</a:t>
            </a:r>
            <a:r>
              <a:rPr lang="en-GB" sz="4000" dirty="0"/>
              <a:t> </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t>The dependent variables are logarithms of selling and rental prices of apartments, </a:t>
            </a:r>
            <a:r>
              <a:rPr lang="en-US" sz="4000" dirty="0">
                <a:solidFill>
                  <a:srgbClr val="253957"/>
                </a:solidFill>
                <a:sym typeface="Arial Narrow"/>
              </a:rPr>
              <a:t>€/m</a:t>
            </a:r>
            <a:r>
              <a:rPr lang="en-US" sz="4000" baseline="30000" dirty="0">
                <a:solidFill>
                  <a:srgbClr val="253957"/>
                </a:solidFill>
                <a:sym typeface="Arial Narrow"/>
              </a:rPr>
              <a:t>2</a:t>
            </a:r>
            <a:r>
              <a:rPr lang="en-GB" sz="4000" dirty="0"/>
              <a:t>.</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sym typeface="Arial Narrow"/>
              </a:rPr>
              <a:t>We consider selling and rental prices separately because of various effects of determinants on them. Rental prices react to the change in economic situation faster than less flexible selling ones.</a:t>
            </a: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sym typeface="Arial Narrow"/>
              </a:rPr>
              <a:t>Contiguity spatial matrix is employed (</a:t>
            </a:r>
            <a:r>
              <a:rPr lang="en-GB" sz="4000" dirty="0">
                <a:solidFill>
                  <a:srgbClr val="253957"/>
                </a:solidFill>
                <a:sym typeface="Arial Narrow"/>
              </a:rPr>
              <a:t>inverse distance matrix with a threshold of 100 km is used for robustness check)</a:t>
            </a:r>
            <a:endParaRPr lang="en-GB" sz="4000" dirty="0"/>
          </a:p>
          <a:p>
            <a:pPr algn="l">
              <a:lnSpc>
                <a:spcPct val="150000"/>
              </a:lnSpc>
              <a:defRPr sz="2800">
                <a:solidFill>
                  <a:srgbClr val="253957"/>
                </a:solidFill>
                <a:latin typeface="+mn-lt"/>
                <a:ea typeface="+mn-ea"/>
                <a:cs typeface="+mn-cs"/>
                <a:sym typeface="Arial Narrow"/>
              </a:defRPr>
            </a:pPr>
            <a:endParaRPr lang="en-GB" sz="3200" dirty="0"/>
          </a:p>
        </p:txBody>
      </p:sp>
      <p:sp>
        <p:nvSpPr>
          <p:cNvPr id="8" name="Название подразделения, лаборатории, факультета и т.д.">
            <a:extLst>
              <a:ext uri="{FF2B5EF4-FFF2-40B4-BE49-F238E27FC236}">
                <a16:creationId xmlns:a16="http://schemas.microsoft.com/office/drawing/2014/main" id="{7250F089-96E4-274B-B4B8-92B7EFC1CF2D}"/>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Spatial Quantile Analysis of Real Estate Prices in Germany </a:t>
            </a:r>
          </a:p>
          <a:p>
            <a:endParaRPr lang="en-US" b="1" dirty="0"/>
          </a:p>
        </p:txBody>
      </p:sp>
    </p:spTree>
    <p:extLst>
      <p:ext uri="{BB962C8B-B14F-4D97-AF65-F5344CB8AC3E}">
        <p14:creationId xmlns:p14="http://schemas.microsoft.com/office/powerpoint/2010/main" val="1165013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Data &amp; Methodology</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8691" y="4153462"/>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685800" indent="-685800" algn="l">
              <a:buFont typeface="Arial" panose="020B0604020202020204" pitchFamily="34" charset="0"/>
              <a:buChar char="•"/>
            </a:pPr>
            <a:endParaRPr sz="4800" dirty="0">
              <a:solidFill>
                <a:srgbClr val="253957"/>
              </a:solidFill>
              <a:latin typeface="+mn-lt"/>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mc:AlternateContent xmlns:mc="http://schemas.openxmlformats.org/markup-compatibility/2006" xmlns:a14="http://schemas.microsoft.com/office/drawing/2010/main">
        <mc:Choice Requires="a14">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397D03BA-D733-D04F-8614-B194CA73DF5F}"/>
                  </a:ext>
                </a:extLst>
              </p:cNvPr>
              <p:cNvSpPr txBox="1"/>
              <p:nvPr/>
            </p:nvSpPr>
            <p:spPr>
              <a:xfrm>
                <a:off x="1201065" y="3656566"/>
                <a:ext cx="22462499" cy="100594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71437" tIns="71437" rIns="71437" bIns="71437"/>
              <a:lstStyle/>
              <a:p>
                <a:pPr algn="l">
                  <a:lnSpc>
                    <a:spcPct val="150000"/>
                  </a:lnSpc>
                  <a:defRPr sz="2800">
                    <a:solidFill>
                      <a:srgbClr val="253957"/>
                    </a:solidFill>
                    <a:latin typeface="+mn-lt"/>
                    <a:ea typeface="+mn-ea"/>
                    <a:cs typeface="+mn-cs"/>
                    <a:sym typeface="Arial Narrow"/>
                  </a:defRPr>
                </a:pPr>
                <a:r>
                  <a:rPr lang="en-GB" sz="4400" dirty="0">
                    <a:solidFill>
                      <a:srgbClr val="253957"/>
                    </a:solidFill>
                    <a:sym typeface="Arial Narrow"/>
                  </a:rPr>
                  <a:t>Model 1</a:t>
                </a:r>
                <a:endParaRPr lang="en-GB" sz="4400" dirty="0"/>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t>We use MM-QR (</a:t>
                </a:r>
                <a:r>
                  <a:rPr lang="en-GB" sz="4400" dirty="0">
                    <a:solidFill>
                      <a:srgbClr val="253957"/>
                    </a:solidFill>
                    <a:latin typeface="+mn-lt"/>
                    <a:ea typeface="+mn-ea"/>
                    <a:cs typeface="+mn-cs"/>
                    <a:sym typeface="Arial Narrow"/>
                  </a:rPr>
                  <a:t>Method of Moments-Quantile Regression</a:t>
                </a:r>
                <a:r>
                  <a:rPr lang="en-GB" sz="4400" dirty="0">
                    <a:solidFill>
                      <a:srgbClr val="253957"/>
                    </a:solidFill>
                    <a:latin typeface="+mn-lt"/>
                    <a:ea typeface="+mn-ea"/>
                    <a:cs typeface="+mn-cs"/>
                  </a:rPr>
                  <a:t>) estimation procedure. [</a:t>
                </a:r>
                <a:r>
                  <a:rPr lang="en-GB" sz="4400" dirty="0">
                    <a:solidFill>
                      <a:srgbClr val="253957"/>
                    </a:solidFill>
                    <a:latin typeface="+mn-lt"/>
                    <a:ea typeface="+mn-ea"/>
                    <a:cs typeface="+mn-cs"/>
                    <a:sym typeface="Arial Narrow"/>
                  </a:rPr>
                  <a:t>Machado &amp; Silva 2019</a:t>
                </a:r>
                <a:r>
                  <a:rPr lang="en-GB" sz="4400" dirty="0">
                    <a:solidFill>
                      <a:srgbClr val="253957"/>
                    </a:solidFill>
                    <a:latin typeface="+mn-lt"/>
                    <a:ea typeface="+mn-ea"/>
                    <a:cs typeface="+mn-cs"/>
                  </a:rPr>
                  <a:t>] </a:t>
                </a:r>
              </a:p>
              <a:p>
                <a:pPr algn="l">
                  <a:lnSpc>
                    <a:spcPct val="150000"/>
                  </a:lnSpc>
                  <a:defRPr sz="2800">
                    <a:solidFill>
                      <a:srgbClr val="253957"/>
                    </a:solidFill>
                    <a:latin typeface="+mn-lt"/>
                    <a:ea typeface="+mn-ea"/>
                    <a:cs typeface="+mn-cs"/>
                    <a:sym typeface="Arial Narrow"/>
                  </a:defRPr>
                </a:pPr>
                <a:r>
                  <a:rPr lang="en-GB" sz="4400" dirty="0">
                    <a:sym typeface="Arial Narrow"/>
                  </a:rPr>
                  <a:t>The basic specification of panel data model with fixed effects is: </a:t>
                </a:r>
              </a:p>
              <a:p>
                <a:pPr>
                  <a:lnSpc>
                    <a:spcPct val="150000"/>
                  </a:lnSpc>
                  <a:defRPr sz="2800">
                    <a:solidFill>
                      <a:srgbClr val="253957"/>
                    </a:solidFill>
                    <a:latin typeface="+mn-lt"/>
                    <a:ea typeface="+mn-ea"/>
                    <a:cs typeface="+mn-cs"/>
                    <a:sym typeface="Arial Narrow"/>
                  </a:defRPr>
                </a:pPr>
                <a14:m>
                  <m:oMathPara xmlns:m="http://schemas.openxmlformats.org/officeDocument/2006/math">
                    <m:oMathParaPr>
                      <m:jc m:val="centerGroup"/>
                    </m:oMathParaPr>
                    <m:oMath xmlns:m="http://schemas.openxmlformats.org/officeDocument/2006/math">
                      <m:sSub>
                        <m:sSubPr>
                          <m:ctrlPr>
                            <a:rPr lang="en-GB" sz="4400" i="1">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sym typeface="Arial Narrow"/>
                            </a:rPr>
                            <m:t>𝑄</m:t>
                          </m:r>
                        </m:e>
                        <m:sub>
                          <m:func>
                            <m:funcPr>
                              <m:ctrlPr>
                                <a:rPr lang="en-GB" sz="4400" i="1">
                                  <a:solidFill>
                                    <a:srgbClr val="253957"/>
                                  </a:solidFill>
                                  <a:latin typeface="Cambria Math" panose="02040503050406030204" pitchFamily="18" charset="0"/>
                                  <a:sym typeface="Arial Narrow"/>
                                </a:rPr>
                              </m:ctrlPr>
                            </m:funcPr>
                            <m:fName>
                              <m:r>
                                <m:rPr>
                                  <m:sty m:val="p"/>
                                </m:rPr>
                                <a:rPr lang="en-GB" sz="4400">
                                  <a:solidFill>
                                    <a:srgbClr val="253957"/>
                                  </a:solidFill>
                                  <a:latin typeface="Cambria Math" panose="02040503050406030204" pitchFamily="18" charset="0"/>
                                  <a:sym typeface="Arial Narrow"/>
                                </a:rPr>
                                <m:t>ln</m:t>
                              </m:r>
                            </m:fName>
                            <m:e>
                              <m:r>
                                <a:rPr lang="en-GB" sz="4400" i="1">
                                  <a:solidFill>
                                    <a:srgbClr val="253957"/>
                                  </a:solidFill>
                                  <a:latin typeface="Cambria Math" panose="02040503050406030204" pitchFamily="18" charset="0"/>
                                  <a:sym typeface="Arial Narrow"/>
                                </a:rPr>
                                <m:t>𝑌</m:t>
                              </m:r>
                            </m:e>
                          </m:func>
                        </m:sub>
                      </m:sSub>
                      <m:r>
                        <a:rPr lang="en-GB" sz="4400" i="1">
                          <a:solidFill>
                            <a:srgbClr val="253957"/>
                          </a:solidFill>
                          <a:latin typeface="Cambria Math" panose="02040503050406030204" pitchFamily="18" charset="0"/>
                          <a:sym typeface="Arial Narrow"/>
                        </a:rPr>
                        <m:t>(</m:t>
                      </m:r>
                      <m:r>
                        <a:rPr lang="en-GB" sz="4400" i="1">
                          <a:solidFill>
                            <a:srgbClr val="253957"/>
                          </a:solidFill>
                          <a:latin typeface="Cambria Math" panose="02040503050406030204" pitchFamily="18" charset="0"/>
                          <a:ea typeface="Cambria Math" panose="02040503050406030204" pitchFamily="18" charset="0"/>
                          <a:sym typeface="Arial Narrow"/>
                        </a:rPr>
                        <m:t>𝜏</m:t>
                      </m:r>
                      <m:r>
                        <a:rPr lang="en-GB" sz="4400" i="1">
                          <a:solidFill>
                            <a:srgbClr val="253957"/>
                          </a:solidFill>
                          <a:latin typeface="Cambria Math" panose="02040503050406030204" pitchFamily="18" charset="0"/>
                          <a:ea typeface="Cambria Math" panose="02040503050406030204" pitchFamily="18" charset="0"/>
                          <a:sym typeface="Arial Narrow"/>
                        </a:rPr>
                        <m:t>|</m:t>
                      </m:r>
                      <m:sSub>
                        <m:sSubPr>
                          <m:ctrlPr>
                            <a:rPr lang="en-GB" sz="4400" i="1">
                              <a:solidFill>
                                <a:srgbClr val="253957"/>
                              </a:solidFill>
                              <a:latin typeface="Cambria Math" panose="02040503050406030204" pitchFamily="18" charset="0"/>
                              <a:ea typeface="Cambria Math" panose="02040503050406030204" pitchFamily="18" charset="0"/>
                              <a:sym typeface="Arial Narrow"/>
                            </a:rPr>
                          </m:ctrlPr>
                        </m:sSubPr>
                        <m:e>
                          <m:r>
                            <a:rPr lang="en-GB" sz="4400" i="1">
                              <a:solidFill>
                                <a:srgbClr val="253957"/>
                              </a:solidFill>
                              <a:latin typeface="Cambria Math" panose="02040503050406030204" pitchFamily="18" charset="0"/>
                              <a:ea typeface="Cambria Math" panose="02040503050406030204" pitchFamily="18" charset="0"/>
                              <a:sym typeface="Arial Narrow"/>
                            </a:rPr>
                            <m:t>𝑋</m:t>
                          </m:r>
                        </m:e>
                        <m:sub>
                          <m:r>
                            <a:rPr lang="en-GB" sz="4400" i="1">
                              <a:solidFill>
                                <a:srgbClr val="253957"/>
                              </a:solidFill>
                              <a:latin typeface="Cambria Math" panose="02040503050406030204" pitchFamily="18" charset="0"/>
                              <a:ea typeface="Cambria Math" panose="02040503050406030204" pitchFamily="18" charset="0"/>
                              <a:sym typeface="Arial Narrow"/>
                            </a:rPr>
                            <m:t>𝑖𝑡</m:t>
                          </m:r>
                        </m:sub>
                      </m:sSub>
                      <m:r>
                        <a:rPr lang="en-GB" sz="4400" i="1">
                          <a:solidFill>
                            <a:srgbClr val="253957"/>
                          </a:solidFill>
                          <a:latin typeface="Cambria Math" panose="02040503050406030204" pitchFamily="18" charset="0"/>
                          <a:sym typeface="Arial Narrow"/>
                        </a:rPr>
                        <m:t>)=</m:t>
                      </m:r>
                      <m:d>
                        <m:dPr>
                          <m:ctrlPr>
                            <a:rPr lang="ru-RU" sz="4400" i="1">
                              <a:latin typeface="Cambria Math" panose="02040503050406030204" pitchFamily="18" charset="0"/>
                              <a:sym typeface="Arial Narrow"/>
                            </a:rPr>
                          </m:ctrlPr>
                        </m:dPr>
                        <m:e>
                          <m:sSub>
                            <m:sSubPr>
                              <m:ctrlPr>
                                <a:rPr lang="ru-RU" sz="4400" i="1">
                                  <a:latin typeface="Cambria Math" panose="02040503050406030204" pitchFamily="18" charset="0"/>
                                  <a:sym typeface="Arial Narrow"/>
                                </a:rPr>
                              </m:ctrlPr>
                            </m:sSubPr>
                            <m:e>
                              <m:r>
                                <a:rPr lang="en-GB" sz="4400" i="1">
                                  <a:latin typeface="Cambria Math" panose="02040503050406030204" pitchFamily="18" charset="0"/>
                                  <a:sym typeface="Arial Narrow"/>
                                </a:rPr>
                                <m:t>𝛼</m:t>
                              </m:r>
                            </m:e>
                            <m:sub>
                              <m:r>
                                <a:rPr lang="en-GB" sz="4400" i="1">
                                  <a:latin typeface="Cambria Math" panose="02040503050406030204" pitchFamily="18" charset="0"/>
                                  <a:sym typeface="Arial Narrow"/>
                                </a:rPr>
                                <m:t>𝑖</m:t>
                              </m:r>
                            </m:sub>
                          </m:sSub>
                          <m:r>
                            <a:rPr lang="en-GB" sz="4400" i="1">
                              <a:latin typeface="Cambria Math" panose="02040503050406030204" pitchFamily="18" charset="0"/>
                              <a:sym typeface="Arial Narrow"/>
                            </a:rPr>
                            <m:t>+</m:t>
                          </m:r>
                          <m:sSub>
                            <m:sSubPr>
                              <m:ctrlPr>
                                <a:rPr lang="ru-RU" sz="4400" i="1">
                                  <a:latin typeface="Cambria Math" panose="02040503050406030204" pitchFamily="18" charset="0"/>
                                  <a:sym typeface="Arial Narrow"/>
                                </a:rPr>
                              </m:ctrlPr>
                            </m:sSubPr>
                            <m:e>
                              <m:r>
                                <a:rPr lang="en-GB" sz="4400" i="1">
                                  <a:latin typeface="Cambria Math" panose="02040503050406030204" pitchFamily="18" charset="0"/>
                                  <a:sym typeface="Arial Narrow"/>
                                </a:rPr>
                                <m:t>𝛿</m:t>
                              </m:r>
                            </m:e>
                            <m:sub>
                              <m:r>
                                <a:rPr lang="en-GB" sz="4400" i="1">
                                  <a:latin typeface="Cambria Math" panose="02040503050406030204" pitchFamily="18" charset="0"/>
                                  <a:sym typeface="Arial Narrow"/>
                                </a:rPr>
                                <m:t>𝑖</m:t>
                              </m:r>
                            </m:sub>
                          </m:sSub>
                          <m:r>
                            <a:rPr lang="en-GB" sz="4400" i="1">
                              <a:latin typeface="Cambria Math" panose="02040503050406030204" pitchFamily="18" charset="0"/>
                              <a:sym typeface="Arial Narrow"/>
                            </a:rPr>
                            <m:t>𝑞</m:t>
                          </m:r>
                          <m:d>
                            <m:dPr>
                              <m:ctrlPr>
                                <a:rPr lang="ru-RU" sz="4400" i="1">
                                  <a:latin typeface="Cambria Math" panose="02040503050406030204" pitchFamily="18" charset="0"/>
                                  <a:sym typeface="Arial Narrow"/>
                                </a:rPr>
                              </m:ctrlPr>
                            </m:dPr>
                            <m:e>
                              <m:r>
                                <a:rPr lang="en-GB" sz="4400" i="1">
                                  <a:latin typeface="Cambria Math" panose="02040503050406030204" pitchFamily="18" charset="0"/>
                                  <a:sym typeface="Arial Narrow"/>
                                </a:rPr>
                                <m:t>𝜏</m:t>
                              </m:r>
                            </m:e>
                          </m:d>
                        </m:e>
                      </m:d>
                      <m:r>
                        <a:rPr lang="en-GB" sz="4400" i="1">
                          <a:latin typeface="Cambria Math" panose="02040503050406030204" pitchFamily="18" charset="0"/>
                          <a:sym typeface="Arial Narrow"/>
                        </a:rPr>
                        <m:t>+</m:t>
                      </m:r>
                      <m:sSub>
                        <m:sSubPr>
                          <m:ctrlPr>
                            <a:rPr lang="en-GB" sz="4400" i="1" smtClean="0">
                              <a:latin typeface="Cambria Math" panose="02040503050406030204" pitchFamily="18" charset="0"/>
                              <a:sym typeface="Arial Narrow"/>
                            </a:rPr>
                          </m:ctrlPr>
                        </m:sSubPr>
                        <m:e>
                          <m:r>
                            <a:rPr lang="en-GB" sz="4400" b="0" i="1" smtClean="0">
                              <a:latin typeface="Cambria Math" panose="02040503050406030204" pitchFamily="18" charset="0"/>
                              <a:sym typeface="Arial Narrow"/>
                            </a:rPr>
                            <m:t>𝑋</m:t>
                          </m:r>
                        </m:e>
                        <m:sub>
                          <m:r>
                            <a:rPr lang="en-GB" sz="4400" b="0" i="1" smtClean="0">
                              <a:latin typeface="Cambria Math" panose="02040503050406030204" pitchFamily="18" charset="0"/>
                              <a:sym typeface="Arial Narrow"/>
                            </a:rPr>
                            <m:t>𝑖𝑡</m:t>
                          </m:r>
                        </m:sub>
                      </m:sSub>
                      <m:r>
                        <a:rPr lang="en-GB" sz="4400" i="1">
                          <a:latin typeface="Cambria Math" panose="02040503050406030204" pitchFamily="18" charset="0"/>
                          <a:sym typeface="Arial Narrow"/>
                        </a:rPr>
                        <m:t>𝛽</m:t>
                      </m:r>
                      <m:r>
                        <a:rPr lang="en-GB" sz="4400" i="1">
                          <a:solidFill>
                            <a:srgbClr val="253957"/>
                          </a:solidFill>
                          <a:latin typeface="Cambria Math" panose="02040503050406030204" pitchFamily="18" charset="0"/>
                          <a:sym typeface="Arial Narrow"/>
                        </a:rPr>
                        <m:t>(</m:t>
                      </m:r>
                      <m:r>
                        <a:rPr lang="en-GB" sz="4400" i="1">
                          <a:solidFill>
                            <a:srgbClr val="253957"/>
                          </a:solidFill>
                          <a:latin typeface="Cambria Math" panose="02040503050406030204" pitchFamily="18" charset="0"/>
                          <a:sym typeface="Arial Narrow"/>
                        </a:rPr>
                        <m:t>𝜏</m:t>
                      </m:r>
                      <m:r>
                        <a:rPr lang="en-GB" sz="4400" i="1">
                          <a:solidFill>
                            <a:srgbClr val="253957"/>
                          </a:solidFill>
                          <a:latin typeface="Cambria Math" panose="02040503050406030204" pitchFamily="18" charset="0"/>
                          <a:sym typeface="Arial Narrow"/>
                        </a:rPr>
                        <m:t>)</m:t>
                      </m:r>
                    </m:oMath>
                  </m:oMathPara>
                </a14:m>
                <a:endParaRPr lang="en-GB" sz="4400" dirty="0">
                  <a:solidFill>
                    <a:srgbClr val="253957"/>
                  </a:solidFill>
                  <a:latin typeface="+mn-lt"/>
                  <a:ea typeface="+mn-ea"/>
                  <a:cs typeface="+mn-cs"/>
                  <a:sym typeface="Arial Narrow"/>
                </a:endParaRPr>
              </a:p>
              <a:p>
                <a:pPr algn="l">
                  <a:lnSpc>
                    <a:spcPct val="150000"/>
                  </a:lnSpc>
                  <a:defRPr sz="2800">
                    <a:solidFill>
                      <a:srgbClr val="253957"/>
                    </a:solidFill>
                    <a:latin typeface="+mn-lt"/>
                    <a:ea typeface="+mn-ea"/>
                    <a:cs typeface="+mn-cs"/>
                    <a:sym typeface="Arial Narrow"/>
                  </a:defRPr>
                </a:pPr>
                <a:r>
                  <a:rPr lang="en-GB" sz="4400" dirty="0">
                    <a:solidFill>
                      <a:srgbClr val="253957"/>
                    </a:solidFill>
                    <a:latin typeface="+mn-lt"/>
                    <a:ea typeface="+mn-ea"/>
                    <a:cs typeface="+mn-cs"/>
                    <a:sym typeface="Arial Narrow"/>
                  </a:rPr>
                  <a:t>In our case we have:</a:t>
                </a:r>
              </a:p>
              <a:p>
                <a:pPr>
                  <a:lnSpc>
                    <a:spcPct val="150000"/>
                  </a:lnSpc>
                  <a:defRPr sz="2800">
                    <a:solidFill>
                      <a:srgbClr val="253957"/>
                    </a:solidFill>
                    <a:latin typeface="+mn-lt"/>
                    <a:ea typeface="+mn-ea"/>
                    <a:cs typeface="+mn-cs"/>
                    <a:sym typeface="Arial Narrow"/>
                  </a:defRPr>
                </a:pPr>
                <a14:m>
                  <m:oMathPara xmlns:m="http://schemas.openxmlformats.org/officeDocument/2006/math">
                    <m:oMathParaPr>
                      <m:jc m:val="centerGroup"/>
                    </m:oMathParaPr>
                    <m:oMath xmlns:m="http://schemas.openxmlformats.org/officeDocument/2006/math">
                      <m:sSub>
                        <m:sSubPr>
                          <m:ctrlPr>
                            <a:rPr lang="en-GB" sz="4400" i="1" smtClean="0">
                              <a:solidFill>
                                <a:srgbClr val="253957"/>
                              </a:solidFill>
                              <a:latin typeface="Cambria Math" panose="02040503050406030204" pitchFamily="18" charset="0"/>
                              <a:sym typeface="Arial Narrow"/>
                            </a:rPr>
                          </m:ctrlPr>
                        </m:sSubPr>
                        <m:e>
                          <m:r>
                            <a:rPr lang="en-GB" sz="4400" b="0" i="1" smtClean="0">
                              <a:solidFill>
                                <a:srgbClr val="253957"/>
                              </a:solidFill>
                              <a:latin typeface="Cambria Math" panose="02040503050406030204" pitchFamily="18" charset="0"/>
                              <a:sym typeface="Arial Narrow"/>
                            </a:rPr>
                            <m:t>𝑄</m:t>
                          </m:r>
                        </m:e>
                        <m:sub>
                          <m:func>
                            <m:funcPr>
                              <m:ctrlPr>
                                <a:rPr lang="en-GB" sz="4400" i="1" smtClean="0">
                                  <a:solidFill>
                                    <a:srgbClr val="253957"/>
                                  </a:solidFill>
                                  <a:latin typeface="Cambria Math" panose="02040503050406030204" pitchFamily="18" charset="0"/>
                                  <a:sym typeface="Arial Narrow"/>
                                </a:rPr>
                              </m:ctrlPr>
                            </m:funcPr>
                            <m:fName>
                              <m:r>
                                <m:rPr>
                                  <m:sty m:val="p"/>
                                </m:rPr>
                                <a:rPr lang="en-GB" sz="4400" i="0" smtClean="0">
                                  <a:solidFill>
                                    <a:srgbClr val="253957"/>
                                  </a:solidFill>
                                  <a:latin typeface="Cambria Math" panose="02040503050406030204" pitchFamily="18" charset="0"/>
                                  <a:sym typeface="Arial Narrow"/>
                                </a:rPr>
                                <m:t>ln</m:t>
                              </m:r>
                            </m:fName>
                            <m:e>
                              <m:r>
                                <a:rPr lang="en-GB" sz="4400" b="0" i="1" smtClean="0">
                                  <a:solidFill>
                                    <a:srgbClr val="253957"/>
                                  </a:solidFill>
                                  <a:latin typeface="Cambria Math" panose="02040503050406030204" pitchFamily="18" charset="0"/>
                                  <a:sym typeface="Arial Narrow"/>
                                </a:rPr>
                                <m:t>𝑌</m:t>
                              </m:r>
                            </m:e>
                          </m:func>
                        </m:sub>
                      </m:sSub>
                      <m:r>
                        <a:rPr lang="en-GB" sz="4400" b="0" i="1" smtClean="0">
                          <a:solidFill>
                            <a:srgbClr val="253957"/>
                          </a:solidFill>
                          <a:latin typeface="Cambria Math" panose="02040503050406030204" pitchFamily="18" charset="0"/>
                          <a:sym typeface="Arial Narrow"/>
                        </a:rPr>
                        <m:t>(</m:t>
                      </m:r>
                      <m:r>
                        <a:rPr lang="en-GB" sz="4400" b="0" i="1" smtClean="0">
                          <a:solidFill>
                            <a:srgbClr val="253957"/>
                          </a:solidFill>
                          <a:latin typeface="Cambria Math" panose="02040503050406030204" pitchFamily="18" charset="0"/>
                          <a:ea typeface="Cambria Math" panose="02040503050406030204" pitchFamily="18" charset="0"/>
                          <a:sym typeface="Arial Narrow"/>
                        </a:rPr>
                        <m:t>𝜏</m:t>
                      </m:r>
                      <m:r>
                        <a:rPr lang="en-GB" sz="4400" b="0" i="1" smtClean="0">
                          <a:solidFill>
                            <a:srgbClr val="253957"/>
                          </a:solidFill>
                          <a:latin typeface="Cambria Math" panose="02040503050406030204" pitchFamily="18" charset="0"/>
                          <a:ea typeface="Cambria Math" panose="02040503050406030204" pitchFamily="18" charset="0"/>
                          <a:sym typeface="Arial Narrow"/>
                        </a:rPr>
                        <m:t>|</m:t>
                      </m:r>
                      <m:sSub>
                        <m:sSubPr>
                          <m:ctrlPr>
                            <a:rPr lang="en-GB" sz="4400" b="0" i="1" smtClean="0">
                              <a:solidFill>
                                <a:srgbClr val="253957"/>
                              </a:solidFill>
                              <a:latin typeface="Cambria Math" panose="02040503050406030204" pitchFamily="18" charset="0"/>
                              <a:ea typeface="Cambria Math" panose="02040503050406030204" pitchFamily="18" charset="0"/>
                              <a:sym typeface="Arial Narrow"/>
                            </a:rPr>
                          </m:ctrlPr>
                        </m:sSubPr>
                        <m:e>
                          <m:r>
                            <a:rPr lang="en-GB" sz="4400" b="0" i="1" smtClean="0">
                              <a:solidFill>
                                <a:srgbClr val="253957"/>
                              </a:solidFill>
                              <a:latin typeface="Cambria Math" panose="02040503050406030204" pitchFamily="18" charset="0"/>
                              <a:ea typeface="Cambria Math" panose="02040503050406030204" pitchFamily="18" charset="0"/>
                              <a:sym typeface="Arial Narrow"/>
                            </a:rPr>
                            <m:t>𝑋</m:t>
                          </m:r>
                        </m:e>
                        <m:sub>
                          <m:r>
                            <a:rPr lang="en-GB" sz="4400" b="0" i="1" smtClean="0">
                              <a:solidFill>
                                <a:srgbClr val="253957"/>
                              </a:solidFill>
                              <a:latin typeface="Cambria Math" panose="02040503050406030204" pitchFamily="18" charset="0"/>
                              <a:ea typeface="Cambria Math" panose="02040503050406030204" pitchFamily="18" charset="0"/>
                              <a:sym typeface="Arial Narrow"/>
                            </a:rPr>
                            <m:t>𝑖𝑡</m:t>
                          </m:r>
                        </m:sub>
                      </m:sSub>
                      <m:r>
                        <a:rPr lang="en-GB" sz="4400" b="0" i="1" smtClean="0">
                          <a:solidFill>
                            <a:srgbClr val="253957"/>
                          </a:solidFill>
                          <a:latin typeface="Cambria Math" panose="02040503050406030204" pitchFamily="18" charset="0"/>
                          <a:sym typeface="Arial Narrow"/>
                        </a:rPr>
                        <m:t>)</m:t>
                      </m:r>
                      <m:r>
                        <a:rPr lang="en-GB" sz="4400" i="1">
                          <a:solidFill>
                            <a:srgbClr val="253957"/>
                          </a:solidFill>
                          <a:latin typeface="Cambria Math" panose="02040503050406030204" pitchFamily="18" charset="0"/>
                          <a:sym typeface="Arial Narrow"/>
                        </a:rPr>
                        <m:t>=</m:t>
                      </m:r>
                      <m:d>
                        <m:dPr>
                          <m:ctrlPr>
                            <a:rPr lang="ru-RU" sz="4400" i="1">
                              <a:solidFill>
                                <a:srgbClr val="253957"/>
                              </a:solidFill>
                              <a:latin typeface="Cambria Math" panose="02040503050406030204" pitchFamily="18" charset="0"/>
                              <a:sym typeface="Arial Narrow"/>
                            </a:rPr>
                          </m:ctrlPr>
                        </m:dPr>
                        <m:e>
                          <m:sSub>
                            <m:sSubPr>
                              <m:ctrlPr>
                                <a:rPr lang="ru-RU" sz="4400" i="1">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sym typeface="Arial Narrow"/>
                                </a:rPr>
                                <m:t>𝛼</m:t>
                              </m:r>
                            </m:e>
                            <m:sub>
                              <m:r>
                                <a:rPr lang="en-GB" sz="4400" i="1">
                                  <a:solidFill>
                                    <a:srgbClr val="253957"/>
                                  </a:solidFill>
                                  <a:latin typeface="Cambria Math" panose="02040503050406030204" pitchFamily="18" charset="0"/>
                                  <a:sym typeface="Arial Narrow"/>
                                </a:rPr>
                                <m:t>𝑖</m:t>
                              </m:r>
                            </m:sub>
                          </m:sSub>
                          <m:r>
                            <a:rPr lang="en-GB" sz="4400" i="1">
                              <a:solidFill>
                                <a:srgbClr val="253957"/>
                              </a:solidFill>
                              <a:latin typeface="Cambria Math" panose="02040503050406030204" pitchFamily="18" charset="0"/>
                              <a:sym typeface="Arial Narrow"/>
                            </a:rPr>
                            <m:t>+</m:t>
                          </m:r>
                          <m:sSub>
                            <m:sSubPr>
                              <m:ctrlPr>
                                <a:rPr lang="ru-RU" sz="4400" i="1">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sym typeface="Arial Narrow"/>
                                </a:rPr>
                                <m:t>𝛿</m:t>
                              </m:r>
                            </m:e>
                            <m:sub>
                              <m:r>
                                <a:rPr lang="en-GB" sz="4400" i="1">
                                  <a:solidFill>
                                    <a:srgbClr val="253957"/>
                                  </a:solidFill>
                                  <a:latin typeface="Cambria Math" panose="02040503050406030204" pitchFamily="18" charset="0"/>
                                  <a:sym typeface="Arial Narrow"/>
                                </a:rPr>
                                <m:t>𝑖</m:t>
                              </m:r>
                            </m:sub>
                          </m:sSub>
                          <m:r>
                            <a:rPr lang="en-GB" sz="4400" i="1">
                              <a:solidFill>
                                <a:srgbClr val="253957"/>
                              </a:solidFill>
                              <a:latin typeface="Cambria Math" panose="02040503050406030204" pitchFamily="18" charset="0"/>
                              <a:sym typeface="Arial Narrow"/>
                            </a:rPr>
                            <m:t>𝑞</m:t>
                          </m:r>
                          <m:d>
                            <m:dPr>
                              <m:ctrlPr>
                                <a:rPr lang="ru-RU" sz="4400" i="1">
                                  <a:solidFill>
                                    <a:srgbClr val="253957"/>
                                  </a:solidFill>
                                  <a:latin typeface="Cambria Math" panose="02040503050406030204" pitchFamily="18" charset="0"/>
                                  <a:sym typeface="Arial Narrow"/>
                                </a:rPr>
                              </m:ctrlPr>
                            </m:dPr>
                            <m:e>
                              <m:r>
                                <a:rPr lang="en-GB" sz="4400" i="1">
                                  <a:solidFill>
                                    <a:srgbClr val="253957"/>
                                  </a:solidFill>
                                  <a:latin typeface="Cambria Math" panose="02040503050406030204" pitchFamily="18" charset="0"/>
                                  <a:sym typeface="Arial Narrow"/>
                                </a:rPr>
                                <m:t>𝜏</m:t>
                              </m:r>
                            </m:e>
                          </m:d>
                        </m:e>
                      </m:d>
                      <m:r>
                        <a:rPr lang="en-GB" sz="4400" i="1">
                          <a:solidFill>
                            <a:srgbClr val="253957"/>
                          </a:solidFill>
                          <a:latin typeface="Cambria Math" panose="02040503050406030204" pitchFamily="18" charset="0"/>
                          <a:sym typeface="Arial Narrow"/>
                        </a:rPr>
                        <m:t>+</m:t>
                      </m:r>
                      <m:func>
                        <m:funcPr>
                          <m:ctrlPr>
                            <a:rPr lang="en-GB" sz="4400" i="1" smtClean="0">
                              <a:solidFill>
                                <a:srgbClr val="253957"/>
                              </a:solidFill>
                              <a:latin typeface="Cambria Math" panose="02040503050406030204" pitchFamily="18" charset="0"/>
                              <a:sym typeface="Arial Narrow"/>
                            </a:rPr>
                          </m:ctrlPr>
                        </m:funcPr>
                        <m:fName>
                          <m:r>
                            <m:rPr>
                              <m:sty m:val="p"/>
                            </m:rPr>
                            <a:rPr lang="en-GB" sz="4400" i="0" smtClean="0">
                              <a:solidFill>
                                <a:srgbClr val="253957"/>
                              </a:solidFill>
                              <a:latin typeface="Cambria Math" panose="02040503050406030204" pitchFamily="18" charset="0"/>
                              <a:sym typeface="Arial Narrow"/>
                            </a:rPr>
                            <m:t>ln</m:t>
                          </m:r>
                        </m:fName>
                        <m:e>
                          <m:sSub>
                            <m:sSubPr>
                              <m:ctrlPr>
                                <a:rPr lang="en-GB" sz="4400" i="1">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sym typeface="Arial Narrow"/>
                                </a:rPr>
                                <m:t>𝑋</m:t>
                              </m:r>
                            </m:e>
                            <m:sub>
                              <m:r>
                                <a:rPr lang="en-GB" sz="4400" i="1">
                                  <a:solidFill>
                                    <a:srgbClr val="253957"/>
                                  </a:solidFill>
                                  <a:latin typeface="Cambria Math" panose="02040503050406030204" pitchFamily="18" charset="0"/>
                                  <a:sym typeface="Arial Narrow"/>
                                </a:rPr>
                                <m:t>𝑖𝑡</m:t>
                              </m:r>
                            </m:sub>
                          </m:sSub>
                          <m:sSub>
                            <m:sSubPr>
                              <m:ctrlPr>
                                <a:rPr lang="en-GB" sz="4400" i="1" smtClean="0">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sym typeface="Arial Narrow"/>
                                </a:rPr>
                                <m:t>𝛽</m:t>
                              </m:r>
                            </m:e>
                            <m:sub>
                              <m:r>
                                <a:rPr lang="en-GB" sz="4400" b="0" i="1" smtClean="0">
                                  <a:solidFill>
                                    <a:srgbClr val="253957"/>
                                  </a:solidFill>
                                  <a:latin typeface="Cambria Math" panose="02040503050406030204" pitchFamily="18" charset="0"/>
                                  <a:sym typeface="Arial Narrow"/>
                                </a:rPr>
                                <m:t>1</m:t>
                              </m:r>
                            </m:sub>
                          </m:sSub>
                          <m:r>
                            <a:rPr lang="en-GB" sz="4400" i="1">
                              <a:solidFill>
                                <a:srgbClr val="253957"/>
                              </a:solidFill>
                              <a:latin typeface="Cambria Math" panose="02040503050406030204" pitchFamily="18" charset="0"/>
                              <a:sym typeface="Arial Narrow"/>
                            </a:rPr>
                            <m:t>(</m:t>
                          </m:r>
                          <m:r>
                            <a:rPr lang="en-GB" sz="4400" i="1">
                              <a:solidFill>
                                <a:srgbClr val="253957"/>
                              </a:solidFill>
                              <a:latin typeface="Cambria Math" panose="02040503050406030204" pitchFamily="18" charset="0"/>
                              <a:sym typeface="Arial Narrow"/>
                            </a:rPr>
                            <m:t>𝜏</m:t>
                          </m:r>
                          <m:r>
                            <a:rPr lang="en-GB" sz="4400" i="1">
                              <a:solidFill>
                                <a:srgbClr val="253957"/>
                              </a:solidFill>
                              <a:latin typeface="Cambria Math" panose="02040503050406030204" pitchFamily="18" charset="0"/>
                              <a:sym typeface="Arial Narrow"/>
                            </a:rPr>
                            <m:t>)</m:t>
                          </m:r>
                          <m:r>
                            <m:rPr>
                              <m:nor/>
                            </m:rPr>
                            <a:rPr lang="en-GB" sz="4400" dirty="0">
                              <a:solidFill>
                                <a:srgbClr val="253957"/>
                              </a:solidFill>
                              <a:sym typeface="Arial Narrow"/>
                            </a:rPr>
                            <m:t> </m:t>
                          </m:r>
                        </m:e>
                      </m:func>
                      <m:r>
                        <a:rPr lang="en-GB" sz="4400" b="0" i="1" smtClean="0">
                          <a:solidFill>
                            <a:srgbClr val="253957"/>
                          </a:solidFill>
                          <a:latin typeface="Cambria Math" panose="02040503050406030204" pitchFamily="18" charset="0"/>
                          <a:sym typeface="Arial Narrow"/>
                        </a:rPr>
                        <m:t>+</m:t>
                      </m:r>
                      <m:sSub>
                        <m:sSubPr>
                          <m:ctrlPr>
                            <a:rPr lang="en-GB" sz="4400" i="1">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sym typeface="Arial Narrow"/>
                            </a:rPr>
                            <m:t>𝑀𝑖𝑔𝑟𝑎𝑡𝑖𝑜𝑛</m:t>
                          </m:r>
                        </m:e>
                        <m:sub>
                          <m:r>
                            <a:rPr lang="en-GB" sz="4400" i="1">
                              <a:solidFill>
                                <a:srgbClr val="253957"/>
                              </a:solidFill>
                              <a:latin typeface="Cambria Math" panose="02040503050406030204" pitchFamily="18" charset="0"/>
                              <a:sym typeface="Arial Narrow"/>
                            </a:rPr>
                            <m:t>𝑖𝑡</m:t>
                          </m:r>
                        </m:sub>
                      </m:sSub>
                      <m:sSub>
                        <m:sSubPr>
                          <m:ctrlPr>
                            <a:rPr lang="en-GB" sz="4400" b="0" i="1" smtClean="0">
                              <a:solidFill>
                                <a:srgbClr val="253957"/>
                              </a:solidFill>
                              <a:latin typeface="Cambria Math" panose="02040503050406030204" pitchFamily="18" charset="0"/>
                              <a:sym typeface="Arial Narrow"/>
                            </a:rPr>
                          </m:ctrlPr>
                        </m:sSubPr>
                        <m:e>
                          <m:r>
                            <a:rPr lang="en-GB" sz="4400" i="1">
                              <a:solidFill>
                                <a:srgbClr val="253957"/>
                              </a:solidFill>
                              <a:latin typeface="Cambria Math" panose="02040503050406030204" pitchFamily="18" charset="0"/>
                              <a:ea typeface="Cambria Math" panose="02040503050406030204" pitchFamily="18" charset="0"/>
                              <a:sym typeface="Arial Narrow"/>
                            </a:rPr>
                            <m:t>𝛽</m:t>
                          </m:r>
                        </m:e>
                        <m:sub>
                          <m:r>
                            <a:rPr lang="en-GB" sz="4400" b="0" i="1" smtClean="0">
                              <a:solidFill>
                                <a:srgbClr val="253957"/>
                              </a:solidFill>
                              <a:latin typeface="Cambria Math" panose="02040503050406030204" pitchFamily="18" charset="0"/>
                              <a:sym typeface="Arial Narrow"/>
                            </a:rPr>
                            <m:t>2</m:t>
                          </m:r>
                        </m:sub>
                      </m:sSub>
                      <m:r>
                        <a:rPr lang="en-GB" sz="4400" i="1">
                          <a:solidFill>
                            <a:srgbClr val="253957"/>
                          </a:solidFill>
                          <a:latin typeface="Cambria Math" panose="02040503050406030204" pitchFamily="18" charset="0"/>
                          <a:sym typeface="Arial Narrow"/>
                        </a:rPr>
                        <m:t>(</m:t>
                      </m:r>
                      <m:r>
                        <a:rPr lang="en-GB" sz="4400" i="1">
                          <a:solidFill>
                            <a:srgbClr val="253957"/>
                          </a:solidFill>
                          <a:latin typeface="Cambria Math" panose="02040503050406030204" pitchFamily="18" charset="0"/>
                          <a:sym typeface="Arial Narrow"/>
                        </a:rPr>
                        <m:t>𝜏</m:t>
                      </m:r>
                      <m:r>
                        <a:rPr lang="en-GB" sz="4400" i="1">
                          <a:solidFill>
                            <a:srgbClr val="253957"/>
                          </a:solidFill>
                          <a:latin typeface="Cambria Math" panose="02040503050406030204" pitchFamily="18" charset="0"/>
                          <a:sym typeface="Arial Narrow"/>
                        </a:rPr>
                        <m:t>)</m:t>
                      </m:r>
                    </m:oMath>
                  </m:oMathPara>
                </a14:m>
                <a:endParaRPr lang="en-GB" sz="6600" dirty="0">
                  <a:solidFill>
                    <a:srgbClr val="253957"/>
                  </a:solidFill>
                  <a:latin typeface="+mn-lt"/>
                  <a:ea typeface="+mn-ea"/>
                  <a:cs typeface="+mn-cs"/>
                </a:endParaRPr>
              </a:p>
              <a:p>
                <a:pPr algn="l">
                  <a:lnSpc>
                    <a:spcPct val="150000"/>
                  </a:lnSpc>
                  <a:defRPr sz="2800">
                    <a:solidFill>
                      <a:srgbClr val="253957"/>
                    </a:solidFill>
                    <a:latin typeface="+mn-lt"/>
                    <a:ea typeface="+mn-ea"/>
                    <a:cs typeface="+mn-cs"/>
                    <a:sym typeface="Arial Narrow"/>
                  </a:defRPr>
                </a:pPr>
                <a:r>
                  <a:rPr lang="en-GB" sz="4400" dirty="0">
                    <a:solidFill>
                      <a:srgbClr val="253957"/>
                    </a:solidFill>
                    <a:sym typeface="Arial Narrow"/>
                  </a:rPr>
                  <a:t>Model 2 </a:t>
                </a:r>
                <a:endParaRPr lang="en-GB" sz="4400" dirty="0">
                  <a:solidFill>
                    <a:srgbClr val="253957"/>
                  </a:solidFill>
                  <a:latin typeface="+mn-lt"/>
                  <a:ea typeface="+mn-ea"/>
                  <a:cs typeface="+mn-cs"/>
                </a:endParaRPr>
              </a:p>
              <a:p>
                <a:pPr marL="857250" indent="-85725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400" dirty="0">
                    <a:solidFill>
                      <a:srgbClr val="253957"/>
                    </a:solidFill>
                    <a:latin typeface="+mn-lt"/>
                    <a:ea typeface="+mn-ea"/>
                    <a:cs typeface="+mn-cs"/>
                  </a:rPr>
                  <a:t>Then we add weighted variables to get effects for neighbouring regions:</a:t>
                </a:r>
              </a:p>
              <a:p>
                <a:pPr>
                  <a:lnSpc>
                    <a:spcPct val="150000"/>
                  </a:lnSpc>
                  <a:defRPr sz="2800">
                    <a:solidFill>
                      <a:srgbClr val="253957"/>
                    </a:solidFill>
                    <a:latin typeface="+mn-lt"/>
                    <a:ea typeface="+mn-ea"/>
                    <a:cs typeface="+mn-cs"/>
                    <a:sym typeface="Arial Narrow"/>
                  </a:defRPr>
                </a:pPr>
                <a14:m>
                  <m:oMathPara xmlns:m="http://schemas.openxmlformats.org/officeDocument/2006/math">
                    <m:oMathParaPr>
                      <m:jc m:val="centerGroup"/>
                    </m:oMathParaPr>
                    <m:oMath xmlns:m="http://schemas.openxmlformats.org/officeDocument/2006/math">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𝑄</m:t>
                          </m:r>
                        </m:e>
                        <m:sub>
                          <m:func>
                            <m:funcPr>
                              <m:ctrlPr>
                                <a:rPr lang="en-GB" sz="4000" i="1">
                                  <a:solidFill>
                                    <a:srgbClr val="253957"/>
                                  </a:solidFill>
                                  <a:latin typeface="Cambria Math" panose="02040503050406030204" pitchFamily="18" charset="0"/>
                                  <a:sym typeface="Arial Narrow"/>
                                </a:rPr>
                              </m:ctrlPr>
                            </m:funcPr>
                            <m:fName>
                              <m:r>
                                <m:rPr>
                                  <m:sty m:val="p"/>
                                </m:rPr>
                                <a:rPr lang="en-GB" sz="4000">
                                  <a:solidFill>
                                    <a:srgbClr val="253957"/>
                                  </a:solidFill>
                                  <a:latin typeface="Cambria Math" panose="02040503050406030204" pitchFamily="18" charset="0"/>
                                  <a:sym typeface="Arial Narrow"/>
                                </a:rPr>
                                <m:t>ln</m:t>
                              </m:r>
                            </m:fName>
                            <m:e>
                              <m:r>
                                <a:rPr lang="en-GB" sz="4000" i="1">
                                  <a:solidFill>
                                    <a:srgbClr val="253957"/>
                                  </a:solidFill>
                                  <a:latin typeface="Cambria Math" panose="02040503050406030204" pitchFamily="18" charset="0"/>
                                  <a:sym typeface="Arial Narrow"/>
                                </a:rPr>
                                <m:t>𝑌</m:t>
                              </m:r>
                            </m:e>
                          </m:func>
                        </m:sub>
                      </m:sSub>
                      <m:d>
                        <m:dPr>
                          <m:ctrlPr>
                            <a:rPr lang="en-GB" sz="4000" i="1">
                              <a:solidFill>
                                <a:srgbClr val="253957"/>
                              </a:solidFill>
                              <a:latin typeface="Cambria Math" panose="02040503050406030204" pitchFamily="18" charset="0"/>
                              <a:sym typeface="Arial Narrow"/>
                            </a:rPr>
                          </m:ctrlPr>
                        </m:dPr>
                        <m:e>
                          <m:r>
                            <a:rPr lang="en-GB" sz="4000" i="1">
                              <a:solidFill>
                                <a:srgbClr val="253957"/>
                              </a:solidFill>
                              <a:latin typeface="Cambria Math" panose="02040503050406030204" pitchFamily="18" charset="0"/>
                              <a:ea typeface="Cambria Math" panose="02040503050406030204" pitchFamily="18" charset="0"/>
                              <a:sym typeface="Arial Narrow"/>
                            </a:rPr>
                            <m:t>𝜏</m:t>
                          </m:r>
                        </m:e>
                        <m:e>
                          <m:sSub>
                            <m:sSubPr>
                              <m:ctrlPr>
                                <a:rPr lang="en-GB" sz="4000" i="1">
                                  <a:solidFill>
                                    <a:srgbClr val="253957"/>
                                  </a:solidFill>
                                  <a:latin typeface="Cambria Math" panose="02040503050406030204" pitchFamily="18" charset="0"/>
                                  <a:ea typeface="Cambria Math" panose="02040503050406030204" pitchFamily="18" charset="0"/>
                                  <a:sym typeface="Arial Narrow"/>
                                </a:rPr>
                              </m:ctrlPr>
                            </m:sSubPr>
                            <m:e>
                              <m:r>
                                <a:rPr lang="en-GB" sz="4000" i="1">
                                  <a:solidFill>
                                    <a:srgbClr val="253957"/>
                                  </a:solidFill>
                                  <a:latin typeface="Cambria Math" panose="02040503050406030204" pitchFamily="18" charset="0"/>
                                  <a:ea typeface="Cambria Math" panose="02040503050406030204" pitchFamily="18" charset="0"/>
                                  <a:sym typeface="Arial Narrow"/>
                                </a:rPr>
                                <m:t>𝑋</m:t>
                              </m:r>
                            </m:e>
                            <m:sub>
                              <m:r>
                                <a:rPr lang="en-GB" sz="4000" i="1">
                                  <a:solidFill>
                                    <a:srgbClr val="253957"/>
                                  </a:solidFill>
                                  <a:latin typeface="Cambria Math" panose="02040503050406030204" pitchFamily="18" charset="0"/>
                                  <a:ea typeface="Cambria Math" panose="02040503050406030204" pitchFamily="18" charset="0"/>
                                  <a:sym typeface="Arial Narrow"/>
                                </a:rPr>
                                <m:t>𝑖𝑡</m:t>
                              </m:r>
                            </m:sub>
                          </m:sSub>
                        </m:e>
                      </m:d>
                      <m:r>
                        <a:rPr lang="en-GB" sz="4000" i="1">
                          <a:solidFill>
                            <a:srgbClr val="253957"/>
                          </a:solidFill>
                          <a:latin typeface="Cambria Math" panose="02040503050406030204" pitchFamily="18" charset="0"/>
                          <a:sym typeface="Arial Narrow"/>
                        </a:rPr>
                        <m:t>=</m:t>
                      </m:r>
                      <m:d>
                        <m:dPr>
                          <m:ctrlPr>
                            <a:rPr lang="ru-RU" sz="4000" i="1">
                              <a:solidFill>
                                <a:srgbClr val="253957"/>
                              </a:solidFill>
                              <a:latin typeface="Cambria Math" panose="02040503050406030204" pitchFamily="18" charset="0"/>
                              <a:sym typeface="Arial Narrow"/>
                            </a:rPr>
                          </m:ctrlPr>
                        </m:dPr>
                        <m:e>
                          <m:sSub>
                            <m:sSubPr>
                              <m:ctrlPr>
                                <a:rPr lang="ru-RU"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𝛼</m:t>
                              </m:r>
                            </m:e>
                            <m:sub>
                              <m:r>
                                <a:rPr lang="en-GB" sz="4000" i="1">
                                  <a:solidFill>
                                    <a:srgbClr val="253957"/>
                                  </a:solidFill>
                                  <a:latin typeface="Cambria Math" panose="02040503050406030204" pitchFamily="18" charset="0"/>
                                  <a:sym typeface="Arial Narrow"/>
                                </a:rPr>
                                <m:t>𝑖</m:t>
                              </m:r>
                            </m:sub>
                          </m:sSub>
                          <m:r>
                            <a:rPr lang="en-GB" sz="4000" i="1">
                              <a:solidFill>
                                <a:srgbClr val="253957"/>
                              </a:solidFill>
                              <a:latin typeface="Cambria Math" panose="02040503050406030204" pitchFamily="18" charset="0"/>
                              <a:sym typeface="Arial Narrow"/>
                            </a:rPr>
                            <m:t>+</m:t>
                          </m:r>
                          <m:sSub>
                            <m:sSubPr>
                              <m:ctrlPr>
                                <a:rPr lang="ru-RU"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𝛿</m:t>
                              </m:r>
                            </m:e>
                            <m:sub>
                              <m:r>
                                <a:rPr lang="en-GB" sz="4000" i="1">
                                  <a:solidFill>
                                    <a:srgbClr val="253957"/>
                                  </a:solidFill>
                                  <a:latin typeface="Cambria Math" panose="02040503050406030204" pitchFamily="18" charset="0"/>
                                  <a:sym typeface="Arial Narrow"/>
                                </a:rPr>
                                <m:t>𝑖</m:t>
                              </m:r>
                            </m:sub>
                          </m:sSub>
                          <m:r>
                            <a:rPr lang="en-GB" sz="4000" i="1">
                              <a:solidFill>
                                <a:srgbClr val="253957"/>
                              </a:solidFill>
                              <a:latin typeface="Cambria Math" panose="02040503050406030204" pitchFamily="18" charset="0"/>
                              <a:sym typeface="Arial Narrow"/>
                            </a:rPr>
                            <m:t>𝑞</m:t>
                          </m:r>
                          <m:d>
                            <m:dPr>
                              <m:ctrlPr>
                                <a:rPr lang="ru-RU" sz="4000" i="1">
                                  <a:solidFill>
                                    <a:srgbClr val="253957"/>
                                  </a:solidFill>
                                  <a:latin typeface="Cambria Math" panose="02040503050406030204" pitchFamily="18" charset="0"/>
                                  <a:sym typeface="Arial Narrow"/>
                                </a:rPr>
                              </m:ctrlPr>
                            </m:dPr>
                            <m:e>
                              <m:r>
                                <a:rPr lang="en-GB" sz="4000" i="1">
                                  <a:solidFill>
                                    <a:srgbClr val="253957"/>
                                  </a:solidFill>
                                  <a:latin typeface="Cambria Math" panose="02040503050406030204" pitchFamily="18" charset="0"/>
                                  <a:sym typeface="Arial Narrow"/>
                                </a:rPr>
                                <m:t>𝜏</m:t>
                              </m:r>
                            </m:e>
                          </m:d>
                        </m:e>
                      </m:d>
                      <m:r>
                        <a:rPr lang="en-GB" sz="4000" i="1">
                          <a:solidFill>
                            <a:srgbClr val="253957"/>
                          </a:solidFill>
                          <a:latin typeface="Cambria Math" panose="02040503050406030204" pitchFamily="18" charset="0"/>
                          <a:sym typeface="Arial Narrow"/>
                        </a:rPr>
                        <m:t>+</m:t>
                      </m:r>
                      <m:func>
                        <m:funcPr>
                          <m:ctrlPr>
                            <a:rPr lang="en-GB" sz="4000" i="1">
                              <a:solidFill>
                                <a:srgbClr val="253957"/>
                              </a:solidFill>
                              <a:latin typeface="Cambria Math" panose="02040503050406030204" pitchFamily="18" charset="0"/>
                              <a:sym typeface="Arial Narrow"/>
                            </a:rPr>
                          </m:ctrlPr>
                        </m:funcPr>
                        <m:fName>
                          <m:r>
                            <m:rPr>
                              <m:sty m:val="p"/>
                            </m:rPr>
                            <a:rPr lang="en-GB" sz="4000">
                              <a:solidFill>
                                <a:srgbClr val="253957"/>
                              </a:solidFill>
                              <a:latin typeface="Cambria Math" panose="02040503050406030204" pitchFamily="18" charset="0"/>
                              <a:sym typeface="Arial Narrow"/>
                            </a:rPr>
                            <m:t>ln</m:t>
                          </m:r>
                        </m:fName>
                        <m:e>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𝑋</m:t>
                              </m:r>
                            </m:e>
                            <m:sub>
                              <m:r>
                                <a:rPr lang="en-GB" sz="4000" i="1">
                                  <a:solidFill>
                                    <a:srgbClr val="253957"/>
                                  </a:solidFill>
                                  <a:latin typeface="Cambria Math" panose="02040503050406030204" pitchFamily="18" charset="0"/>
                                  <a:sym typeface="Arial Narrow"/>
                                </a:rPr>
                                <m:t>𝑖𝑡</m:t>
                              </m:r>
                            </m:sub>
                          </m:sSub>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𝛽</m:t>
                              </m:r>
                            </m:e>
                            <m:sub>
                              <m:r>
                                <a:rPr lang="en-GB" sz="4000" i="1">
                                  <a:solidFill>
                                    <a:srgbClr val="253957"/>
                                  </a:solidFill>
                                  <a:latin typeface="Cambria Math" panose="02040503050406030204" pitchFamily="18" charset="0"/>
                                  <a:sym typeface="Arial Narrow"/>
                                </a:rPr>
                                <m:t>1</m:t>
                              </m:r>
                            </m:sub>
                          </m:sSub>
                          <m:d>
                            <m:dPr>
                              <m:ctrlPr>
                                <a:rPr lang="en-GB" sz="4000" i="1">
                                  <a:solidFill>
                                    <a:srgbClr val="253957"/>
                                  </a:solidFill>
                                  <a:latin typeface="Cambria Math" panose="02040503050406030204" pitchFamily="18" charset="0"/>
                                  <a:sym typeface="Arial Narrow"/>
                                </a:rPr>
                              </m:ctrlPr>
                            </m:dPr>
                            <m:e>
                              <m:r>
                                <a:rPr lang="en-GB" sz="4000" i="1">
                                  <a:solidFill>
                                    <a:srgbClr val="253957"/>
                                  </a:solidFill>
                                  <a:latin typeface="Cambria Math" panose="02040503050406030204" pitchFamily="18" charset="0"/>
                                  <a:sym typeface="Arial Narrow"/>
                                </a:rPr>
                                <m:t>𝜏</m:t>
                              </m:r>
                            </m:e>
                          </m:d>
                          <m:r>
                            <m:rPr>
                              <m:nor/>
                            </m:rPr>
                            <a:rPr lang="en-GB" sz="4000" dirty="0">
                              <a:solidFill>
                                <a:srgbClr val="253957"/>
                              </a:solidFill>
                              <a:sym typeface="Arial Narrow"/>
                            </a:rPr>
                            <m:t> </m:t>
                          </m:r>
                        </m:e>
                      </m:func>
                      <m:r>
                        <a:rPr lang="en-GB" sz="4000" i="1">
                          <a:solidFill>
                            <a:srgbClr val="253957"/>
                          </a:solidFill>
                          <a:latin typeface="Cambria Math" panose="02040503050406030204" pitchFamily="18" charset="0"/>
                          <a:sym typeface="Arial Narrow"/>
                        </a:rPr>
                        <m:t>+</m:t>
                      </m:r>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𝑀𝑖𝑔𝑟𝑎𝑡𝑖𝑜𝑛</m:t>
                          </m:r>
                        </m:e>
                        <m:sub>
                          <m:r>
                            <a:rPr lang="en-GB" sz="4000" i="1">
                              <a:solidFill>
                                <a:srgbClr val="253957"/>
                              </a:solidFill>
                              <a:latin typeface="Cambria Math" panose="02040503050406030204" pitchFamily="18" charset="0"/>
                              <a:sym typeface="Arial Narrow"/>
                            </a:rPr>
                            <m:t>𝑖𝑡</m:t>
                          </m:r>
                        </m:sub>
                      </m:sSub>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ea typeface="Cambria Math" panose="02040503050406030204" pitchFamily="18" charset="0"/>
                              <a:sym typeface="Arial Narrow"/>
                            </a:rPr>
                            <m:t>𝛽</m:t>
                          </m:r>
                        </m:e>
                        <m:sub>
                          <m:r>
                            <a:rPr lang="en-GB" sz="4000" i="1">
                              <a:solidFill>
                                <a:srgbClr val="253957"/>
                              </a:solidFill>
                              <a:latin typeface="Cambria Math" panose="02040503050406030204" pitchFamily="18" charset="0"/>
                              <a:sym typeface="Arial Narrow"/>
                            </a:rPr>
                            <m:t>2</m:t>
                          </m:r>
                        </m:sub>
                      </m:sSub>
                      <m:d>
                        <m:dPr>
                          <m:ctrlPr>
                            <a:rPr lang="en-GB" sz="4000" i="1">
                              <a:solidFill>
                                <a:srgbClr val="253957"/>
                              </a:solidFill>
                              <a:latin typeface="Cambria Math" panose="02040503050406030204" pitchFamily="18" charset="0"/>
                              <a:sym typeface="Arial Narrow"/>
                            </a:rPr>
                          </m:ctrlPr>
                        </m:dPr>
                        <m:e>
                          <m:r>
                            <a:rPr lang="en-GB" sz="4000" i="1">
                              <a:solidFill>
                                <a:srgbClr val="253957"/>
                              </a:solidFill>
                              <a:latin typeface="Cambria Math" panose="02040503050406030204" pitchFamily="18" charset="0"/>
                              <a:sym typeface="Arial Narrow"/>
                            </a:rPr>
                            <m:t>𝜏</m:t>
                          </m:r>
                        </m:e>
                      </m:d>
                      <m:r>
                        <a:rPr lang="en-GB" sz="4000" b="0" i="1" smtClean="0">
                          <a:solidFill>
                            <a:srgbClr val="253957"/>
                          </a:solidFill>
                          <a:latin typeface="Cambria Math" panose="02040503050406030204" pitchFamily="18" charset="0"/>
                          <a:sym typeface="Arial Narrow"/>
                        </a:rPr>
                        <m:t>+</m:t>
                      </m:r>
                      <m:r>
                        <a:rPr lang="en-GB" sz="4000" b="0" i="1" smtClean="0">
                          <a:solidFill>
                            <a:srgbClr val="253957"/>
                          </a:solidFill>
                          <a:latin typeface="Cambria Math" panose="02040503050406030204" pitchFamily="18" charset="0"/>
                          <a:sym typeface="Arial Narrow"/>
                        </a:rPr>
                        <m:t>𝑊</m:t>
                      </m:r>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𝑋</m:t>
                          </m:r>
                        </m:e>
                        <m:sub>
                          <m:r>
                            <a:rPr lang="en-GB" sz="4000" i="1">
                              <a:solidFill>
                                <a:srgbClr val="253957"/>
                              </a:solidFill>
                              <a:latin typeface="Cambria Math" panose="02040503050406030204" pitchFamily="18" charset="0"/>
                              <a:sym typeface="Arial Narrow"/>
                            </a:rPr>
                            <m:t>𝑖𝑡</m:t>
                          </m:r>
                        </m:sub>
                      </m:sSub>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𝛽</m:t>
                          </m:r>
                        </m:e>
                        <m:sub>
                          <m:r>
                            <a:rPr lang="en-GB" sz="4000" b="0" i="1" smtClean="0">
                              <a:solidFill>
                                <a:srgbClr val="253957"/>
                              </a:solidFill>
                              <a:latin typeface="Cambria Math" panose="02040503050406030204" pitchFamily="18" charset="0"/>
                              <a:sym typeface="Arial Narrow"/>
                            </a:rPr>
                            <m:t>3</m:t>
                          </m:r>
                        </m:sub>
                      </m:sSub>
                      <m:d>
                        <m:dPr>
                          <m:ctrlPr>
                            <a:rPr lang="en-GB" sz="4000" i="1">
                              <a:solidFill>
                                <a:srgbClr val="253957"/>
                              </a:solidFill>
                              <a:latin typeface="Cambria Math" panose="02040503050406030204" pitchFamily="18" charset="0"/>
                              <a:sym typeface="Arial Narrow"/>
                            </a:rPr>
                          </m:ctrlPr>
                        </m:dPr>
                        <m:e>
                          <m:r>
                            <a:rPr lang="en-GB" sz="4000" i="1">
                              <a:solidFill>
                                <a:srgbClr val="253957"/>
                              </a:solidFill>
                              <a:latin typeface="Cambria Math" panose="02040503050406030204" pitchFamily="18" charset="0"/>
                              <a:sym typeface="Arial Narrow"/>
                            </a:rPr>
                            <m:t>𝜏</m:t>
                          </m:r>
                        </m:e>
                      </m:d>
                      <m:r>
                        <a:rPr lang="en-GB" sz="4000" b="0" i="1" smtClean="0">
                          <a:solidFill>
                            <a:srgbClr val="253957"/>
                          </a:solidFill>
                          <a:latin typeface="Cambria Math" panose="02040503050406030204" pitchFamily="18" charset="0"/>
                          <a:sym typeface="Arial Narrow"/>
                        </a:rPr>
                        <m:t>+</m:t>
                      </m:r>
                      <m:r>
                        <a:rPr lang="en-GB" sz="4000" b="0" i="1" smtClean="0">
                          <a:solidFill>
                            <a:srgbClr val="253957"/>
                          </a:solidFill>
                          <a:latin typeface="Cambria Math" panose="02040503050406030204" pitchFamily="18" charset="0"/>
                          <a:sym typeface="Arial Narrow"/>
                        </a:rPr>
                        <m:t>𝑊</m:t>
                      </m:r>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𝑀𝑖𝑔𝑟𝑎𝑡𝑖𝑜𝑛</m:t>
                          </m:r>
                        </m:e>
                        <m:sub>
                          <m:r>
                            <a:rPr lang="en-GB" sz="4000" i="1">
                              <a:solidFill>
                                <a:srgbClr val="253957"/>
                              </a:solidFill>
                              <a:latin typeface="Cambria Math" panose="02040503050406030204" pitchFamily="18" charset="0"/>
                              <a:sym typeface="Arial Narrow"/>
                            </a:rPr>
                            <m:t>𝑖𝑡</m:t>
                          </m:r>
                        </m:sub>
                      </m:sSub>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ea typeface="Cambria Math" panose="02040503050406030204" pitchFamily="18" charset="0"/>
                              <a:sym typeface="Arial Narrow"/>
                            </a:rPr>
                            <m:t>𝛽</m:t>
                          </m:r>
                        </m:e>
                        <m:sub>
                          <m:r>
                            <a:rPr lang="en-GB" sz="4000" b="0" i="1" smtClean="0">
                              <a:solidFill>
                                <a:srgbClr val="253957"/>
                              </a:solidFill>
                              <a:latin typeface="Cambria Math" panose="02040503050406030204" pitchFamily="18" charset="0"/>
                              <a:ea typeface="Cambria Math" panose="02040503050406030204" pitchFamily="18" charset="0"/>
                              <a:sym typeface="Arial Narrow"/>
                            </a:rPr>
                            <m:t>4</m:t>
                          </m:r>
                        </m:sub>
                      </m:sSub>
                      <m:d>
                        <m:dPr>
                          <m:ctrlPr>
                            <a:rPr lang="en-GB" sz="4000" i="1">
                              <a:solidFill>
                                <a:srgbClr val="253957"/>
                              </a:solidFill>
                              <a:latin typeface="Cambria Math" panose="02040503050406030204" pitchFamily="18" charset="0"/>
                              <a:sym typeface="Arial Narrow"/>
                            </a:rPr>
                          </m:ctrlPr>
                        </m:dPr>
                        <m:e>
                          <m:r>
                            <a:rPr lang="en-GB" sz="4000" i="1">
                              <a:solidFill>
                                <a:srgbClr val="253957"/>
                              </a:solidFill>
                              <a:latin typeface="Cambria Math" panose="02040503050406030204" pitchFamily="18" charset="0"/>
                              <a:sym typeface="Arial Narrow"/>
                            </a:rPr>
                            <m:t>𝜏</m:t>
                          </m:r>
                        </m:e>
                      </m:d>
                    </m:oMath>
                  </m:oMathPara>
                </a14:m>
                <a:endParaRPr lang="en-GB" sz="6600" dirty="0">
                  <a:solidFill>
                    <a:srgbClr val="253957"/>
                  </a:solidFill>
                  <a:latin typeface="+mn-lt"/>
                  <a:ea typeface="+mn-ea"/>
                  <a:cs typeface="+mn-cs"/>
                </a:endParaRPr>
              </a:p>
              <a:p>
                <a:pPr marL="457200" indent="-457200" algn="l">
                  <a:lnSpc>
                    <a:spcPct val="150000"/>
                  </a:lnSpc>
                  <a:buFont typeface="Arial" panose="020B0604020202020204" pitchFamily="34" charset="0"/>
                  <a:buChar char="•"/>
                  <a:defRPr sz="2800">
                    <a:solidFill>
                      <a:srgbClr val="253957"/>
                    </a:solidFill>
                    <a:latin typeface="+mn-lt"/>
                    <a:ea typeface="+mn-ea"/>
                    <a:cs typeface="+mn-cs"/>
                    <a:sym typeface="Arial Narrow"/>
                  </a:defRPr>
                </a:pPr>
                <a:endParaRPr lang="en-GB" sz="4000" dirty="0">
                  <a:solidFill>
                    <a:srgbClr val="253957"/>
                  </a:solidFill>
                  <a:latin typeface="+mn-lt"/>
                  <a:ea typeface="+mn-ea"/>
                  <a:cs typeface="+mn-cs"/>
                </a:endParaRPr>
              </a:p>
            </p:txBody>
          </p:sp>
        </mc:Choice>
        <mc:Fallback xmlns="">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397D03BA-D733-D04F-8614-B194CA73DF5F}"/>
                  </a:ext>
                </a:extLst>
              </p:cNvPr>
              <p:cNvSpPr txBox="1">
                <a:spLocks noRot="1" noChangeAspect="1" noMove="1" noResize="1" noEditPoints="1" noAdjustHandles="1" noChangeArrowheads="1" noChangeShapeType="1" noTextEdit="1"/>
              </p:cNvSpPr>
              <p:nvPr/>
            </p:nvSpPr>
            <p:spPr>
              <a:xfrm>
                <a:off x="1201065" y="3656566"/>
                <a:ext cx="22462499" cy="10059434"/>
              </a:xfrm>
              <a:prstGeom prst="rect">
                <a:avLst/>
              </a:prstGeom>
              <a:blipFill>
                <a:blip r:embed="rId3"/>
                <a:stretch>
                  <a:fillRect l="-1186" r="-508"/>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ru-RU">
                    <a:noFill/>
                  </a:rPr>
                  <a:t> </a:t>
                </a:r>
              </a:p>
            </p:txBody>
          </p:sp>
        </mc:Fallback>
      </mc:AlternateContent>
      <p:sp>
        <p:nvSpPr>
          <p:cNvPr id="8" name="Название подразделения, лаборатории, факультета и т.д.">
            <a:extLst>
              <a:ext uri="{FF2B5EF4-FFF2-40B4-BE49-F238E27FC236}">
                <a16:creationId xmlns:a16="http://schemas.microsoft.com/office/drawing/2014/main" id="{FBA7D992-0576-584B-AEF1-235AE4994C63}"/>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Spatial Quantile Analysis of Real Estate Prices in Germany </a:t>
            </a:r>
          </a:p>
          <a:p>
            <a:endParaRPr lang="en-US" b="1" dirty="0"/>
          </a:p>
        </p:txBody>
      </p:sp>
    </p:spTree>
    <p:extLst>
      <p:ext uri="{BB962C8B-B14F-4D97-AF65-F5344CB8AC3E}">
        <p14:creationId xmlns:p14="http://schemas.microsoft.com/office/powerpoint/2010/main" val="5870018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Data &amp; Methodology</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8691" y="4129399"/>
            <a:ext cx="2150637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l">
              <a:buFont typeface="Arial" panose="020B0604020202020204" pitchFamily="34" charset="0"/>
              <a:buChar char="•"/>
            </a:pPr>
            <a:endParaRPr sz="4800" dirty="0">
              <a:solidFill>
                <a:srgbClr val="253957"/>
              </a:solidFill>
              <a:latin typeface="+mn-lt"/>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3" name="Название подразделения, лаборатории, факультета и т.д.">
            <a:extLst>
              <a:ext uri="{FF2B5EF4-FFF2-40B4-BE49-F238E27FC236}">
                <a16:creationId xmlns:a16="http://schemas.microsoft.com/office/drawing/2014/main" id="{35E581E2-F547-674B-B91E-63EE4B2F45FF}"/>
              </a:ext>
            </a:extLst>
          </p:cNvPr>
          <p:cNvSpPr txBox="1"/>
          <p:nvPr/>
        </p:nvSpPr>
        <p:spPr>
          <a:xfrm>
            <a:off x="11338744" y="757698"/>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mc:AlternateContent xmlns:mc="http://schemas.openxmlformats.org/markup-compatibility/2006" xmlns:a14="http://schemas.microsoft.com/office/drawing/2010/main">
        <mc:Choice Requires="a14">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397D03BA-D733-D04F-8614-B194CA73DF5F}"/>
                  </a:ext>
                </a:extLst>
              </p:cNvPr>
              <p:cNvSpPr txBox="1"/>
              <p:nvPr/>
            </p:nvSpPr>
            <p:spPr>
              <a:xfrm>
                <a:off x="1368906" y="4155329"/>
                <a:ext cx="21506374" cy="880296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72000" tIns="71437" rIns="71437" bIns="71437"/>
              <a:lstStyle/>
              <a:p>
                <a:pPr algn="l">
                  <a:lnSpc>
                    <a:spcPct val="150000"/>
                  </a:lnSpc>
                  <a:defRPr sz="2800">
                    <a:solidFill>
                      <a:srgbClr val="253957"/>
                    </a:solidFill>
                    <a:latin typeface="+mn-lt"/>
                    <a:ea typeface="+mn-ea"/>
                    <a:cs typeface="+mn-cs"/>
                    <a:sym typeface="Arial Narrow"/>
                  </a:defRPr>
                </a:pPr>
                <a:r>
                  <a:rPr lang="en-GB" sz="4000" dirty="0">
                    <a:solidFill>
                      <a:srgbClr val="253957"/>
                    </a:solidFill>
                    <a:sym typeface="Arial Narrow"/>
                  </a:rPr>
                  <a:t>Model 3 </a:t>
                </a:r>
                <a:endParaRPr lang="en-GB" sz="4000" dirty="0">
                  <a:solidFill>
                    <a:srgbClr val="253957"/>
                  </a:solidFill>
                  <a:latin typeface="+mn-lt"/>
                  <a:ea typeface="+mn-ea"/>
                  <a:cs typeface="+mn-cs"/>
                </a:endParaRPr>
              </a:p>
              <a:p>
                <a:pPr algn="l">
                  <a:lnSpc>
                    <a:spcPct val="150000"/>
                  </a:lnSpc>
                  <a:defRPr sz="2800">
                    <a:solidFill>
                      <a:srgbClr val="253957"/>
                    </a:solidFill>
                    <a:latin typeface="+mn-lt"/>
                    <a:ea typeface="+mn-ea"/>
                    <a:cs typeface="+mn-cs"/>
                    <a:sym typeface="Arial Narrow"/>
                  </a:defRPr>
                </a:pPr>
                <a:r>
                  <a:rPr lang="en-GB" sz="4000" dirty="0">
                    <a:solidFill>
                      <a:srgbClr val="253957"/>
                    </a:solidFill>
                    <a:latin typeface="+mn-lt"/>
                    <a:ea typeface="+mn-ea"/>
                    <a:cs typeface="+mn-cs"/>
                  </a:rPr>
                  <a:t>Finally we build IVQR model [</a:t>
                </a:r>
                <a:r>
                  <a:rPr lang="en-GB" sz="4000" dirty="0" err="1">
                    <a:solidFill>
                      <a:srgbClr val="253957"/>
                    </a:solidFill>
                    <a:latin typeface="+mn-lt"/>
                    <a:ea typeface="+mn-ea"/>
                    <a:cs typeface="+mn-cs"/>
                  </a:rPr>
                  <a:t>Chernozhukov</a:t>
                </a:r>
                <a:r>
                  <a:rPr lang="en-GB" sz="4000" dirty="0">
                    <a:solidFill>
                      <a:srgbClr val="253957"/>
                    </a:solidFill>
                    <a:latin typeface="+mn-lt"/>
                    <a:ea typeface="+mn-ea"/>
                    <a:cs typeface="+mn-cs"/>
                  </a:rPr>
                  <a:t> &amp; Hansen 2005]</a:t>
                </a:r>
              </a:p>
              <a:p>
                <a:pPr algn="l">
                  <a:lnSpc>
                    <a:spcPct val="150000"/>
                  </a:lnSpc>
                  <a:defRPr sz="2800">
                    <a:solidFill>
                      <a:srgbClr val="253957"/>
                    </a:solidFill>
                    <a:latin typeface="+mn-lt"/>
                    <a:ea typeface="+mn-ea"/>
                    <a:cs typeface="+mn-cs"/>
                    <a:sym typeface="Arial Narrow"/>
                  </a:defRPr>
                </a:pPr>
                <a:r>
                  <a:rPr lang="en-GB" sz="4000" dirty="0">
                    <a:solidFill>
                      <a:srgbClr val="253957"/>
                    </a:solidFill>
                    <a:latin typeface="+mn-lt"/>
                    <a:ea typeface="+mn-ea"/>
                    <a:cs typeface="+mn-cs"/>
                  </a:rPr>
                  <a:t>The specification in our case is:</a:t>
                </a:r>
              </a:p>
              <a:p>
                <a:pPr>
                  <a:lnSpc>
                    <a:spcPct val="150000"/>
                  </a:lnSpc>
                  <a:defRPr sz="2800">
                    <a:solidFill>
                      <a:srgbClr val="253957"/>
                    </a:solidFill>
                    <a:latin typeface="+mn-lt"/>
                    <a:ea typeface="+mn-ea"/>
                    <a:cs typeface="+mn-cs"/>
                    <a:sym typeface="Arial Narrow"/>
                  </a:defRPr>
                </a:pPr>
                <a14:m>
                  <m:oMath xmlns:m="http://schemas.openxmlformats.org/officeDocument/2006/math">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𝑄</m:t>
                        </m:r>
                      </m:e>
                      <m:sub>
                        <m:func>
                          <m:funcPr>
                            <m:ctrlPr>
                              <a:rPr lang="ru-RU" sz="3600" i="1">
                                <a:latin typeface="Cambria Math" panose="02040503050406030204" pitchFamily="18" charset="0"/>
                                <a:sym typeface="Arial Narrow"/>
                              </a:rPr>
                            </m:ctrlPr>
                          </m:funcPr>
                          <m:fName>
                            <m:r>
                              <a:rPr lang="en-GB" sz="3600">
                                <a:latin typeface="Cambria Math" panose="02040503050406030204" pitchFamily="18" charset="0"/>
                                <a:sym typeface="Arial Narrow"/>
                              </a:rPr>
                              <m:t>∆</m:t>
                            </m:r>
                            <m:r>
                              <m:rPr>
                                <m:sty m:val="p"/>
                              </m:rPr>
                              <a:rPr lang="en-GB" sz="3600">
                                <a:latin typeface="Cambria Math" panose="02040503050406030204" pitchFamily="18" charset="0"/>
                                <a:sym typeface="Arial Narrow"/>
                              </a:rPr>
                              <m:t>ln</m:t>
                            </m:r>
                          </m:fName>
                          <m:e>
                            <m:r>
                              <a:rPr lang="en-GB" sz="3600" i="1">
                                <a:latin typeface="Cambria Math" panose="02040503050406030204" pitchFamily="18" charset="0"/>
                                <a:sym typeface="Arial Narrow"/>
                              </a:rPr>
                              <m:t>𝑌</m:t>
                            </m:r>
                          </m:e>
                        </m:func>
                      </m:sub>
                    </m:sSub>
                    <m:d>
                      <m:dPr>
                        <m:ctrlPr>
                          <a:rPr lang="ru-RU" sz="3600" i="1">
                            <a:latin typeface="Cambria Math" panose="02040503050406030204" pitchFamily="18" charset="0"/>
                            <a:sym typeface="Arial Narrow"/>
                          </a:rPr>
                        </m:ctrlPr>
                      </m:dPr>
                      <m:e>
                        <m:r>
                          <a:rPr lang="en-GB" sz="3600" i="1">
                            <a:latin typeface="Cambria Math" panose="02040503050406030204" pitchFamily="18" charset="0"/>
                            <a:sym typeface="Arial Narrow"/>
                          </a:rPr>
                          <m:t>𝜏</m:t>
                        </m:r>
                      </m:e>
                      <m:e>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m:t>
                            </m:r>
                            <m:r>
                              <a:rPr lang="en-GB" sz="3600" i="1">
                                <a:latin typeface="Cambria Math" panose="02040503050406030204" pitchFamily="18" charset="0"/>
                                <a:sym typeface="Arial Narrow"/>
                              </a:rPr>
                              <m:t>𝑋</m:t>
                            </m:r>
                          </m:e>
                          <m:sub>
                            <m:r>
                              <a:rPr lang="en-GB" sz="3600" i="1">
                                <a:latin typeface="Cambria Math" panose="02040503050406030204" pitchFamily="18" charset="0"/>
                                <a:sym typeface="Arial Narrow"/>
                              </a:rPr>
                              <m:t>𝑖𝑡</m:t>
                            </m:r>
                          </m:sub>
                        </m:sSub>
                      </m:e>
                    </m:d>
                    <m:r>
                      <a:rPr lang="en-GB" sz="3600" i="1">
                        <a:latin typeface="Cambria Math" panose="02040503050406030204" pitchFamily="18" charset="0"/>
                        <a:sym typeface="Arial Narrow"/>
                      </a:rPr>
                      <m:t>=</m:t>
                    </m:r>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𝛼</m:t>
                        </m:r>
                      </m:e>
                      <m:sub>
                        <m:r>
                          <a:rPr lang="en-GB" sz="3600" i="1">
                            <a:latin typeface="Cambria Math" panose="02040503050406030204" pitchFamily="18" charset="0"/>
                            <a:sym typeface="Arial Narrow"/>
                          </a:rPr>
                          <m:t>0</m:t>
                        </m:r>
                      </m:sub>
                    </m:sSub>
                    <m:r>
                      <a:rPr lang="en-GB" sz="3600" i="1">
                        <a:latin typeface="Cambria Math" panose="02040503050406030204" pitchFamily="18" charset="0"/>
                        <a:sym typeface="Arial Narrow"/>
                      </a:rPr>
                      <m:t>+</m:t>
                    </m:r>
                    <m:r>
                      <a:rPr lang="en-GB" sz="3600" i="1">
                        <a:latin typeface="Cambria Math" panose="02040503050406030204" pitchFamily="18" charset="0"/>
                        <a:sym typeface="Arial Narrow"/>
                      </a:rPr>
                      <m:t>𝜌</m:t>
                    </m:r>
                    <m:r>
                      <a:rPr lang="en-GB" sz="3600" i="1">
                        <a:latin typeface="Cambria Math" panose="02040503050406030204" pitchFamily="18" charset="0"/>
                        <a:sym typeface="Arial Narrow"/>
                      </a:rPr>
                      <m:t>𝑊</m:t>
                    </m:r>
                    <m:func>
                      <m:funcPr>
                        <m:ctrlPr>
                          <a:rPr lang="ru-RU" sz="3600" i="1">
                            <a:latin typeface="Cambria Math" panose="02040503050406030204" pitchFamily="18" charset="0"/>
                            <a:sym typeface="Arial Narrow"/>
                          </a:rPr>
                        </m:ctrlPr>
                      </m:funcPr>
                      <m:fName>
                        <m:r>
                          <a:rPr lang="en-GB" sz="3600">
                            <a:latin typeface="Cambria Math" panose="02040503050406030204" pitchFamily="18" charset="0"/>
                            <a:sym typeface="Arial Narrow"/>
                          </a:rPr>
                          <m:t>∆</m:t>
                        </m:r>
                        <m:r>
                          <m:rPr>
                            <m:sty m:val="p"/>
                          </m:rPr>
                          <a:rPr lang="en-GB" sz="3600">
                            <a:latin typeface="Cambria Math" panose="02040503050406030204" pitchFamily="18" charset="0"/>
                            <a:sym typeface="Arial Narrow"/>
                          </a:rPr>
                          <m:t>ln</m:t>
                        </m:r>
                      </m:fName>
                      <m:e>
                        <m:r>
                          <a:rPr lang="en-GB" sz="3600" i="1">
                            <a:latin typeface="Cambria Math" panose="02040503050406030204" pitchFamily="18" charset="0"/>
                            <a:sym typeface="Arial Narrow"/>
                          </a:rPr>
                          <m:t>𝑌</m:t>
                        </m:r>
                      </m:e>
                    </m:func>
                    <m:r>
                      <a:rPr lang="en-GB" sz="3600" i="1">
                        <a:latin typeface="Cambria Math" panose="02040503050406030204" pitchFamily="18" charset="0"/>
                        <a:sym typeface="Arial Narrow"/>
                      </a:rPr>
                      <m:t>+</m:t>
                    </m:r>
                    <m:func>
                      <m:funcPr>
                        <m:ctrlPr>
                          <a:rPr lang="ru-RU" sz="3600" i="1">
                            <a:latin typeface="Cambria Math" panose="02040503050406030204" pitchFamily="18" charset="0"/>
                            <a:sym typeface="Arial Narrow"/>
                          </a:rPr>
                        </m:ctrlPr>
                      </m:funcPr>
                      <m:fName>
                        <m:r>
                          <a:rPr lang="en-GB" sz="3600">
                            <a:latin typeface="Cambria Math" panose="02040503050406030204" pitchFamily="18" charset="0"/>
                            <a:sym typeface="Arial Narrow"/>
                          </a:rPr>
                          <m:t>∆</m:t>
                        </m:r>
                        <m:r>
                          <m:rPr>
                            <m:sty m:val="p"/>
                          </m:rPr>
                          <a:rPr lang="en-GB" sz="3600">
                            <a:latin typeface="Cambria Math" panose="02040503050406030204" pitchFamily="18" charset="0"/>
                            <a:sym typeface="Arial Narrow"/>
                          </a:rPr>
                          <m:t>ln</m:t>
                        </m:r>
                      </m:fName>
                      <m:e>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𝑋</m:t>
                            </m:r>
                          </m:e>
                          <m:sub>
                            <m:r>
                              <a:rPr lang="en-GB" sz="3600" i="1">
                                <a:latin typeface="Cambria Math" panose="02040503050406030204" pitchFamily="18" charset="0"/>
                                <a:sym typeface="Arial Narrow"/>
                              </a:rPr>
                              <m:t>𝑖𝑡</m:t>
                            </m:r>
                          </m:sub>
                        </m:sSub>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𝛽</m:t>
                            </m:r>
                          </m:e>
                          <m:sub>
                            <m:r>
                              <a:rPr lang="en-GB" sz="3600" i="1">
                                <a:latin typeface="Cambria Math" panose="02040503050406030204" pitchFamily="18" charset="0"/>
                                <a:sym typeface="Arial Narrow"/>
                              </a:rPr>
                              <m:t>1</m:t>
                            </m:r>
                          </m:sub>
                        </m:sSub>
                        <m:r>
                          <a:rPr lang="en-GB" sz="3600" i="1">
                            <a:latin typeface="Cambria Math" panose="02040503050406030204" pitchFamily="18" charset="0"/>
                            <a:sym typeface="Arial Narrow"/>
                          </a:rPr>
                          <m:t>(</m:t>
                        </m:r>
                        <m:r>
                          <a:rPr lang="en-GB" sz="3600" i="1">
                            <a:latin typeface="Cambria Math" panose="02040503050406030204" pitchFamily="18" charset="0"/>
                            <a:sym typeface="Arial Narrow"/>
                          </a:rPr>
                          <m:t>𝜏</m:t>
                        </m:r>
                        <m:r>
                          <a:rPr lang="en-GB" sz="3600" i="1">
                            <a:latin typeface="Cambria Math" panose="02040503050406030204" pitchFamily="18" charset="0"/>
                            <a:sym typeface="Arial Narrow"/>
                          </a:rPr>
                          <m:t>)</m:t>
                        </m:r>
                        <m:r>
                          <m:rPr>
                            <m:nor/>
                          </m:rPr>
                          <a:rPr lang="en-GB" sz="3600" i="1">
                            <a:sym typeface="Arial Narrow"/>
                          </a:rPr>
                          <m:t> </m:t>
                        </m:r>
                      </m:e>
                    </m:func>
                    <m:r>
                      <a:rPr lang="en-GB" sz="3600" i="1">
                        <a:latin typeface="Cambria Math" panose="02040503050406030204" pitchFamily="18" charset="0"/>
                        <a:sym typeface="Arial Narrow"/>
                      </a:rPr>
                      <m:t>+</m:t>
                    </m:r>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m:t>
                        </m:r>
                        <m:r>
                          <a:rPr lang="en-GB" sz="3600" i="1">
                            <a:latin typeface="Cambria Math" panose="02040503050406030204" pitchFamily="18" charset="0"/>
                            <a:sym typeface="Arial Narrow"/>
                          </a:rPr>
                          <m:t>𝑀𝑖𝑔𝑟𝑎𝑡𝑖𝑜𝑛</m:t>
                        </m:r>
                      </m:e>
                      <m:sub>
                        <m:r>
                          <a:rPr lang="en-GB" sz="3600" i="1">
                            <a:latin typeface="Cambria Math" panose="02040503050406030204" pitchFamily="18" charset="0"/>
                            <a:sym typeface="Arial Narrow"/>
                          </a:rPr>
                          <m:t>𝑖𝑡</m:t>
                        </m:r>
                      </m:sub>
                    </m:sSub>
                    <m:sSub>
                      <m:sSubPr>
                        <m:ctrlPr>
                          <a:rPr lang="ru-RU" sz="3600" i="1">
                            <a:latin typeface="Cambria Math" panose="02040503050406030204" pitchFamily="18" charset="0"/>
                            <a:sym typeface="Arial Narrow"/>
                          </a:rPr>
                        </m:ctrlPr>
                      </m:sSubPr>
                      <m:e>
                        <m:r>
                          <a:rPr lang="en-GB" sz="3600" i="1">
                            <a:latin typeface="Cambria Math" panose="02040503050406030204" pitchFamily="18" charset="0"/>
                            <a:sym typeface="Arial Narrow"/>
                          </a:rPr>
                          <m:t>𝛽</m:t>
                        </m:r>
                      </m:e>
                      <m:sub>
                        <m:r>
                          <a:rPr lang="en-GB" sz="3600" i="1">
                            <a:latin typeface="Cambria Math" panose="02040503050406030204" pitchFamily="18" charset="0"/>
                            <a:sym typeface="Arial Narrow"/>
                          </a:rPr>
                          <m:t>2</m:t>
                        </m:r>
                      </m:sub>
                    </m:sSub>
                    <m:d>
                      <m:dPr>
                        <m:ctrlPr>
                          <a:rPr lang="ru-RU" sz="3600" i="1">
                            <a:latin typeface="Cambria Math" panose="02040503050406030204" pitchFamily="18" charset="0"/>
                            <a:sym typeface="Arial Narrow"/>
                          </a:rPr>
                        </m:ctrlPr>
                      </m:dPr>
                      <m:e>
                        <m:r>
                          <a:rPr lang="en-GB" sz="3600" i="1">
                            <a:latin typeface="Cambria Math" panose="02040503050406030204" pitchFamily="18" charset="0"/>
                            <a:sym typeface="Arial Narrow"/>
                          </a:rPr>
                          <m:t>𝜏</m:t>
                        </m:r>
                      </m:e>
                    </m:d>
                  </m:oMath>
                </a14:m>
                <a:r>
                  <a:rPr lang="en-GB" sz="4000" dirty="0">
                    <a:solidFill>
                      <a:srgbClr val="253957"/>
                    </a:solidFill>
                    <a:latin typeface="+mn-lt"/>
                    <a:ea typeface="+mn-ea"/>
                    <a:cs typeface="+mn-cs"/>
                  </a:rPr>
                  <a:t>,</a:t>
                </a:r>
              </a:p>
              <a:p>
                <a:pPr algn="l">
                  <a:lnSpc>
                    <a:spcPct val="150000"/>
                  </a:lnSpc>
                  <a:defRPr sz="2800">
                    <a:solidFill>
                      <a:srgbClr val="253957"/>
                    </a:solidFill>
                    <a:latin typeface="+mn-lt"/>
                    <a:ea typeface="+mn-ea"/>
                    <a:cs typeface="+mn-cs"/>
                    <a:sym typeface="Arial Narrow"/>
                  </a:defRPr>
                </a:pPr>
                <a:r>
                  <a:rPr lang="en-GB" sz="2800" dirty="0">
                    <a:solidFill>
                      <a:srgbClr val="253957"/>
                    </a:solidFill>
                    <a:latin typeface="+mn-lt"/>
                    <a:ea typeface="+mn-ea"/>
                    <a:cs typeface="+mn-cs"/>
                  </a:rPr>
                  <a:t>where </a:t>
                </a:r>
                <a14:m>
                  <m:oMath xmlns:m="http://schemas.openxmlformats.org/officeDocument/2006/math">
                    <m:r>
                      <m:rPr>
                        <m:sty m:val="p"/>
                      </m:rPr>
                      <a:rPr lang="en-GB" sz="2800">
                        <a:latin typeface="Cambria Math" panose="02040503050406030204" pitchFamily="18" charset="0"/>
                        <a:sym typeface="Arial Narrow"/>
                      </a:rPr>
                      <m:t>Δ</m:t>
                    </m:r>
                    <m:r>
                      <a:rPr lang="en-GB" sz="2800" i="1">
                        <a:latin typeface="Cambria Math" panose="02040503050406030204" pitchFamily="18" charset="0"/>
                        <a:sym typeface="Arial Narrow"/>
                      </a:rPr>
                      <m:t>𝜃</m:t>
                    </m:r>
                    <m:r>
                      <a:rPr lang="en-GB" sz="2800" i="1">
                        <a:latin typeface="Cambria Math" panose="02040503050406030204" pitchFamily="18" charset="0"/>
                        <a:sym typeface="Arial Narrow"/>
                      </a:rPr>
                      <m:t>=</m:t>
                    </m:r>
                    <m:r>
                      <a:rPr lang="en-GB" sz="2800" i="1">
                        <a:latin typeface="Cambria Math" panose="02040503050406030204" pitchFamily="18" charset="0"/>
                        <a:sym typeface="Arial Narrow"/>
                      </a:rPr>
                      <m:t>𝜃</m:t>
                    </m:r>
                    <m:r>
                      <a:rPr lang="en-GB" sz="2800" i="1">
                        <a:latin typeface="Cambria Math" panose="02040503050406030204" pitchFamily="18" charset="0"/>
                        <a:sym typeface="Arial Narrow"/>
                      </a:rPr>
                      <m:t>−</m:t>
                    </m:r>
                    <m:acc>
                      <m:accPr>
                        <m:chr m:val="̅"/>
                        <m:ctrlPr>
                          <a:rPr lang="ru-RU" sz="2800" i="1">
                            <a:latin typeface="Cambria Math" panose="02040503050406030204" pitchFamily="18" charset="0"/>
                            <a:sym typeface="Arial Narrow"/>
                          </a:rPr>
                        </m:ctrlPr>
                      </m:accPr>
                      <m:e>
                        <m:r>
                          <a:rPr lang="en-GB" sz="2800" i="1">
                            <a:latin typeface="Cambria Math" panose="02040503050406030204" pitchFamily="18" charset="0"/>
                            <a:sym typeface="Arial Narrow"/>
                          </a:rPr>
                          <m:t>𝜃</m:t>
                        </m:r>
                      </m:e>
                    </m:acc>
                  </m:oMath>
                </a14:m>
                <a:r>
                  <a:rPr lang="en-GB" sz="2800" dirty="0">
                    <a:sym typeface="Arial Narrow"/>
                  </a:rPr>
                  <a:t>  (within transformation)</a:t>
                </a:r>
                <a:endParaRPr lang="ru-RU" sz="2800" dirty="0">
                  <a:solidFill>
                    <a:srgbClr val="253957"/>
                  </a:solidFill>
                  <a:latin typeface="+mn-lt"/>
                  <a:ea typeface="+mn-ea"/>
                  <a:cs typeface="+mn-cs"/>
                </a:endParaRPr>
              </a:p>
              <a:p>
                <a:pPr lvl="3" indent="0" algn="l">
                  <a:lnSpc>
                    <a:spcPct val="150000"/>
                  </a:lnSpc>
                  <a:defRPr sz="2800">
                    <a:solidFill>
                      <a:srgbClr val="253957"/>
                    </a:solidFill>
                    <a:latin typeface="+mn-lt"/>
                    <a:ea typeface="+mn-ea"/>
                    <a:cs typeface="+mn-cs"/>
                    <a:sym typeface="Arial Narrow"/>
                  </a:defRPr>
                </a:pPr>
                <a:r>
                  <a:rPr lang="en-GB" sz="4000" dirty="0">
                    <a:solidFill>
                      <a:srgbClr val="253957"/>
                    </a:solidFill>
                    <a:latin typeface="+mn-lt"/>
                    <a:ea typeface="+mn-ea"/>
                    <a:cs typeface="+mn-cs"/>
                  </a:rPr>
                  <a:t>As instruments we use:</a:t>
                </a:r>
              </a:p>
              <a:p>
                <a:pPr marL="571500" lvl="3" indent="-571500" algn="l">
                  <a:lnSpc>
                    <a:spcPct val="150000"/>
                  </a:lnSpc>
                  <a:buFont typeface="Arial" panose="020B0604020202020204" pitchFamily="34" charset="0"/>
                  <a:buChar char="•"/>
                  <a:defRPr sz="2800">
                    <a:solidFill>
                      <a:srgbClr val="253957"/>
                    </a:solidFill>
                    <a:latin typeface="+mn-lt"/>
                    <a:ea typeface="+mn-ea"/>
                    <a:cs typeface="+mn-cs"/>
                    <a:sym typeface="Arial Narrow"/>
                  </a:defRPr>
                </a:pPr>
                <a14:m>
                  <m:oMath xmlns:m="http://schemas.openxmlformats.org/officeDocument/2006/math">
                    <m:func>
                      <m:funcPr>
                        <m:ctrlPr>
                          <a:rPr lang="en-GB" sz="4000" i="1">
                            <a:solidFill>
                              <a:srgbClr val="253957"/>
                            </a:solidFill>
                            <a:latin typeface="Cambria Math" panose="02040503050406030204" pitchFamily="18" charset="0"/>
                            <a:ea typeface="+mn-ea"/>
                            <a:cs typeface="+mn-cs"/>
                            <a:sym typeface="Arial Narrow"/>
                          </a:rPr>
                        </m:ctrlPr>
                      </m:funcPr>
                      <m:fName>
                        <m:r>
                          <m:rPr>
                            <m:sty m:val="p"/>
                          </m:rPr>
                          <a:rPr lang="en-GB" sz="4000">
                            <a:solidFill>
                              <a:srgbClr val="253957"/>
                            </a:solidFill>
                            <a:latin typeface="Cambria Math" panose="02040503050406030204" pitchFamily="18" charset="0"/>
                            <a:ea typeface="+mn-ea"/>
                            <a:cs typeface="+mn-cs"/>
                            <a:sym typeface="Arial Narrow"/>
                          </a:rPr>
                          <m:t>ln</m:t>
                        </m:r>
                      </m:fName>
                      <m:e>
                        <m:sSub>
                          <m:sSubPr>
                            <m:ctrlPr>
                              <a:rPr lang="en-GB" sz="4000" i="1">
                                <a:solidFill>
                                  <a:srgbClr val="253957"/>
                                </a:solidFill>
                                <a:latin typeface="Cambria Math" panose="02040503050406030204" pitchFamily="18" charset="0"/>
                                <a:ea typeface="+mn-ea"/>
                                <a:cs typeface="+mn-cs"/>
                                <a:sym typeface="Arial Narrow"/>
                              </a:rPr>
                            </m:ctrlPr>
                          </m:sSubPr>
                          <m:e>
                            <m:r>
                              <a:rPr lang="en-GB" sz="4000">
                                <a:solidFill>
                                  <a:srgbClr val="253957"/>
                                </a:solidFill>
                                <a:latin typeface="Cambria Math" panose="02040503050406030204" pitchFamily="18" charset="0"/>
                                <a:ea typeface="+mn-ea"/>
                                <a:cs typeface="+mn-cs"/>
                                <a:sym typeface="Arial Narrow"/>
                              </a:rPr>
                              <m:t>𝑋</m:t>
                            </m:r>
                          </m:e>
                          <m:sub>
                            <m:r>
                              <a:rPr lang="en-GB" sz="4000">
                                <a:solidFill>
                                  <a:srgbClr val="253957"/>
                                </a:solidFill>
                                <a:latin typeface="Cambria Math" panose="02040503050406030204" pitchFamily="18" charset="0"/>
                                <a:ea typeface="+mn-ea"/>
                                <a:cs typeface="+mn-cs"/>
                                <a:sym typeface="Arial Narrow"/>
                              </a:rPr>
                              <m:t>𝑖𝑡</m:t>
                            </m:r>
                          </m:sub>
                        </m:sSub>
                      </m:e>
                    </m:func>
                    <m:r>
                      <a:rPr lang="en-GB" sz="4000" dirty="0">
                        <a:solidFill>
                          <a:srgbClr val="253957"/>
                        </a:solidFill>
                        <a:latin typeface="Cambria Math" panose="02040503050406030204" pitchFamily="18" charset="0"/>
                        <a:ea typeface="+mn-ea"/>
                        <a:cs typeface="+mn-cs"/>
                        <a:sym typeface="Arial Narrow"/>
                      </a:rPr>
                      <m:t> </m:t>
                    </m:r>
                    <m:r>
                      <a:rPr lang="en-GB" sz="4000" dirty="0">
                        <a:solidFill>
                          <a:srgbClr val="253957"/>
                        </a:solidFill>
                        <a:latin typeface="Cambria Math" panose="02040503050406030204" pitchFamily="18" charset="0"/>
                        <a:ea typeface="+mn-ea"/>
                        <a:cs typeface="+mn-cs"/>
                        <a:sym typeface="Arial Narrow"/>
                      </a:rPr>
                      <m:t>𝑎𝑛𝑑</m:t>
                    </m:r>
                    <m:r>
                      <a:rPr lang="en-GB" sz="4000" dirty="0">
                        <a:solidFill>
                          <a:srgbClr val="253957"/>
                        </a:solidFill>
                        <a:latin typeface="Cambria Math" panose="02040503050406030204" pitchFamily="18" charset="0"/>
                        <a:ea typeface="+mn-ea"/>
                        <a:cs typeface="+mn-cs"/>
                        <a:sym typeface="Arial Narrow"/>
                      </a:rPr>
                      <m:t> </m:t>
                    </m:r>
                    <m:sSub>
                      <m:sSubPr>
                        <m:ctrlPr>
                          <a:rPr lang="en-GB" sz="4000" i="1">
                            <a:solidFill>
                              <a:srgbClr val="253957"/>
                            </a:solidFill>
                            <a:latin typeface="Cambria Math" panose="02040503050406030204" pitchFamily="18" charset="0"/>
                            <a:ea typeface="+mn-ea"/>
                            <a:cs typeface="+mn-cs"/>
                            <a:sym typeface="Arial Narrow"/>
                          </a:rPr>
                        </m:ctrlPr>
                      </m:sSubPr>
                      <m:e>
                        <m:r>
                          <a:rPr lang="en-GB" sz="4000">
                            <a:solidFill>
                              <a:srgbClr val="253957"/>
                            </a:solidFill>
                            <a:latin typeface="Cambria Math" panose="02040503050406030204" pitchFamily="18" charset="0"/>
                            <a:ea typeface="+mn-ea"/>
                            <a:cs typeface="+mn-cs"/>
                            <a:sym typeface="Arial Narrow"/>
                          </a:rPr>
                          <m:t>𝑀𝑖𝑔𝑟𝑎𝑡𝑖𝑜𝑛</m:t>
                        </m:r>
                      </m:e>
                      <m:sub>
                        <m:r>
                          <a:rPr lang="en-GB" sz="4000">
                            <a:solidFill>
                              <a:srgbClr val="253957"/>
                            </a:solidFill>
                            <a:latin typeface="Cambria Math" panose="02040503050406030204" pitchFamily="18" charset="0"/>
                            <a:ea typeface="+mn-ea"/>
                            <a:cs typeface="+mn-cs"/>
                            <a:sym typeface="Arial Narrow"/>
                          </a:rPr>
                          <m:t>𝑖𝑡</m:t>
                        </m:r>
                      </m:sub>
                    </m:sSub>
                  </m:oMath>
                </a14:m>
                <a:endParaRPr lang="en-GB" sz="4000" dirty="0">
                  <a:solidFill>
                    <a:srgbClr val="253957"/>
                  </a:solidFill>
                  <a:latin typeface="+mn-lt"/>
                  <a:ea typeface="+mn-ea"/>
                  <a:cs typeface="+mn-cs"/>
                </a:endParaRPr>
              </a:p>
              <a:p>
                <a:pPr marL="571500" lvl="3" indent="-5715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solidFill>
                      <a:srgbClr val="253957"/>
                    </a:solidFill>
                    <a:latin typeface="+mn-lt"/>
                    <a:ea typeface="+mn-ea"/>
                    <a:cs typeface="+mn-cs"/>
                  </a:rPr>
                  <a:t> </a:t>
                </a:r>
                <a14:m>
                  <m:oMath xmlns:m="http://schemas.openxmlformats.org/officeDocument/2006/math">
                    <m:r>
                      <a:rPr lang="en-GB" sz="4000" i="1">
                        <a:solidFill>
                          <a:srgbClr val="253957"/>
                        </a:solidFill>
                        <a:latin typeface="Cambria Math" panose="02040503050406030204" pitchFamily="18" charset="0"/>
                        <a:sym typeface="Arial Narrow"/>
                      </a:rPr>
                      <m:t>𝑊</m:t>
                    </m:r>
                    <m:sSub>
                      <m:sSubPr>
                        <m:ctrlPr>
                          <a:rPr lang="en-GB" sz="4000" i="1" smtClean="0">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𝑋</m:t>
                        </m:r>
                      </m:e>
                      <m:sub>
                        <m:r>
                          <a:rPr lang="en-GB" sz="4000" i="1">
                            <a:solidFill>
                              <a:srgbClr val="253957"/>
                            </a:solidFill>
                            <a:latin typeface="Cambria Math" panose="02040503050406030204" pitchFamily="18" charset="0"/>
                            <a:sym typeface="Arial Narrow"/>
                          </a:rPr>
                          <m:t>𝑖𝑡</m:t>
                        </m:r>
                      </m:sub>
                    </m:sSub>
                    <m:r>
                      <a:rPr lang="en-GB" sz="4000" b="0" i="1" smtClean="0">
                        <a:solidFill>
                          <a:srgbClr val="253957"/>
                        </a:solidFill>
                        <a:latin typeface="Cambria Math" panose="02040503050406030204" pitchFamily="18" charset="0"/>
                        <a:sym typeface="Arial Narrow"/>
                      </a:rPr>
                      <m:t> </m:t>
                    </m:r>
                    <m:r>
                      <a:rPr lang="en-GB" sz="4000" b="0" i="1" smtClean="0">
                        <a:solidFill>
                          <a:srgbClr val="253957"/>
                        </a:solidFill>
                        <a:latin typeface="Cambria Math" panose="02040503050406030204" pitchFamily="18" charset="0"/>
                        <a:sym typeface="Arial Narrow"/>
                      </a:rPr>
                      <m:t>𝑎𝑛𝑑</m:t>
                    </m:r>
                    <m:r>
                      <a:rPr lang="en-GB" sz="4000" b="0" i="1" smtClean="0">
                        <a:solidFill>
                          <a:srgbClr val="253957"/>
                        </a:solidFill>
                        <a:latin typeface="Cambria Math" panose="02040503050406030204" pitchFamily="18" charset="0"/>
                        <a:sym typeface="Arial Narrow"/>
                      </a:rPr>
                      <m:t> </m:t>
                    </m:r>
                    <m:r>
                      <a:rPr lang="en-GB" sz="4000" i="1">
                        <a:solidFill>
                          <a:srgbClr val="253957"/>
                        </a:solidFill>
                        <a:latin typeface="Cambria Math" panose="02040503050406030204" pitchFamily="18" charset="0"/>
                        <a:sym typeface="Arial Narrow"/>
                      </a:rPr>
                      <m:t>𝑊</m:t>
                    </m:r>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𝑀𝑖𝑔𝑟𝑎𝑡𝑖𝑜𝑛</m:t>
                        </m:r>
                      </m:e>
                      <m:sub>
                        <m:r>
                          <a:rPr lang="en-GB" sz="4000" i="1">
                            <a:solidFill>
                              <a:srgbClr val="253957"/>
                            </a:solidFill>
                            <a:latin typeface="Cambria Math" panose="02040503050406030204" pitchFamily="18" charset="0"/>
                            <a:sym typeface="Arial Narrow"/>
                          </a:rPr>
                          <m:t>𝑖𝑡</m:t>
                        </m:r>
                      </m:sub>
                    </m:sSub>
                  </m:oMath>
                </a14:m>
                <a:endParaRPr lang="en-GB" sz="4000" dirty="0">
                  <a:solidFill>
                    <a:srgbClr val="253957"/>
                  </a:solidFill>
                  <a:latin typeface="+mn-lt"/>
                  <a:ea typeface="+mn-ea"/>
                  <a:cs typeface="+mn-cs"/>
                </a:endParaRPr>
              </a:p>
              <a:p>
                <a:pPr marL="571500" lvl="3" indent="-571500" algn="l">
                  <a:lnSpc>
                    <a:spcPct val="150000"/>
                  </a:lnSpc>
                  <a:buFont typeface="Arial" panose="020B0604020202020204" pitchFamily="34" charset="0"/>
                  <a:buChar char="•"/>
                  <a:defRPr sz="2800">
                    <a:solidFill>
                      <a:srgbClr val="253957"/>
                    </a:solidFill>
                    <a:latin typeface="+mn-lt"/>
                    <a:ea typeface="+mn-ea"/>
                    <a:cs typeface="+mn-cs"/>
                    <a:sym typeface="Arial Narrow"/>
                  </a:defRPr>
                </a:pPr>
                <a:r>
                  <a:rPr lang="en-GB" sz="4000" dirty="0">
                    <a:solidFill>
                      <a:srgbClr val="253957"/>
                    </a:solidFill>
                    <a:latin typeface="+mn-lt"/>
                    <a:ea typeface="+mn-ea"/>
                    <a:cs typeface="+mn-cs"/>
                  </a:rPr>
                  <a:t> </a:t>
                </a:r>
                <a14:m>
                  <m:oMath xmlns:m="http://schemas.openxmlformats.org/officeDocument/2006/math">
                    <m:sSup>
                      <m:sSupPr>
                        <m:ctrlPr>
                          <a:rPr lang="en-GB" sz="4000" i="1" smtClean="0">
                            <a:solidFill>
                              <a:srgbClr val="253957"/>
                            </a:solidFill>
                            <a:latin typeface="Cambria Math" panose="02040503050406030204" pitchFamily="18" charset="0"/>
                            <a:sym typeface="Arial Narrow"/>
                          </a:rPr>
                        </m:ctrlPr>
                      </m:sSupPr>
                      <m:e>
                        <m:r>
                          <a:rPr lang="en-GB" sz="4000" i="1">
                            <a:solidFill>
                              <a:srgbClr val="253957"/>
                            </a:solidFill>
                            <a:latin typeface="Cambria Math" panose="02040503050406030204" pitchFamily="18" charset="0"/>
                            <a:sym typeface="Arial Narrow"/>
                          </a:rPr>
                          <m:t>𝑊</m:t>
                        </m:r>
                      </m:e>
                      <m:sup>
                        <m:r>
                          <a:rPr lang="en-GB" sz="4000" b="0" i="1" smtClean="0">
                            <a:solidFill>
                              <a:srgbClr val="253957"/>
                            </a:solidFill>
                            <a:latin typeface="Cambria Math" panose="02040503050406030204" pitchFamily="18" charset="0"/>
                            <a:sym typeface="Arial Narrow"/>
                          </a:rPr>
                          <m:t>2</m:t>
                        </m:r>
                      </m:sup>
                    </m:sSup>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𝑋</m:t>
                        </m:r>
                      </m:e>
                      <m:sub>
                        <m:r>
                          <a:rPr lang="en-GB" sz="4000" i="1">
                            <a:solidFill>
                              <a:srgbClr val="253957"/>
                            </a:solidFill>
                            <a:latin typeface="Cambria Math" panose="02040503050406030204" pitchFamily="18" charset="0"/>
                            <a:sym typeface="Arial Narrow"/>
                          </a:rPr>
                          <m:t>𝑖𝑡</m:t>
                        </m:r>
                      </m:sub>
                    </m:sSub>
                    <m:r>
                      <a:rPr lang="en-GB" sz="4000" b="0" i="1" smtClean="0">
                        <a:solidFill>
                          <a:srgbClr val="253957"/>
                        </a:solidFill>
                        <a:latin typeface="Cambria Math" panose="02040503050406030204" pitchFamily="18" charset="0"/>
                        <a:sym typeface="Arial Narrow"/>
                      </a:rPr>
                      <m:t> </m:t>
                    </m:r>
                    <m:r>
                      <a:rPr lang="en-GB" sz="4000" b="0" i="1" smtClean="0">
                        <a:solidFill>
                          <a:srgbClr val="253957"/>
                        </a:solidFill>
                        <a:latin typeface="Cambria Math" panose="02040503050406030204" pitchFamily="18" charset="0"/>
                        <a:sym typeface="Arial Narrow"/>
                      </a:rPr>
                      <m:t>𝑎𝑛𝑑</m:t>
                    </m:r>
                    <m:r>
                      <a:rPr lang="en-GB" sz="4000" b="0" i="1" smtClean="0">
                        <a:solidFill>
                          <a:srgbClr val="253957"/>
                        </a:solidFill>
                        <a:latin typeface="Cambria Math" panose="02040503050406030204" pitchFamily="18" charset="0"/>
                        <a:sym typeface="Arial Narrow"/>
                      </a:rPr>
                      <m:t> </m:t>
                    </m:r>
                    <m:sSup>
                      <m:sSupPr>
                        <m:ctrlPr>
                          <a:rPr lang="en-GB" sz="4000" i="1" smtClean="0">
                            <a:solidFill>
                              <a:srgbClr val="253957"/>
                            </a:solidFill>
                            <a:latin typeface="Cambria Math" panose="02040503050406030204" pitchFamily="18" charset="0"/>
                            <a:sym typeface="Arial Narrow"/>
                          </a:rPr>
                        </m:ctrlPr>
                      </m:sSupPr>
                      <m:e>
                        <m:r>
                          <a:rPr lang="en-GB" sz="4000" i="1">
                            <a:solidFill>
                              <a:srgbClr val="253957"/>
                            </a:solidFill>
                            <a:latin typeface="Cambria Math" panose="02040503050406030204" pitchFamily="18" charset="0"/>
                            <a:sym typeface="Arial Narrow"/>
                          </a:rPr>
                          <m:t>𝑊</m:t>
                        </m:r>
                      </m:e>
                      <m:sup>
                        <m:r>
                          <a:rPr lang="en-GB" sz="4000" b="0" i="1" smtClean="0">
                            <a:solidFill>
                              <a:srgbClr val="253957"/>
                            </a:solidFill>
                            <a:latin typeface="Cambria Math" panose="02040503050406030204" pitchFamily="18" charset="0"/>
                            <a:sym typeface="Arial Narrow"/>
                          </a:rPr>
                          <m:t>2</m:t>
                        </m:r>
                      </m:sup>
                    </m:sSup>
                    <m:sSub>
                      <m:sSubPr>
                        <m:ctrlPr>
                          <a:rPr lang="en-GB" sz="4000" i="1">
                            <a:solidFill>
                              <a:srgbClr val="253957"/>
                            </a:solidFill>
                            <a:latin typeface="Cambria Math" panose="02040503050406030204" pitchFamily="18" charset="0"/>
                            <a:sym typeface="Arial Narrow"/>
                          </a:rPr>
                        </m:ctrlPr>
                      </m:sSubPr>
                      <m:e>
                        <m:r>
                          <a:rPr lang="en-GB" sz="4000" i="1">
                            <a:solidFill>
                              <a:srgbClr val="253957"/>
                            </a:solidFill>
                            <a:latin typeface="Cambria Math" panose="02040503050406030204" pitchFamily="18" charset="0"/>
                            <a:sym typeface="Arial Narrow"/>
                          </a:rPr>
                          <m:t>𝑀𝑖𝑔𝑟𝑎𝑡𝑖𝑜𝑛</m:t>
                        </m:r>
                      </m:e>
                      <m:sub>
                        <m:r>
                          <a:rPr lang="en-GB" sz="4000" i="1">
                            <a:solidFill>
                              <a:srgbClr val="253957"/>
                            </a:solidFill>
                            <a:latin typeface="Cambria Math" panose="02040503050406030204" pitchFamily="18" charset="0"/>
                            <a:sym typeface="Arial Narrow"/>
                          </a:rPr>
                          <m:t>𝑖𝑡</m:t>
                        </m:r>
                      </m:sub>
                    </m:sSub>
                  </m:oMath>
                </a14:m>
                <a:endParaRPr lang="en-GB" sz="3600" dirty="0">
                  <a:solidFill>
                    <a:srgbClr val="253957"/>
                  </a:solidFill>
                  <a:latin typeface="+mn-lt"/>
                  <a:ea typeface="+mn-ea"/>
                  <a:cs typeface="+mn-cs"/>
                </a:endParaRPr>
              </a:p>
              <a:p>
                <a:pPr marL="571500" lvl="2" indent="-571500" algn="l">
                  <a:lnSpc>
                    <a:spcPct val="150000"/>
                  </a:lnSpc>
                  <a:buFont typeface="Courier New" panose="02070309020205020404" pitchFamily="49" charset="0"/>
                  <a:buChar char="o"/>
                  <a:defRPr sz="2800">
                    <a:solidFill>
                      <a:srgbClr val="253957"/>
                    </a:solidFill>
                    <a:latin typeface="+mn-lt"/>
                    <a:ea typeface="+mn-ea"/>
                    <a:cs typeface="+mn-cs"/>
                    <a:sym typeface="Arial Narrow"/>
                  </a:defRPr>
                </a:pPr>
                <a:endParaRPr lang="en-GB" sz="4000" dirty="0">
                  <a:solidFill>
                    <a:srgbClr val="253957"/>
                  </a:solidFill>
                  <a:latin typeface="+mn-lt"/>
                  <a:ea typeface="+mn-ea"/>
                  <a:cs typeface="+mn-cs"/>
                </a:endParaRPr>
              </a:p>
            </p:txBody>
          </p:sp>
        </mc:Choice>
        <mc:Fallback xmlns="">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397D03BA-D733-D04F-8614-B194CA73DF5F}"/>
                  </a:ext>
                </a:extLst>
              </p:cNvPr>
              <p:cNvSpPr txBox="1">
                <a:spLocks noRot="1" noChangeAspect="1" noMove="1" noResize="1" noEditPoints="1" noAdjustHandles="1" noChangeArrowheads="1" noChangeShapeType="1" noTextEdit="1"/>
              </p:cNvSpPr>
              <p:nvPr/>
            </p:nvSpPr>
            <p:spPr>
              <a:xfrm>
                <a:off x="1368906" y="4155329"/>
                <a:ext cx="21506374" cy="8802969"/>
              </a:xfrm>
              <a:prstGeom prst="rect">
                <a:avLst/>
              </a:prstGeom>
              <a:blipFill>
                <a:blip r:embed="rId3"/>
                <a:stretch>
                  <a:fillRect l="-1122"/>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ru-RU">
                    <a:noFill/>
                  </a:rPr>
                  <a:t> </a:t>
                </a:r>
              </a:p>
            </p:txBody>
          </p:sp>
        </mc:Fallback>
      </mc:AlternateContent>
    </p:spTree>
    <p:extLst>
      <p:ext uri="{BB962C8B-B14F-4D97-AF65-F5344CB8AC3E}">
        <p14:creationId xmlns:p14="http://schemas.microsoft.com/office/powerpoint/2010/main" val="31780527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Data &amp; Methodology - SUMMARY</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8691" y="4153462"/>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685800" indent="-685800" algn="l">
              <a:buFont typeface="Arial" panose="020B0604020202020204" pitchFamily="34" charset="0"/>
              <a:buChar char="•"/>
            </a:pPr>
            <a:endParaRPr sz="4800" dirty="0">
              <a:solidFill>
                <a:srgbClr val="253957"/>
              </a:solidFill>
              <a:latin typeface="+mn-lt"/>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3" name="Название подразделения, лаборатории, факультета и т.д.">
            <a:extLst>
              <a:ext uri="{FF2B5EF4-FFF2-40B4-BE49-F238E27FC236}">
                <a16:creationId xmlns:a16="http://schemas.microsoft.com/office/drawing/2014/main" id="{35E581E2-F547-674B-B91E-63EE4B2F45FF}"/>
              </a:ext>
            </a:extLst>
          </p:cNvPr>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GB" dirty="0"/>
              <a:t>Quantile Regression Analysis of German Regional Housing Market</a:t>
            </a:r>
          </a:p>
          <a:p>
            <a:endParaRPr lang="en-US"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D64D84-E244-0542-8A4B-EAAB3D5C8699}"/>
                  </a:ext>
                </a:extLst>
              </p:cNvPr>
              <p:cNvSpPr txBox="1"/>
              <p:nvPr/>
            </p:nvSpPr>
            <p:spPr>
              <a:xfrm>
                <a:off x="1818690" y="4129399"/>
                <a:ext cx="20886469" cy="9974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pPr>
                <a:r>
                  <a:rPr lang="en-GB" sz="2800" dirty="0">
                    <a:solidFill>
                      <a:srgbClr val="253957"/>
                    </a:solidFill>
                    <a:latin typeface="+mn-lt"/>
                    <a:ea typeface="+mn-ea"/>
                    <a:cs typeface="+mn-cs"/>
                  </a:rPr>
                  <a:t>397 NUTS3 regions of Germany</a:t>
                </a:r>
              </a:p>
              <a:p>
                <a:pPr marL="571500" indent="-571500" algn="l">
                  <a:buFont typeface="Arial" panose="020B0604020202020204" pitchFamily="34" charset="0"/>
                  <a:buChar char="•"/>
                </a:pPr>
                <a:r>
                  <a:rPr lang="en-GB" sz="2800" dirty="0">
                    <a:solidFill>
                      <a:srgbClr val="253957"/>
                    </a:solidFill>
                    <a:latin typeface="+mn-lt"/>
                    <a:ea typeface="+mn-ea"/>
                    <a:cs typeface="+mn-cs"/>
                  </a:rPr>
                  <a:t>Panel data</a:t>
                </a:r>
              </a:p>
              <a:p>
                <a:pPr marL="571500" indent="-571500" algn="l">
                  <a:buFont typeface="Arial" panose="020B0604020202020204" pitchFamily="34" charset="0"/>
                  <a:buChar char="•"/>
                </a:pPr>
                <a:r>
                  <a:rPr lang="en-GB" sz="2800" dirty="0">
                    <a:solidFill>
                      <a:srgbClr val="253957"/>
                    </a:solidFill>
                    <a:latin typeface="+mn-lt"/>
                    <a:ea typeface="+mn-ea"/>
                    <a:cs typeface="+mn-cs"/>
                  </a:rPr>
                  <a:t>2004-2020</a:t>
                </a:r>
              </a:p>
              <a:p>
                <a:pPr marL="571500" indent="-571500" algn="l">
                  <a:buFont typeface="Arial" panose="020B0604020202020204" pitchFamily="34" charset="0"/>
                  <a:buChar char="•"/>
                </a:pPr>
                <a:r>
                  <a:rPr lang="en-GB" sz="2800" dirty="0">
                    <a:solidFill>
                      <a:srgbClr val="253957"/>
                    </a:solidFill>
                    <a:latin typeface="+mn-lt"/>
                    <a:ea typeface="+mn-ea"/>
                    <a:cs typeface="+mn-cs"/>
                  </a:rPr>
                  <a:t>Dependent variables: logarithm of selling and rental price growth rates for an apartment </a:t>
                </a:r>
              </a:p>
              <a:p>
                <a:pPr marL="571500" indent="-571500" algn="l">
                  <a:buFont typeface="Arial" panose="020B0604020202020204" pitchFamily="34" charset="0"/>
                  <a:buChar char="•"/>
                </a:pPr>
                <a:r>
                  <a:rPr lang="en-GB" sz="2800" dirty="0">
                    <a:solidFill>
                      <a:srgbClr val="253957"/>
                    </a:solidFill>
                    <a:latin typeface="+mn-lt"/>
                    <a:ea typeface="+mn-ea"/>
                    <a:cs typeface="+mn-cs"/>
                  </a:rPr>
                  <a:t>Independent variables: logarithm of unemployment rate, number of employees, wages, GRP and pendulum migration by living place, emigration and immigration</a:t>
                </a:r>
              </a:p>
              <a:p>
                <a:pPr marL="571500" indent="-571500" algn="l">
                  <a:buFont typeface="Arial" panose="020B0604020202020204" pitchFamily="34" charset="0"/>
                  <a:buChar char="•"/>
                </a:pPr>
                <a:r>
                  <a:rPr lang="en-GB" sz="2800" dirty="0">
                    <a:solidFill>
                      <a:srgbClr val="253957"/>
                    </a:solidFill>
                    <a:latin typeface="+mn-lt"/>
                    <a:ea typeface="+mn-ea"/>
                    <a:cs typeface="+mn-cs"/>
                  </a:rPr>
                  <a:t>Contiguity weighting matrix</a:t>
                </a:r>
              </a:p>
              <a:p>
                <a:pPr marL="571500" indent="-571500" algn="l">
                  <a:buFont typeface="Arial" panose="020B0604020202020204" pitchFamily="34" charset="0"/>
                  <a:buChar char="•"/>
                </a:pPr>
                <a:endParaRPr lang="en-GB" sz="2800" dirty="0">
                  <a:solidFill>
                    <a:srgbClr val="253957"/>
                  </a:solidFill>
                  <a:latin typeface="+mn-lt"/>
                  <a:ea typeface="+mn-ea"/>
                  <a:cs typeface="+mn-cs"/>
                </a:endParaRPr>
              </a:p>
              <a:p>
                <a:pPr marL="571500" indent="-571500" algn="l">
                  <a:buFont typeface="Arial" panose="020B0604020202020204" pitchFamily="34" charset="0"/>
                  <a:buChar char="•"/>
                </a:pPr>
                <a:r>
                  <a:rPr lang="en-GB" sz="2800" dirty="0">
                    <a:solidFill>
                      <a:srgbClr val="253957"/>
                    </a:solidFill>
                    <a:latin typeface="+mn-lt"/>
                    <a:ea typeface="+mn-ea"/>
                    <a:cs typeface="+mn-cs"/>
                  </a:rPr>
                  <a:t>Model 1 – MM-QR (Machado &amp; Santos Silva, 2019):</a:t>
                </a:r>
              </a:p>
              <a:p>
                <a:pPr algn="l"/>
                <a14:m>
                  <m:oMathPara xmlns:m="http://schemas.openxmlformats.org/officeDocument/2006/math">
                    <m:oMathParaPr>
                      <m:jc m:val="centerGroup"/>
                    </m:oMathParaPr>
                    <m:oMath xmlns:m="http://schemas.openxmlformats.org/officeDocument/2006/math">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𝑄</m:t>
                          </m:r>
                        </m:e>
                        <m:sub>
                          <m:func>
                            <m:funcPr>
                              <m:ctrlPr>
                                <a:rPr lang="en-GB"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r>
                                <a:rPr lang="en-GB" sz="2800">
                                  <a:solidFill>
                                    <a:srgbClr val="253957"/>
                                  </a:solidFill>
                                  <a:latin typeface="Cambria Math" panose="02040503050406030204" pitchFamily="18" charset="0"/>
                                  <a:ea typeface="+mn-ea"/>
                                  <a:cs typeface="+mn-cs"/>
                                  <a:sym typeface="Arial Narrow"/>
                                </a:rPr>
                                <m:t>𝑌</m:t>
                              </m:r>
                            </m:e>
                          </m:func>
                        </m:sub>
                      </m:sSub>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𝜏</m:t>
                      </m:r>
                      <m:r>
                        <a:rPr lang="en-GB" sz="2800">
                          <a:solidFill>
                            <a:srgbClr val="253957"/>
                          </a:solidFill>
                          <a:latin typeface="Cambria Math" panose="02040503050406030204" pitchFamily="18" charset="0"/>
                          <a:ea typeface="+mn-ea"/>
                          <a:cs typeface="+mn-cs"/>
                          <a:sym typeface="Arial Narrow"/>
                        </a:rPr>
                        <m:t>|</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𝑋</m:t>
                          </m:r>
                        </m:e>
                        <m:sub>
                          <m:r>
                            <a:rPr lang="en-GB" sz="2800">
                              <a:solidFill>
                                <a:srgbClr val="253957"/>
                              </a:solidFill>
                              <a:latin typeface="Cambria Math" panose="02040503050406030204" pitchFamily="18" charset="0"/>
                              <a:ea typeface="+mn-ea"/>
                              <a:cs typeface="+mn-cs"/>
                              <a:sym typeface="Arial Narrow"/>
                            </a:rPr>
                            <m:t>𝑖𝑡</m:t>
                          </m:r>
                        </m:sub>
                      </m:sSub>
                      <m:r>
                        <a:rPr lang="en-GB" sz="2800">
                          <a:solidFill>
                            <a:srgbClr val="253957"/>
                          </a:solidFill>
                          <a:latin typeface="Cambria Math" panose="02040503050406030204" pitchFamily="18" charset="0"/>
                          <a:ea typeface="+mn-ea"/>
                          <a:cs typeface="+mn-cs"/>
                          <a:sym typeface="Arial Narrow"/>
                        </a:rPr>
                        <m:t>)=</m:t>
                      </m:r>
                      <m:d>
                        <m:dPr>
                          <m:ctrlPr>
                            <a:rPr lang="ru-RU" sz="2800" i="1">
                              <a:solidFill>
                                <a:srgbClr val="253957"/>
                              </a:solidFill>
                              <a:latin typeface="Cambria Math" panose="02040503050406030204" pitchFamily="18" charset="0"/>
                              <a:ea typeface="+mn-ea"/>
                              <a:cs typeface="+mn-cs"/>
                              <a:sym typeface="Arial Narrow"/>
                            </a:rPr>
                          </m:ctrlPr>
                        </m:dPr>
                        <m:e>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𝛼</m:t>
                              </m:r>
                            </m:e>
                            <m:sub>
                              <m:r>
                                <a:rPr lang="en-GB" sz="2800">
                                  <a:solidFill>
                                    <a:srgbClr val="253957"/>
                                  </a:solidFill>
                                  <a:latin typeface="Cambria Math" panose="02040503050406030204" pitchFamily="18" charset="0"/>
                                  <a:ea typeface="+mn-ea"/>
                                  <a:cs typeface="+mn-cs"/>
                                  <a:sym typeface="Arial Narrow"/>
                                </a:rPr>
                                <m:t>𝑖</m:t>
                              </m:r>
                            </m:sub>
                          </m:sSub>
                          <m:r>
                            <a:rPr lang="en-GB" sz="2800">
                              <a:solidFill>
                                <a:srgbClr val="253957"/>
                              </a:solidFill>
                              <a:latin typeface="Cambria Math" panose="02040503050406030204" pitchFamily="18" charset="0"/>
                              <a:ea typeface="+mn-ea"/>
                              <a:cs typeface="+mn-cs"/>
                              <a:sym typeface="Arial Narrow"/>
                            </a:rPr>
                            <m:t>+</m:t>
                          </m:r>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𝛿</m:t>
                              </m:r>
                            </m:e>
                            <m:sub>
                              <m:r>
                                <a:rPr lang="en-GB" sz="2800">
                                  <a:solidFill>
                                    <a:srgbClr val="253957"/>
                                  </a:solidFill>
                                  <a:latin typeface="Cambria Math" panose="02040503050406030204" pitchFamily="18" charset="0"/>
                                  <a:ea typeface="+mn-ea"/>
                                  <a:cs typeface="+mn-cs"/>
                                  <a:sym typeface="Arial Narrow"/>
                                </a:rPr>
                                <m:t>𝑖</m:t>
                              </m:r>
                            </m:sub>
                          </m:sSub>
                          <m:r>
                            <a:rPr lang="en-GB" sz="2800">
                              <a:solidFill>
                                <a:srgbClr val="253957"/>
                              </a:solidFill>
                              <a:latin typeface="Cambria Math" panose="02040503050406030204" pitchFamily="18" charset="0"/>
                              <a:ea typeface="+mn-ea"/>
                              <a:cs typeface="+mn-cs"/>
                              <a:sym typeface="Arial Narrow"/>
                            </a:rPr>
                            <m:t>𝑞</m:t>
                          </m:r>
                          <m:d>
                            <m:dPr>
                              <m:ctrlPr>
                                <a:rPr lang="ru-RU"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e>
                      </m:d>
                      <m:r>
                        <a:rPr lang="en-GB" sz="2800">
                          <a:solidFill>
                            <a:srgbClr val="253957"/>
                          </a:solidFill>
                          <a:latin typeface="Cambria Math" panose="02040503050406030204" pitchFamily="18" charset="0"/>
                          <a:ea typeface="+mn-ea"/>
                          <a:cs typeface="+mn-cs"/>
                          <a:sym typeface="Arial Narrow"/>
                        </a:rPr>
                        <m:t>+</m:t>
                      </m:r>
                      <m:func>
                        <m:funcPr>
                          <m:ctrlPr>
                            <a:rPr lang="en-GB"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𝑿</m:t>
                              </m:r>
                            </m:e>
                            <m:sub>
                              <m:r>
                                <a:rPr lang="en-GB" sz="2800">
                                  <a:solidFill>
                                    <a:srgbClr val="253957"/>
                                  </a:solidFill>
                                  <a:latin typeface="Cambria Math" panose="02040503050406030204" pitchFamily="18" charset="0"/>
                                  <a:ea typeface="+mn-ea"/>
                                  <a:cs typeface="+mn-cs"/>
                                  <a:sym typeface="Arial Narrow"/>
                                </a:rPr>
                                <m:t>𝑖𝑡</m:t>
                              </m:r>
                            </m:sub>
                          </m:sSub>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1</m:t>
                              </m:r>
                            </m:sub>
                          </m:sSub>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𝜏</m:t>
                          </m:r>
                          <m:r>
                            <a:rPr lang="en-GB" sz="2800">
                              <a:solidFill>
                                <a:srgbClr val="253957"/>
                              </a:solidFill>
                              <a:latin typeface="Cambria Math" panose="02040503050406030204" pitchFamily="18" charset="0"/>
                              <a:ea typeface="+mn-ea"/>
                              <a:cs typeface="+mn-cs"/>
                              <a:sym typeface="Arial Narrow"/>
                            </a:rPr>
                            <m:t>)</m:t>
                          </m:r>
                          <m:r>
                            <m:rPr>
                              <m:nor/>
                            </m:rPr>
                            <a:rPr lang="en-GB" sz="2800" dirty="0">
                              <a:solidFill>
                                <a:srgbClr val="253957"/>
                              </a:solidFill>
                              <a:latin typeface="+mn-lt"/>
                              <a:ea typeface="+mn-ea"/>
                              <a:cs typeface="+mn-cs"/>
                              <a:sym typeface="Arial Narrow"/>
                            </a:rPr>
                            <m:t> </m:t>
                          </m:r>
                        </m:e>
                      </m:func>
                      <m:r>
                        <a:rPr lang="en-GB" sz="2800">
                          <a:solidFill>
                            <a:srgbClr val="253957"/>
                          </a:solidFill>
                          <a:latin typeface="Cambria Math" panose="02040503050406030204" pitchFamily="18" charset="0"/>
                          <a:ea typeface="+mn-ea"/>
                          <a:cs typeface="+mn-cs"/>
                          <a:sym typeface="Arial Narrow"/>
                        </a:rPr>
                        <m:t>+</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𝑖𝑡</m:t>
                          </m:r>
                        </m:sub>
                      </m:sSub>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2</m:t>
                          </m:r>
                        </m:sub>
                      </m:sSub>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𝜏</m:t>
                      </m:r>
                      <m:r>
                        <a:rPr lang="en-GB" sz="2800">
                          <a:solidFill>
                            <a:srgbClr val="253957"/>
                          </a:solidFill>
                          <a:latin typeface="Cambria Math" panose="02040503050406030204" pitchFamily="18" charset="0"/>
                          <a:ea typeface="+mn-ea"/>
                          <a:cs typeface="+mn-cs"/>
                          <a:sym typeface="Arial Narrow"/>
                        </a:rPr>
                        <m:t>)</m:t>
                      </m:r>
                    </m:oMath>
                  </m:oMathPara>
                </a14:m>
                <a:endParaRPr lang="en-GB" sz="2800" dirty="0">
                  <a:solidFill>
                    <a:srgbClr val="253957"/>
                  </a:solidFill>
                  <a:latin typeface="+mn-lt"/>
                  <a:ea typeface="+mn-ea"/>
                  <a:cs typeface="+mn-cs"/>
                </a:endParaRPr>
              </a:p>
              <a:p>
                <a:pPr algn="l"/>
                <a:endParaRPr lang="en-GB" sz="2800" dirty="0">
                  <a:solidFill>
                    <a:srgbClr val="253957"/>
                  </a:solidFill>
                  <a:latin typeface="+mn-lt"/>
                  <a:ea typeface="+mn-ea"/>
                  <a:cs typeface="+mn-cs"/>
                </a:endParaRPr>
              </a:p>
              <a:p>
                <a:pPr marL="571500" indent="-571500" algn="l">
                  <a:buFont typeface="Arial" panose="020B0604020202020204" pitchFamily="34" charset="0"/>
                  <a:buChar char="•"/>
                </a:pPr>
                <a:r>
                  <a:rPr lang="en-GB" sz="2800" dirty="0">
                    <a:solidFill>
                      <a:srgbClr val="253957"/>
                    </a:solidFill>
                    <a:latin typeface="+mn-lt"/>
                    <a:ea typeface="+mn-ea"/>
                    <a:cs typeface="+mn-cs"/>
                  </a:rPr>
                  <a:t>Model 2 – Neighbouring regions effects:</a:t>
                </a:r>
              </a:p>
              <a:p>
                <a:pPr algn="l"/>
                <a14:m>
                  <m:oMathPara xmlns:m="http://schemas.openxmlformats.org/officeDocument/2006/math">
                    <m:oMathParaPr>
                      <m:jc m:val="centerGroup"/>
                    </m:oMathParaPr>
                    <m:oMath xmlns:m="http://schemas.openxmlformats.org/officeDocument/2006/math">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𝑄</m:t>
                          </m:r>
                        </m:e>
                        <m:sub>
                          <m:func>
                            <m:funcPr>
                              <m:ctrlPr>
                                <a:rPr lang="en-GB"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r>
                                <a:rPr lang="en-GB" sz="2800">
                                  <a:solidFill>
                                    <a:srgbClr val="253957"/>
                                  </a:solidFill>
                                  <a:latin typeface="Cambria Math" panose="02040503050406030204" pitchFamily="18" charset="0"/>
                                  <a:ea typeface="+mn-ea"/>
                                  <a:cs typeface="+mn-cs"/>
                                  <a:sym typeface="Arial Narrow"/>
                                </a:rPr>
                                <m:t>𝑌</m:t>
                              </m:r>
                            </m:e>
                          </m:func>
                        </m:sub>
                      </m:sSub>
                      <m:d>
                        <m:dPr>
                          <m:ctrlPr>
                            <a:rPr lang="en-GB"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e>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𝑋</m:t>
                              </m:r>
                            </m:e>
                            <m:sub>
                              <m:r>
                                <a:rPr lang="en-GB" sz="2800">
                                  <a:solidFill>
                                    <a:srgbClr val="253957"/>
                                  </a:solidFill>
                                  <a:latin typeface="Cambria Math" panose="02040503050406030204" pitchFamily="18" charset="0"/>
                                  <a:ea typeface="+mn-ea"/>
                                  <a:cs typeface="+mn-cs"/>
                                  <a:sym typeface="Arial Narrow"/>
                                </a:rPr>
                                <m:t>𝑡</m:t>
                              </m:r>
                            </m:sub>
                          </m:sSub>
                        </m:e>
                      </m:d>
                      <m:r>
                        <a:rPr lang="en-GB" sz="2800">
                          <a:solidFill>
                            <a:srgbClr val="253957"/>
                          </a:solidFill>
                          <a:latin typeface="Cambria Math" panose="02040503050406030204" pitchFamily="18" charset="0"/>
                          <a:ea typeface="+mn-ea"/>
                          <a:cs typeface="+mn-cs"/>
                          <a:sym typeface="Arial Narrow"/>
                        </a:rPr>
                        <m:t>=</m:t>
                      </m:r>
                      <m:d>
                        <m:dPr>
                          <m:ctrlPr>
                            <a:rPr lang="ru-RU"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𝛼</m:t>
                          </m:r>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𝛿</m:t>
                          </m:r>
                          <m:r>
                            <a:rPr lang="en-GB" sz="2800">
                              <a:solidFill>
                                <a:srgbClr val="253957"/>
                              </a:solidFill>
                              <a:latin typeface="Cambria Math" panose="02040503050406030204" pitchFamily="18" charset="0"/>
                              <a:ea typeface="+mn-ea"/>
                              <a:cs typeface="+mn-cs"/>
                              <a:sym typeface="Arial Narrow"/>
                            </a:rPr>
                            <m:t>𝑞</m:t>
                          </m:r>
                          <m:d>
                            <m:dPr>
                              <m:ctrlPr>
                                <a:rPr lang="ru-RU"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e>
                      </m:d>
                      <m:r>
                        <a:rPr lang="en-GB" sz="2800">
                          <a:solidFill>
                            <a:srgbClr val="253957"/>
                          </a:solidFill>
                          <a:latin typeface="Cambria Math" panose="02040503050406030204" pitchFamily="18" charset="0"/>
                          <a:ea typeface="+mn-ea"/>
                          <a:cs typeface="+mn-cs"/>
                          <a:sym typeface="Arial Narrow"/>
                        </a:rPr>
                        <m:t>+</m:t>
                      </m:r>
                      <m:func>
                        <m:funcPr>
                          <m:ctrlPr>
                            <a:rPr lang="en-GB"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𝑿</m:t>
                              </m:r>
                            </m:e>
                            <m:sub>
                              <m:r>
                                <a:rPr lang="en-GB" sz="2800">
                                  <a:solidFill>
                                    <a:srgbClr val="253957"/>
                                  </a:solidFill>
                                  <a:latin typeface="Cambria Math" panose="02040503050406030204" pitchFamily="18" charset="0"/>
                                  <a:ea typeface="+mn-ea"/>
                                  <a:cs typeface="+mn-cs"/>
                                  <a:sym typeface="Arial Narrow"/>
                                </a:rPr>
                                <m:t>𝑡</m:t>
                              </m:r>
                            </m:sub>
                          </m:sSub>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1</m:t>
                              </m:r>
                            </m:sub>
                          </m:sSub>
                          <m:d>
                            <m:dPr>
                              <m:ctrlPr>
                                <a:rPr lang="en-GB"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r>
                            <m:rPr>
                              <m:nor/>
                            </m:rPr>
                            <a:rPr lang="en-GB" sz="2800" dirty="0">
                              <a:solidFill>
                                <a:srgbClr val="253957"/>
                              </a:solidFill>
                              <a:latin typeface="+mn-lt"/>
                              <a:ea typeface="+mn-ea"/>
                              <a:cs typeface="+mn-cs"/>
                              <a:sym typeface="Arial Narrow"/>
                            </a:rPr>
                            <m:t> </m:t>
                          </m:r>
                        </m:e>
                      </m:func>
                      <m:r>
                        <a:rPr lang="en-GB" sz="2800">
                          <a:solidFill>
                            <a:srgbClr val="253957"/>
                          </a:solidFill>
                          <a:latin typeface="Cambria Math" panose="02040503050406030204" pitchFamily="18" charset="0"/>
                          <a:ea typeface="+mn-ea"/>
                          <a:cs typeface="+mn-cs"/>
                          <a:sym typeface="Arial Narrow"/>
                        </a:rPr>
                        <m:t>+</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𝑡</m:t>
                          </m:r>
                        </m:sub>
                      </m:sSub>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2</m:t>
                          </m:r>
                        </m:sub>
                      </m:sSub>
                      <m:d>
                        <m:dPr>
                          <m:ctrlPr>
                            <a:rPr lang="en-GB"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𝑾</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𝑿</m:t>
                          </m:r>
                        </m:e>
                        <m:sub>
                          <m:r>
                            <a:rPr lang="en-GB" sz="2800">
                              <a:solidFill>
                                <a:srgbClr val="253957"/>
                              </a:solidFill>
                              <a:latin typeface="Cambria Math" panose="02040503050406030204" pitchFamily="18" charset="0"/>
                              <a:ea typeface="+mn-ea"/>
                              <a:cs typeface="+mn-cs"/>
                              <a:sym typeface="Arial Narrow"/>
                            </a:rPr>
                            <m:t>𝑡</m:t>
                          </m:r>
                        </m:sub>
                      </m:sSub>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3</m:t>
                          </m:r>
                        </m:sub>
                      </m:sSub>
                      <m:d>
                        <m:dPr>
                          <m:ctrlPr>
                            <a:rPr lang="en-GB"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𝑾</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𝑡</m:t>
                          </m:r>
                        </m:sub>
                      </m:sSub>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4</m:t>
                          </m:r>
                        </m:sub>
                      </m:sSub>
                      <m:d>
                        <m:dPr>
                          <m:ctrlPr>
                            <a:rPr lang="en-GB"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oMath>
                  </m:oMathPara>
                </a14:m>
                <a:endParaRPr lang="en-GB" sz="2800" dirty="0">
                  <a:solidFill>
                    <a:srgbClr val="253957"/>
                  </a:solidFill>
                  <a:latin typeface="+mn-lt"/>
                  <a:ea typeface="+mn-ea"/>
                  <a:cs typeface="+mn-cs"/>
                </a:endParaRPr>
              </a:p>
              <a:p>
                <a:pPr algn="l"/>
                <a:endParaRPr lang="en-GB" sz="2800" dirty="0">
                  <a:solidFill>
                    <a:srgbClr val="253957"/>
                  </a:solidFill>
                  <a:latin typeface="+mn-lt"/>
                  <a:ea typeface="+mn-ea"/>
                  <a:cs typeface="+mn-cs"/>
                </a:endParaRPr>
              </a:p>
              <a:p>
                <a:pPr marL="571500" indent="-571500" algn="l">
                  <a:buFont typeface="Arial" panose="020B0604020202020204" pitchFamily="34" charset="0"/>
                  <a:buChar char="•"/>
                </a:pPr>
                <a:r>
                  <a:rPr lang="en-GB" sz="2800" dirty="0">
                    <a:solidFill>
                      <a:srgbClr val="253957"/>
                    </a:solidFill>
                    <a:latin typeface="+mn-lt"/>
                    <a:ea typeface="+mn-ea"/>
                    <a:cs typeface="+mn-cs"/>
                  </a:rPr>
                  <a:t>Model 3 – IVQR (</a:t>
                </a:r>
                <a:r>
                  <a:rPr lang="en-GB" sz="2800" dirty="0" err="1">
                    <a:solidFill>
                      <a:srgbClr val="253957"/>
                    </a:solidFill>
                    <a:latin typeface="+mn-lt"/>
                    <a:ea typeface="+mn-ea"/>
                    <a:cs typeface="+mn-cs"/>
                  </a:rPr>
                  <a:t>Chernozhukov</a:t>
                </a:r>
                <a:r>
                  <a:rPr lang="en-GB" sz="2800" dirty="0">
                    <a:solidFill>
                      <a:srgbClr val="253957"/>
                    </a:solidFill>
                    <a:latin typeface="+mn-lt"/>
                    <a:ea typeface="+mn-ea"/>
                    <a:cs typeface="+mn-cs"/>
                  </a:rPr>
                  <a:t> &amp; Hansen, 2006):</a:t>
                </a:r>
                <a:endParaRPr lang="en-GB" sz="2800" dirty="0">
                  <a:solidFill>
                    <a:srgbClr val="253957"/>
                  </a:solidFill>
                  <a:latin typeface="+mn-lt"/>
                  <a:ea typeface="+mn-ea"/>
                  <a:cs typeface="+mn-cs"/>
                  <a:sym typeface="Arial Narrow"/>
                </a:endParaRPr>
              </a:p>
              <a:p>
                <a:pPr algn="l"/>
                <a14:m>
                  <m:oMathPara xmlns:m="http://schemas.openxmlformats.org/officeDocument/2006/math">
                    <m:oMathParaPr>
                      <m:jc m:val="centerGroup"/>
                    </m:oMathParaPr>
                    <m:oMath xmlns:m="http://schemas.openxmlformats.org/officeDocument/2006/math">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𝑄</m:t>
                          </m:r>
                        </m:e>
                        <m:sub>
                          <m:func>
                            <m:funcPr>
                              <m:ctrlPr>
                                <a:rPr lang="ru-RU"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r>
                                <a:rPr lang="en-GB" sz="2800">
                                  <a:solidFill>
                                    <a:srgbClr val="253957"/>
                                  </a:solidFill>
                                  <a:latin typeface="Cambria Math" panose="02040503050406030204" pitchFamily="18" charset="0"/>
                                  <a:ea typeface="+mn-ea"/>
                                  <a:cs typeface="+mn-cs"/>
                                  <a:sym typeface="Arial Narrow"/>
                                </a:rPr>
                                <m:t>𝑌</m:t>
                              </m:r>
                            </m:e>
                          </m:func>
                        </m:sub>
                      </m:sSub>
                      <m:d>
                        <m:dPr>
                          <m:ctrlPr>
                            <a:rPr lang="ru-RU"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e>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𝑋</m:t>
                              </m:r>
                            </m:e>
                            <m:sub>
                              <m:r>
                                <a:rPr lang="en-GB" sz="2800">
                                  <a:solidFill>
                                    <a:srgbClr val="253957"/>
                                  </a:solidFill>
                                  <a:latin typeface="Cambria Math" panose="02040503050406030204" pitchFamily="18" charset="0"/>
                                  <a:ea typeface="+mn-ea"/>
                                  <a:cs typeface="+mn-cs"/>
                                  <a:sym typeface="Arial Narrow"/>
                                </a:rPr>
                                <m:t>𝑡</m:t>
                              </m:r>
                            </m:sub>
                          </m:sSub>
                        </m:e>
                      </m:d>
                      <m:r>
                        <a:rPr lang="en-GB" sz="2800">
                          <a:solidFill>
                            <a:srgbClr val="253957"/>
                          </a:solidFill>
                          <a:latin typeface="Cambria Math" panose="02040503050406030204" pitchFamily="18" charset="0"/>
                          <a:ea typeface="+mn-ea"/>
                          <a:cs typeface="+mn-cs"/>
                          <a:sym typeface="Arial Narrow"/>
                        </a:rPr>
                        <m:t>=</m:t>
                      </m:r>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𝛼</m:t>
                          </m:r>
                        </m:e>
                        <m:sub>
                          <m:r>
                            <a:rPr lang="en-GB" sz="2800">
                              <a:solidFill>
                                <a:srgbClr val="253957"/>
                              </a:solidFill>
                              <a:latin typeface="Cambria Math" panose="02040503050406030204" pitchFamily="18" charset="0"/>
                              <a:ea typeface="+mn-ea"/>
                              <a:cs typeface="+mn-cs"/>
                              <a:sym typeface="Arial Narrow"/>
                            </a:rPr>
                            <m:t>0</m:t>
                          </m:r>
                        </m:sub>
                      </m:sSub>
                      <m:r>
                        <a:rPr lang="en-GB" sz="2800">
                          <a:solidFill>
                            <a:srgbClr val="253957"/>
                          </a:solidFill>
                          <a:latin typeface="Cambria Math" panose="02040503050406030204" pitchFamily="18" charset="0"/>
                          <a:ea typeface="+mn-ea"/>
                          <a:cs typeface="+mn-cs"/>
                          <a:sym typeface="Arial Narrow"/>
                        </a:rPr>
                        <m:t>+</m:t>
                      </m:r>
                      <m:sSub>
                        <m:sSubPr>
                          <m:ctrlPr>
                            <a:rPr lang="en-GB" sz="2800" i="1">
                              <a:solidFill>
                                <a:srgbClr val="253957"/>
                              </a:solidFill>
                              <a:latin typeface="Cambria Math" panose="02040503050406030204" pitchFamily="18" charset="0"/>
                              <a:ea typeface="+mn-ea"/>
                              <a:cs typeface="+mn-cs"/>
                              <a:sym typeface="Arial Narrow"/>
                            </a:rPr>
                          </m:ctrlPr>
                        </m:sSubPr>
                        <m:e>
                          <m:r>
                            <a:rPr lang="en-US" sz="2800">
                              <a:solidFill>
                                <a:srgbClr val="253957"/>
                              </a:solidFill>
                              <a:latin typeface="Cambria Math" panose="02040503050406030204" pitchFamily="18" charset="0"/>
                              <a:ea typeface="+mn-ea"/>
                              <a:cs typeface="+mn-cs"/>
                            </a:rPr>
                            <m:t>𝝁</m:t>
                          </m:r>
                        </m:e>
                        <m:sub>
                          <m:r>
                            <a:rPr lang="en-GB" sz="2800">
                              <a:solidFill>
                                <a:srgbClr val="253957"/>
                              </a:solidFill>
                              <a:latin typeface="Cambria Math" panose="02040503050406030204" pitchFamily="18" charset="0"/>
                              <a:ea typeface="+mn-ea"/>
                              <a:cs typeface="+mn-cs"/>
                              <a:sym typeface="Arial Narrow"/>
                            </a:rPr>
                            <m:t>𝑡</m:t>
                          </m:r>
                        </m:sub>
                      </m:sSub>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𝜌</m:t>
                      </m:r>
                      <m:r>
                        <a:rPr lang="en-GB" sz="2800">
                          <a:solidFill>
                            <a:srgbClr val="253957"/>
                          </a:solidFill>
                          <a:latin typeface="Cambria Math" panose="02040503050406030204" pitchFamily="18" charset="0"/>
                          <a:ea typeface="+mn-ea"/>
                          <a:cs typeface="+mn-cs"/>
                          <a:sym typeface="Arial Narrow"/>
                        </a:rPr>
                        <m:t>𝑾</m:t>
                      </m:r>
                      <m:func>
                        <m:funcPr>
                          <m:ctrlPr>
                            <a:rPr lang="ru-RU"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r>
                            <a:rPr lang="en-GB" sz="2800">
                              <a:solidFill>
                                <a:srgbClr val="253957"/>
                              </a:solidFill>
                              <a:latin typeface="Cambria Math" panose="02040503050406030204" pitchFamily="18" charset="0"/>
                              <a:ea typeface="+mn-ea"/>
                              <a:cs typeface="+mn-cs"/>
                              <a:sym typeface="Arial Narrow"/>
                            </a:rPr>
                            <m:t>𝑌</m:t>
                          </m:r>
                        </m:e>
                      </m:func>
                      <m:r>
                        <a:rPr lang="en-GB" sz="2800">
                          <a:solidFill>
                            <a:srgbClr val="253957"/>
                          </a:solidFill>
                          <a:latin typeface="Cambria Math" panose="02040503050406030204" pitchFamily="18" charset="0"/>
                          <a:ea typeface="+mn-ea"/>
                          <a:cs typeface="+mn-cs"/>
                          <a:sym typeface="Arial Narrow"/>
                        </a:rPr>
                        <m:t>+</m:t>
                      </m:r>
                      <m:func>
                        <m:funcPr>
                          <m:ctrlPr>
                            <a:rPr lang="ru-RU"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𝑿</m:t>
                              </m:r>
                            </m:e>
                            <m:sub>
                              <m:r>
                                <a:rPr lang="en-GB" sz="2800">
                                  <a:solidFill>
                                    <a:srgbClr val="253957"/>
                                  </a:solidFill>
                                  <a:latin typeface="Cambria Math" panose="02040503050406030204" pitchFamily="18" charset="0"/>
                                  <a:ea typeface="+mn-ea"/>
                                  <a:cs typeface="+mn-cs"/>
                                  <a:sym typeface="Arial Narrow"/>
                                </a:rPr>
                                <m:t>𝑡</m:t>
                              </m:r>
                            </m:sub>
                          </m:sSub>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1</m:t>
                              </m:r>
                            </m:sub>
                          </m:sSub>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𝜏</m:t>
                          </m:r>
                          <m:r>
                            <a:rPr lang="en-GB" sz="2800">
                              <a:solidFill>
                                <a:srgbClr val="253957"/>
                              </a:solidFill>
                              <a:latin typeface="Cambria Math" panose="02040503050406030204" pitchFamily="18" charset="0"/>
                              <a:ea typeface="+mn-ea"/>
                              <a:cs typeface="+mn-cs"/>
                              <a:sym typeface="Arial Narrow"/>
                            </a:rPr>
                            <m:t>)</m:t>
                          </m:r>
                          <m:r>
                            <m:rPr>
                              <m:nor/>
                            </m:rPr>
                            <a:rPr lang="en-GB" sz="2800">
                              <a:solidFill>
                                <a:srgbClr val="253957"/>
                              </a:solidFill>
                              <a:latin typeface="+mn-lt"/>
                              <a:ea typeface="+mn-ea"/>
                              <a:cs typeface="+mn-cs"/>
                              <a:sym typeface="Arial Narrow"/>
                            </a:rPr>
                            <m:t> </m:t>
                          </m:r>
                        </m:e>
                      </m:func>
                      <m:r>
                        <a:rPr lang="en-GB" sz="2800">
                          <a:solidFill>
                            <a:srgbClr val="253957"/>
                          </a:solidFill>
                          <a:latin typeface="Cambria Math" panose="02040503050406030204" pitchFamily="18" charset="0"/>
                          <a:ea typeface="+mn-ea"/>
                          <a:cs typeface="+mn-cs"/>
                          <a:sym typeface="Arial Narrow"/>
                        </a:rPr>
                        <m:t>+</m:t>
                      </m:r>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𝑡</m:t>
                          </m:r>
                        </m:sub>
                      </m:sSub>
                      <m:sSub>
                        <m:sSubPr>
                          <m:ctrlPr>
                            <a:rPr lang="ru-RU"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𝜷</m:t>
                          </m:r>
                        </m:e>
                        <m:sub>
                          <m:r>
                            <a:rPr lang="en-GB" sz="2800">
                              <a:solidFill>
                                <a:srgbClr val="253957"/>
                              </a:solidFill>
                              <a:latin typeface="Cambria Math" panose="02040503050406030204" pitchFamily="18" charset="0"/>
                              <a:ea typeface="+mn-ea"/>
                              <a:cs typeface="+mn-cs"/>
                              <a:sym typeface="Arial Narrow"/>
                            </a:rPr>
                            <m:t>2</m:t>
                          </m:r>
                        </m:sub>
                      </m:sSub>
                      <m:d>
                        <m:dPr>
                          <m:ctrlPr>
                            <a:rPr lang="ru-RU" sz="2800" i="1">
                              <a:solidFill>
                                <a:srgbClr val="253957"/>
                              </a:solidFill>
                              <a:latin typeface="Cambria Math" panose="02040503050406030204" pitchFamily="18" charset="0"/>
                              <a:ea typeface="+mn-ea"/>
                              <a:cs typeface="+mn-cs"/>
                              <a:sym typeface="Arial Narrow"/>
                            </a:rPr>
                          </m:ctrlPr>
                        </m:dPr>
                        <m:e>
                          <m:r>
                            <a:rPr lang="en-GB" sz="2800">
                              <a:solidFill>
                                <a:srgbClr val="253957"/>
                              </a:solidFill>
                              <a:latin typeface="Cambria Math" panose="02040503050406030204" pitchFamily="18" charset="0"/>
                              <a:ea typeface="+mn-ea"/>
                              <a:cs typeface="+mn-cs"/>
                              <a:sym typeface="Arial Narrow"/>
                            </a:rPr>
                            <m:t>𝜏</m:t>
                          </m:r>
                        </m:e>
                      </m:d>
                    </m:oMath>
                  </m:oMathPara>
                </a14:m>
                <a:endParaRPr lang="en-GB" sz="2800" dirty="0">
                  <a:solidFill>
                    <a:srgbClr val="253957"/>
                  </a:solidFill>
                  <a:latin typeface="+mn-lt"/>
                  <a:ea typeface="+mn-ea"/>
                  <a:cs typeface="+mn-cs"/>
                </a:endParaRPr>
              </a:p>
              <a:p>
                <a:pPr algn="l"/>
                <a:endParaRPr lang="en-GB" sz="2800" dirty="0">
                  <a:solidFill>
                    <a:srgbClr val="253957"/>
                  </a:solidFill>
                  <a:latin typeface="+mn-lt"/>
                  <a:ea typeface="+mn-ea"/>
                  <a:cs typeface="+mn-cs"/>
                </a:endParaRPr>
              </a:p>
              <a:p>
                <a:pPr algn="l"/>
                <a:r>
                  <a:rPr lang="en-GB" sz="2800" dirty="0">
                    <a:solidFill>
                      <a:srgbClr val="253957"/>
                    </a:solidFill>
                    <a:latin typeface="+mn-lt"/>
                    <a:ea typeface="+mn-ea"/>
                    <a:cs typeface="+mn-cs"/>
                  </a:rPr>
                  <a:t>Method of estimation: </a:t>
                </a:r>
                <a:r>
                  <a:rPr lang="en-GB" sz="2800" dirty="0">
                    <a:solidFill>
                      <a:srgbClr val="253957"/>
                    </a:solidFill>
                    <a:latin typeface="+mn-lt"/>
                    <a:ea typeface="+mn-ea"/>
                    <a:cs typeface="+mn-cs"/>
                    <a:sym typeface="Arial Narrow"/>
                  </a:rPr>
                  <a:t>within transformation </a:t>
                </a:r>
                <a14:m>
                  <m:oMath xmlns:m="http://schemas.openxmlformats.org/officeDocument/2006/math">
                    <m:r>
                      <a:rPr lang="en-GB" sz="2800">
                        <a:solidFill>
                          <a:srgbClr val="253957"/>
                        </a:solidFill>
                        <a:latin typeface="Cambria Math" panose="02040503050406030204" pitchFamily="18" charset="0"/>
                        <a:ea typeface="+mn-ea"/>
                        <a:cs typeface="+mn-cs"/>
                        <a:sym typeface="Arial Narrow"/>
                      </a:rPr>
                      <m:t>(</m:t>
                    </m:r>
                    <m:r>
                      <m:rPr>
                        <m:sty m:val="p"/>
                      </m:rPr>
                      <a:rPr lang="en-GB" sz="2800">
                        <a:solidFill>
                          <a:srgbClr val="253957"/>
                        </a:solidFill>
                        <a:latin typeface="Cambria Math" panose="02040503050406030204" pitchFamily="18" charset="0"/>
                        <a:ea typeface="+mn-ea"/>
                        <a:cs typeface="+mn-cs"/>
                        <a:sym typeface="Arial Narrow"/>
                      </a:rPr>
                      <m:t>Δ</m:t>
                    </m:r>
                    <m:r>
                      <a:rPr lang="en-GB" sz="2800">
                        <a:solidFill>
                          <a:srgbClr val="253957"/>
                        </a:solidFill>
                        <a:latin typeface="Cambria Math" panose="02040503050406030204" pitchFamily="18" charset="0"/>
                        <a:ea typeface="+mn-ea"/>
                        <a:cs typeface="+mn-cs"/>
                        <a:sym typeface="Arial Narrow"/>
                      </a:rPr>
                      <m:t>𝜃</m:t>
                    </m:r>
                    <m:r>
                      <a:rPr lang="en-GB" sz="2800">
                        <a:solidFill>
                          <a:srgbClr val="253957"/>
                        </a:solidFill>
                        <a:latin typeface="Cambria Math" panose="02040503050406030204" pitchFamily="18" charset="0"/>
                        <a:ea typeface="+mn-ea"/>
                        <a:cs typeface="+mn-cs"/>
                        <a:sym typeface="Arial Narrow"/>
                      </a:rPr>
                      <m:t>=</m:t>
                    </m:r>
                    <m:r>
                      <a:rPr lang="en-GB" sz="2800">
                        <a:solidFill>
                          <a:srgbClr val="253957"/>
                        </a:solidFill>
                        <a:latin typeface="Cambria Math" panose="02040503050406030204" pitchFamily="18" charset="0"/>
                        <a:ea typeface="+mn-ea"/>
                        <a:cs typeface="+mn-cs"/>
                        <a:sym typeface="Arial Narrow"/>
                      </a:rPr>
                      <m:t>𝜃</m:t>
                    </m:r>
                    <m:r>
                      <a:rPr lang="en-GB" sz="2800">
                        <a:solidFill>
                          <a:srgbClr val="253957"/>
                        </a:solidFill>
                        <a:latin typeface="Cambria Math" panose="02040503050406030204" pitchFamily="18" charset="0"/>
                        <a:ea typeface="+mn-ea"/>
                        <a:cs typeface="+mn-cs"/>
                        <a:sym typeface="Arial Narrow"/>
                      </a:rPr>
                      <m:t>−</m:t>
                    </m:r>
                    <m:acc>
                      <m:accPr>
                        <m:chr m:val="̅"/>
                        <m:ctrlPr>
                          <a:rPr lang="ru-RU" sz="2800" i="1">
                            <a:solidFill>
                              <a:srgbClr val="253957"/>
                            </a:solidFill>
                            <a:latin typeface="Cambria Math" panose="02040503050406030204" pitchFamily="18" charset="0"/>
                            <a:ea typeface="+mn-ea"/>
                            <a:cs typeface="+mn-cs"/>
                            <a:sym typeface="Arial Narrow"/>
                          </a:rPr>
                        </m:ctrlPr>
                      </m:accPr>
                      <m:e>
                        <m:r>
                          <a:rPr lang="en-GB" sz="2800">
                            <a:solidFill>
                              <a:srgbClr val="253957"/>
                            </a:solidFill>
                            <a:latin typeface="Cambria Math" panose="02040503050406030204" pitchFamily="18" charset="0"/>
                            <a:ea typeface="+mn-ea"/>
                            <a:cs typeface="+mn-cs"/>
                            <a:sym typeface="Arial Narrow"/>
                          </a:rPr>
                          <m:t>𝜃</m:t>
                        </m:r>
                      </m:e>
                    </m:acc>
                    <m:r>
                      <a:rPr lang="en-GB" sz="2800">
                        <a:solidFill>
                          <a:srgbClr val="253957"/>
                        </a:solidFill>
                        <a:latin typeface="Cambria Math" panose="02040503050406030204" pitchFamily="18" charset="0"/>
                        <a:ea typeface="+mn-ea"/>
                        <a:cs typeface="+mn-cs"/>
                        <a:sym typeface="Arial Narrow"/>
                      </a:rPr>
                      <m:t>)</m:t>
                    </m:r>
                  </m:oMath>
                </a14:m>
                <a:r>
                  <a:rPr lang="en-GB" sz="2800" dirty="0">
                    <a:solidFill>
                      <a:srgbClr val="253957"/>
                    </a:solidFill>
                    <a:latin typeface="+mn-lt"/>
                    <a:ea typeface="+mn-ea"/>
                    <a:cs typeface="+mn-cs"/>
                    <a:sym typeface="Arial Narrow"/>
                  </a:rPr>
                  <a:t>, instruments: </a:t>
                </a:r>
                <a14:m>
                  <m:oMath xmlns:m="http://schemas.openxmlformats.org/officeDocument/2006/math">
                    <m:func>
                      <m:funcPr>
                        <m:ctrlPr>
                          <a:rPr lang="en-GB" sz="2800" i="1">
                            <a:solidFill>
                              <a:srgbClr val="253957"/>
                            </a:solidFill>
                            <a:latin typeface="Cambria Math" panose="02040503050406030204" pitchFamily="18" charset="0"/>
                            <a:ea typeface="+mn-ea"/>
                            <a:cs typeface="+mn-cs"/>
                            <a:sym typeface="Arial Narrow"/>
                          </a:rPr>
                        </m:ctrlPr>
                      </m:funcPr>
                      <m:fName>
                        <m:r>
                          <m:rPr>
                            <m:sty m:val="p"/>
                          </m:rPr>
                          <a:rPr lang="en-GB" sz="2800">
                            <a:solidFill>
                              <a:srgbClr val="253957"/>
                            </a:solidFill>
                            <a:latin typeface="Cambria Math" panose="02040503050406030204" pitchFamily="18" charset="0"/>
                            <a:ea typeface="+mn-ea"/>
                            <a:cs typeface="+mn-cs"/>
                            <a:sym typeface="Arial Narrow"/>
                          </a:rPr>
                          <m:t>ln</m:t>
                        </m:r>
                      </m:fName>
                      <m:e>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𝐗</m:t>
                            </m:r>
                          </m:e>
                          <m:sub>
                            <m:r>
                              <a:rPr lang="en-GB" sz="2800">
                                <a:solidFill>
                                  <a:srgbClr val="253957"/>
                                </a:solidFill>
                                <a:latin typeface="Cambria Math" panose="02040503050406030204" pitchFamily="18" charset="0"/>
                                <a:ea typeface="+mn-ea"/>
                                <a:cs typeface="+mn-cs"/>
                                <a:sym typeface="Arial Narrow"/>
                              </a:rPr>
                              <m:t>𝑖𝑡</m:t>
                            </m:r>
                          </m:sub>
                        </m:sSub>
                      </m:e>
                    </m:func>
                    <m:r>
                      <a:rPr lang="en-GB" sz="2800" dirty="0">
                        <a:solidFill>
                          <a:srgbClr val="253957"/>
                        </a:solidFill>
                        <a:latin typeface="Cambria Math" panose="02040503050406030204" pitchFamily="18" charset="0"/>
                        <a:ea typeface="+mn-ea"/>
                        <a:cs typeface="+mn-cs"/>
                        <a:sym typeface="Arial Narrow"/>
                      </a:rPr>
                      <m:t> </m:t>
                    </m:r>
                    <m:r>
                      <a:rPr lang="en-GB" sz="2800" dirty="0">
                        <a:solidFill>
                          <a:srgbClr val="253957"/>
                        </a:solidFill>
                        <a:latin typeface="Cambria Math" panose="02040503050406030204" pitchFamily="18" charset="0"/>
                        <a:ea typeface="+mn-ea"/>
                        <a:cs typeface="+mn-cs"/>
                        <a:sym typeface="Arial Narrow"/>
                      </a:rPr>
                      <m:t>𝑎𝑛𝑑</m:t>
                    </m:r>
                    <m:r>
                      <a:rPr lang="en-GB" sz="2800" dirty="0">
                        <a:solidFill>
                          <a:srgbClr val="253957"/>
                        </a:solidFill>
                        <a:latin typeface="Cambria Math" panose="02040503050406030204" pitchFamily="18" charset="0"/>
                        <a:ea typeface="+mn-ea"/>
                        <a:cs typeface="+mn-cs"/>
                        <a:sym typeface="Arial Narrow"/>
                      </a:rPr>
                      <m:t> </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𝑖𝑡</m:t>
                        </m:r>
                      </m:sub>
                    </m:sSub>
                  </m:oMath>
                </a14:m>
                <a:r>
                  <a:rPr lang="en-GB" sz="2800" dirty="0">
                    <a:solidFill>
                      <a:srgbClr val="253957"/>
                    </a:solidFill>
                    <a:latin typeface="+mn-lt"/>
                    <a:ea typeface="+mn-ea"/>
                    <a:cs typeface="+mn-cs"/>
                  </a:rPr>
                  <a:t>, </a:t>
                </a:r>
                <a14:m>
                  <m:oMath xmlns:m="http://schemas.openxmlformats.org/officeDocument/2006/math">
                    <m:r>
                      <a:rPr lang="en-GB" sz="2800">
                        <a:solidFill>
                          <a:srgbClr val="253957"/>
                        </a:solidFill>
                        <a:latin typeface="Cambria Math" panose="02040503050406030204" pitchFamily="18" charset="0"/>
                        <a:ea typeface="+mn-ea"/>
                        <a:cs typeface="+mn-cs"/>
                        <a:sym typeface="Arial Narrow"/>
                      </a:rPr>
                      <m:t>𝑾</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𝑿</m:t>
                        </m:r>
                      </m:e>
                      <m:sub>
                        <m:r>
                          <a:rPr lang="en-GB" sz="2800">
                            <a:solidFill>
                              <a:srgbClr val="253957"/>
                            </a:solidFill>
                            <a:latin typeface="Cambria Math" panose="02040503050406030204" pitchFamily="18" charset="0"/>
                            <a:ea typeface="+mn-ea"/>
                            <a:cs typeface="+mn-cs"/>
                            <a:sym typeface="Arial Narrow"/>
                          </a:rPr>
                          <m:t>𝒕</m:t>
                        </m:r>
                      </m:sub>
                    </m:sSub>
                    <m:r>
                      <a:rPr lang="en-GB" sz="2800">
                        <a:solidFill>
                          <a:srgbClr val="253957"/>
                        </a:solidFill>
                        <a:latin typeface="Cambria Math" panose="02040503050406030204" pitchFamily="18" charset="0"/>
                        <a:ea typeface="+mn-ea"/>
                        <a:cs typeface="+mn-cs"/>
                        <a:sym typeface="Arial Narrow"/>
                      </a:rPr>
                      <m:t> </m:t>
                    </m:r>
                    <m:r>
                      <a:rPr lang="en-GB" sz="2800">
                        <a:solidFill>
                          <a:srgbClr val="253957"/>
                        </a:solidFill>
                        <a:latin typeface="Cambria Math" panose="02040503050406030204" pitchFamily="18" charset="0"/>
                        <a:ea typeface="+mn-ea"/>
                        <a:cs typeface="+mn-cs"/>
                        <a:sym typeface="Arial Narrow"/>
                      </a:rPr>
                      <m:t>𝑎𝑛𝑑</m:t>
                    </m:r>
                    <m:r>
                      <a:rPr lang="en-GB" sz="2800">
                        <a:solidFill>
                          <a:srgbClr val="253957"/>
                        </a:solidFill>
                        <a:latin typeface="Cambria Math" panose="02040503050406030204" pitchFamily="18" charset="0"/>
                        <a:ea typeface="+mn-ea"/>
                        <a:cs typeface="+mn-cs"/>
                        <a:sym typeface="Arial Narrow"/>
                      </a:rPr>
                      <m:t> </m:t>
                    </m:r>
                    <m:r>
                      <a:rPr lang="en-GB" sz="2800">
                        <a:solidFill>
                          <a:srgbClr val="253957"/>
                        </a:solidFill>
                        <a:latin typeface="Cambria Math" panose="02040503050406030204" pitchFamily="18" charset="0"/>
                        <a:ea typeface="+mn-ea"/>
                        <a:cs typeface="+mn-cs"/>
                        <a:sym typeface="Arial Narrow"/>
                      </a:rPr>
                      <m:t>𝑾</m:t>
                    </m:r>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𝒕</m:t>
                        </m:r>
                      </m:sub>
                    </m:sSub>
                  </m:oMath>
                </a14:m>
                <a:r>
                  <a:rPr lang="en-GB" sz="2800" dirty="0">
                    <a:solidFill>
                      <a:srgbClr val="253957"/>
                    </a:solidFill>
                    <a:latin typeface="+mn-lt"/>
                    <a:ea typeface="+mn-ea"/>
                    <a:cs typeface="+mn-cs"/>
                  </a:rPr>
                  <a:t>, </a:t>
                </a:r>
                <a14:m>
                  <m:oMath xmlns:m="http://schemas.openxmlformats.org/officeDocument/2006/math">
                    <m:sSup>
                      <m:sSupPr>
                        <m:ctrlPr>
                          <a:rPr lang="en-GB" sz="2800" i="1">
                            <a:solidFill>
                              <a:srgbClr val="253957"/>
                            </a:solidFill>
                            <a:latin typeface="Cambria Math" panose="02040503050406030204" pitchFamily="18" charset="0"/>
                            <a:ea typeface="+mn-ea"/>
                            <a:cs typeface="+mn-cs"/>
                            <a:sym typeface="Arial Narrow"/>
                          </a:rPr>
                        </m:ctrlPr>
                      </m:sSupPr>
                      <m:e>
                        <m:r>
                          <a:rPr lang="en-GB" sz="2800">
                            <a:solidFill>
                              <a:srgbClr val="253957"/>
                            </a:solidFill>
                            <a:latin typeface="Cambria Math" panose="02040503050406030204" pitchFamily="18" charset="0"/>
                            <a:ea typeface="+mn-ea"/>
                            <a:cs typeface="+mn-cs"/>
                            <a:sym typeface="Arial Narrow"/>
                          </a:rPr>
                          <m:t>𝑾</m:t>
                        </m:r>
                      </m:e>
                      <m:sup>
                        <m:r>
                          <a:rPr lang="en-GB" sz="2800">
                            <a:solidFill>
                              <a:srgbClr val="253957"/>
                            </a:solidFill>
                            <a:latin typeface="Cambria Math" panose="02040503050406030204" pitchFamily="18" charset="0"/>
                            <a:ea typeface="+mn-ea"/>
                            <a:cs typeface="+mn-cs"/>
                            <a:sym typeface="Arial Narrow"/>
                          </a:rPr>
                          <m:t>𝟐</m:t>
                        </m:r>
                      </m:sup>
                    </m:sSup>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𝑿</m:t>
                        </m:r>
                      </m:e>
                      <m:sub>
                        <m:r>
                          <a:rPr lang="en-GB" sz="2800">
                            <a:solidFill>
                              <a:srgbClr val="253957"/>
                            </a:solidFill>
                            <a:latin typeface="Cambria Math" panose="02040503050406030204" pitchFamily="18" charset="0"/>
                            <a:ea typeface="+mn-ea"/>
                            <a:cs typeface="+mn-cs"/>
                            <a:sym typeface="Arial Narrow"/>
                          </a:rPr>
                          <m:t>𝒕</m:t>
                        </m:r>
                      </m:sub>
                    </m:sSub>
                    <m:r>
                      <a:rPr lang="en-GB" sz="2800">
                        <a:solidFill>
                          <a:srgbClr val="253957"/>
                        </a:solidFill>
                        <a:latin typeface="Cambria Math" panose="02040503050406030204" pitchFamily="18" charset="0"/>
                        <a:ea typeface="+mn-ea"/>
                        <a:cs typeface="+mn-cs"/>
                        <a:sym typeface="Arial Narrow"/>
                      </a:rPr>
                      <m:t> </m:t>
                    </m:r>
                    <m:r>
                      <a:rPr lang="en-GB" sz="2800">
                        <a:solidFill>
                          <a:srgbClr val="253957"/>
                        </a:solidFill>
                        <a:latin typeface="Cambria Math" panose="02040503050406030204" pitchFamily="18" charset="0"/>
                        <a:ea typeface="+mn-ea"/>
                        <a:cs typeface="+mn-cs"/>
                        <a:sym typeface="Arial Narrow"/>
                      </a:rPr>
                      <m:t>𝑎𝑛𝑑</m:t>
                    </m:r>
                    <m:r>
                      <a:rPr lang="en-GB" sz="2800">
                        <a:solidFill>
                          <a:srgbClr val="253957"/>
                        </a:solidFill>
                        <a:latin typeface="Cambria Math" panose="02040503050406030204" pitchFamily="18" charset="0"/>
                        <a:ea typeface="+mn-ea"/>
                        <a:cs typeface="+mn-cs"/>
                        <a:sym typeface="Arial Narrow"/>
                      </a:rPr>
                      <m:t> </m:t>
                    </m:r>
                    <m:sSup>
                      <m:sSupPr>
                        <m:ctrlPr>
                          <a:rPr lang="en-GB" sz="2800" i="1">
                            <a:solidFill>
                              <a:srgbClr val="253957"/>
                            </a:solidFill>
                            <a:latin typeface="Cambria Math" panose="02040503050406030204" pitchFamily="18" charset="0"/>
                            <a:ea typeface="+mn-ea"/>
                            <a:cs typeface="+mn-cs"/>
                            <a:sym typeface="Arial Narrow"/>
                          </a:rPr>
                        </m:ctrlPr>
                      </m:sSupPr>
                      <m:e>
                        <m:r>
                          <a:rPr lang="en-GB" sz="2800">
                            <a:solidFill>
                              <a:srgbClr val="253957"/>
                            </a:solidFill>
                            <a:latin typeface="Cambria Math" panose="02040503050406030204" pitchFamily="18" charset="0"/>
                            <a:ea typeface="+mn-ea"/>
                            <a:cs typeface="+mn-cs"/>
                            <a:sym typeface="Arial Narrow"/>
                          </a:rPr>
                          <m:t>𝑾</m:t>
                        </m:r>
                      </m:e>
                      <m:sup>
                        <m:r>
                          <a:rPr lang="en-GB" sz="2800">
                            <a:solidFill>
                              <a:srgbClr val="253957"/>
                            </a:solidFill>
                            <a:latin typeface="Cambria Math" panose="02040503050406030204" pitchFamily="18" charset="0"/>
                            <a:ea typeface="+mn-ea"/>
                            <a:cs typeface="+mn-cs"/>
                            <a:sym typeface="Arial Narrow"/>
                          </a:rPr>
                          <m:t>𝟐</m:t>
                        </m:r>
                      </m:sup>
                    </m:sSup>
                    <m:sSub>
                      <m:sSubPr>
                        <m:ctrlPr>
                          <a:rPr lang="en-GB" sz="2800" i="1">
                            <a:solidFill>
                              <a:srgbClr val="253957"/>
                            </a:solidFill>
                            <a:latin typeface="Cambria Math" panose="02040503050406030204" pitchFamily="18" charset="0"/>
                            <a:ea typeface="+mn-ea"/>
                            <a:cs typeface="+mn-cs"/>
                            <a:sym typeface="Arial Narrow"/>
                          </a:rPr>
                        </m:ctrlPr>
                      </m:sSubPr>
                      <m:e>
                        <m:r>
                          <a:rPr lang="en-GB" sz="2800">
                            <a:solidFill>
                              <a:srgbClr val="253957"/>
                            </a:solidFill>
                            <a:latin typeface="Cambria Math" panose="02040503050406030204" pitchFamily="18" charset="0"/>
                            <a:ea typeface="+mn-ea"/>
                            <a:cs typeface="+mn-cs"/>
                            <a:sym typeface="Arial Narrow"/>
                          </a:rPr>
                          <m:t>𝑴𝒊𝒈𝒓𝒂𝒕𝒊𝒐𝒏</m:t>
                        </m:r>
                      </m:e>
                      <m:sub>
                        <m:r>
                          <a:rPr lang="en-GB" sz="2800">
                            <a:solidFill>
                              <a:srgbClr val="253957"/>
                            </a:solidFill>
                            <a:latin typeface="Cambria Math" panose="02040503050406030204" pitchFamily="18" charset="0"/>
                            <a:ea typeface="+mn-ea"/>
                            <a:cs typeface="+mn-cs"/>
                            <a:sym typeface="Arial Narrow"/>
                          </a:rPr>
                          <m:t>𝒕</m:t>
                        </m:r>
                      </m:sub>
                    </m:sSub>
                  </m:oMath>
                </a14:m>
                <a:r>
                  <a:rPr lang="en-GB" sz="2800" dirty="0">
                    <a:solidFill>
                      <a:srgbClr val="253957"/>
                    </a:solidFill>
                    <a:latin typeface="+mn-lt"/>
                    <a:ea typeface="+mn-ea"/>
                    <a:cs typeface="+mn-cs"/>
                  </a:rPr>
                  <a:t>.</a:t>
                </a:r>
              </a:p>
              <a:p>
                <a:pPr marL="571500" indent="-571500" algn="l">
                  <a:buFont typeface="Arial" panose="020B0604020202020204" pitchFamily="34" charset="0"/>
                  <a:buChar char="•"/>
                </a:pPr>
                <a:endParaRPr lang="en-GB" sz="2800" dirty="0">
                  <a:solidFill>
                    <a:srgbClr val="253957"/>
                  </a:solidFill>
                  <a:latin typeface="+mn-lt"/>
                  <a:ea typeface="+mn-ea"/>
                  <a:cs typeface="+mn-cs"/>
                </a:endParaRPr>
              </a:p>
              <a:p>
                <a:pPr marL="571500" indent="-571500" algn="l">
                  <a:buFont typeface="Arial" panose="020B0604020202020204" pitchFamily="34" charset="0"/>
                  <a:buChar char="•"/>
                </a:pPr>
                <a:endParaRPr lang="en-GB" sz="2800" dirty="0">
                  <a:solidFill>
                    <a:srgbClr val="253957"/>
                  </a:solidFill>
                  <a:latin typeface="+mn-lt"/>
                  <a:ea typeface="+mn-ea"/>
                  <a:cs typeface="+mn-cs"/>
                </a:endParaRPr>
              </a:p>
              <a:p>
                <a:pPr algn="l"/>
                <a:endParaRPr lang="en-GB" sz="2800" dirty="0">
                  <a:solidFill>
                    <a:srgbClr val="253957"/>
                  </a:solidFill>
                  <a:latin typeface="+mn-lt"/>
                  <a:ea typeface="+mn-ea"/>
                  <a:cs typeface="+mn-cs"/>
                </a:endParaRPr>
              </a:p>
              <a:p>
                <a:endParaRPr lang="ru-RU" sz="1800" dirty="0"/>
              </a:p>
            </p:txBody>
          </p:sp>
        </mc:Choice>
        <mc:Fallback xmlns="">
          <p:sp>
            <p:nvSpPr>
              <p:cNvPr id="10" name="TextBox 9">
                <a:extLst>
                  <a:ext uri="{FF2B5EF4-FFF2-40B4-BE49-F238E27FC236}">
                    <a16:creationId xmlns:a16="http://schemas.microsoft.com/office/drawing/2014/main" id="{AFD64D84-E244-0542-8A4B-EAAB3D5C8699}"/>
                  </a:ext>
                </a:extLst>
              </p:cNvPr>
              <p:cNvSpPr txBox="1">
                <a:spLocks noRot="1" noChangeAspect="1" noMove="1" noResize="1" noEditPoints="1" noAdjustHandles="1" noChangeArrowheads="1" noChangeShapeType="1" noTextEdit="1"/>
              </p:cNvSpPr>
              <p:nvPr/>
            </p:nvSpPr>
            <p:spPr>
              <a:xfrm>
                <a:off x="1818690" y="4129399"/>
                <a:ext cx="20886469" cy="9974141"/>
              </a:xfrm>
              <a:prstGeom prst="rect">
                <a:avLst/>
              </a:prstGeom>
              <a:blipFill>
                <a:blip r:embed="rId3"/>
                <a:stretch>
                  <a:fillRect l="-668" t="-508"/>
                </a:stretch>
              </a:blipFill>
              <a:ln w="12700" cap="flat">
                <a:noFill/>
                <a:miter lim="400000"/>
              </a:ln>
              <a:effectLst/>
            </p:spPr>
            <p:txBody>
              <a:bodyPr/>
              <a:lstStyle/>
              <a:p>
                <a:r>
                  <a:rPr lang="ru-RU">
                    <a:noFill/>
                  </a:rPr>
                  <a:t> </a:t>
                </a:r>
              </a:p>
            </p:txBody>
          </p:sp>
        </mc:Fallback>
      </mc:AlternateContent>
    </p:spTree>
    <p:extLst>
      <p:ext uri="{BB962C8B-B14F-4D97-AF65-F5344CB8AC3E}">
        <p14:creationId xmlns:p14="http://schemas.microsoft.com/office/powerpoint/2010/main" val="27343872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5792</TotalTime>
  <Words>5355</Words>
  <Application>Microsoft Office PowerPoint</Application>
  <PresentationFormat>Произвольный</PresentationFormat>
  <Paragraphs>1491</Paragraphs>
  <Slides>28</Slides>
  <Notes>1</Notes>
  <HiddenSlides>9</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28</vt:i4>
      </vt:variant>
    </vt:vector>
  </HeadingPairs>
  <TitlesOfParts>
    <vt:vector size="39" baseType="lpstr">
      <vt:lpstr>Arial</vt:lpstr>
      <vt:lpstr>Arial Narrow</vt:lpstr>
      <vt:lpstr>Calibri</vt:lpstr>
      <vt:lpstr>Cambria Math</vt:lpstr>
      <vt:lpstr>Courier New</vt:lpstr>
      <vt:lpstr>Helvetica</vt:lpstr>
      <vt:lpstr>Helvetica Light</vt:lpstr>
      <vt:lpstr>Helvetica Neue</vt:lpstr>
      <vt:lpstr>HSE Sans</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Data &amp; Methodology</vt:lpstr>
      <vt:lpstr>Презентация PowerPoint</vt:lpstr>
      <vt:lpstr>Презентация PowerPoint</vt:lpstr>
      <vt:lpstr>Презентация PowerPoint</vt:lpstr>
      <vt:lpstr>Презентация PowerPoint</vt:lpstr>
      <vt:lpstr>Results for Model 1 – MM-QR (Machado &amp; Santos Silva, 2019): </vt:lpstr>
      <vt:lpstr>Презентация PowerPoint</vt:lpstr>
      <vt:lpstr>Презентация PowerPoint</vt:lpstr>
      <vt:lpstr>Презентация PowerPoint</vt:lpstr>
      <vt:lpstr>Презентация PowerPoint</vt:lpstr>
      <vt:lpstr>Презентация PowerPoint</vt:lpstr>
      <vt:lpstr>Results for Model 3 – IVQR (Chernozhukov &amp; Hansen, 2006):</vt:lpstr>
      <vt:lpstr>Results for Model 3 – IVQR (Chernozhukov &amp; Hansen, 2006):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Владимир Кремлёв</dc:creator>
  <cp:keywords/>
  <dc:description/>
  <cp:lastModifiedBy>Веселов Дмитрий Александрович</cp:lastModifiedBy>
  <cp:revision>64</cp:revision>
  <dcterms:modified xsi:type="dcterms:W3CDTF">2023-04-13T11:43:25Z</dcterms:modified>
  <cp:category/>
</cp:coreProperties>
</file>