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4" r:id="rId3"/>
    <p:sldId id="304" r:id="rId4"/>
    <p:sldId id="291" r:id="rId5"/>
    <p:sldId id="300" r:id="rId6"/>
    <p:sldId id="278" r:id="rId7"/>
    <p:sldId id="305" r:id="rId8"/>
    <p:sldId id="281" r:id="rId9"/>
    <p:sldId id="266" r:id="rId10"/>
    <p:sldId id="288" r:id="rId11"/>
    <p:sldId id="280" r:id="rId12"/>
    <p:sldId id="296" r:id="rId13"/>
    <p:sldId id="292" r:id="rId14"/>
    <p:sldId id="293" r:id="rId15"/>
    <p:sldId id="294" r:id="rId16"/>
    <p:sldId id="310" r:id="rId17"/>
    <p:sldId id="309" r:id="rId18"/>
    <p:sldId id="298" r:id="rId19"/>
    <p:sldId id="299" r:id="rId20"/>
    <p:sldId id="295" r:id="rId21"/>
    <p:sldId id="306" r:id="rId22"/>
    <p:sldId id="308" r:id="rId23"/>
    <p:sldId id="289" r:id="rId24"/>
    <p:sldId id="272" r:id="rId25"/>
    <p:sldId id="301" r:id="rId26"/>
    <p:sldId id="302" r:id="rId27"/>
    <p:sldId id="303" r:id="rId28"/>
    <p:sldId id="265" r:id="rId29"/>
    <p:sldId id="275" r:id="rId30"/>
    <p:sldId id="290"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Семерикова" initials="ЕС" lastIdx="1" clrIdx="0"/>
  <p:cmAuthor id="2" name="Елена Семерикова" initials="ЕС [2]" lastIdx="1" clrIdx="1"/>
  <p:cmAuthor id="3" name="Елена Семерикова" initials="ЕС [3]" lastIdx="1" clrIdx="2"/>
  <p:cmAuthor id="4" name="Елена Семерикова" initials="ЕС [4]" lastIdx="1" clrIdx="3"/>
  <p:cmAuthor id="5" name="Елена Семерикова" initials="ЕС [5]" lastIdx="1" clrIdx="4"/>
  <p:cmAuthor id="6" name="Елена Семерикова" initials="ЕС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4" autoAdjust="0"/>
    <p:restoredTop sz="72578"/>
  </p:normalViewPr>
  <p:slideViewPr>
    <p:cSldViewPr>
      <p:cViewPr varScale="1">
        <p:scale>
          <a:sx n="17" d="100"/>
          <a:sy n="17" d="100"/>
        </p:scale>
        <p:origin x="612" y="3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sz="2400" dirty="0">
                <a:solidFill>
                  <a:srgbClr val="253957"/>
                </a:solidFill>
                <a:sym typeface="Arial Narrow"/>
              </a:rPr>
              <a:t>with potentially different levels of spatial interconnectedness</a:t>
            </a:r>
            <a:endParaRPr lang="ru-RU" dirty="0"/>
          </a:p>
        </p:txBody>
      </p:sp>
    </p:spTree>
    <p:extLst>
      <p:ext uri="{BB962C8B-B14F-4D97-AF65-F5344CB8AC3E}">
        <p14:creationId xmlns:p14="http://schemas.microsoft.com/office/powerpoint/2010/main" val="354397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0895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684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74490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4430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3220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828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0994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1512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4524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7630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sz="2400" dirty="0">
                <a:solidFill>
                  <a:srgbClr val="253957"/>
                </a:solidFill>
                <a:sym typeface="Arial Narrow"/>
              </a:rPr>
              <a:t>with potentially different levels of spatial interconnectedness </a:t>
            </a:r>
          </a:p>
          <a:p>
            <a:endParaRPr lang="en-US" sz="2400" dirty="0">
              <a:solidFill>
                <a:srgbClr val="253957"/>
              </a:solidFill>
              <a:sym typeface="Arial Narrow"/>
            </a:endParaRPr>
          </a:p>
          <a:p>
            <a:endParaRPr lang="en-US" sz="2400" dirty="0">
              <a:solidFill>
                <a:srgbClr val="253957"/>
              </a:solidFill>
              <a:sym typeface="Arial Narrow"/>
            </a:endParaRPr>
          </a:p>
          <a:p>
            <a:r>
              <a:rPr lang="en-US" sz="2200" b="0" i="0" u="none" strike="noStrike" dirty="0" err="1">
                <a:effectLst/>
                <a:latin typeface="Helvetica Neue"/>
                <a:ea typeface="Helvetica Neue"/>
                <a:cs typeface="Helvetica Neue"/>
                <a:sym typeface="Helvetica Neue"/>
              </a:rPr>
              <a:t>Cartone</a:t>
            </a:r>
            <a:r>
              <a:rPr lang="en-US" sz="2200" b="0" i="0" u="none" strike="noStrike" dirty="0">
                <a:effectLst/>
                <a:latin typeface="Helvetica Neue"/>
                <a:ea typeface="Helvetica Neue"/>
                <a:cs typeface="Helvetica Neue"/>
                <a:sym typeface="Helvetica Neue"/>
              </a:rPr>
              <a:t> A., </a:t>
            </a:r>
            <a:r>
              <a:rPr lang="en-US" sz="2200" b="0" i="0" u="none" strike="noStrike" dirty="0" err="1">
                <a:effectLst/>
                <a:latin typeface="Helvetica Neue"/>
                <a:ea typeface="Helvetica Neue"/>
                <a:cs typeface="Helvetica Neue"/>
                <a:sym typeface="Helvetica Neue"/>
              </a:rPr>
              <a:t>Postiglione</a:t>
            </a:r>
            <a:r>
              <a:rPr lang="en-US" sz="2200" b="0" i="0" u="none" strike="noStrike" dirty="0">
                <a:effectLst/>
                <a:latin typeface="Helvetica Neue"/>
                <a:ea typeface="Helvetica Neue"/>
                <a:cs typeface="Helvetica Neue"/>
                <a:sym typeface="Helvetica Neue"/>
              </a:rPr>
              <a:t> P., </a:t>
            </a:r>
            <a:r>
              <a:rPr lang="en-US" sz="2200" b="0" i="0" u="none" strike="noStrike" dirty="0" err="1">
                <a:effectLst/>
                <a:latin typeface="Helvetica Neue"/>
                <a:ea typeface="Helvetica Neue"/>
                <a:cs typeface="Helvetica Neue"/>
                <a:sym typeface="Helvetica Neue"/>
              </a:rPr>
              <a:t>Hewings</a:t>
            </a:r>
            <a:r>
              <a:rPr lang="en-US" sz="2200" b="0" i="0" u="none" strike="noStrike" dirty="0">
                <a:effectLst/>
                <a:latin typeface="Helvetica Neue"/>
                <a:ea typeface="Helvetica Neue"/>
                <a:cs typeface="Helvetica Neue"/>
                <a:sym typeface="Helvetica Neue"/>
              </a:rPr>
              <a:t> G. J. D. Does economic convergence hold? A spatial quantile analysis on European regions //Economic Modelling. – 2021. – </a:t>
            </a:r>
            <a:r>
              <a:rPr lang="ru-RU" sz="2200" b="0" i="0" u="none" strike="noStrike" dirty="0">
                <a:effectLst/>
                <a:latin typeface="Helvetica Neue"/>
                <a:ea typeface="Helvetica Neue"/>
                <a:cs typeface="Helvetica Neue"/>
                <a:sym typeface="Helvetica Neue"/>
              </a:rPr>
              <a:t>Т. 95. – С. 408-417.</a:t>
            </a:r>
            <a:endParaRPr lang="ru-RU" dirty="0"/>
          </a:p>
        </p:txBody>
      </p:sp>
    </p:spTree>
    <p:extLst>
      <p:ext uri="{BB962C8B-B14F-4D97-AF65-F5344CB8AC3E}">
        <p14:creationId xmlns:p14="http://schemas.microsoft.com/office/powerpoint/2010/main" val="232749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eaLnBrk="1" fontAlgn="auto" latinLnBrk="0" hangingPunct="1"/>
            <a:r>
              <a:rPr lang="ru-RU" sz="2200" b="1" i="0" u="none" strike="noStrike" baseline="0" dirty="0">
                <a:effectLst/>
                <a:latin typeface="Helvetica Neue"/>
                <a:ea typeface="Helvetica Neue"/>
                <a:cs typeface="Helvetica Neue"/>
                <a:sym typeface="Helvetica Neue"/>
              </a:rPr>
              <a:t>Уровень безработицы (</a:t>
            </a:r>
            <a:r>
              <a:rPr lang="ru-RU" sz="2200" b="1" i="0" u="none" strike="noStrike" baseline="0" dirty="0" err="1">
                <a:effectLst/>
                <a:latin typeface="Helvetica Neue"/>
                <a:ea typeface="Helvetica Neue"/>
                <a:cs typeface="Helvetica Neue"/>
                <a:sym typeface="Helvetica Neue"/>
              </a:rPr>
              <a:t>unemp</a:t>
            </a:r>
            <a:r>
              <a:rPr lang="ru-RU" sz="2200" b="1" i="0" u="none" strike="noStrike" baseline="0" dirty="0">
                <a:effectLst/>
                <a:latin typeface="Helvetica Neue"/>
                <a:ea typeface="Helvetica Neue"/>
                <a:cs typeface="Helvetica Neue"/>
                <a:sym typeface="Helvetica Neue"/>
              </a:rPr>
              <a:t>)</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Высокий уровень безработицы определяет покупательную способность домохозяйств в определенных рыночных условиях, что в свою очередь сдерживает спрос на жилье, поэтому цены уменьшаются. </a:t>
            </a:r>
            <a:r>
              <a:rPr lang="ru-RU" sz="2200" b="1" i="1" u="none" strike="noStrike" baseline="0" dirty="0" err="1">
                <a:effectLst/>
                <a:latin typeface="Helvetica Neue"/>
                <a:ea typeface="Helvetica Neue"/>
                <a:cs typeface="Helvetica Neue"/>
                <a:sym typeface="Helvetica Neue"/>
              </a:rPr>
              <a:t>Ge</a:t>
            </a:r>
            <a:r>
              <a:rPr lang="ru-RU" sz="2200" b="1" i="1" u="none" strike="noStrike" baseline="0" dirty="0">
                <a:effectLst/>
                <a:latin typeface="Helvetica Neue"/>
                <a:ea typeface="Helvetica Neue"/>
                <a:cs typeface="Helvetica Neue"/>
                <a:sym typeface="Helvetica Neue"/>
              </a:rPr>
              <a:t>, 2009; </a:t>
            </a:r>
            <a:r>
              <a:rPr lang="ru-RU" sz="2200" b="1" i="1" u="none" strike="noStrike" baseline="0" dirty="0" err="1">
                <a:effectLst/>
                <a:latin typeface="Helvetica Neue"/>
                <a:ea typeface="Helvetica Neue"/>
                <a:cs typeface="Helvetica Neue"/>
                <a:sym typeface="Helvetica Neue"/>
              </a:rPr>
              <a:t>Шумайлова&amp;Абакумов</a:t>
            </a:r>
            <a:r>
              <a:rPr lang="ru-RU" sz="2200" b="1" i="1" u="none" strike="noStrike" baseline="0" dirty="0">
                <a:effectLst/>
                <a:latin typeface="Helvetica Neue"/>
                <a:ea typeface="Helvetica Neue"/>
                <a:cs typeface="Helvetica Neue"/>
                <a:sym typeface="Helvetica Neue"/>
              </a:rPr>
              <a:t>, 2017.</a:t>
            </a:r>
            <a:endParaRPr lang="ru-RU" sz="2200" b="0" i="0" u="none" strike="noStrike" dirty="0">
              <a:effectLst/>
              <a:latin typeface="Helvetica Neue"/>
              <a:ea typeface="Helvetica Neue"/>
              <a:cs typeface="Helvetica Neue"/>
              <a:sym typeface="Helvetica Neue"/>
            </a:endParaRPr>
          </a:p>
          <a:p>
            <a:pPr rtl="0" eaLnBrk="1" fontAlgn="auto" latinLnBrk="0" hangingPunct="1"/>
            <a:endParaRPr lang="en-US" sz="2200" b="1" i="0" u="none" strike="noStrike" baseline="0"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Доля экономически активного населения</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a:t>
            </a:r>
            <a:r>
              <a:rPr lang="ru-RU" sz="2200" b="1" i="0" u="none" strike="noStrike" baseline="0" dirty="0" err="1">
                <a:effectLst/>
                <a:latin typeface="Helvetica Neue"/>
                <a:ea typeface="Helvetica Neue"/>
                <a:cs typeface="Helvetica Neue"/>
                <a:sym typeface="Helvetica Neue"/>
              </a:rPr>
              <a:t>share_eap</a:t>
            </a:r>
            <a:r>
              <a:rPr lang="ru-RU" sz="2200" b="1" i="0" u="none" strike="noStrike" baseline="0" dirty="0">
                <a:effectLst/>
                <a:latin typeface="Helvetica Neue"/>
                <a:ea typeface="Helvetica Neue"/>
                <a:cs typeface="Helvetica Neue"/>
                <a:sym typeface="Helvetica Neue"/>
              </a:rPr>
              <a:t>)</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При увеличении доли экономически активного населения больше людей зарабатывают или будут зарабатывать в ближайшем будущем. Следовательно, повышается спрос на недвижимость и увеличивается ее цена.</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Реальная заработная плата (</a:t>
            </a:r>
            <a:r>
              <a:rPr lang="ru-RU" sz="2200" b="1" i="0" u="none" strike="noStrike" baseline="0" dirty="0" err="1">
                <a:effectLst/>
                <a:latin typeface="Helvetica Neue"/>
                <a:ea typeface="Helvetica Neue"/>
                <a:cs typeface="Helvetica Neue"/>
                <a:sym typeface="Helvetica Neue"/>
              </a:rPr>
              <a:t>wage_real</a:t>
            </a:r>
            <a:r>
              <a:rPr lang="ru-RU" sz="2200" b="1" i="0" u="none" strike="noStrike" baseline="0" dirty="0">
                <a:effectLst/>
                <a:latin typeface="Helvetica Neue"/>
                <a:ea typeface="Helvetica Neue"/>
                <a:cs typeface="Helvetica Neue"/>
                <a:sym typeface="Helvetica Neue"/>
              </a:rPr>
              <a:t>)</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При увеличении реальной заработной платы изменяются издержки на строительство нового жилья, следовательно, это оказывает влияние на предложение первичной недвижимости, как следствие увеличивается цена недвижимости. Также она отражает увеличение качества жилья. </a:t>
            </a:r>
            <a:r>
              <a:rPr lang="ru-RU" sz="2200" b="1" i="1" u="none" strike="noStrike" baseline="0" dirty="0" err="1">
                <a:effectLst/>
                <a:latin typeface="Helvetica Neue"/>
                <a:ea typeface="Helvetica Neue"/>
                <a:cs typeface="Helvetica Neue"/>
                <a:sym typeface="Helvetica Neue"/>
              </a:rPr>
              <a:t>Potepan</a:t>
            </a:r>
            <a:r>
              <a:rPr lang="ru-RU" sz="2200" b="1" i="1" u="none" strike="noStrike" baseline="0" dirty="0">
                <a:effectLst/>
                <a:latin typeface="Helvetica Neue"/>
                <a:ea typeface="Helvetica Neue"/>
                <a:cs typeface="Helvetica Neue"/>
                <a:sym typeface="Helvetica Neue"/>
              </a:rPr>
              <a:t>, 1996; </a:t>
            </a:r>
            <a:r>
              <a:rPr lang="ru-RU" sz="2200" b="1" i="1" u="none" strike="noStrike" baseline="0" dirty="0" err="1">
                <a:effectLst/>
                <a:latin typeface="Helvetica Neue"/>
                <a:ea typeface="Helvetica Neue"/>
                <a:cs typeface="Helvetica Neue"/>
                <a:sym typeface="Helvetica Neue"/>
              </a:rPr>
              <a:t>Абакумов&amp;Ходыкина</a:t>
            </a:r>
            <a:r>
              <a:rPr lang="ru-RU" sz="2200" b="1" i="1" u="none" strike="noStrike" baseline="0" dirty="0">
                <a:effectLst/>
                <a:latin typeface="Helvetica Neue"/>
                <a:ea typeface="Helvetica Neue"/>
                <a:cs typeface="Helvetica Neue"/>
                <a:sym typeface="Helvetica Neue"/>
              </a:rPr>
              <a:t>, 2016; </a:t>
            </a:r>
            <a:r>
              <a:rPr lang="ru-RU" sz="2200" b="1" i="1" u="none" strike="noStrike" baseline="0" dirty="0" err="1">
                <a:effectLst/>
                <a:latin typeface="Helvetica Neue"/>
                <a:ea typeface="Helvetica Neue"/>
                <a:cs typeface="Helvetica Neue"/>
                <a:sym typeface="Helvetica Neue"/>
              </a:rPr>
              <a:t>Égert&amp;Mihaljek</a:t>
            </a:r>
            <a:r>
              <a:rPr lang="ru-RU" sz="2200" b="1" i="1" u="none" strike="noStrike" baseline="0" dirty="0">
                <a:effectLst/>
                <a:latin typeface="Helvetica Neue"/>
                <a:ea typeface="Helvetica Neue"/>
                <a:cs typeface="Helvetica Neue"/>
                <a:sym typeface="Helvetica Neue"/>
              </a:rPr>
              <a:t>, 2007.</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Реальный средний </a:t>
            </a:r>
            <a:r>
              <a:rPr lang="ru-RU" sz="2200" b="1" i="0" u="none" strike="noStrike" baseline="0" dirty="0" err="1">
                <a:effectLst/>
                <a:latin typeface="Helvetica Neue"/>
                <a:ea typeface="Helvetica Neue"/>
                <a:cs typeface="Helvetica Neue"/>
                <a:sym typeface="Helvetica Neue"/>
              </a:rPr>
              <a:t>подушевой</a:t>
            </a:r>
            <a:r>
              <a:rPr lang="ru-RU" sz="2200" b="1" i="0" u="none" strike="noStrike" baseline="0" dirty="0">
                <a:effectLst/>
                <a:latin typeface="Helvetica Neue"/>
                <a:ea typeface="Helvetica Neue"/>
                <a:cs typeface="Helvetica Neue"/>
                <a:sym typeface="Helvetica Neue"/>
              </a:rPr>
              <a:t> доход (</a:t>
            </a:r>
            <a:r>
              <a:rPr lang="ru-RU" sz="2200" b="1" i="0" u="none" strike="noStrike" baseline="0" dirty="0" err="1">
                <a:effectLst/>
                <a:latin typeface="Helvetica Neue"/>
                <a:ea typeface="Helvetica Neue"/>
                <a:cs typeface="Helvetica Neue"/>
                <a:sym typeface="Helvetica Neue"/>
              </a:rPr>
              <a:t>income_real</a:t>
            </a:r>
            <a:r>
              <a:rPr lang="ru-RU" sz="2200" b="1" i="0" u="none" strike="noStrike" baseline="0" dirty="0">
                <a:effectLst/>
                <a:latin typeface="Helvetica Neue"/>
                <a:ea typeface="Helvetica Neue"/>
                <a:cs typeface="Helvetica Neue"/>
                <a:sym typeface="Helvetica Neue"/>
              </a:rPr>
              <a:t>)</a:t>
            </a:r>
            <a:endParaRPr lang="ru-RU" sz="2200" b="0" i="0" u="none" strike="noStrike" dirty="0">
              <a:effectLst/>
              <a:latin typeface="Helvetica Neue"/>
              <a:ea typeface="Helvetica Neue"/>
              <a:cs typeface="Helvetica Neue"/>
              <a:sym typeface="Helvetica Neue"/>
            </a:endParaRPr>
          </a:p>
          <a:p>
            <a:pPr rtl="0" eaLnBrk="1" fontAlgn="auto" latinLnBrk="0" hangingPunct="1"/>
            <a:r>
              <a:rPr lang="ru-RU" sz="2200" b="1" i="0" u="none" strike="noStrike" baseline="0" dirty="0">
                <a:effectLst/>
                <a:latin typeface="Helvetica Neue"/>
                <a:ea typeface="Helvetica Neue"/>
                <a:cs typeface="Helvetica Neue"/>
                <a:sym typeface="Helvetica Neue"/>
              </a:rPr>
              <a:t>Является одним из основных факторов, влияющих на принятие решение о покупке жилья. При увеличении доходов растет спрос на рынке недвижимости и её цена. </a:t>
            </a:r>
            <a:r>
              <a:rPr lang="ru-RU" sz="2200" b="1" i="1" u="none" strike="noStrike" baseline="0" dirty="0" err="1">
                <a:effectLst/>
                <a:latin typeface="Helvetica Neue"/>
                <a:ea typeface="Helvetica Neue"/>
                <a:cs typeface="Helvetica Neue"/>
                <a:sym typeface="Helvetica Neue"/>
              </a:rPr>
              <a:t>Muth</a:t>
            </a:r>
            <a:r>
              <a:rPr lang="ru-RU" sz="2200" b="1" i="1" u="none" strike="noStrike" baseline="0" dirty="0">
                <a:effectLst/>
                <a:latin typeface="Helvetica Neue"/>
                <a:ea typeface="Helvetica Neue"/>
                <a:cs typeface="Helvetica Neue"/>
                <a:sym typeface="Helvetica Neue"/>
              </a:rPr>
              <a:t>, 1960; </a:t>
            </a:r>
            <a:r>
              <a:rPr lang="ru-RU" sz="2200" b="1" i="1" u="none" strike="noStrike" baseline="0" dirty="0" err="1">
                <a:effectLst/>
                <a:latin typeface="Helvetica Neue"/>
                <a:ea typeface="Helvetica Neue"/>
                <a:cs typeface="Helvetica Neue"/>
                <a:sym typeface="Helvetica Neue"/>
              </a:rPr>
              <a:t>Rex</a:t>
            </a:r>
            <a:r>
              <a:rPr lang="ru-RU" sz="2200" b="1" i="1" u="none" strike="noStrike" baseline="0" dirty="0">
                <a:effectLst/>
                <a:latin typeface="Helvetica Neue"/>
                <a:ea typeface="Helvetica Neue"/>
                <a:cs typeface="Helvetica Neue"/>
                <a:sym typeface="Helvetica Neue"/>
              </a:rPr>
              <a:t>, 2000; </a:t>
            </a:r>
            <a:r>
              <a:rPr lang="ru-RU" sz="2200" b="1" i="1" u="none" strike="noStrike" baseline="0" dirty="0" err="1">
                <a:effectLst/>
                <a:latin typeface="Helvetica Neue"/>
                <a:ea typeface="Helvetica Neue"/>
                <a:cs typeface="Helvetica Neue"/>
                <a:sym typeface="Helvetica Neue"/>
              </a:rPr>
              <a:t>Ortalo-Magne&amp;Rady</a:t>
            </a:r>
            <a:r>
              <a:rPr lang="ru-RU" sz="2200" b="1" i="1" u="none" strike="noStrike" baseline="0" dirty="0">
                <a:effectLst/>
                <a:latin typeface="Helvetica Neue"/>
                <a:ea typeface="Helvetica Neue"/>
                <a:cs typeface="Helvetica Neue"/>
                <a:sym typeface="Helvetica Neue"/>
              </a:rPr>
              <a:t>, 2001; </a:t>
            </a:r>
            <a:r>
              <a:rPr lang="ru-RU" sz="2200" b="1" i="1" u="none" strike="noStrike" baseline="0" dirty="0" err="1">
                <a:effectLst/>
                <a:latin typeface="Helvetica Neue"/>
                <a:ea typeface="Helvetica Neue"/>
                <a:cs typeface="Helvetica Neue"/>
                <a:sym typeface="Helvetica Neue"/>
              </a:rPr>
              <a:t>Algieri</a:t>
            </a:r>
            <a:r>
              <a:rPr lang="ru-RU" sz="2200" b="1" i="1" u="none" strike="noStrike" baseline="0" dirty="0">
                <a:effectLst/>
                <a:latin typeface="Helvetica Neue"/>
                <a:ea typeface="Helvetica Neue"/>
                <a:cs typeface="Helvetica Neue"/>
                <a:sym typeface="Helvetica Neue"/>
              </a:rPr>
              <a:t>, 2013.</a:t>
            </a:r>
            <a:endParaRPr lang="ru-RU" sz="2200" b="0" i="0" u="none" strike="noStrike" dirty="0">
              <a:effectLst/>
              <a:latin typeface="Helvetica Neue"/>
              <a:ea typeface="Helvetica Neue"/>
              <a:cs typeface="Helvetica Neue"/>
              <a:sym typeface="Helvetica Neue"/>
            </a:endParaRPr>
          </a:p>
          <a:p>
            <a:endParaRPr lang="ru-RU" dirty="0"/>
          </a:p>
        </p:txBody>
      </p:sp>
    </p:spTree>
    <p:extLst>
      <p:ext uri="{BB962C8B-B14F-4D97-AF65-F5344CB8AC3E}">
        <p14:creationId xmlns:p14="http://schemas.microsoft.com/office/powerpoint/2010/main" val="151235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Helvetica Neue"/>
                <a:ea typeface="Helvetica Neue"/>
                <a:cs typeface="Helvetica Neue"/>
                <a:sym typeface="Helvetica Neue"/>
              </a:rPr>
              <a:t>Peeters</a:t>
            </a:r>
            <a:r>
              <a:rPr lang="en-US" sz="2200" dirty="0">
                <a:effectLst/>
                <a:latin typeface="Helvetica Neue"/>
                <a:ea typeface="Helvetica Neue"/>
                <a:cs typeface="Helvetica Neue"/>
                <a:sym typeface="Helvetica Neue"/>
              </a:rPr>
              <a:t> et al. (2017) noted that the shortcoming of the CQR approach is that the interpretation of the coefficients changes whenever a different set of control </a:t>
            </a:r>
            <a:r>
              <a:rPr lang="en-US" sz="2200" dirty="0" err="1">
                <a:effectLst/>
                <a:latin typeface="Helvetica Neue"/>
                <a:ea typeface="Helvetica Neue"/>
                <a:cs typeface="Helvetica Neue"/>
                <a:sym typeface="Helvetica Neue"/>
              </a:rPr>
              <a:t>vari</a:t>
            </a:r>
            <a:r>
              <a:rPr lang="en-US" sz="2200" dirty="0">
                <a:effectLst/>
                <a:latin typeface="Helvetica Neue"/>
                <a:ea typeface="Helvetica Neue"/>
                <a:cs typeface="Helvetica Neue"/>
                <a:sym typeface="Helvetica Neue"/>
              </a:rPr>
              <a:t>‐ </a:t>
            </a:r>
            <a:r>
              <a:rPr lang="en-US" sz="2200" dirty="0" err="1">
                <a:effectLst/>
                <a:latin typeface="Helvetica Neue"/>
                <a:ea typeface="Helvetica Neue"/>
                <a:cs typeface="Helvetica Neue"/>
                <a:sym typeface="Helvetica Neue"/>
              </a:rPr>
              <a:t>ables</a:t>
            </a:r>
            <a:r>
              <a:rPr lang="en-US" sz="2200" dirty="0">
                <a:effectLst/>
                <a:latin typeface="Helvetica Neue"/>
                <a:ea typeface="Helvetica Neue"/>
                <a:cs typeface="Helvetica Neue"/>
                <a:sym typeface="Helvetica Neue"/>
              </a:rPr>
              <a:t> is included in the model.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Helvetica Neue"/>
                <a:ea typeface="Helvetica Neue"/>
                <a:cs typeface="Helvetica Neue"/>
                <a:sym typeface="Helvetica Neue"/>
              </a:rPr>
              <a:t>Firpo</a:t>
            </a:r>
            <a:r>
              <a:rPr lang="en-US" sz="2200" dirty="0">
                <a:effectLst/>
                <a:latin typeface="Helvetica Neue"/>
                <a:ea typeface="Helvetica Neue"/>
                <a:cs typeface="Helvetica Neue"/>
                <a:sym typeface="Helvetica Neue"/>
              </a:rPr>
              <a:t> et al. (2009) proposed UQR, which can capture not only the within‐group effect, but also the between‐group effect, yielding the total effect. </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UQR can capture an estimate of the marginal effect on the “unconditional” quantile of a small increase in a certain characteristic (Fournier and </a:t>
            </a:r>
            <a:r>
              <a:rPr lang="en-US" sz="2200" dirty="0" err="1">
                <a:effectLst/>
                <a:latin typeface="Helvetica Neue"/>
                <a:ea typeface="Helvetica Neue"/>
                <a:cs typeface="Helvetica Neue"/>
                <a:sym typeface="Helvetica Neue"/>
              </a:rPr>
              <a:t>Koske</a:t>
            </a:r>
            <a:r>
              <a:rPr lang="en-US" sz="2200" dirty="0">
                <a:effectLst/>
                <a:latin typeface="Helvetica Neue"/>
                <a:ea typeface="Helvetica Neue"/>
                <a:cs typeface="Helvetica Neue"/>
                <a:sym typeface="Helvetica Neue"/>
              </a:rPr>
              <a:t> 2013), not on the conditional quantile of the CQR.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ru-RU" dirty="0"/>
          </a:p>
        </p:txBody>
      </p:sp>
    </p:spTree>
    <p:extLst>
      <p:ext uri="{BB962C8B-B14F-4D97-AF65-F5344CB8AC3E}">
        <p14:creationId xmlns:p14="http://schemas.microsoft.com/office/powerpoint/2010/main" val="141922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Helvetica Neue"/>
                <a:ea typeface="Helvetica Neue"/>
                <a:cs typeface="Helvetica Neue"/>
                <a:sym typeface="Helvetica Neue"/>
              </a:rPr>
              <a:t>Peeters</a:t>
            </a:r>
            <a:r>
              <a:rPr lang="en-US" sz="2200" dirty="0">
                <a:effectLst/>
                <a:latin typeface="Helvetica Neue"/>
                <a:ea typeface="Helvetica Neue"/>
                <a:cs typeface="Helvetica Neue"/>
                <a:sym typeface="Helvetica Neue"/>
              </a:rPr>
              <a:t> et al. (2017) noted that the shortcoming of the CQR approach is that the interpretation of the coefficients changes whenever a different set of control </a:t>
            </a:r>
            <a:r>
              <a:rPr lang="en-US" sz="2200" dirty="0" err="1">
                <a:effectLst/>
                <a:latin typeface="Helvetica Neue"/>
                <a:ea typeface="Helvetica Neue"/>
                <a:cs typeface="Helvetica Neue"/>
                <a:sym typeface="Helvetica Neue"/>
              </a:rPr>
              <a:t>vari</a:t>
            </a:r>
            <a:r>
              <a:rPr lang="en-US" sz="2200" dirty="0">
                <a:effectLst/>
                <a:latin typeface="Helvetica Neue"/>
                <a:ea typeface="Helvetica Neue"/>
                <a:cs typeface="Helvetica Neue"/>
                <a:sym typeface="Helvetica Neue"/>
              </a:rPr>
              <a:t>‐ </a:t>
            </a:r>
            <a:r>
              <a:rPr lang="en-US" sz="2200" dirty="0" err="1">
                <a:effectLst/>
                <a:latin typeface="Helvetica Neue"/>
                <a:ea typeface="Helvetica Neue"/>
                <a:cs typeface="Helvetica Neue"/>
                <a:sym typeface="Helvetica Neue"/>
              </a:rPr>
              <a:t>ables</a:t>
            </a:r>
            <a:r>
              <a:rPr lang="en-US" sz="2200" dirty="0">
                <a:effectLst/>
                <a:latin typeface="Helvetica Neue"/>
                <a:ea typeface="Helvetica Neue"/>
                <a:cs typeface="Helvetica Neue"/>
                <a:sym typeface="Helvetica Neue"/>
              </a:rPr>
              <a:t> is included in the model.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Helvetica Neue"/>
                <a:ea typeface="Helvetica Neue"/>
                <a:cs typeface="Helvetica Neue"/>
                <a:sym typeface="Helvetica Neue"/>
              </a:rPr>
              <a:t>Firpo</a:t>
            </a:r>
            <a:r>
              <a:rPr lang="en-US" sz="2200" dirty="0">
                <a:effectLst/>
                <a:latin typeface="Helvetica Neue"/>
                <a:ea typeface="Helvetica Neue"/>
                <a:cs typeface="Helvetica Neue"/>
                <a:sym typeface="Helvetica Neue"/>
              </a:rPr>
              <a:t> et al. (2009) proposed UQR, which can capture not only the within‐group effect, but also the between‐group effect, yielding the total effect. </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UQR can capture an estimate of the marginal effect on the “unconditional” quantile of a small increase in a certain characteristic (Fournier and </a:t>
            </a:r>
            <a:r>
              <a:rPr lang="en-US" sz="2200" dirty="0" err="1">
                <a:effectLst/>
                <a:latin typeface="Helvetica Neue"/>
                <a:ea typeface="Helvetica Neue"/>
                <a:cs typeface="Helvetica Neue"/>
                <a:sym typeface="Helvetica Neue"/>
              </a:rPr>
              <a:t>Koske</a:t>
            </a:r>
            <a:r>
              <a:rPr lang="en-US" sz="2200" dirty="0">
                <a:effectLst/>
                <a:latin typeface="Helvetica Neue"/>
                <a:ea typeface="Helvetica Neue"/>
                <a:cs typeface="Helvetica Neue"/>
                <a:sym typeface="Helvetica Neue"/>
              </a:rPr>
              <a:t> 2013), not on the conditional quantile of the CQR.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ru-RU" dirty="0"/>
          </a:p>
        </p:txBody>
      </p:sp>
    </p:spTree>
    <p:extLst>
      <p:ext uri="{BB962C8B-B14F-4D97-AF65-F5344CB8AC3E}">
        <p14:creationId xmlns:p14="http://schemas.microsoft.com/office/powerpoint/2010/main" val="247653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Kim and Muller (2004): a double stage quantile regression (DSQR) </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A straightforward extension of 2SLS, 2SQR proposed by Kim and Muller (2004) is employed to estimate Equation (7). In this method, we still use residential land price, its spatial lag and additional spatial lag mentioned above as instruments to predict the spatially lagged dependent variable W ln y at first. In the following stage, we use the predicted values of W ln y to estimate another quantile regression at the same value of </a:t>
            </a:r>
            <a:r>
              <a:rPr lang="el-GR" sz="2200" dirty="0">
                <a:effectLst/>
                <a:latin typeface="Helvetica Neue"/>
                <a:ea typeface="Helvetica Neue"/>
                <a:cs typeface="Helvetica Neue"/>
                <a:sym typeface="Helvetica Neue"/>
              </a:rPr>
              <a:t>τ, </a:t>
            </a:r>
            <a:r>
              <a:rPr lang="en-US" sz="2200" dirty="0">
                <a:effectLst/>
                <a:latin typeface="Helvetica Neue"/>
                <a:ea typeface="Helvetica Neue"/>
                <a:cs typeface="Helvetica Neue"/>
                <a:sym typeface="Helvetica Neue"/>
              </a:rPr>
              <a:t>where </a:t>
            </a:r>
            <a:r>
              <a:rPr lang="en-US" sz="2200" dirty="0" err="1">
                <a:effectLst/>
                <a:latin typeface="Helvetica Neue"/>
                <a:ea typeface="Helvetica Neue"/>
                <a:cs typeface="Helvetica Neue"/>
                <a:sym typeface="Helvetica Neue"/>
              </a:rPr>
              <a:t>lny</a:t>
            </a:r>
            <a:r>
              <a:rPr lang="en-US" sz="2200" dirty="0">
                <a:effectLst/>
                <a:latin typeface="Helvetica Neue"/>
                <a:ea typeface="Helvetica Neue"/>
                <a:cs typeface="Helvetica Neue"/>
                <a:sym typeface="Helvetica Neue"/>
              </a:rPr>
              <a:t> is the dependent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two stage least squares procedure for the spatial linear model defined by </a:t>
            </a:r>
            <a:r>
              <a:rPr lang="en-US" sz="2200" dirty="0" err="1">
                <a:effectLst/>
                <a:latin typeface="Helvetica Neue"/>
                <a:ea typeface="Helvetica Neue"/>
                <a:cs typeface="Helvetica Neue"/>
                <a:sym typeface="Helvetica Neue"/>
              </a:rPr>
              <a:t>Kelejian</a:t>
            </a:r>
            <a:r>
              <a:rPr lang="en-US" sz="2200" dirty="0">
                <a:effectLst/>
                <a:latin typeface="Helvetica Neue"/>
                <a:ea typeface="Helvetica Neue"/>
                <a:cs typeface="Helvetica Neue"/>
                <a:sym typeface="Helvetica Neue"/>
              </a:rPr>
              <a:t> and </a:t>
            </a:r>
            <a:r>
              <a:rPr lang="en-US" sz="2200" dirty="0" err="1">
                <a:effectLst/>
                <a:latin typeface="Helvetica Neue"/>
                <a:ea typeface="Helvetica Neue"/>
                <a:cs typeface="Helvetica Neue"/>
                <a:sym typeface="Helvetica Neue"/>
              </a:rPr>
              <a:t>Prucha</a:t>
            </a:r>
            <a:r>
              <a:rPr lang="en-US" sz="2200" dirty="0">
                <a:effectLst/>
                <a:latin typeface="Helvetica Neue"/>
                <a:ea typeface="Helvetica Neue"/>
                <a:cs typeface="Helvetica Neue"/>
                <a:sym typeface="Helvetica Neue"/>
              </a:rPr>
              <a:t> (1998). </a:t>
            </a:r>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DSQR estimates parameters using quantile regressions with random regressors after the endogeneity is treated via preliminary predictive quantile regressions. </a:t>
            </a:r>
            <a:endParaRPr lang="en-US" dirty="0"/>
          </a:p>
          <a:p>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200" dirty="0" err="1">
                <a:effectLst/>
                <a:latin typeface="Helvetica Neue"/>
                <a:ea typeface="Helvetica Neue"/>
                <a:cs typeface="Helvetica Neue"/>
                <a:sym typeface="Helvetica Neue"/>
              </a:rPr>
              <a:t>Chernozhukov</a:t>
            </a:r>
            <a:r>
              <a:rPr lang="en-US" sz="2200" dirty="0">
                <a:effectLst/>
                <a:latin typeface="Helvetica Neue"/>
                <a:ea typeface="Helvetica Neue"/>
                <a:cs typeface="Helvetica Neue"/>
                <a:sym typeface="Helvetica Neue"/>
              </a:rPr>
              <a:t> and Hansen (2005) suggest an instrumental variable quantile regression (IVQR) estimator that is a modified version of the standard quantile regression estimator to address the presence of endogenous variables. </a:t>
            </a:r>
            <a:endParaRPr lang="en-US" dirty="0"/>
          </a:p>
          <a:p>
            <a:endParaRPr lang="ru-RU" dirty="0"/>
          </a:p>
        </p:txBody>
      </p:sp>
    </p:spTree>
    <p:extLst>
      <p:ext uri="{BB962C8B-B14F-4D97-AF65-F5344CB8AC3E}">
        <p14:creationId xmlns:p14="http://schemas.microsoft.com/office/powerpoint/2010/main" val="420765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1595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88710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26063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0.png"/><Relationship Id="rId5" Type="http://schemas.openxmlformats.org/officeDocument/2006/relationships/image" Target="../media/image220.pn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20.png"/><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3.png"/><Relationship Id="rId7"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029517" y="2653512"/>
            <a:ext cx="9443423" cy="41560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sz="7000" b="1" cap="all" dirty="0">
                <a:sym typeface="Arial Narrow"/>
              </a:rPr>
              <a:t>A Spatial quantile regression analysis of housing prices in </a:t>
            </a:r>
            <a:r>
              <a:rPr lang="en-US" sz="7000" b="1" cap="all" dirty="0" err="1">
                <a:sym typeface="Arial Narrow"/>
              </a:rPr>
              <a:t>german</a:t>
            </a:r>
            <a:r>
              <a:rPr lang="en-US" sz="7000" b="1" cap="all" dirty="0">
                <a:sym typeface="Arial Narrow"/>
              </a:rPr>
              <a:t> regions</a:t>
            </a:r>
            <a:endParaRPr dirty="0"/>
          </a:p>
        </p:txBody>
      </p:sp>
      <p:sp>
        <p:nvSpPr>
          <p:cNvPr id="53" name="Очень крутой подзаголовок презентации"/>
          <p:cNvSpPr txBox="1"/>
          <p:nvPr/>
        </p:nvSpPr>
        <p:spPr>
          <a:xfrm>
            <a:off x="7029517" y="8215322"/>
            <a:ext cx="7091309" cy="11732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GB" sz="2800" dirty="0"/>
              <a:t>Elena </a:t>
            </a:r>
            <a:r>
              <a:rPr lang="en-GB" sz="2800" dirty="0" err="1"/>
              <a:t>Semerikova</a:t>
            </a:r>
            <a:r>
              <a:rPr lang="en-GB" sz="2800" dirty="0"/>
              <a:t> (NRU HSE, Moscow) </a:t>
            </a:r>
            <a:endParaRPr lang="ru-RU" sz="2800" dirty="0"/>
          </a:p>
          <a:p>
            <a:r>
              <a:rPr lang="ru-RU" sz="2800" dirty="0"/>
              <a:t> </a:t>
            </a:r>
            <a:endParaRPr sz="2800" dirty="0"/>
          </a:p>
        </p:txBody>
      </p:sp>
      <p:sp>
        <p:nvSpPr>
          <p:cNvPr id="55" name="Москва, 2017"/>
          <p:cNvSpPr txBox="1"/>
          <p:nvPr/>
        </p:nvSpPr>
        <p:spPr>
          <a:xfrm>
            <a:off x="7048464" y="11892516"/>
            <a:ext cx="9443424" cy="57515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25/05/</a:t>
            </a:r>
            <a:r>
              <a:rPr dirty="0"/>
              <a:t>20</a:t>
            </a:r>
            <a:r>
              <a:rPr lang="en-US" dirty="0"/>
              <a:t>2</a:t>
            </a:r>
            <a:r>
              <a:rPr lang="ru-RU" dirty="0"/>
              <a:t>1</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10</a:t>
            </a:fld>
            <a:endParaRPr lang="ru-RU"/>
          </a:p>
        </p:txBody>
      </p:sp>
      <p:sp>
        <p:nvSpPr>
          <p:cNvPr id="3" name="Rectangle 5"/>
          <p:cNvSpPr>
            <a:spLocks noChangeArrowheads="1"/>
          </p:cNvSpPr>
          <p:nvPr/>
        </p:nvSpPr>
        <p:spPr bwMode="auto">
          <a:xfrm>
            <a:off x="1660289" y="9645848"/>
            <a:ext cx="215489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a:spcBef>
                <a:spcPct val="0"/>
              </a:spcBef>
              <a:spcAft>
                <a:spcPct val="0"/>
              </a:spcAft>
            </a:pPr>
            <a:r>
              <a:rPr lang="en-US" sz="3200" b="1" dirty="0"/>
              <a:t>Housing selling price per squared </a:t>
            </a:r>
            <a:r>
              <a:rPr lang="en-US" sz="3200" b="1"/>
              <a:t>meter (</a:t>
            </a:r>
            <a:r>
              <a:rPr lang="en-US" sz="3200" b="1" dirty="0"/>
              <a:t>years 2004 </a:t>
            </a:r>
            <a:r>
              <a:rPr lang="en-US" sz="3200" b="1"/>
              <a:t>and 2018) </a:t>
            </a:r>
            <a:r>
              <a:rPr lang="en-US" sz="3200" b="1" dirty="0"/>
              <a:t>and housing rental prices per </a:t>
            </a:r>
            <a:r>
              <a:rPr lang="en-US" sz="3200" b="1"/>
              <a:t>squared meter (years </a:t>
            </a:r>
            <a:r>
              <a:rPr lang="en-US" sz="3200" b="1" dirty="0"/>
              <a:t>2004 </a:t>
            </a:r>
            <a:r>
              <a:rPr lang="en-US" sz="3200" b="1"/>
              <a:t>and 2018)</a:t>
            </a:r>
            <a:r>
              <a:rPr lang="ru-RU" sz="3200" dirty="0"/>
              <a:t> </a:t>
            </a:r>
            <a:endParaRPr kumimoji="0" lang="ru-RU" altLang="ru-RU" sz="3200" b="0" i="0" u="none" strike="noStrike" cap="none" normalizeH="0" baseline="0" dirty="0">
              <a:ln>
                <a:noFill/>
              </a:ln>
              <a:solidFill>
                <a:schemeClr val="tx1"/>
              </a:solidFill>
              <a:effectLst/>
              <a:latin typeface="Arial" charset="0"/>
            </a:endParaRPr>
          </a:p>
        </p:txBody>
      </p:sp>
      <p:pic>
        <p:nvPicPr>
          <p:cNvPr id="11" name="Рисунок 10" descr="../Rplot_sellpr2004small.p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065" y="3040403"/>
            <a:ext cx="5532403" cy="5586769"/>
          </a:xfrm>
          <a:prstGeom prst="rect">
            <a:avLst/>
          </a:prstGeom>
          <a:noFill/>
          <a:ln>
            <a:noFill/>
          </a:ln>
        </p:spPr>
      </p:pic>
      <p:pic>
        <p:nvPicPr>
          <p:cNvPr id="12" name="Рисунок 11" descr="../Rplot_sellpr2018small.pd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434" y="3040403"/>
            <a:ext cx="5535817" cy="5590217"/>
          </a:xfrm>
          <a:prstGeom prst="rect">
            <a:avLst/>
          </a:prstGeom>
          <a:noFill/>
          <a:ln>
            <a:noFill/>
          </a:ln>
        </p:spPr>
      </p:pic>
      <p:pic>
        <p:nvPicPr>
          <p:cNvPr id="13" name="Рисунок 12" descr="../Rplot_rentpr2004small.pd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80790" y="3070626"/>
            <a:ext cx="5569961" cy="5624697"/>
          </a:xfrm>
          <a:prstGeom prst="rect">
            <a:avLst/>
          </a:prstGeom>
          <a:noFill/>
          <a:ln>
            <a:noFill/>
          </a:ln>
        </p:spPr>
      </p:pic>
      <p:pic>
        <p:nvPicPr>
          <p:cNvPr id="14" name="Рисунок 13" descr="../Rplots&amp;Maps/Rplot_rentpr2018small.pd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88536" y="3070626"/>
            <a:ext cx="5616624" cy="5671818"/>
          </a:xfrm>
          <a:prstGeom prst="rect">
            <a:avLst/>
          </a:prstGeom>
          <a:noFill/>
          <a:ln>
            <a:noFill/>
          </a:ln>
        </p:spPr>
      </p:pic>
      <p:sp>
        <p:nvSpPr>
          <p:cNvPr id="17" name="Очень крутой заголовок…"/>
          <p:cNvSpPr txBox="1"/>
          <p:nvPr/>
        </p:nvSpPr>
        <p:spPr>
          <a:xfrm>
            <a:off x="1462818" y="2222438"/>
            <a:ext cx="15447047" cy="102769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en-US" sz="4200" b="1" dirty="0">
                <a:sym typeface="Arial Narrow"/>
              </a:rPr>
              <a:t>Spatial correlation in housing prices</a:t>
            </a:r>
            <a:endParaRPr lang="ru-RU" sz="4200" dirty="0">
              <a:sym typeface="Arial Narrow"/>
            </a:endParaRPr>
          </a:p>
          <a:p>
            <a:pPr algn="l">
              <a:defRPr sz="4200">
                <a:solidFill>
                  <a:srgbClr val="253957"/>
                </a:solidFill>
                <a:latin typeface="+mn-lt"/>
                <a:ea typeface="+mn-ea"/>
                <a:cs typeface="+mn-cs"/>
                <a:sym typeface="Arial Narrow"/>
              </a:defRPr>
            </a:pPr>
            <a:r>
              <a:rPr dirty="0"/>
              <a:t> </a:t>
            </a:r>
          </a:p>
        </p:txBody>
      </p:sp>
      <p:sp>
        <p:nvSpPr>
          <p:cNvPr id="15" name="Прямоугольник 14"/>
          <p:cNvSpPr/>
          <p:nvPr/>
        </p:nvSpPr>
        <p:spPr>
          <a:xfrm>
            <a:off x="5244074" y="8849576"/>
            <a:ext cx="2348720" cy="584775"/>
          </a:xfrm>
          <a:prstGeom prst="rect">
            <a:avLst/>
          </a:prstGeom>
        </p:spPr>
        <p:txBody>
          <a:bodyPr wrap="none">
            <a:spAutoFit/>
          </a:bodyPr>
          <a:lstStyle/>
          <a:p>
            <a:r>
              <a:rPr lang="en-US" altLang="ru-RU" sz="3200" b="1" dirty="0">
                <a:solidFill>
                  <a:schemeClr val="tx1"/>
                </a:solidFill>
                <a:latin typeface="Arial" charset="0"/>
              </a:rPr>
              <a:t>S</a:t>
            </a:r>
            <a:r>
              <a:rPr lang="ru-RU" altLang="ru-RU" sz="3200" b="1" dirty="0" err="1">
                <a:solidFill>
                  <a:schemeClr val="tx1"/>
                </a:solidFill>
                <a:latin typeface="Arial" charset="0"/>
              </a:rPr>
              <a:t>ell</a:t>
            </a:r>
            <a:r>
              <a:rPr lang="ru-RU" altLang="ru-RU" sz="3200" b="1" dirty="0">
                <a:solidFill>
                  <a:schemeClr val="tx1"/>
                </a:solidFill>
                <a:latin typeface="Arial" charset="0"/>
              </a:rPr>
              <a: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
        <p:nvSpPr>
          <p:cNvPr id="16" name="Прямоугольник 15"/>
          <p:cNvSpPr/>
          <p:nvPr/>
        </p:nvSpPr>
        <p:spPr>
          <a:xfrm>
            <a:off x="16285821" y="8819093"/>
            <a:ext cx="2529860" cy="584775"/>
          </a:xfrm>
          <a:prstGeom prst="rect">
            <a:avLst/>
          </a:prstGeom>
        </p:spPr>
        <p:txBody>
          <a:bodyPr wrap="none">
            <a:spAutoFit/>
          </a:bodyPr>
          <a:lstStyle/>
          <a:p>
            <a:r>
              <a:rPr lang="en-US" altLang="ru-RU" sz="3200" b="1" dirty="0">
                <a:solidFill>
                  <a:schemeClr val="tx1"/>
                </a:solidFill>
                <a:latin typeface="Arial" charset="0"/>
              </a:rPr>
              <a:t>Rent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
        <p:nvSpPr>
          <p:cNvPr id="18" name="TextBox 17"/>
          <p:cNvSpPr txBox="1"/>
          <p:nvPr/>
        </p:nvSpPr>
        <p:spPr>
          <a:xfrm>
            <a:off x="3337174" y="8643401"/>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19" name="TextBox 18"/>
          <p:cNvSpPr txBox="1"/>
          <p:nvPr/>
        </p:nvSpPr>
        <p:spPr>
          <a:xfrm>
            <a:off x="13957854" y="8668707"/>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20" name="TextBox 19"/>
          <p:cNvSpPr txBox="1"/>
          <p:nvPr/>
        </p:nvSpPr>
        <p:spPr>
          <a:xfrm>
            <a:off x="8584496" y="8695323"/>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dirty="0">
                <a:solidFill>
                  <a:schemeClr val="tx1"/>
                </a:solidFill>
                <a:latin typeface="Arial" charset="0"/>
              </a:rPr>
              <a:t>2018</a:t>
            </a:r>
          </a:p>
        </p:txBody>
      </p:sp>
      <p:sp>
        <p:nvSpPr>
          <p:cNvPr id="22" name="TextBox 21"/>
          <p:cNvSpPr txBox="1"/>
          <p:nvPr/>
        </p:nvSpPr>
        <p:spPr>
          <a:xfrm>
            <a:off x="19151824" y="8666068"/>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2018</a:t>
            </a:r>
          </a:p>
        </p:txBody>
      </p:sp>
    </p:spTree>
    <p:extLst>
      <p:ext uri="{BB962C8B-B14F-4D97-AF65-F5344CB8AC3E}">
        <p14:creationId xmlns:p14="http://schemas.microsoft.com/office/powerpoint/2010/main" val="1685468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11</a:t>
            </a:fld>
            <a:endParaRPr lang="ru-RU"/>
          </a:p>
        </p:txBody>
      </p:sp>
      <p:sp>
        <p:nvSpPr>
          <p:cNvPr id="3" name="Rectangle 5"/>
          <p:cNvSpPr>
            <a:spLocks noChangeArrowheads="1"/>
          </p:cNvSpPr>
          <p:nvPr/>
        </p:nvSpPr>
        <p:spPr bwMode="auto">
          <a:xfrm>
            <a:off x="1663203" y="10544962"/>
            <a:ext cx="210397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err="1">
                <a:ln>
                  <a:noFill/>
                </a:ln>
                <a:solidFill>
                  <a:schemeClr val="tx1"/>
                </a:solidFill>
                <a:effectLst/>
                <a:latin typeface="Arial" charset="0"/>
              </a:rPr>
              <a:t>Local</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Moran’s</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I</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for</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housing</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selling</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prices</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in</a:t>
            </a:r>
            <a:r>
              <a:rPr kumimoji="0" lang="ru-RU" altLang="ru-RU" sz="2800" b="1" i="0" u="none" strike="noStrike" cap="none" normalizeH="0" baseline="0" dirty="0">
                <a:ln>
                  <a:noFill/>
                </a:ln>
                <a:solidFill>
                  <a:schemeClr val="tx1"/>
                </a:solidFill>
                <a:effectLst/>
                <a:latin typeface="Arial" charset="0"/>
              </a:rPr>
              <a:t> 2004 </a:t>
            </a:r>
            <a:r>
              <a:rPr kumimoji="0" lang="ru-RU" altLang="ru-RU" sz="2800" b="1" i="0" u="none" strike="noStrike" cap="none" normalizeH="0" baseline="0" dirty="0" err="1">
                <a:ln>
                  <a:noFill/>
                </a:ln>
                <a:solidFill>
                  <a:schemeClr val="tx1"/>
                </a:solidFill>
                <a:effectLst/>
                <a:latin typeface="Arial" charset="0"/>
              </a:rPr>
              <a:t>and</a:t>
            </a:r>
            <a:r>
              <a:rPr kumimoji="0" lang="ru-RU" altLang="ru-RU" sz="2800" b="1" i="0" u="none" strike="noStrike" cap="none" normalizeH="0" baseline="0" dirty="0">
                <a:ln>
                  <a:noFill/>
                </a:ln>
                <a:solidFill>
                  <a:schemeClr val="tx1"/>
                </a:solidFill>
                <a:effectLst/>
                <a:latin typeface="Arial" charset="0"/>
              </a:rPr>
              <a:t> 2015 </a:t>
            </a:r>
            <a:r>
              <a:rPr kumimoji="0" lang="ru-RU" altLang="ru-RU" sz="2800" b="1" i="0" u="none" strike="noStrike" cap="none" normalizeH="0" baseline="0" dirty="0" err="1">
                <a:ln>
                  <a:noFill/>
                </a:ln>
                <a:solidFill>
                  <a:schemeClr val="tx1"/>
                </a:solidFill>
                <a:effectLst/>
                <a:latin typeface="Arial" charset="0"/>
              </a:rPr>
              <a:t>and</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local</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Moran’s</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I</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for</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housing</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rental</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prices</a:t>
            </a:r>
            <a:r>
              <a:rPr kumimoji="0" lang="ru-RU" altLang="ru-RU" sz="2800" b="1" i="0" u="none" strike="noStrike" cap="none" normalizeH="0" baseline="0" dirty="0">
                <a:ln>
                  <a:noFill/>
                </a:ln>
                <a:solidFill>
                  <a:schemeClr val="tx1"/>
                </a:solidFill>
                <a:effectLst/>
                <a:latin typeface="Arial" charset="0"/>
              </a:rPr>
              <a:t> </a:t>
            </a:r>
            <a:r>
              <a:rPr kumimoji="0" lang="ru-RU" altLang="ru-RU" sz="2800" b="1" i="0" u="none" strike="noStrike" cap="none" normalizeH="0" baseline="0" dirty="0" err="1">
                <a:ln>
                  <a:noFill/>
                </a:ln>
                <a:solidFill>
                  <a:schemeClr val="tx1"/>
                </a:solidFill>
                <a:effectLst/>
                <a:latin typeface="Arial" charset="0"/>
              </a:rPr>
              <a:t>in</a:t>
            </a:r>
            <a:r>
              <a:rPr kumimoji="0" lang="ru-RU" altLang="ru-RU" sz="2800" b="1" i="0" u="none" strike="noStrike" cap="none" normalizeH="0" baseline="0" dirty="0">
                <a:ln>
                  <a:noFill/>
                </a:ln>
                <a:solidFill>
                  <a:schemeClr val="tx1"/>
                </a:solidFill>
                <a:effectLst/>
                <a:latin typeface="Arial" charset="0"/>
              </a:rPr>
              <a:t> 2004 </a:t>
            </a:r>
            <a:r>
              <a:rPr kumimoji="0" lang="ru-RU" altLang="ru-RU" sz="2800" b="1" i="0" u="none" strike="noStrike" cap="none" normalizeH="0" baseline="0" dirty="0" err="1">
                <a:ln>
                  <a:noFill/>
                </a:ln>
                <a:solidFill>
                  <a:schemeClr val="tx1"/>
                </a:solidFill>
                <a:effectLst/>
                <a:latin typeface="Arial" charset="0"/>
              </a:rPr>
              <a:t>and</a:t>
            </a:r>
            <a:r>
              <a:rPr kumimoji="0" lang="ru-RU" altLang="ru-RU" sz="2800" b="1" i="0" u="none" strike="noStrike" cap="none" normalizeH="0" baseline="0" dirty="0">
                <a:ln>
                  <a:noFill/>
                </a:ln>
                <a:solidFill>
                  <a:schemeClr val="tx1"/>
                </a:solidFill>
                <a:effectLst/>
                <a:latin typeface="Arial" charset="0"/>
              </a:rPr>
              <a:t> 2015.</a:t>
            </a:r>
            <a:endParaRPr kumimoji="0" lang="en-US" altLang="ru-RU" sz="2800" b="1" i="0" u="none" strike="noStrike" cap="none" normalizeH="0" baseline="0" dirty="0">
              <a:ln>
                <a:noFill/>
              </a:ln>
              <a:solidFill>
                <a:schemeClr val="tx1"/>
              </a:solidFill>
              <a:effectLst/>
              <a:latin typeface="Arial" charset="0"/>
            </a:endParaRPr>
          </a:p>
        </p:txBody>
      </p:sp>
      <p:pic>
        <p:nvPicPr>
          <p:cNvPr id="15" name="Рисунок 14" descr="../localMoranI_sell2004small.p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606" y="2973161"/>
            <a:ext cx="5825678" cy="6166992"/>
          </a:xfrm>
          <a:prstGeom prst="rect">
            <a:avLst/>
          </a:prstGeom>
          <a:noFill/>
          <a:ln>
            <a:noFill/>
          </a:ln>
        </p:spPr>
      </p:pic>
      <p:pic>
        <p:nvPicPr>
          <p:cNvPr id="16" name="Рисунок 15" descr="../localMoranI_sell2015small.pd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840" y="2907722"/>
            <a:ext cx="5843100" cy="6185434"/>
          </a:xfrm>
          <a:prstGeom prst="rect">
            <a:avLst/>
          </a:prstGeom>
          <a:noFill/>
          <a:ln>
            <a:noFill/>
          </a:ln>
        </p:spPr>
      </p:pic>
      <p:pic>
        <p:nvPicPr>
          <p:cNvPr id="18" name="Рисунок 17" descr="../localMoranI_rent2004small.pd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8059" y="2664193"/>
            <a:ext cx="7336902" cy="6475959"/>
          </a:xfrm>
          <a:prstGeom prst="rect">
            <a:avLst/>
          </a:prstGeom>
          <a:noFill/>
          <a:ln>
            <a:noFill/>
          </a:ln>
        </p:spPr>
      </p:pic>
      <p:pic>
        <p:nvPicPr>
          <p:cNvPr id="19" name="Рисунок 18" descr="../localMoranI_rent2015small.pd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8047" y="2903395"/>
            <a:ext cx="5769391" cy="6107407"/>
          </a:xfrm>
          <a:prstGeom prst="rect">
            <a:avLst/>
          </a:prstGeom>
          <a:noFill/>
          <a:ln>
            <a:noFill/>
          </a:ln>
        </p:spPr>
      </p:pic>
      <p:sp>
        <p:nvSpPr>
          <p:cNvPr id="20" name="Очень крутой заголовок…"/>
          <p:cNvSpPr txBox="1"/>
          <p:nvPr/>
        </p:nvSpPr>
        <p:spPr>
          <a:xfrm>
            <a:off x="1462818" y="2222438"/>
            <a:ext cx="15447047" cy="102769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en-US" sz="4200" b="1" dirty="0">
                <a:sym typeface="Arial Narrow"/>
              </a:rPr>
              <a:t>Spatial correlation in housing prices</a:t>
            </a:r>
            <a:endParaRPr lang="ru-RU" sz="4200" dirty="0">
              <a:sym typeface="Arial Narrow"/>
            </a:endParaRPr>
          </a:p>
          <a:p>
            <a:pPr algn="l">
              <a:defRPr sz="4200">
                <a:solidFill>
                  <a:srgbClr val="253957"/>
                </a:solidFill>
                <a:latin typeface="+mn-lt"/>
                <a:ea typeface="+mn-ea"/>
                <a:cs typeface="+mn-cs"/>
                <a:sym typeface="Arial Narrow"/>
              </a:defRPr>
            </a:pPr>
            <a:r>
              <a:rPr dirty="0"/>
              <a:t> </a:t>
            </a:r>
          </a:p>
        </p:txBody>
      </p:sp>
      <mc:AlternateContent xmlns:mc="http://schemas.openxmlformats.org/markup-compatibility/2006" xmlns:a14="http://schemas.microsoft.com/office/drawing/2010/main">
        <mc:Choice Requires="a14">
          <p:sp>
            <p:nvSpPr>
              <p:cNvPr id="4" name="TextBox 3"/>
              <p:cNvSpPr txBox="1"/>
              <p:nvPr/>
            </p:nvSpPr>
            <p:spPr>
              <a:xfrm>
                <a:off x="1370119" y="11214291"/>
                <a:ext cx="20408050" cy="2501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sz="2800" dirty="0">
                    <a:solidFill>
                      <a:schemeClr val="tx1"/>
                    </a:solidFill>
                    <a:latin typeface="Arial" charset="0"/>
                  </a:rPr>
                  <a:t>Local Moran’s   </a:t>
                </a:r>
                <a14:m>
                  <m:oMath xmlns:m="http://schemas.openxmlformats.org/officeDocument/2006/math">
                    <m:sSub>
                      <m:sSubPr>
                        <m:ctrlPr>
                          <a:rPr lang="ru-RU" sz="2800" i="1">
                            <a:latin typeface="Cambria Math" panose="02040503050406030204" pitchFamily="18" charset="0"/>
                          </a:rPr>
                        </m:ctrlPr>
                      </m:sSubPr>
                      <m:e>
                        <m:r>
                          <a:rPr lang="en-US" sz="2800" i="1">
                            <a:latin typeface="Cambria Math" charset="0"/>
                          </a:rPr>
                          <m:t>𝐼</m:t>
                        </m:r>
                      </m:e>
                      <m:sub>
                        <m:r>
                          <a:rPr lang="en-US" sz="2800" i="1">
                            <a:latin typeface="Cambria Math" charset="0"/>
                          </a:rPr>
                          <m:t>𝑖</m:t>
                        </m:r>
                      </m:sub>
                    </m:sSub>
                    <m:r>
                      <a:rPr lang="en-US" sz="2800" i="1">
                        <a:latin typeface="Cambria Math" charset="0"/>
                      </a:rPr>
                      <m:t>=</m:t>
                    </m:r>
                    <m:f>
                      <m:fPr>
                        <m:ctrlPr>
                          <a:rPr lang="ru-RU" sz="2800" i="1">
                            <a:latin typeface="Cambria Math" panose="02040503050406030204" pitchFamily="18" charset="0"/>
                          </a:rPr>
                        </m:ctrlPr>
                      </m:fPr>
                      <m:num>
                        <m:r>
                          <a:rPr lang="en-US" sz="2800" i="1">
                            <a:latin typeface="Cambria Math" charset="0"/>
                          </a:rPr>
                          <m:t>(</m:t>
                        </m:r>
                        <m:sSub>
                          <m:sSubPr>
                            <m:ctrlPr>
                              <a:rPr lang="ru-RU" sz="2800" i="1">
                                <a:latin typeface="Cambria Math" panose="02040503050406030204" pitchFamily="18" charset="0"/>
                              </a:rPr>
                            </m:ctrlPr>
                          </m:sSubPr>
                          <m:e>
                            <m:r>
                              <a:rPr lang="en-US" sz="2800" i="1">
                                <a:latin typeface="Cambria Math" charset="0"/>
                              </a:rPr>
                              <m:t>𝑃</m:t>
                            </m:r>
                          </m:e>
                          <m:sub>
                            <m:r>
                              <a:rPr lang="en-US" sz="2800" i="1">
                                <a:latin typeface="Cambria Math" charset="0"/>
                              </a:rPr>
                              <m:t>𝑖</m:t>
                            </m:r>
                          </m:sub>
                        </m:sSub>
                        <m:r>
                          <a:rPr lang="en-US" sz="2800" i="1">
                            <a:latin typeface="Cambria Math" charset="0"/>
                          </a:rPr>
                          <m:t>−</m:t>
                        </m:r>
                        <m:acc>
                          <m:accPr>
                            <m:chr m:val="̅"/>
                            <m:ctrlPr>
                              <a:rPr lang="ru-RU" sz="2800" i="1">
                                <a:latin typeface="Cambria Math" panose="02040503050406030204" pitchFamily="18" charset="0"/>
                              </a:rPr>
                            </m:ctrlPr>
                          </m:accPr>
                          <m:e>
                            <m:r>
                              <a:rPr lang="en-US" sz="2800" i="1">
                                <a:latin typeface="Cambria Math" charset="0"/>
                              </a:rPr>
                              <m:t>𝑃</m:t>
                            </m:r>
                            <m:r>
                              <a:rPr lang="en-US" sz="2800" i="1">
                                <a:latin typeface="Cambria Math" charset="0"/>
                              </a:rPr>
                              <m:t>)</m:t>
                            </m:r>
                          </m:e>
                        </m:acc>
                      </m:num>
                      <m:den>
                        <m:sSubSup>
                          <m:sSubSupPr>
                            <m:ctrlPr>
                              <a:rPr lang="ru-RU" sz="2800" i="1">
                                <a:latin typeface="Cambria Math" panose="02040503050406030204" pitchFamily="18" charset="0"/>
                              </a:rPr>
                            </m:ctrlPr>
                          </m:sSubSupPr>
                          <m:e>
                            <m:r>
                              <a:rPr lang="en-US" sz="2800" i="1">
                                <a:latin typeface="Cambria Math" charset="0"/>
                              </a:rPr>
                              <m:t>𝑆</m:t>
                            </m:r>
                          </m:e>
                          <m:sub>
                            <m:r>
                              <a:rPr lang="en-US" sz="2800" i="1">
                                <a:latin typeface="Cambria Math" charset="0"/>
                              </a:rPr>
                              <m:t>𝑖</m:t>
                            </m:r>
                          </m:sub>
                          <m:sup>
                            <m:r>
                              <a:rPr lang="en-US" sz="2800" i="1">
                                <a:latin typeface="Cambria Math" charset="0"/>
                              </a:rPr>
                              <m:t>2</m:t>
                            </m:r>
                          </m:sup>
                        </m:sSubSup>
                      </m:den>
                    </m:f>
                    <m:nary>
                      <m:naryPr>
                        <m:chr m:val="∑"/>
                        <m:limLoc m:val="undOvr"/>
                        <m:ctrlPr>
                          <a:rPr lang="ru-RU" sz="2800" i="1">
                            <a:latin typeface="Cambria Math" panose="02040503050406030204" pitchFamily="18" charset="0"/>
                          </a:rPr>
                        </m:ctrlPr>
                      </m:naryPr>
                      <m:sub>
                        <m:r>
                          <a:rPr lang="en-US" sz="2800" i="1">
                            <a:latin typeface="Cambria Math" charset="0"/>
                          </a:rPr>
                          <m:t>𝑗</m:t>
                        </m:r>
                        <m:r>
                          <a:rPr lang="en-US" sz="2800" i="1">
                            <a:latin typeface="Cambria Math" charset="0"/>
                          </a:rPr>
                          <m:t>=1,</m:t>
                        </m:r>
                        <m:r>
                          <a:rPr lang="en-US" sz="2800" i="1">
                            <a:latin typeface="Cambria Math" charset="0"/>
                          </a:rPr>
                          <m:t>𝑗</m:t>
                        </m:r>
                        <m:r>
                          <a:rPr lang="en-US" sz="2800" i="1">
                            <a:latin typeface="Cambria Math" charset="0"/>
                          </a:rPr>
                          <m:t>≠</m:t>
                        </m:r>
                        <m:r>
                          <a:rPr lang="en-US" sz="2800" i="1">
                            <a:latin typeface="Cambria Math" charset="0"/>
                          </a:rPr>
                          <m:t>𝑖</m:t>
                        </m:r>
                      </m:sub>
                      <m:sup>
                        <m:r>
                          <a:rPr lang="en-US" sz="2800" i="1">
                            <a:latin typeface="Cambria Math" charset="0"/>
                          </a:rPr>
                          <m:t>𝑁</m:t>
                        </m:r>
                      </m:sup>
                      <m:e>
                        <m:sSub>
                          <m:sSubPr>
                            <m:ctrlPr>
                              <a:rPr lang="ru-RU" sz="2800" i="1">
                                <a:latin typeface="Cambria Math" panose="02040503050406030204" pitchFamily="18" charset="0"/>
                              </a:rPr>
                            </m:ctrlPr>
                          </m:sSubPr>
                          <m:e>
                            <m:r>
                              <a:rPr lang="en-US" sz="2800" i="1">
                                <a:latin typeface="Cambria Math" charset="0"/>
                              </a:rPr>
                              <m:t>𝑤</m:t>
                            </m:r>
                          </m:e>
                          <m:sub>
                            <m:r>
                              <a:rPr lang="en-US" sz="2800" i="1">
                                <a:latin typeface="Cambria Math" charset="0"/>
                              </a:rPr>
                              <m:t>𝑖𝑗</m:t>
                            </m:r>
                          </m:sub>
                        </m:sSub>
                        <m:sSub>
                          <m:sSubPr>
                            <m:ctrlPr>
                              <a:rPr lang="ru-RU" sz="2800" i="1">
                                <a:latin typeface="Cambria Math" panose="02040503050406030204" pitchFamily="18" charset="0"/>
                              </a:rPr>
                            </m:ctrlPr>
                          </m:sSubPr>
                          <m:e>
                            <m:r>
                              <a:rPr lang="en-US" sz="2800" i="1">
                                <a:latin typeface="Cambria Math" charset="0"/>
                              </a:rPr>
                              <m:t>(</m:t>
                            </m:r>
                            <m:r>
                              <a:rPr lang="en-US" sz="2800" i="1">
                                <a:latin typeface="Cambria Math" charset="0"/>
                              </a:rPr>
                              <m:t>𝑃</m:t>
                            </m:r>
                          </m:e>
                          <m:sub>
                            <m:r>
                              <a:rPr lang="en-US" sz="2800" i="1">
                                <a:latin typeface="Cambria Math" charset="0"/>
                              </a:rPr>
                              <m:t>𝑖</m:t>
                            </m:r>
                          </m:sub>
                        </m:sSub>
                        <m:r>
                          <a:rPr lang="en-US" sz="2800" i="1">
                            <a:latin typeface="Cambria Math" charset="0"/>
                          </a:rPr>
                          <m:t>−</m:t>
                        </m:r>
                        <m:acc>
                          <m:accPr>
                            <m:chr m:val="̅"/>
                            <m:ctrlPr>
                              <a:rPr lang="ru-RU" sz="2800" i="1">
                                <a:latin typeface="Cambria Math" panose="02040503050406030204" pitchFamily="18" charset="0"/>
                              </a:rPr>
                            </m:ctrlPr>
                          </m:accPr>
                          <m:e>
                            <m:r>
                              <a:rPr lang="en-US" sz="2800" i="1">
                                <a:latin typeface="Cambria Math" charset="0"/>
                              </a:rPr>
                              <m:t>𝑃</m:t>
                            </m:r>
                          </m:e>
                        </m:acc>
                      </m:e>
                    </m:nary>
                    <m:r>
                      <a:rPr lang="en-US" sz="2800" i="1">
                        <a:latin typeface="Cambria Math" charset="0"/>
                      </a:rPr>
                      <m:t>)</m:t>
                    </m:r>
                  </m:oMath>
                </a14:m>
                <a:r>
                  <a:rPr lang="en-US" sz="2800" dirty="0"/>
                  <a:t>,</a:t>
                </a:r>
                <a:endParaRPr lang="ru-RU" sz="2800" dirty="0">
                  <a:solidFill>
                    <a:schemeClr val="tx1"/>
                  </a:solidFill>
                  <a:latin typeface="Times New Roman" charset="0"/>
                  <a:ea typeface="Times New Roman" charset="0"/>
                  <a:cs typeface="Times New Roman" charset="0"/>
                </a:endParaRPr>
              </a:p>
              <a:p>
                <a:endParaRPr lang="ru-RU" sz="2800" dirty="0">
                  <a:solidFill>
                    <a:schemeClr val="tx1"/>
                  </a:solidFill>
                  <a:latin typeface="Arial" charset="0"/>
                </a:endParaRPr>
              </a:p>
              <a:p>
                <a:r>
                  <a:rPr lang="en-US" sz="2800" dirty="0">
                    <a:solidFill>
                      <a:schemeClr val="tx1"/>
                    </a:solidFill>
                    <a:latin typeface="Arial" charset="0"/>
                  </a:rPr>
                  <a:t>where </a:t>
                </a:r>
                <a14:m>
                  <m:oMath xmlns:m="http://schemas.openxmlformats.org/officeDocument/2006/math">
                    <m:sSubSup>
                      <m:sSubSupPr>
                        <m:ctrlPr>
                          <a:rPr lang="ru-RU" sz="2800" i="1">
                            <a:solidFill>
                              <a:schemeClr val="tx1"/>
                            </a:solidFill>
                            <a:latin typeface="Cambria Math" panose="02040503050406030204" pitchFamily="18" charset="0"/>
                          </a:rPr>
                        </m:ctrlPr>
                      </m:sSubSupPr>
                      <m:e>
                        <m:r>
                          <a:rPr lang="en-US" sz="2800" b="0" i="1">
                            <a:solidFill>
                              <a:schemeClr val="tx1"/>
                            </a:solidFill>
                            <a:latin typeface="Cambria Math" charset="0"/>
                          </a:rPr>
                          <m:t>𝑆</m:t>
                        </m:r>
                      </m:e>
                      <m:sub>
                        <m:r>
                          <a:rPr lang="en-US" sz="2800" b="0" i="1">
                            <a:solidFill>
                              <a:schemeClr val="tx1"/>
                            </a:solidFill>
                            <a:latin typeface="Cambria Math" charset="0"/>
                          </a:rPr>
                          <m:t>𝑖</m:t>
                        </m:r>
                      </m:sub>
                      <m:sup>
                        <m:r>
                          <a:rPr lang="en-US" sz="2800" b="0" i="1">
                            <a:solidFill>
                              <a:schemeClr val="tx1"/>
                            </a:solidFill>
                            <a:latin typeface="Cambria Math" charset="0"/>
                          </a:rPr>
                          <m:t>2</m:t>
                        </m:r>
                      </m:sup>
                    </m:sSubSup>
                    <m:r>
                      <a:rPr lang="en-US" sz="2800" b="0" i="1">
                        <a:solidFill>
                          <a:schemeClr val="tx1"/>
                        </a:solidFill>
                        <a:latin typeface="Cambria Math" charset="0"/>
                      </a:rPr>
                      <m:t>=</m:t>
                    </m:r>
                    <m:f>
                      <m:fPr>
                        <m:ctrlPr>
                          <a:rPr lang="ru-RU" sz="2800" i="1">
                            <a:solidFill>
                              <a:schemeClr val="tx1"/>
                            </a:solidFill>
                            <a:latin typeface="Cambria Math" panose="02040503050406030204" pitchFamily="18" charset="0"/>
                          </a:rPr>
                        </m:ctrlPr>
                      </m:fPr>
                      <m:num>
                        <m:nary>
                          <m:naryPr>
                            <m:chr m:val="∑"/>
                            <m:limLoc m:val="undOvr"/>
                            <m:ctrlPr>
                              <a:rPr lang="ru-RU" sz="2800" i="1">
                                <a:solidFill>
                                  <a:schemeClr val="tx1"/>
                                </a:solidFill>
                                <a:latin typeface="Cambria Math" panose="02040503050406030204" pitchFamily="18" charset="0"/>
                              </a:rPr>
                            </m:ctrlPr>
                          </m:naryPr>
                          <m:sub>
                            <m:r>
                              <a:rPr lang="en-US" sz="2800" b="0" i="1">
                                <a:solidFill>
                                  <a:schemeClr val="tx1"/>
                                </a:solidFill>
                                <a:latin typeface="Cambria Math" charset="0"/>
                              </a:rPr>
                              <m:t>𝑗</m:t>
                            </m:r>
                            <m:r>
                              <a:rPr lang="en-US" sz="2800" b="0" i="1">
                                <a:solidFill>
                                  <a:schemeClr val="tx1"/>
                                </a:solidFill>
                                <a:latin typeface="Cambria Math" charset="0"/>
                              </a:rPr>
                              <m:t>=1,</m:t>
                            </m:r>
                            <m:r>
                              <a:rPr lang="en-US" sz="2800" b="0" i="1">
                                <a:solidFill>
                                  <a:schemeClr val="tx1"/>
                                </a:solidFill>
                                <a:latin typeface="Cambria Math" charset="0"/>
                              </a:rPr>
                              <m:t>𝑗</m:t>
                            </m:r>
                            <m:r>
                              <a:rPr lang="en-US" sz="2800" b="0" i="1">
                                <a:solidFill>
                                  <a:schemeClr val="tx1"/>
                                </a:solidFill>
                                <a:latin typeface="Cambria Math" charset="0"/>
                              </a:rPr>
                              <m:t>≠</m:t>
                            </m:r>
                            <m:r>
                              <a:rPr lang="en-US" sz="2800" b="0" i="1">
                                <a:solidFill>
                                  <a:schemeClr val="tx1"/>
                                </a:solidFill>
                                <a:latin typeface="Cambria Math" charset="0"/>
                              </a:rPr>
                              <m:t>𝑖</m:t>
                            </m:r>
                          </m:sub>
                          <m:sup>
                            <m:r>
                              <a:rPr lang="en-US" sz="2800" b="0" i="1">
                                <a:solidFill>
                                  <a:schemeClr val="tx1"/>
                                </a:solidFill>
                                <a:latin typeface="Cambria Math" charset="0"/>
                              </a:rPr>
                              <m:t>𝑁</m:t>
                            </m:r>
                          </m:sup>
                          <m:e>
                            <m:sSub>
                              <m:sSubPr>
                                <m:ctrlPr>
                                  <a:rPr lang="ru-RU" sz="2800" i="1">
                                    <a:solidFill>
                                      <a:schemeClr val="tx1"/>
                                    </a:solidFill>
                                    <a:latin typeface="Cambria Math" panose="02040503050406030204" pitchFamily="18" charset="0"/>
                                  </a:rPr>
                                </m:ctrlPr>
                              </m:sSubPr>
                              <m:e>
                                <m:r>
                                  <a:rPr lang="en-US" sz="2800" b="0" i="1">
                                    <a:solidFill>
                                      <a:schemeClr val="tx1"/>
                                    </a:solidFill>
                                    <a:latin typeface="Cambria Math" charset="0"/>
                                  </a:rPr>
                                  <m:t>𝑤</m:t>
                                </m:r>
                              </m:e>
                              <m:sub>
                                <m:r>
                                  <a:rPr lang="en-US" sz="2800" b="0" i="1">
                                    <a:solidFill>
                                      <a:schemeClr val="tx1"/>
                                    </a:solidFill>
                                    <a:latin typeface="Cambria Math" charset="0"/>
                                  </a:rPr>
                                  <m:t>𝑖𝑗</m:t>
                                </m:r>
                              </m:sub>
                            </m:sSub>
                          </m:e>
                        </m:nary>
                      </m:num>
                      <m:den>
                        <m:r>
                          <a:rPr lang="en-US" sz="2800" b="0" i="1">
                            <a:solidFill>
                              <a:schemeClr val="tx1"/>
                            </a:solidFill>
                            <a:latin typeface="Cambria Math" charset="0"/>
                          </a:rPr>
                          <m:t>𝑁</m:t>
                        </m:r>
                        <m:r>
                          <a:rPr lang="en-US" sz="2800" b="0" i="1">
                            <a:solidFill>
                              <a:schemeClr val="tx1"/>
                            </a:solidFill>
                            <a:latin typeface="Cambria Math" charset="0"/>
                          </a:rPr>
                          <m:t>−1</m:t>
                        </m:r>
                      </m:den>
                    </m:f>
                    <m:r>
                      <a:rPr lang="en-US" sz="2800" b="0" i="1">
                        <a:solidFill>
                          <a:schemeClr val="tx1"/>
                        </a:solidFill>
                        <a:latin typeface="Cambria Math" charset="0"/>
                      </a:rPr>
                      <m:t>−</m:t>
                    </m:r>
                    <m:sSup>
                      <m:sSupPr>
                        <m:ctrlPr>
                          <a:rPr lang="ru-RU" sz="2800" i="1">
                            <a:solidFill>
                              <a:schemeClr val="tx1"/>
                            </a:solidFill>
                            <a:latin typeface="Cambria Math" panose="02040503050406030204" pitchFamily="18" charset="0"/>
                          </a:rPr>
                        </m:ctrlPr>
                      </m:sSupPr>
                      <m:e>
                        <m:acc>
                          <m:accPr>
                            <m:chr m:val="̅"/>
                            <m:ctrlPr>
                              <a:rPr lang="ru-RU" sz="2800" i="1">
                                <a:solidFill>
                                  <a:schemeClr val="tx1"/>
                                </a:solidFill>
                                <a:latin typeface="Cambria Math" panose="02040503050406030204" pitchFamily="18" charset="0"/>
                              </a:rPr>
                            </m:ctrlPr>
                          </m:accPr>
                          <m:e>
                            <m:r>
                              <a:rPr lang="en-US" sz="2800" b="0" i="1">
                                <a:solidFill>
                                  <a:schemeClr val="tx1"/>
                                </a:solidFill>
                                <a:latin typeface="Cambria Math" charset="0"/>
                              </a:rPr>
                              <m:t>𝑃</m:t>
                            </m:r>
                          </m:e>
                        </m:acc>
                      </m:e>
                      <m:sup>
                        <m:r>
                          <a:rPr lang="en-US" sz="2800" b="0" i="1">
                            <a:solidFill>
                              <a:schemeClr val="tx1"/>
                            </a:solidFill>
                            <a:latin typeface="Cambria Math" charset="0"/>
                          </a:rPr>
                          <m:t>2</m:t>
                        </m:r>
                      </m:sup>
                    </m:sSup>
                  </m:oMath>
                </a14:m>
                <a:r>
                  <a:rPr lang="en-US" sz="2800" dirty="0">
                    <a:solidFill>
                      <a:schemeClr val="tx1"/>
                    </a:solidFill>
                    <a:latin typeface="Arial" charset="0"/>
                  </a:rPr>
                  <a:t>, </a:t>
                </a:r>
                <a14:m>
                  <m:oMath xmlns:m="http://schemas.openxmlformats.org/officeDocument/2006/math">
                    <m:sSub>
                      <m:sSubPr>
                        <m:ctrlPr>
                          <a:rPr lang="ru-RU" sz="2800" i="1">
                            <a:solidFill>
                              <a:schemeClr val="tx1"/>
                            </a:solidFill>
                            <a:latin typeface="Cambria Math" panose="02040503050406030204" pitchFamily="18" charset="0"/>
                          </a:rPr>
                        </m:ctrlPr>
                      </m:sSubPr>
                      <m:e>
                        <m:r>
                          <a:rPr lang="en-US" sz="2800" b="0" i="1">
                            <a:solidFill>
                              <a:schemeClr val="tx1"/>
                            </a:solidFill>
                            <a:latin typeface="Cambria Math" charset="0"/>
                          </a:rPr>
                          <m:t>𝑃</m:t>
                        </m:r>
                      </m:e>
                      <m:sub>
                        <m:r>
                          <a:rPr lang="en-US" sz="2800" b="0" i="1">
                            <a:solidFill>
                              <a:schemeClr val="tx1"/>
                            </a:solidFill>
                            <a:latin typeface="Cambria Math" charset="0"/>
                          </a:rPr>
                          <m:t>𝑖</m:t>
                        </m:r>
                      </m:sub>
                    </m:sSub>
                    <m:r>
                      <a:rPr lang="en-US" sz="2800" b="0" i="1">
                        <a:solidFill>
                          <a:schemeClr val="tx1"/>
                        </a:solidFill>
                        <a:latin typeface="Cambria Math" charset="0"/>
                      </a:rPr>
                      <m:t> </m:t>
                    </m:r>
                  </m:oMath>
                </a14:m>
                <a:r>
                  <a:rPr lang="en-US" sz="2800" dirty="0">
                    <a:solidFill>
                      <a:schemeClr val="tx1"/>
                    </a:solidFill>
                    <a:latin typeface="Arial" charset="0"/>
                  </a:rPr>
                  <a:t>is the sell/rent price, </a:t>
                </a:r>
                <a14:m>
                  <m:oMath xmlns:m="http://schemas.openxmlformats.org/officeDocument/2006/math">
                    <m:sSub>
                      <m:sSubPr>
                        <m:ctrlPr>
                          <a:rPr lang="ru-RU" sz="2800" i="1">
                            <a:solidFill>
                              <a:schemeClr val="tx1"/>
                            </a:solidFill>
                            <a:latin typeface="Cambria Math" panose="02040503050406030204" pitchFamily="18" charset="0"/>
                          </a:rPr>
                        </m:ctrlPr>
                      </m:sSubPr>
                      <m:e>
                        <m:r>
                          <a:rPr lang="en-US" sz="2800" b="0" i="1">
                            <a:solidFill>
                              <a:schemeClr val="tx1"/>
                            </a:solidFill>
                            <a:latin typeface="Cambria Math" charset="0"/>
                          </a:rPr>
                          <m:t>𝑤</m:t>
                        </m:r>
                      </m:e>
                      <m:sub>
                        <m:r>
                          <a:rPr lang="en-US" sz="2800" b="0" i="1">
                            <a:solidFill>
                              <a:schemeClr val="tx1"/>
                            </a:solidFill>
                            <a:latin typeface="Cambria Math" charset="0"/>
                          </a:rPr>
                          <m:t>𝑖𝑗</m:t>
                        </m:r>
                      </m:sub>
                    </m:sSub>
                  </m:oMath>
                </a14:m>
                <a:r>
                  <a:rPr lang="en-US" sz="2800" dirty="0">
                    <a:solidFill>
                      <a:schemeClr val="tx1"/>
                    </a:solidFill>
                    <a:latin typeface="Arial" charset="0"/>
                  </a:rPr>
                  <a:t> is a weight of a neighbor.</a:t>
                </a:r>
                <a:endParaRPr lang="ru-RU" sz="2800" dirty="0">
                  <a:solidFill>
                    <a:schemeClr val="tx1"/>
                  </a:solidFill>
                  <a:latin typeface="Arial" charset="0"/>
                </a:endParaRPr>
              </a:p>
              <a:p>
                <a:pPr marL="0" marR="0" indent="0" algn="ctr" defTabSz="821531" rtl="0" fontAlgn="auto" latinLnBrk="0" hangingPunct="0">
                  <a:lnSpc>
                    <a:spcPct val="100000"/>
                  </a:lnSpc>
                  <a:spcBef>
                    <a:spcPts val="0"/>
                  </a:spcBef>
                  <a:spcAft>
                    <a:spcPts val="0"/>
                  </a:spcAft>
                  <a:buClrTx/>
                  <a:buSzTx/>
                  <a:buFontTx/>
                  <a:buNone/>
                  <a:tabLst/>
                </a:pPr>
                <a:endParaRPr lang="ru-RU" sz="2800" dirty="0">
                  <a:solidFill>
                    <a:schemeClr val="tx1"/>
                  </a:solidFill>
                  <a:latin typeface="Arial"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0119" y="11214291"/>
                <a:ext cx="20408050" cy="2501709"/>
              </a:xfrm>
              <a:prstGeom prst="rect">
                <a:avLst/>
              </a:prstGeom>
              <a:blipFill rotWithShape="0">
                <a:blip r:embed="rId7"/>
                <a:stretch>
                  <a:fillRect/>
                </a:stretch>
              </a:blipFill>
              <a:ln w="12700" cap="flat">
                <a:noFill/>
                <a:miter lim="400000"/>
              </a:ln>
              <a:effectLst/>
            </p:spPr>
            <p:txBody>
              <a:bodyPr/>
              <a:lstStyle/>
              <a:p>
                <a:r>
                  <a:rPr lang="ru-RU">
                    <a:noFill/>
                  </a:rPr>
                  <a:t> </a:t>
                </a:r>
              </a:p>
            </p:txBody>
          </p:sp>
        </mc:Fallback>
      </mc:AlternateContent>
      <p:sp>
        <p:nvSpPr>
          <p:cNvPr id="5" name="TextBox 4"/>
          <p:cNvSpPr txBox="1"/>
          <p:nvPr/>
        </p:nvSpPr>
        <p:spPr>
          <a:xfrm>
            <a:off x="3612057" y="9117559"/>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23" name="TextBox 22"/>
          <p:cNvSpPr txBox="1"/>
          <p:nvPr/>
        </p:nvSpPr>
        <p:spPr>
          <a:xfrm>
            <a:off x="14093564" y="8896963"/>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6" name="Прямоугольник 5"/>
          <p:cNvSpPr/>
          <p:nvPr/>
        </p:nvSpPr>
        <p:spPr>
          <a:xfrm>
            <a:off x="8171675" y="9034292"/>
            <a:ext cx="1095172" cy="584775"/>
          </a:xfrm>
          <a:prstGeom prst="rect">
            <a:avLst/>
          </a:prstGeom>
        </p:spPr>
        <p:txBody>
          <a:bodyPr wrap="none">
            <a:spAutoFit/>
          </a:bodyPr>
          <a:lstStyle/>
          <a:p>
            <a:r>
              <a:rPr lang="ru-RU" altLang="ru-RU" sz="3200" b="1">
                <a:solidFill>
                  <a:schemeClr val="tx1"/>
                </a:solidFill>
                <a:latin typeface="Arial" charset="0"/>
              </a:rPr>
              <a:t>2015</a:t>
            </a:r>
            <a:endParaRPr lang="ru-RU" sz="3200"/>
          </a:p>
        </p:txBody>
      </p:sp>
      <p:sp>
        <p:nvSpPr>
          <p:cNvPr id="25" name="Прямоугольник 24"/>
          <p:cNvSpPr/>
          <p:nvPr/>
        </p:nvSpPr>
        <p:spPr>
          <a:xfrm>
            <a:off x="19073100" y="8954139"/>
            <a:ext cx="1095172" cy="584775"/>
          </a:xfrm>
          <a:prstGeom prst="rect">
            <a:avLst/>
          </a:prstGeom>
        </p:spPr>
        <p:txBody>
          <a:bodyPr wrap="none">
            <a:spAutoFit/>
          </a:bodyPr>
          <a:lstStyle/>
          <a:p>
            <a:r>
              <a:rPr lang="ru-RU" altLang="ru-RU" sz="3200" b="1">
                <a:solidFill>
                  <a:schemeClr val="tx1"/>
                </a:solidFill>
                <a:latin typeface="Arial" charset="0"/>
              </a:rPr>
              <a:t>2015</a:t>
            </a:r>
            <a:endParaRPr lang="ru-RU" sz="3200"/>
          </a:p>
        </p:txBody>
      </p:sp>
      <p:sp>
        <p:nvSpPr>
          <p:cNvPr id="7" name="Прямоугольник 6"/>
          <p:cNvSpPr/>
          <p:nvPr/>
        </p:nvSpPr>
        <p:spPr>
          <a:xfrm>
            <a:off x="5244893" y="9636191"/>
            <a:ext cx="2348720" cy="584775"/>
          </a:xfrm>
          <a:prstGeom prst="rect">
            <a:avLst/>
          </a:prstGeom>
        </p:spPr>
        <p:txBody>
          <a:bodyPr wrap="none">
            <a:spAutoFit/>
          </a:bodyPr>
          <a:lstStyle/>
          <a:p>
            <a:r>
              <a:rPr lang="en-US" altLang="ru-RU" sz="3200" b="1" dirty="0">
                <a:solidFill>
                  <a:schemeClr val="tx1"/>
                </a:solidFill>
                <a:latin typeface="Arial" charset="0"/>
              </a:rPr>
              <a:t>S</a:t>
            </a:r>
            <a:r>
              <a:rPr lang="ru-RU" altLang="ru-RU" sz="3200" b="1" dirty="0" err="1">
                <a:solidFill>
                  <a:schemeClr val="tx1"/>
                </a:solidFill>
                <a:latin typeface="Arial" charset="0"/>
              </a:rPr>
              <a:t>ell</a:t>
            </a:r>
            <a:r>
              <a:rPr lang="ru-RU" altLang="ru-RU" sz="3200" b="1" dirty="0">
                <a:solidFill>
                  <a:schemeClr val="tx1"/>
                </a:solidFill>
                <a:latin typeface="Arial" charset="0"/>
              </a:rPr>
              <a: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
        <p:nvSpPr>
          <p:cNvPr id="27" name="Прямоугольник 26"/>
          <p:cNvSpPr/>
          <p:nvPr/>
        </p:nvSpPr>
        <p:spPr>
          <a:xfrm>
            <a:off x="16070494" y="9631990"/>
            <a:ext cx="2529860" cy="584775"/>
          </a:xfrm>
          <a:prstGeom prst="rect">
            <a:avLst/>
          </a:prstGeom>
        </p:spPr>
        <p:txBody>
          <a:bodyPr wrap="none">
            <a:spAutoFit/>
          </a:bodyPr>
          <a:lstStyle/>
          <a:p>
            <a:r>
              <a:rPr lang="en-US" altLang="ru-RU" sz="3200" b="1" dirty="0">
                <a:solidFill>
                  <a:schemeClr val="tx1"/>
                </a:solidFill>
                <a:latin typeface="Arial" charset="0"/>
              </a:rPr>
              <a:t>Rent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13249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1. DATA &amp; Methodology</a:t>
            </a:r>
            <a:endParaRPr dirty="0"/>
          </a:p>
          <a:p>
            <a:pPr algn="l">
              <a:defRPr sz="4200">
                <a:solidFill>
                  <a:srgbClr val="253957"/>
                </a:solidFill>
                <a:latin typeface="+mn-lt"/>
                <a:ea typeface="+mn-ea"/>
                <a:cs typeface="+mn-cs"/>
                <a:sym typeface="Arial Narrow"/>
              </a:defRPr>
            </a:pPr>
            <a:r>
              <a:rPr dirty="0"/>
              <a:t>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5746820"/>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12</a:t>
            </a:fld>
            <a:endParaRPr lang="ru-RU"/>
          </a:p>
        </p:txBody>
      </p:sp>
      <p:sp>
        <p:nvSpPr>
          <p:cNvPr id="12"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p:sp>
        <p:nvSpPr>
          <p:cNvPr id="2" name="TextBox 1">
            <a:extLst>
              <a:ext uri="{FF2B5EF4-FFF2-40B4-BE49-F238E27FC236}">
                <a16:creationId xmlns:a16="http://schemas.microsoft.com/office/drawing/2014/main" id="{5007E2CC-B197-4B4E-8C57-41A5FDAEB55F}"/>
              </a:ext>
            </a:extLst>
          </p:cNvPr>
          <p:cNvSpPr txBox="1"/>
          <p:nvPr/>
        </p:nvSpPr>
        <p:spPr>
          <a:xfrm>
            <a:off x="2667657" y="7121219"/>
            <a:ext cx="5732337"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dirty="0"/>
              <a:t>Quantile regression</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7CA9A7C3-4296-C940-90C6-FEDBD53118B8}"/>
                  </a:ext>
                </a:extLst>
              </p:cNvPr>
              <p:cNvSpPr/>
              <p:nvPr/>
            </p:nvSpPr>
            <p:spPr>
              <a:xfrm>
                <a:off x="10034261" y="8019555"/>
                <a:ext cx="431547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3" name="Прямоугольник 2">
                <a:extLst>
                  <a:ext uri="{FF2B5EF4-FFF2-40B4-BE49-F238E27FC236}">
                    <a16:creationId xmlns:a16="http://schemas.microsoft.com/office/drawing/2014/main" id="{7CA9A7C3-4296-C940-90C6-FEDBD53118B8}"/>
                  </a:ext>
                </a:extLst>
              </p:cNvPr>
              <p:cNvSpPr>
                <a:spLocks noRot="1" noChangeAspect="1" noMove="1" noResize="1" noEditPoints="1" noAdjustHandles="1" noChangeArrowheads="1" noChangeShapeType="1" noTextEdit="1"/>
              </p:cNvSpPr>
              <p:nvPr/>
            </p:nvSpPr>
            <p:spPr>
              <a:xfrm>
                <a:off x="10034261" y="8019555"/>
                <a:ext cx="4315477" cy="861774"/>
              </a:xfrm>
              <a:prstGeom prst="rect">
                <a:avLst/>
              </a:prstGeom>
              <a:blipFill>
                <a:blip r:embed="rId4"/>
                <a:stretch>
                  <a:fillRect l="-2647" t="-2899" r="-882" b="-26087"/>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EC401B4B-D39E-554B-83B8-77EABA9E2E93}"/>
              </a:ext>
            </a:extLst>
          </p:cNvPr>
          <p:cNvSpPr txBox="1"/>
          <p:nvPr/>
        </p:nvSpPr>
        <p:spPr>
          <a:xfrm>
            <a:off x="1295356" y="10145156"/>
            <a:ext cx="19967772"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n-US" sz="5000" b="0" i="0" u="none" strike="noStrike" cap="none" spc="0" normalizeH="0" dirty="0">
                <a:ln>
                  <a:noFill/>
                </a:ln>
                <a:solidFill>
                  <a:srgbClr val="000000"/>
                </a:solidFill>
                <a:effectLst/>
                <a:uFillTx/>
                <a:latin typeface="+mj-lt"/>
                <a:ea typeface="+mj-ea"/>
                <a:cs typeface="+mj-cs"/>
                <a:sym typeface="Helvetica Light"/>
              </a:rPr>
              <a:t> </a:t>
            </a:r>
            <a:r>
              <a:rPr kumimoji="0" lang="en-US" sz="5000" b="0" i="0" u="none" strike="noStrike" cap="none" spc="0" normalizeH="0" baseline="0" dirty="0">
                <a:ln>
                  <a:noFill/>
                </a:ln>
                <a:solidFill>
                  <a:srgbClr val="000000"/>
                </a:solidFill>
                <a:effectLst/>
                <a:uFillTx/>
                <a:latin typeface="+mj-lt"/>
                <a:ea typeface="+mj-ea"/>
                <a:cs typeface="+mj-cs"/>
                <a:sym typeface="Helvetica Light"/>
              </a:rPr>
              <a:t> </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5" name="TextBox 4">
            <a:extLst>
              <a:ext uri="{FF2B5EF4-FFF2-40B4-BE49-F238E27FC236}">
                <a16:creationId xmlns:a16="http://schemas.microsoft.com/office/drawing/2014/main" id="{414B6C3A-7695-874E-8697-629AE743DA10}"/>
              </a:ext>
            </a:extLst>
          </p:cNvPr>
          <p:cNvSpPr txBox="1"/>
          <p:nvPr/>
        </p:nvSpPr>
        <p:spPr>
          <a:xfrm>
            <a:off x="1619956" y="4273796"/>
            <a:ext cx="20581156"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j-lt"/>
                <a:ea typeface="+mj-ea"/>
                <a:cs typeface="+mj-cs"/>
                <a:sym typeface="Helvetica Light"/>
              </a:rPr>
              <a:t>The conditional quantile of a random variable is assumed to be a linear function of randomly distributed exogenous factors: </a:t>
            </a:r>
          </a:p>
          <a:p>
            <a:pPr marL="0" marR="0" indent="0" algn="l"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722F0EBC-D093-0C47-8B38-6AEF8853F256}"/>
                  </a:ext>
                </a:extLst>
              </p:cNvPr>
              <p:cNvSpPr/>
              <p:nvPr/>
            </p:nvSpPr>
            <p:spPr>
              <a:xfrm>
                <a:off x="9657754" y="6163894"/>
                <a:ext cx="4644092"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𝜏</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𝜏</m:t>
                          </m:r>
                        </m:sub>
                      </m:sSub>
                    </m:oMath>
                  </m:oMathPara>
                </a14:m>
                <a:endParaRPr lang="ru-RU" dirty="0"/>
              </a:p>
            </p:txBody>
          </p:sp>
        </mc:Choice>
        <mc:Fallback xmlns="">
          <p:sp>
            <p:nvSpPr>
              <p:cNvPr id="14" name="Прямоугольник 13">
                <a:extLst>
                  <a:ext uri="{FF2B5EF4-FFF2-40B4-BE49-F238E27FC236}">
                    <a16:creationId xmlns:a16="http://schemas.microsoft.com/office/drawing/2014/main" id="{722F0EBC-D093-0C47-8B38-6AEF8853F256}"/>
                  </a:ext>
                </a:extLst>
              </p:cNvPr>
              <p:cNvSpPr>
                <a:spLocks noRot="1" noChangeAspect="1" noMove="1" noResize="1" noEditPoints="1" noAdjustHandles="1" noChangeArrowheads="1" noChangeShapeType="1" noTextEdit="1"/>
              </p:cNvSpPr>
              <p:nvPr/>
            </p:nvSpPr>
            <p:spPr>
              <a:xfrm>
                <a:off x="9657754" y="6163894"/>
                <a:ext cx="4644092" cy="861774"/>
              </a:xfrm>
              <a:prstGeom prst="rect">
                <a:avLst/>
              </a:prstGeom>
              <a:blipFill>
                <a:blip r:embed="rId6"/>
                <a:stretch>
                  <a:fillRect l="-3542" b="-23188"/>
                </a:stretch>
              </a:blipFill>
            </p:spPr>
            <p:txBody>
              <a:bodyPr/>
              <a:lstStyle/>
              <a:p>
                <a:r>
                  <a:rPr lang="ru-RU">
                    <a:noFill/>
                  </a:rPr>
                  <a:t> </a:t>
                </a:r>
              </a:p>
            </p:txBody>
          </p:sp>
        </mc:Fallback>
      </mc:AlternateContent>
    </p:spTree>
    <p:extLst>
      <p:ext uri="{BB962C8B-B14F-4D97-AF65-F5344CB8AC3E}">
        <p14:creationId xmlns:p14="http://schemas.microsoft.com/office/powerpoint/2010/main" val="41226694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13249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1. DATA &amp; Methodology</a:t>
            </a:r>
            <a:endParaRPr dirty="0"/>
          </a:p>
          <a:p>
            <a:pPr algn="l">
              <a:defRPr sz="4200">
                <a:solidFill>
                  <a:srgbClr val="253957"/>
                </a:solidFill>
                <a:latin typeface="+mn-lt"/>
                <a:ea typeface="+mn-ea"/>
                <a:cs typeface="+mn-cs"/>
                <a:sym typeface="Arial Narrow"/>
              </a:defRPr>
            </a:pPr>
            <a:r>
              <a:rPr dirty="0"/>
              <a:t>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5746820"/>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13</a:t>
            </a:fld>
            <a:endParaRPr lang="ru-RU"/>
          </a:p>
        </p:txBody>
      </p:sp>
      <p:sp>
        <p:nvSpPr>
          <p:cNvPr id="12"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p:sp>
        <p:nvSpPr>
          <p:cNvPr id="2" name="TextBox 1">
            <a:extLst>
              <a:ext uri="{FF2B5EF4-FFF2-40B4-BE49-F238E27FC236}">
                <a16:creationId xmlns:a16="http://schemas.microsoft.com/office/drawing/2014/main" id="{5007E2CC-B197-4B4E-8C57-41A5FDAEB55F}"/>
              </a:ext>
            </a:extLst>
          </p:cNvPr>
          <p:cNvSpPr txBox="1"/>
          <p:nvPr/>
        </p:nvSpPr>
        <p:spPr>
          <a:xfrm>
            <a:off x="1653758" y="7121219"/>
            <a:ext cx="7760137"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dirty="0"/>
              <a:t>Spatial quantile regression</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7CA9A7C3-4296-C940-90C6-FEDBD53118B8}"/>
                  </a:ext>
                </a:extLst>
              </p:cNvPr>
              <p:cNvSpPr/>
              <p:nvPr/>
            </p:nvSpPr>
            <p:spPr>
              <a:xfrm>
                <a:off x="8769621" y="8019555"/>
                <a:ext cx="6844758"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𝜌</m:t>
                          </m:r>
                        </m:e>
                        <m:sub>
                          <m:r>
                            <a:rPr lang="ru-RU" i="1">
                              <a:latin typeface="Cambria Math" panose="02040503050406030204" pitchFamily="18" charset="0"/>
                            </a:rPr>
                            <m:t>𝜏</m:t>
                          </m:r>
                        </m:sub>
                      </m:sSub>
                      <m:r>
                        <a:rPr lang="ru-RU">
                          <a:latin typeface="Cambria Math" panose="02040503050406030204" pitchFamily="18" charset="0"/>
                        </a:rPr>
                        <m:t> </m:t>
                      </m:r>
                      <m:r>
                        <a:rPr lang="ru-RU" i="1">
                          <a:latin typeface="Cambria Math" panose="02040503050406030204" pitchFamily="18" charset="0"/>
                        </a:rPr>
                        <m:t>𝑊𝑔</m:t>
                      </m:r>
                      <m:r>
                        <a:rPr lang="ru-RU">
                          <a:latin typeface="Cambria Math" panose="02040503050406030204" pitchFamily="18" charset="0"/>
                        </a:rPr>
                        <m:t>+</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3" name="Прямоугольник 2">
                <a:extLst>
                  <a:ext uri="{FF2B5EF4-FFF2-40B4-BE49-F238E27FC236}">
                    <a16:creationId xmlns:a16="http://schemas.microsoft.com/office/drawing/2014/main" id="{7CA9A7C3-4296-C940-90C6-FEDBD53118B8}"/>
                  </a:ext>
                </a:extLst>
              </p:cNvPr>
              <p:cNvSpPr>
                <a:spLocks noRot="1" noChangeAspect="1" noMove="1" noResize="1" noEditPoints="1" noAdjustHandles="1" noChangeArrowheads="1" noChangeShapeType="1" noTextEdit="1"/>
              </p:cNvSpPr>
              <p:nvPr/>
            </p:nvSpPr>
            <p:spPr>
              <a:xfrm>
                <a:off x="8769621" y="8019555"/>
                <a:ext cx="6844758" cy="861774"/>
              </a:xfrm>
              <a:prstGeom prst="rect">
                <a:avLst/>
              </a:prstGeom>
              <a:blipFill>
                <a:blip r:embed="rId4"/>
                <a:stretch>
                  <a:fillRect l="-1481" t="-2899" r="-370" b="-26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401B4B-D39E-554B-83B8-77EABA9E2E93}"/>
                  </a:ext>
                </a:extLst>
              </p:cNvPr>
              <p:cNvSpPr txBox="1"/>
              <p:nvPr/>
            </p:nvSpPr>
            <p:spPr>
              <a:xfrm>
                <a:off x="1295356" y="9760436"/>
                <a:ext cx="19967772"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n-US" sz="5000" b="0" i="0" u="none" strike="noStrike" cap="none" spc="0" normalizeH="0" baseline="0" dirty="0">
                    <a:ln>
                      <a:noFill/>
                    </a:ln>
                    <a:solidFill>
                      <a:srgbClr val="000000"/>
                    </a:solidFill>
                    <a:effectLst/>
                    <a:uFillTx/>
                    <a:latin typeface="+mj-lt"/>
                    <a:ea typeface="+mj-ea"/>
                    <a:cs typeface="+mj-cs"/>
                    <a:sym typeface="Helvetica Light"/>
                  </a:rPr>
                  <a:t>where </a:t>
                </a:r>
                <a14:m>
                  <m:oMath xmlns:m="http://schemas.openxmlformats.org/officeDocument/2006/math">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𝜌</m:t>
                        </m:r>
                      </m:e>
                      <m:sub>
                        <m:r>
                          <a:rPr lang="ru-RU" i="1">
                            <a:latin typeface="Cambria Math" panose="02040503050406030204" pitchFamily="18" charset="0"/>
                          </a:rPr>
                          <m:t>𝜏</m:t>
                        </m:r>
                      </m:sub>
                    </m:sSub>
                  </m:oMath>
                </a14:m>
                <a:r>
                  <a:rPr kumimoji="0" lang="en-US" sz="5000" b="0" i="0" u="none" strike="noStrike" cap="none" spc="0" normalizeH="0" baseline="0" dirty="0">
                    <a:ln>
                      <a:noFill/>
                    </a:ln>
                    <a:solidFill>
                      <a:srgbClr val="000000"/>
                    </a:solidFill>
                    <a:effectLst/>
                    <a:uFillTx/>
                    <a:latin typeface="+mj-lt"/>
                    <a:ea typeface="+mj-ea"/>
                    <a:cs typeface="+mj-cs"/>
                    <a:sym typeface="Helvetica Light"/>
                  </a:rPr>
                  <a:t> is a spatial</a:t>
                </a:r>
                <a:r>
                  <a:rPr kumimoji="0" lang="en-US" sz="5000" b="0" i="0" u="none" strike="noStrike" cap="none" spc="0" normalizeH="0" dirty="0">
                    <a:ln>
                      <a:noFill/>
                    </a:ln>
                    <a:solidFill>
                      <a:srgbClr val="000000"/>
                    </a:solidFill>
                    <a:effectLst/>
                    <a:uFillTx/>
                    <a:latin typeface="+mj-lt"/>
                    <a:ea typeface="+mj-ea"/>
                    <a:cs typeface="+mj-cs"/>
                    <a:sym typeface="Helvetica Light"/>
                  </a:rPr>
                  <a:t> autoregressive parameter at quantile </a:t>
                </a:r>
                <a14:m>
                  <m:oMath xmlns:m="http://schemas.openxmlformats.org/officeDocument/2006/math">
                    <m:r>
                      <a:rPr lang="ru-RU" i="1">
                        <a:latin typeface="Cambria Math" panose="02040503050406030204" pitchFamily="18" charset="0"/>
                      </a:rPr>
                      <m:t>𝜏</m:t>
                    </m:r>
                  </m:oMath>
                </a14:m>
                <a:r>
                  <a:rPr kumimoji="0" lang="en-US" sz="5000" b="0" i="0" u="none" strike="noStrike" cap="none" spc="0" normalizeH="0" dirty="0">
                    <a:ln>
                      <a:noFill/>
                    </a:ln>
                    <a:solidFill>
                      <a:srgbClr val="000000"/>
                    </a:solidFill>
                    <a:effectLst/>
                    <a:uFillTx/>
                    <a:latin typeface="+mj-lt"/>
                    <a:ea typeface="+mj-ea"/>
                    <a:cs typeface="+mj-cs"/>
                    <a:sym typeface="Helvetica Light"/>
                  </a:rPr>
                  <a:t>, </a:t>
                </a:r>
                <a14:m>
                  <m:oMath xmlns:m="http://schemas.openxmlformats.org/officeDocument/2006/math">
                    <m:r>
                      <a:rPr lang="ru-RU" i="1">
                        <a:latin typeface="Cambria Math" panose="02040503050406030204" pitchFamily="18" charset="0"/>
                      </a:rPr>
                      <m:t>𝑊</m:t>
                    </m:r>
                  </m:oMath>
                </a14:m>
                <a:r>
                  <a:rPr kumimoji="0" lang="en-US" sz="5000" b="0" i="0" u="none" strike="noStrike" cap="none" spc="0" normalizeH="0" dirty="0">
                    <a:ln>
                      <a:noFill/>
                    </a:ln>
                    <a:solidFill>
                      <a:srgbClr val="000000"/>
                    </a:solidFill>
                    <a:effectLst/>
                    <a:uFillTx/>
                    <a:latin typeface="+mj-lt"/>
                    <a:ea typeface="+mj-ea"/>
                    <a:cs typeface="+mj-cs"/>
                    <a:sym typeface="Helvetica Light"/>
                  </a:rPr>
                  <a:t> is a binary spatial weighting matrix </a:t>
                </a:r>
                <a:r>
                  <a:rPr kumimoji="0" lang="en-US" sz="5000" b="0" i="0" u="none" strike="noStrike" cap="none" spc="0" normalizeH="0" baseline="0" dirty="0">
                    <a:ln>
                      <a:noFill/>
                    </a:ln>
                    <a:solidFill>
                      <a:srgbClr val="000000"/>
                    </a:solidFill>
                    <a:effectLst/>
                    <a:uFillTx/>
                    <a:latin typeface="+mj-lt"/>
                    <a:ea typeface="+mj-ea"/>
                    <a:cs typeface="+mj-cs"/>
                    <a:sym typeface="Helvetica Light"/>
                  </a:rPr>
                  <a:t> </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Choice>
        <mc:Fallback xmlns="">
          <p:sp>
            <p:nvSpPr>
              <p:cNvPr id="4" name="TextBox 3">
                <a:extLst>
                  <a:ext uri="{FF2B5EF4-FFF2-40B4-BE49-F238E27FC236}">
                    <a16:creationId xmlns:a16="http://schemas.microsoft.com/office/drawing/2014/main" id="{EC401B4B-D39E-554B-83B8-77EABA9E2E93}"/>
                  </a:ext>
                </a:extLst>
              </p:cNvPr>
              <p:cNvSpPr txBox="1">
                <a:spLocks noRot="1" noChangeAspect="1" noMove="1" noResize="1" noEditPoints="1" noAdjustHandles="1" noChangeArrowheads="1" noChangeShapeType="1" noTextEdit="1"/>
              </p:cNvSpPr>
              <p:nvPr/>
            </p:nvSpPr>
            <p:spPr>
              <a:xfrm>
                <a:off x="1295356" y="9760436"/>
                <a:ext cx="19967772" cy="1683152"/>
              </a:xfrm>
              <a:prstGeom prst="rect">
                <a:avLst/>
              </a:prstGeom>
              <a:blipFill>
                <a:blip r:embed="rId5"/>
                <a:stretch>
                  <a:fillRect t="-6767" r="-254" b="-18045"/>
                </a:stretch>
              </a:blipFill>
              <a:ln w="12700" cap="flat">
                <a:noFill/>
                <a:miter lim="400000"/>
              </a:ln>
              <a:effectLst/>
            </p:spPr>
            <p:txBody>
              <a:bodyPr/>
              <a:lstStyle/>
              <a:p>
                <a:r>
                  <a:rPr lang="ru-RU">
                    <a:noFill/>
                  </a:rPr>
                  <a:t> </a:t>
                </a:r>
              </a:p>
            </p:txBody>
          </p:sp>
        </mc:Fallback>
      </mc:AlternateContent>
      <p:sp>
        <p:nvSpPr>
          <p:cNvPr id="5" name="TextBox 4">
            <a:extLst>
              <a:ext uri="{FF2B5EF4-FFF2-40B4-BE49-F238E27FC236}">
                <a16:creationId xmlns:a16="http://schemas.microsoft.com/office/drawing/2014/main" id="{414B6C3A-7695-874E-8697-629AE743DA10}"/>
              </a:ext>
            </a:extLst>
          </p:cNvPr>
          <p:cNvSpPr txBox="1"/>
          <p:nvPr/>
        </p:nvSpPr>
        <p:spPr>
          <a:xfrm>
            <a:off x="1619956" y="4273796"/>
            <a:ext cx="20581156"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j-lt"/>
                <a:ea typeface="+mj-ea"/>
                <a:cs typeface="+mj-cs"/>
                <a:sym typeface="Helvetica Light"/>
              </a:rPr>
              <a:t>The conditional quantile of a random variable is assumed to be a linear function of randomly distributed exogenous factors: </a:t>
            </a:r>
          </a:p>
          <a:p>
            <a:pPr marL="0" marR="0" indent="0" algn="l"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722F0EBC-D093-0C47-8B38-6AEF8853F256}"/>
                  </a:ext>
                </a:extLst>
              </p:cNvPr>
              <p:cNvSpPr/>
              <p:nvPr/>
            </p:nvSpPr>
            <p:spPr>
              <a:xfrm>
                <a:off x="9657754" y="6163894"/>
                <a:ext cx="4644092"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𝜏</m:t>
                          </m:r>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𝜏</m:t>
                          </m:r>
                        </m:sub>
                      </m:sSub>
                    </m:oMath>
                  </m:oMathPara>
                </a14:m>
                <a:endParaRPr lang="ru-RU" dirty="0"/>
              </a:p>
            </p:txBody>
          </p:sp>
        </mc:Choice>
        <mc:Fallback xmlns="">
          <p:sp>
            <p:nvSpPr>
              <p:cNvPr id="14" name="Прямоугольник 13">
                <a:extLst>
                  <a:ext uri="{FF2B5EF4-FFF2-40B4-BE49-F238E27FC236}">
                    <a16:creationId xmlns:a16="http://schemas.microsoft.com/office/drawing/2014/main" id="{722F0EBC-D093-0C47-8B38-6AEF8853F256}"/>
                  </a:ext>
                </a:extLst>
              </p:cNvPr>
              <p:cNvSpPr>
                <a:spLocks noRot="1" noChangeAspect="1" noMove="1" noResize="1" noEditPoints="1" noAdjustHandles="1" noChangeArrowheads="1" noChangeShapeType="1" noTextEdit="1"/>
              </p:cNvSpPr>
              <p:nvPr/>
            </p:nvSpPr>
            <p:spPr>
              <a:xfrm>
                <a:off x="9657754" y="6163894"/>
                <a:ext cx="4644092" cy="861774"/>
              </a:xfrm>
              <a:prstGeom prst="rect">
                <a:avLst/>
              </a:prstGeom>
              <a:blipFill>
                <a:blip r:embed="rId6"/>
                <a:stretch>
                  <a:fillRect l="-3542" b="-23188"/>
                </a:stretch>
              </a:blipFill>
            </p:spPr>
            <p:txBody>
              <a:bodyPr/>
              <a:lstStyle/>
              <a:p>
                <a:r>
                  <a:rPr lang="ru-RU">
                    <a:noFill/>
                  </a:rPr>
                  <a:t> </a:t>
                </a:r>
              </a:p>
            </p:txBody>
          </p:sp>
        </mc:Fallback>
      </mc:AlternateContent>
    </p:spTree>
    <p:extLst>
      <p:ext uri="{BB962C8B-B14F-4D97-AF65-F5344CB8AC3E}">
        <p14:creationId xmlns:p14="http://schemas.microsoft.com/office/powerpoint/2010/main" val="3792323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965147" y="2140489"/>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7"/>
            <a:ext cx="19767527" cy="127826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6000" dirty="0"/>
              <a:t>2. Spatial Quantile regression Methods of estimation</a:t>
            </a:r>
            <a:endParaRPr sz="6000" dirty="0"/>
          </a:p>
          <a:p>
            <a:pPr algn="l">
              <a:defRPr sz="4200">
                <a:solidFill>
                  <a:srgbClr val="253957"/>
                </a:solidFill>
                <a:latin typeface="+mn-lt"/>
                <a:ea typeface="+mn-ea"/>
                <a:cs typeface="+mn-cs"/>
                <a:sym typeface="Arial Narrow"/>
              </a:defRPr>
            </a:pPr>
            <a:r>
              <a:rPr sz="4800" dirty="0"/>
              <a:t>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5746820"/>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dirty="0"/>
          </a:p>
        </p:txBody>
      </p:sp>
      <p:sp>
        <p:nvSpPr>
          <p:cNvPr id="61" name="Заголовок основного текста"/>
          <p:cNvSpPr txBox="1"/>
          <p:nvPr/>
        </p:nvSpPr>
        <p:spPr>
          <a:xfrm>
            <a:off x="1826395" y="4357927"/>
            <a:ext cx="16073440" cy="86354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Methods of estimation:</a:t>
            </a:r>
          </a:p>
          <a:p>
            <a:pPr marL="571500" indent="-571500">
              <a:buFont typeface="Arial" panose="020B0604020202020204" pitchFamily="34" charset="0"/>
              <a:buChar char="•"/>
            </a:pPr>
            <a:r>
              <a:rPr lang="en-US" dirty="0"/>
              <a:t>Kim and Muller (2004): a double stage quantile regression (DSQR) </a:t>
            </a:r>
          </a:p>
          <a:p>
            <a:pPr marL="571500" indent="-571500">
              <a:buFont typeface="Arial" panose="020B0604020202020204" pitchFamily="34" charset="0"/>
              <a:buChar char="•"/>
            </a:pPr>
            <a:r>
              <a:rPr lang="en-US" dirty="0" err="1"/>
              <a:t>Kostov</a:t>
            </a:r>
            <a:r>
              <a:rPr lang="en-US" dirty="0"/>
              <a:t> (2013): an empirical likelihood quantile regression (ELQR) estimator </a:t>
            </a:r>
          </a:p>
          <a:p>
            <a:pPr marL="571500" indent="-571500">
              <a:buFont typeface="Arial" panose="020B0604020202020204" pitchFamily="34" charset="0"/>
              <a:buChar char="•"/>
            </a:pPr>
            <a:r>
              <a:rPr lang="en-US" dirty="0" err="1"/>
              <a:t>Chernozhukov</a:t>
            </a:r>
            <a:r>
              <a:rPr lang="en-US" dirty="0"/>
              <a:t> and Hansen (2005, 2008): instrumental variable quantile regression (IVQR)  </a:t>
            </a:r>
          </a:p>
          <a:p>
            <a:endParaRPr lang="en-US" dirty="0"/>
          </a:p>
          <a:p>
            <a:r>
              <a:rPr lang="en-US" dirty="0"/>
              <a:t> </a:t>
            </a:r>
          </a:p>
          <a:p>
            <a:endParaRPr lang="en-US" dirty="0"/>
          </a:p>
          <a:p>
            <a:pPr marL="571500" indent="-571500">
              <a:buFont typeface="Arial" charset="0"/>
              <a:buChar char="•"/>
            </a:pPr>
            <a:endParaRPr lang="en-US" dirty="0"/>
          </a:p>
          <a:p>
            <a:pPr marL="571500" indent="-571500">
              <a:buFont typeface="Arial" charset="0"/>
              <a:buChar char="•"/>
            </a:pP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14</a:t>
            </a:fld>
            <a:endParaRPr lang="ru-RU"/>
          </a:p>
        </p:txBody>
      </p:sp>
      <p:sp>
        <p:nvSpPr>
          <p:cNvPr id="12"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DD27BADB-E0E0-544D-A6F9-E947775DEA2F}"/>
                  </a:ext>
                </a:extLst>
              </p:cNvPr>
              <p:cNvSpPr/>
              <p:nvPr/>
            </p:nvSpPr>
            <p:spPr>
              <a:xfrm>
                <a:off x="14249427" y="4268254"/>
                <a:ext cx="5966442" cy="861774"/>
              </a:xfrm>
              <a:prstGeom prst="rect">
                <a:avLst/>
              </a:prstGeom>
            </p:spPr>
            <p:txBody>
              <a:bodyPr wrap="none">
                <a:spAutoFit/>
              </a:bodyPr>
              <a:lstStyle/>
              <a:p>
                <a14:m>
                  <m:oMath xmlns:m="http://schemas.openxmlformats.org/officeDocument/2006/math">
                    <m:r>
                      <a:rPr lang="ru-RU" i="1" smtClean="0">
                        <a:latin typeface="Cambria Math" panose="02040503050406030204" pitchFamily="18" charset="0"/>
                      </a:rPr>
                      <m:t>𝑊𝑔</m:t>
                    </m:r>
                  </m:oMath>
                </a14:m>
                <a:r>
                  <a:rPr lang="en-US" dirty="0"/>
                  <a:t> is </a:t>
                </a:r>
                <a:r>
                  <a:rPr lang="en-US" dirty="0" err="1"/>
                  <a:t>endogeneous</a:t>
                </a:r>
                <a:endParaRPr lang="ru-RU" dirty="0"/>
              </a:p>
            </p:txBody>
          </p:sp>
        </mc:Choice>
        <mc:Fallback xmlns="">
          <p:sp>
            <p:nvSpPr>
              <p:cNvPr id="5" name="Прямоугольник 4">
                <a:extLst>
                  <a:ext uri="{FF2B5EF4-FFF2-40B4-BE49-F238E27FC236}">
                    <a16:creationId xmlns:a16="http://schemas.microsoft.com/office/drawing/2014/main" id="{DD27BADB-E0E0-544D-A6F9-E947775DEA2F}"/>
                  </a:ext>
                </a:extLst>
              </p:cNvPr>
              <p:cNvSpPr>
                <a:spLocks noRot="1" noChangeAspect="1" noMove="1" noResize="1" noEditPoints="1" noAdjustHandles="1" noChangeArrowheads="1" noChangeShapeType="1" noTextEdit="1"/>
              </p:cNvSpPr>
              <p:nvPr/>
            </p:nvSpPr>
            <p:spPr>
              <a:xfrm>
                <a:off x="14249427" y="4268254"/>
                <a:ext cx="5966442" cy="861774"/>
              </a:xfrm>
              <a:prstGeom prst="rect">
                <a:avLst/>
              </a:prstGeom>
              <a:blipFill>
                <a:blip r:embed="rId4"/>
                <a:stretch>
                  <a:fillRect l="-2766" t="-17391" r="-4468" b="-3768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9201BDCA-089A-3247-928C-6F42B79ADB5B}"/>
                  </a:ext>
                </a:extLst>
              </p:cNvPr>
              <p:cNvSpPr/>
              <p:nvPr/>
            </p:nvSpPr>
            <p:spPr>
              <a:xfrm>
                <a:off x="4887557" y="4268254"/>
                <a:ext cx="6844758"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𝜌</m:t>
                          </m:r>
                        </m:e>
                        <m:sub>
                          <m:r>
                            <a:rPr lang="ru-RU" i="1">
                              <a:latin typeface="Cambria Math" panose="02040503050406030204" pitchFamily="18" charset="0"/>
                            </a:rPr>
                            <m:t>𝜏</m:t>
                          </m:r>
                        </m:sub>
                      </m:sSub>
                      <m:r>
                        <a:rPr lang="ru-RU">
                          <a:latin typeface="Cambria Math" panose="02040503050406030204" pitchFamily="18" charset="0"/>
                        </a:rPr>
                        <m:t> </m:t>
                      </m:r>
                      <m:r>
                        <a:rPr lang="ru-RU" i="1">
                          <a:latin typeface="Cambria Math" panose="02040503050406030204" pitchFamily="18" charset="0"/>
                        </a:rPr>
                        <m:t>𝑊𝑔</m:t>
                      </m:r>
                      <m:r>
                        <a:rPr lang="ru-RU">
                          <a:latin typeface="Cambria Math" panose="02040503050406030204" pitchFamily="18" charset="0"/>
                        </a:rPr>
                        <m:t>+</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13" name="Прямоугольник 12">
                <a:extLst>
                  <a:ext uri="{FF2B5EF4-FFF2-40B4-BE49-F238E27FC236}">
                    <a16:creationId xmlns:a16="http://schemas.microsoft.com/office/drawing/2014/main" id="{9201BDCA-089A-3247-928C-6F42B79ADB5B}"/>
                  </a:ext>
                </a:extLst>
              </p:cNvPr>
              <p:cNvSpPr>
                <a:spLocks noRot="1" noChangeAspect="1" noMove="1" noResize="1" noEditPoints="1" noAdjustHandles="1" noChangeArrowheads="1" noChangeShapeType="1" noTextEdit="1"/>
              </p:cNvSpPr>
              <p:nvPr/>
            </p:nvSpPr>
            <p:spPr>
              <a:xfrm>
                <a:off x="4887557" y="4268254"/>
                <a:ext cx="6844758" cy="861774"/>
              </a:xfrm>
              <a:prstGeom prst="rect">
                <a:avLst/>
              </a:prstGeom>
              <a:blipFill>
                <a:blip r:embed="rId5"/>
                <a:stretch>
                  <a:fillRect l="-1479" t="-2899" r="-185" b="-24638"/>
                </a:stretch>
              </a:blipFill>
            </p:spPr>
            <p:txBody>
              <a:bodyPr/>
              <a:lstStyle/>
              <a:p>
                <a:r>
                  <a:rPr lang="ru-RU">
                    <a:noFill/>
                  </a:rPr>
                  <a:t> </a:t>
                </a:r>
              </a:p>
            </p:txBody>
          </p:sp>
        </mc:Fallback>
      </mc:AlternateContent>
    </p:spTree>
    <p:extLst>
      <p:ext uri="{BB962C8B-B14F-4D97-AF65-F5344CB8AC3E}">
        <p14:creationId xmlns:p14="http://schemas.microsoft.com/office/powerpoint/2010/main" val="28001753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4" y="2398939"/>
            <a:ext cx="23182935" cy="230251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200" b="1" cap="all" dirty="0">
                <a:solidFill>
                  <a:srgbClr val="253957"/>
                </a:solidFill>
                <a:sym typeface="Arial Narrow"/>
              </a:rPr>
              <a:t>2. Methodology </a:t>
            </a:r>
          </a:p>
          <a:p>
            <a:pPr algn="l">
              <a:defRPr sz="7000" b="1" cap="all">
                <a:solidFill>
                  <a:srgbClr val="253957"/>
                </a:solidFill>
                <a:latin typeface="+mn-lt"/>
                <a:ea typeface="+mn-ea"/>
                <a:cs typeface="+mn-cs"/>
                <a:sym typeface="Arial Narrow"/>
              </a:defRPr>
            </a:pPr>
            <a:r>
              <a:rPr lang="en-US" sz="4400" dirty="0"/>
              <a:t>Cross-sectional Quantile Estimation</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4534" y="8819108"/>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15</a:t>
            </a:fld>
            <a:endParaRPr lang="ru-RU"/>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C0CD1C66-E9B3-F84A-AB57-4773227914CF}"/>
                  </a:ext>
                </a:extLst>
              </p:cNvPr>
              <p:cNvSpPr/>
              <p:nvPr/>
            </p:nvSpPr>
            <p:spPr>
              <a:xfrm>
                <a:off x="9878524" y="9013253"/>
                <a:ext cx="5126082"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𝑍</m:t>
                      </m:r>
                      <m:r>
                        <a:rPr lang="ru-RU">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 </m:t>
                      </m:r>
                      <m:r>
                        <m:rPr>
                          <m:sty m:val="p"/>
                        </m:rPr>
                        <a:rPr lang="en-US" b="0" i="0" smtClean="0">
                          <a:latin typeface="Cambria Math" panose="02040503050406030204" pitchFamily="18" charset="0"/>
                        </a:rPr>
                        <m:t>WX</m:t>
                      </m: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W</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X</m:t>
                      </m:r>
                      <m:r>
                        <a:rPr lang="en-US" b="0" i="0" smtClean="0">
                          <a:latin typeface="Cambria Math" panose="02040503050406030204" pitchFamily="18" charset="0"/>
                        </a:rPr>
                        <m:t>]</m:t>
                      </m:r>
                    </m:oMath>
                  </m:oMathPara>
                </a14:m>
                <a:endParaRPr lang="ru-RU" dirty="0"/>
              </a:p>
            </p:txBody>
          </p:sp>
        </mc:Choice>
        <mc:Fallback xmlns="">
          <p:sp>
            <p:nvSpPr>
              <p:cNvPr id="2" name="Прямоугольник 1">
                <a:extLst>
                  <a:ext uri="{FF2B5EF4-FFF2-40B4-BE49-F238E27FC236}">
                    <a16:creationId xmlns:a16="http://schemas.microsoft.com/office/drawing/2014/main" id="{C0CD1C66-E9B3-F84A-AB57-4773227914CF}"/>
                  </a:ext>
                </a:extLst>
              </p:cNvPr>
              <p:cNvSpPr>
                <a:spLocks noRot="1" noChangeAspect="1" noMove="1" noResize="1" noEditPoints="1" noAdjustHandles="1" noChangeArrowheads="1" noChangeShapeType="1" noTextEdit="1"/>
              </p:cNvSpPr>
              <p:nvPr/>
            </p:nvSpPr>
            <p:spPr>
              <a:xfrm>
                <a:off x="9878524" y="9013253"/>
                <a:ext cx="5126082" cy="861774"/>
              </a:xfrm>
              <a:prstGeom prst="rect">
                <a:avLst/>
              </a:prstGeom>
              <a:blipFill>
                <a:blip r:embed="rId4"/>
                <a:stretch>
                  <a:fillRect l="-1728" b="-24638"/>
                </a:stretch>
              </a:blipFill>
            </p:spPr>
            <p:txBody>
              <a:bodyPr/>
              <a:lstStyle/>
              <a:p>
                <a:r>
                  <a:rPr lang="ru-RU">
                    <a:noFill/>
                  </a:rPr>
                  <a:t> </a:t>
                </a:r>
              </a:p>
            </p:txBody>
          </p:sp>
        </mc:Fallback>
      </mc:AlternateContent>
      <p:sp>
        <p:nvSpPr>
          <p:cNvPr id="3" name="TextBox 2">
            <a:extLst>
              <a:ext uri="{FF2B5EF4-FFF2-40B4-BE49-F238E27FC236}">
                <a16:creationId xmlns:a16="http://schemas.microsoft.com/office/drawing/2014/main" id="{46193F07-F42A-BA49-9B9D-4A2F53A12FA4}"/>
              </a:ext>
            </a:extLst>
          </p:cNvPr>
          <p:cNvSpPr txBox="1"/>
          <p:nvPr/>
        </p:nvSpPr>
        <p:spPr>
          <a:xfrm>
            <a:off x="1652652" y="5865375"/>
            <a:ext cx="16408337"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dirty="0"/>
              <a:t>Method: Instrumental variable quantile regression (IVQR)</a:t>
            </a:r>
          </a:p>
          <a:p>
            <a:pPr algn="l"/>
            <a:r>
              <a:rPr lang="en-US" dirty="0"/>
              <a:t>  </a:t>
            </a:r>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a:p>
            <a:pPr algn="l"/>
            <a:r>
              <a:rPr kumimoji="0" lang="en-US" sz="5000" b="0" i="0" u="none" strike="noStrike" cap="none" spc="0" normalizeH="0" baseline="0" dirty="0">
                <a:ln>
                  <a:noFill/>
                </a:ln>
                <a:solidFill>
                  <a:srgbClr val="000000"/>
                </a:solidFill>
                <a:effectLst/>
                <a:uFillTx/>
                <a:latin typeface="+mj-lt"/>
                <a:ea typeface="+mj-ea"/>
                <a:cs typeface="+mj-cs"/>
                <a:sym typeface="Helvetica Light"/>
              </a:rPr>
              <a:t>Instruments proposed by </a:t>
            </a:r>
            <a:r>
              <a:rPr lang="en-US" dirty="0"/>
              <a:t>(McMillen, 2013):</a:t>
            </a:r>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3263008" y="4553782"/>
                <a:ext cx="6844758"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𝜌</m:t>
                          </m:r>
                        </m:e>
                        <m:sub>
                          <m:r>
                            <a:rPr lang="ru-RU" i="1">
                              <a:latin typeface="Cambria Math" panose="02040503050406030204" pitchFamily="18" charset="0"/>
                            </a:rPr>
                            <m:t>𝜏</m:t>
                          </m:r>
                        </m:sub>
                      </m:sSub>
                      <m:r>
                        <a:rPr lang="ru-RU">
                          <a:latin typeface="Cambria Math" panose="02040503050406030204" pitchFamily="18" charset="0"/>
                        </a:rPr>
                        <m:t> </m:t>
                      </m:r>
                      <m:r>
                        <a:rPr lang="ru-RU" i="1">
                          <a:latin typeface="Cambria Math" panose="02040503050406030204" pitchFamily="18" charset="0"/>
                        </a:rPr>
                        <m:t>𝑊𝑔</m:t>
                      </m:r>
                      <m:r>
                        <a:rPr lang="ru-RU">
                          <a:latin typeface="Cambria Math" panose="02040503050406030204" pitchFamily="18" charset="0"/>
                        </a:rPr>
                        <m:t>+</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3263008" y="4553782"/>
                <a:ext cx="6844758" cy="861774"/>
              </a:xfrm>
              <a:prstGeom prst="rect">
                <a:avLst/>
              </a:prstGeom>
              <a:blipFill>
                <a:blip r:embed="rId5"/>
                <a:stretch>
                  <a:fillRect l="-1296" t="-2899" r="-370" b="-26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A91C27C5-C4AF-8047-80D4-021984F3C341}"/>
                  </a:ext>
                </a:extLst>
              </p:cNvPr>
              <p:cNvSpPr/>
              <p:nvPr/>
            </p:nvSpPr>
            <p:spPr>
              <a:xfrm>
                <a:off x="13627392" y="4467742"/>
                <a:ext cx="5966442" cy="861774"/>
              </a:xfrm>
              <a:prstGeom prst="rect">
                <a:avLst/>
              </a:prstGeom>
            </p:spPr>
            <p:txBody>
              <a:bodyPr wrap="none">
                <a:spAutoFit/>
              </a:bodyPr>
              <a:lstStyle/>
              <a:p>
                <a14:m>
                  <m:oMath xmlns:m="http://schemas.openxmlformats.org/officeDocument/2006/math">
                    <m:r>
                      <a:rPr lang="ru-RU" i="1" smtClean="0">
                        <a:latin typeface="Cambria Math" panose="02040503050406030204" pitchFamily="18" charset="0"/>
                      </a:rPr>
                      <m:t>𝑊𝑔</m:t>
                    </m:r>
                  </m:oMath>
                </a14:m>
                <a:r>
                  <a:rPr lang="en-US" dirty="0"/>
                  <a:t> is </a:t>
                </a:r>
                <a:r>
                  <a:rPr lang="en-US" dirty="0" err="1"/>
                  <a:t>endogeneous</a:t>
                </a:r>
                <a:endParaRPr lang="ru-RU" dirty="0"/>
              </a:p>
            </p:txBody>
          </p:sp>
        </mc:Choice>
        <mc:Fallback xmlns="">
          <p:sp>
            <p:nvSpPr>
              <p:cNvPr id="13" name="Прямоугольник 12">
                <a:extLst>
                  <a:ext uri="{FF2B5EF4-FFF2-40B4-BE49-F238E27FC236}">
                    <a16:creationId xmlns:a16="http://schemas.microsoft.com/office/drawing/2014/main" id="{A91C27C5-C4AF-8047-80D4-021984F3C341}"/>
                  </a:ext>
                </a:extLst>
              </p:cNvPr>
              <p:cNvSpPr>
                <a:spLocks noRot="1" noChangeAspect="1" noMove="1" noResize="1" noEditPoints="1" noAdjustHandles="1" noChangeArrowheads="1" noChangeShapeType="1" noTextEdit="1"/>
              </p:cNvSpPr>
              <p:nvPr/>
            </p:nvSpPr>
            <p:spPr>
              <a:xfrm>
                <a:off x="13627392" y="4467742"/>
                <a:ext cx="5966442" cy="861774"/>
              </a:xfrm>
              <a:prstGeom prst="rect">
                <a:avLst/>
              </a:prstGeom>
              <a:blipFill>
                <a:blip r:embed="rId6"/>
                <a:stretch>
                  <a:fillRect l="-2548" t="-15942" r="-4459" b="-37681"/>
                </a:stretch>
              </a:blipFill>
            </p:spPr>
            <p:txBody>
              <a:bodyPr/>
              <a:lstStyle/>
              <a:p>
                <a:r>
                  <a:rPr lang="ru-RU">
                    <a:noFill/>
                  </a:rPr>
                  <a:t> </a:t>
                </a:r>
              </a:p>
            </p:txBody>
          </p:sp>
        </mc:Fallback>
      </mc:AlternateContent>
    </p:spTree>
    <p:extLst>
      <p:ext uri="{BB962C8B-B14F-4D97-AF65-F5344CB8AC3E}">
        <p14:creationId xmlns:p14="http://schemas.microsoft.com/office/powerpoint/2010/main" val="6566290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4" y="2398939"/>
            <a:ext cx="23182935" cy="230251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200" b="1" cap="all" dirty="0">
                <a:solidFill>
                  <a:srgbClr val="253957"/>
                </a:solidFill>
                <a:sym typeface="Arial Narrow"/>
              </a:rPr>
              <a:t>3. Methodology </a:t>
            </a:r>
          </a:p>
          <a:p>
            <a:pPr algn="l">
              <a:defRPr sz="7000" b="1" cap="all">
                <a:solidFill>
                  <a:srgbClr val="253957"/>
                </a:solidFill>
                <a:latin typeface="+mn-lt"/>
                <a:ea typeface="+mn-ea"/>
                <a:cs typeface="+mn-cs"/>
                <a:sym typeface="Arial Narrow"/>
              </a:defRPr>
            </a:pPr>
            <a:r>
              <a:rPr lang="en-US" sz="4400" dirty="0"/>
              <a:t>Panel Data Quantile Estimation with fixed effects</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4534" y="8819108"/>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16</a:t>
            </a:fld>
            <a:endParaRPr lang="ru-RU"/>
          </a:p>
        </p:txBody>
      </p:sp>
      <p:sp>
        <p:nvSpPr>
          <p:cNvPr id="3" name="TextBox 2">
            <a:extLst>
              <a:ext uri="{FF2B5EF4-FFF2-40B4-BE49-F238E27FC236}">
                <a16:creationId xmlns:a16="http://schemas.microsoft.com/office/drawing/2014/main" id="{46193F07-F42A-BA49-9B9D-4A2F53A12FA4}"/>
              </a:ext>
            </a:extLst>
          </p:cNvPr>
          <p:cNvSpPr txBox="1"/>
          <p:nvPr/>
        </p:nvSpPr>
        <p:spPr>
          <a:xfrm>
            <a:off x="1257910" y="8963812"/>
            <a:ext cx="21506373"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dirty="0">
                <a:latin typeface="+mn-lt"/>
              </a:rPr>
              <a:t>Machado and Santos Silva (2019):  quantile regressions with fixed effects affecting the entire distribution</a:t>
            </a:r>
          </a:p>
          <a:p>
            <a:pPr algn="l"/>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8704934" y="4979006"/>
                <a:ext cx="6461769"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ru-RU" i="1" smtClean="0">
                              <a:latin typeface="Cambria Math" panose="02040503050406030204" pitchFamily="18" charset="0"/>
                            </a:rPr>
                            <m:t>𝑔</m:t>
                          </m:r>
                        </m:e>
                        <m:sub>
                          <m:r>
                            <a:rPr lang="en-US" b="0" i="1" smtClean="0">
                              <a:latin typeface="Cambria Math" panose="02040503050406030204" pitchFamily="18" charset="0"/>
                            </a:rPr>
                            <m:t>𝑖𝑡</m:t>
                          </m:r>
                        </m:sub>
                      </m:sSub>
                      <m:r>
                        <a:rPr lang="ru-RU">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ru-RU" i="1">
                              <a:latin typeface="Cambria Math" panose="02040503050406030204" pitchFamily="18" charset="0"/>
                            </a:rPr>
                            <m:t>𝑋</m:t>
                          </m:r>
                        </m:e>
                        <m:sub>
                          <m:r>
                            <a:rPr lang="en-US" b="0" i="1" smtClean="0">
                              <a:latin typeface="Cambria Math" panose="02040503050406030204" pitchFamily="18" charset="0"/>
                            </a:rPr>
                            <m:t>𝑖𝑡</m:t>
                          </m:r>
                        </m:sub>
                      </m:sSub>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𝜀</m:t>
                          </m:r>
                        </m:e>
                        <m:sub>
                          <m:r>
                            <a:rPr lang="en-US" b="0" i="1" smtClean="0">
                              <a:solidFill>
                                <a:schemeClr val="tx1"/>
                              </a:solidFill>
                              <a:latin typeface="Cambria Math" panose="02040503050406030204" pitchFamily="18" charset="0"/>
                            </a:rPr>
                            <m:t>𝑖𝑡</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8704934" y="4979006"/>
                <a:ext cx="6461769" cy="861774"/>
              </a:xfrm>
              <a:prstGeom prst="rect">
                <a:avLst/>
              </a:prstGeom>
              <a:blipFill>
                <a:blip r:embed="rId4"/>
                <a:stretch>
                  <a:fillRect l="-1569" t="-2941" r="-392" b="-2794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a:extLst>
                  <a:ext uri="{FF2B5EF4-FFF2-40B4-BE49-F238E27FC236}">
                    <a16:creationId xmlns:a16="http://schemas.microsoft.com/office/drawing/2014/main" id="{8EBB1526-5036-594C-ADD0-FFE2F350F58D}"/>
                  </a:ext>
                </a:extLst>
              </p:cNvPr>
              <p:cNvSpPr/>
              <p:nvPr/>
            </p:nvSpPr>
            <p:spPr>
              <a:xfrm>
                <a:off x="8548676" y="8003672"/>
                <a:ext cx="6721006"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ru-RU" i="1" smtClean="0">
                              <a:latin typeface="Cambria Math" panose="02040503050406030204" pitchFamily="18" charset="0"/>
                            </a:rPr>
                            <m:t>𝑔</m:t>
                          </m:r>
                        </m:e>
                        <m:sub>
                          <m:r>
                            <a:rPr lang="en-US" b="0" i="1" smtClean="0">
                              <a:latin typeface="Cambria Math" panose="02040503050406030204" pitchFamily="18" charset="0"/>
                            </a:rPr>
                            <m:t>𝑖𝑡</m:t>
                          </m:r>
                        </m:sub>
                      </m:sSub>
                      <m:r>
                        <a:rPr lang="ru-RU">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r>
                            <a:rPr lang="en-US" b="0" i="1" smtClean="0">
                              <a:latin typeface="Cambria Math" panose="02040503050406030204" pitchFamily="18" charset="0"/>
                            </a:rPr>
                            <m:t>𝜏</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ru-RU" i="1">
                              <a:latin typeface="Cambria Math" panose="02040503050406030204" pitchFamily="18" charset="0"/>
                            </a:rPr>
                            <m:t>𝑋</m:t>
                          </m:r>
                        </m:e>
                        <m:sub>
                          <m:r>
                            <a:rPr lang="en-US" b="0" i="1" smtClean="0">
                              <a:latin typeface="Cambria Math" panose="02040503050406030204" pitchFamily="18" charset="0"/>
                            </a:rPr>
                            <m:t>𝑖𝑡</m:t>
                          </m:r>
                        </m:sub>
                      </m:sSub>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𝜀</m:t>
                          </m:r>
                        </m:e>
                        <m:sub>
                          <m:r>
                            <a:rPr lang="en-US" b="0" i="1" smtClean="0">
                              <a:solidFill>
                                <a:schemeClr val="tx1"/>
                              </a:solidFill>
                              <a:latin typeface="Cambria Math" panose="02040503050406030204" pitchFamily="18" charset="0"/>
                            </a:rPr>
                            <m:t>𝑖𝑡</m:t>
                          </m:r>
                        </m:sub>
                      </m:sSub>
                      <m:r>
                        <a:rPr lang="ru-RU">
                          <a:latin typeface="Cambria Math" panose="02040503050406030204" pitchFamily="18" charset="0"/>
                        </a:rPr>
                        <m:t> </m:t>
                      </m:r>
                    </m:oMath>
                  </m:oMathPara>
                </a14:m>
                <a:endParaRPr lang="ru-RU" dirty="0"/>
              </a:p>
            </p:txBody>
          </p:sp>
        </mc:Choice>
        <mc:Fallback xmlns="">
          <p:sp>
            <p:nvSpPr>
              <p:cNvPr id="13" name="Прямоугольник 12">
                <a:extLst>
                  <a:ext uri="{FF2B5EF4-FFF2-40B4-BE49-F238E27FC236}">
                    <a16:creationId xmlns:a16="http://schemas.microsoft.com/office/drawing/2014/main" id="{8EBB1526-5036-594C-ADD0-FFE2F350F58D}"/>
                  </a:ext>
                </a:extLst>
              </p:cNvPr>
              <p:cNvSpPr>
                <a:spLocks noRot="1" noChangeAspect="1" noMove="1" noResize="1" noEditPoints="1" noAdjustHandles="1" noChangeArrowheads="1" noChangeShapeType="1" noTextEdit="1"/>
              </p:cNvSpPr>
              <p:nvPr/>
            </p:nvSpPr>
            <p:spPr>
              <a:xfrm>
                <a:off x="8548676" y="8003672"/>
                <a:ext cx="6721006" cy="861774"/>
              </a:xfrm>
              <a:prstGeom prst="rect">
                <a:avLst/>
              </a:prstGeom>
              <a:blipFill>
                <a:blip r:embed="rId5"/>
                <a:stretch>
                  <a:fillRect l="-1130" t="-2941" b="-27941"/>
                </a:stretch>
              </a:blipFill>
            </p:spPr>
            <p:txBody>
              <a:bodyPr/>
              <a:lstStyle/>
              <a:p>
                <a:r>
                  <a:rPr lang="ru-RU">
                    <a:noFill/>
                  </a:rPr>
                  <a:t> </a:t>
                </a:r>
              </a:p>
            </p:txBody>
          </p:sp>
        </mc:Fallback>
      </mc:AlternateContent>
      <p:sp>
        <p:nvSpPr>
          <p:cNvPr id="16" name="TextBox 15">
            <a:extLst>
              <a:ext uri="{FF2B5EF4-FFF2-40B4-BE49-F238E27FC236}">
                <a16:creationId xmlns:a16="http://schemas.microsoft.com/office/drawing/2014/main" id="{CBDDE1A4-8848-D44E-8998-1B0A8E98C14A}"/>
              </a:ext>
            </a:extLst>
          </p:cNvPr>
          <p:cNvSpPr txBox="1"/>
          <p:nvPr/>
        </p:nvSpPr>
        <p:spPr>
          <a:xfrm>
            <a:off x="1155992" y="6044999"/>
            <a:ext cx="21506373"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dirty="0" err="1">
                <a:latin typeface="+mn-lt"/>
              </a:rPr>
              <a:t>Koenker</a:t>
            </a:r>
            <a:r>
              <a:rPr lang="en-US" dirty="0">
                <a:latin typeface="+mn-lt"/>
              </a:rPr>
              <a:t> (2004):  quantile regressions for longitudinal data (fixed effects are constant over quantiles) </a:t>
            </a:r>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17668810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4" y="2398939"/>
            <a:ext cx="23182935" cy="230251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200" b="1" cap="all" dirty="0">
                <a:solidFill>
                  <a:srgbClr val="253957"/>
                </a:solidFill>
                <a:sym typeface="Arial Narrow"/>
              </a:rPr>
              <a:t>4. Methodology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4534" y="8819108"/>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17</a:t>
            </a:fld>
            <a:endParaRPr lang="ru-RU"/>
          </a:p>
        </p:txBody>
      </p:sp>
      <p:sp>
        <p:nvSpPr>
          <p:cNvPr id="3" name="TextBox 2">
            <a:extLst>
              <a:ext uri="{FF2B5EF4-FFF2-40B4-BE49-F238E27FC236}">
                <a16:creationId xmlns:a16="http://schemas.microsoft.com/office/drawing/2014/main" id="{46193F07-F42A-BA49-9B9D-4A2F53A12FA4}"/>
              </a:ext>
            </a:extLst>
          </p:cNvPr>
          <p:cNvSpPr txBox="1"/>
          <p:nvPr/>
        </p:nvSpPr>
        <p:spPr>
          <a:xfrm>
            <a:off x="1171075" y="6648697"/>
            <a:ext cx="21506373"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dirty="0">
                <a:latin typeface="+mn-lt"/>
              </a:rPr>
              <a:t>Method:  quantile regressions with fixed effects (Machado and Santos Silva, 2019)</a:t>
            </a:r>
          </a:p>
          <a:p>
            <a:pPr algn="l"/>
            <a:endParaRPr kumimoji="0" lang="en-US"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8575316" y="4979006"/>
                <a:ext cx="6721006"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ru-RU" i="1" smtClean="0">
                              <a:latin typeface="Cambria Math" panose="02040503050406030204" pitchFamily="18" charset="0"/>
                            </a:rPr>
                            <m:t>𝑔</m:t>
                          </m:r>
                        </m:e>
                        <m:sub>
                          <m:r>
                            <a:rPr lang="en-US" b="0" i="1" smtClean="0">
                              <a:latin typeface="Cambria Math" panose="02040503050406030204" pitchFamily="18" charset="0"/>
                            </a:rPr>
                            <m:t>𝑖𝑡</m:t>
                          </m:r>
                        </m:sub>
                      </m:sSub>
                      <m:r>
                        <a:rPr lang="ru-RU">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r>
                            <a:rPr lang="en-US" b="0" i="1" smtClean="0">
                              <a:latin typeface="Cambria Math" panose="02040503050406030204" pitchFamily="18" charset="0"/>
                            </a:rPr>
                            <m:t>𝜏</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ru-RU" i="1">
                              <a:latin typeface="Cambria Math" panose="02040503050406030204" pitchFamily="18" charset="0"/>
                            </a:rPr>
                            <m:t>𝑋</m:t>
                          </m:r>
                        </m:e>
                        <m:sub>
                          <m:r>
                            <a:rPr lang="en-US" b="0" i="1" smtClean="0">
                              <a:latin typeface="Cambria Math" panose="02040503050406030204" pitchFamily="18" charset="0"/>
                            </a:rPr>
                            <m:t>𝑖𝑡</m:t>
                          </m:r>
                        </m:sub>
                      </m:sSub>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𝜀</m:t>
                          </m:r>
                        </m:e>
                        <m:sub>
                          <m:r>
                            <a:rPr lang="en-US" b="0" i="1" smtClean="0">
                              <a:solidFill>
                                <a:schemeClr val="tx1"/>
                              </a:solidFill>
                              <a:latin typeface="Cambria Math" panose="02040503050406030204" pitchFamily="18" charset="0"/>
                            </a:rPr>
                            <m:t>𝑖𝑡</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8575316" y="4979006"/>
                <a:ext cx="6721006" cy="861774"/>
              </a:xfrm>
              <a:prstGeom prst="rect">
                <a:avLst/>
              </a:prstGeom>
              <a:blipFill>
                <a:blip r:embed="rId4"/>
                <a:stretch>
                  <a:fillRect l="-1321" t="-2941" b="-2794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Прямоугольник 13">
                <a:extLst>
                  <a:ext uri="{FF2B5EF4-FFF2-40B4-BE49-F238E27FC236}">
                    <a16:creationId xmlns:a16="http://schemas.microsoft.com/office/drawing/2014/main" id="{A4DD07B3-71D0-EA40-9D66-CF99930BEA7E}"/>
                  </a:ext>
                </a:extLst>
              </p:cNvPr>
              <p:cNvSpPr/>
              <p:nvPr/>
            </p:nvSpPr>
            <p:spPr>
              <a:xfrm>
                <a:off x="7288548" y="9570967"/>
                <a:ext cx="9294532"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ru-RU" i="1" smtClean="0">
                              <a:latin typeface="Cambria Math" panose="02040503050406030204" pitchFamily="18" charset="0"/>
                            </a:rPr>
                            <m:t>𝑔</m:t>
                          </m:r>
                        </m:e>
                        <m:sub>
                          <m:r>
                            <a:rPr lang="en-US" b="0" i="1" smtClean="0">
                              <a:latin typeface="Cambria Math" panose="02040503050406030204" pitchFamily="18" charset="0"/>
                            </a:rPr>
                            <m:t>𝑖𝑡</m:t>
                          </m:r>
                        </m:sub>
                      </m:sSub>
                      <m:r>
                        <a:rPr lang="ru-RU">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r>
                            <a:rPr lang="en-US" b="0" i="1" smtClean="0">
                              <a:latin typeface="Cambria Math" panose="02040503050406030204" pitchFamily="18" charset="0"/>
                            </a:rPr>
                            <m:t>𝜏</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ru-RU" i="1">
                              <a:latin typeface="Cambria Math" panose="02040503050406030204" pitchFamily="18" charset="0"/>
                            </a:rPr>
                            <m:t>𝑋</m:t>
                          </m:r>
                        </m:e>
                        <m:sub>
                          <m:r>
                            <a:rPr lang="en-US" b="0" i="1" smtClean="0">
                              <a:latin typeface="Cambria Math" panose="02040503050406030204" pitchFamily="18" charset="0"/>
                            </a:rPr>
                            <m:t>𝑖𝑡</m:t>
                          </m:r>
                        </m:sub>
                      </m:sSub>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en-US" i="1">
                          <a:latin typeface="Cambria Math" panose="02040503050406030204" pitchFamily="18" charset="0"/>
                        </a:rPr>
                        <m:t>+</m:t>
                      </m:r>
                      <m:r>
                        <a:rPr lang="en-US" i="1">
                          <a:latin typeface="Cambria Math" panose="02040503050406030204" pitchFamily="18" charset="0"/>
                        </a:rPr>
                        <m:t>𝑊</m:t>
                      </m:r>
                      <m:sSub>
                        <m:sSubPr>
                          <m:ctrlPr>
                            <a:rPr lang="en-US" b="0" i="1" smtClean="0">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𝑖𝑡</m:t>
                          </m:r>
                        </m:sub>
                      </m:sSub>
                      <m:sSub>
                        <m:sSubPr>
                          <m:ctrlPr>
                            <a:rPr lang="en-US" b="0" i="1" smtClean="0">
                              <a:latin typeface="Cambria Math" panose="02040503050406030204" pitchFamily="18" charset="0"/>
                            </a:rPr>
                          </m:ctrlPr>
                        </m:sSubPr>
                        <m:e>
                          <m:r>
                            <a:rPr lang="en-US" i="1">
                              <a:latin typeface="Cambria Math" panose="02040503050406030204" pitchFamily="18" charset="0"/>
                            </a:rPr>
                            <m:t>𝛾</m:t>
                          </m:r>
                        </m:e>
                        <m:sub>
                          <m:r>
                            <a:rPr lang="en-US" b="0" i="1" smtClean="0">
                              <a:latin typeface="Cambria Math" panose="02040503050406030204" pitchFamily="18" charset="0"/>
                            </a:rPr>
                            <m:t>𝜏</m:t>
                          </m:r>
                        </m:sub>
                      </m:sSub>
                      <m:r>
                        <a:rPr lang="ru-RU">
                          <a:latin typeface="Cambria Math" panose="02040503050406030204" pitchFamily="18" charset="0"/>
                        </a:rPr>
                        <m:t>+</m:t>
                      </m:r>
                      <m:sSub>
                        <m:sSubPr>
                          <m:ctrlPr>
                            <a:rPr lang="ru-RU"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𝜀</m:t>
                          </m:r>
                        </m:e>
                        <m:sub>
                          <m:r>
                            <a:rPr lang="en-US" i="1">
                              <a:solidFill>
                                <a:schemeClr val="tx1"/>
                              </a:solidFill>
                              <a:latin typeface="Cambria Math" panose="02040503050406030204" pitchFamily="18" charset="0"/>
                            </a:rPr>
                            <m:t>𝑖𝑡</m:t>
                          </m:r>
                        </m:sub>
                      </m:sSub>
                    </m:oMath>
                  </m:oMathPara>
                </a14:m>
                <a:endParaRPr lang="ru-RU" dirty="0"/>
              </a:p>
            </p:txBody>
          </p:sp>
        </mc:Choice>
        <mc:Fallback xmlns="">
          <p:sp>
            <p:nvSpPr>
              <p:cNvPr id="14" name="Прямоугольник 13">
                <a:extLst>
                  <a:ext uri="{FF2B5EF4-FFF2-40B4-BE49-F238E27FC236}">
                    <a16:creationId xmlns:a16="http://schemas.microsoft.com/office/drawing/2014/main" id="{A4DD07B3-71D0-EA40-9D66-CF99930BEA7E}"/>
                  </a:ext>
                </a:extLst>
              </p:cNvPr>
              <p:cNvSpPr>
                <a:spLocks noRot="1" noChangeAspect="1" noMove="1" noResize="1" noEditPoints="1" noAdjustHandles="1" noChangeArrowheads="1" noChangeShapeType="1" noTextEdit="1"/>
              </p:cNvSpPr>
              <p:nvPr/>
            </p:nvSpPr>
            <p:spPr>
              <a:xfrm>
                <a:off x="7288548" y="9570967"/>
                <a:ext cx="9294532" cy="861774"/>
              </a:xfrm>
              <a:prstGeom prst="rect">
                <a:avLst/>
              </a:prstGeom>
              <a:blipFill>
                <a:blip r:embed="rId5"/>
                <a:stretch>
                  <a:fillRect l="-1093" t="-2899" b="-26087"/>
                </a:stretch>
              </a:blipFill>
            </p:spPr>
            <p:txBody>
              <a:bodyPr/>
              <a:lstStyle/>
              <a:p>
                <a:r>
                  <a:rPr lang="ru-RU">
                    <a:noFill/>
                  </a:rPr>
                  <a:t> </a:t>
                </a:r>
              </a:p>
            </p:txBody>
          </p:sp>
        </mc:Fallback>
      </mc:AlternateContent>
      <p:sp>
        <p:nvSpPr>
          <p:cNvPr id="5" name="Прямоугольник 4">
            <a:extLst>
              <a:ext uri="{FF2B5EF4-FFF2-40B4-BE49-F238E27FC236}">
                <a16:creationId xmlns:a16="http://schemas.microsoft.com/office/drawing/2014/main" id="{58C47E2A-E8DB-7647-A778-85F03384D530}"/>
              </a:ext>
            </a:extLst>
          </p:cNvPr>
          <p:cNvSpPr/>
          <p:nvPr/>
        </p:nvSpPr>
        <p:spPr>
          <a:xfrm>
            <a:off x="1347579" y="8736159"/>
            <a:ext cx="13944279" cy="1446550"/>
          </a:xfrm>
          <a:prstGeom prst="rect">
            <a:avLst/>
          </a:prstGeom>
        </p:spPr>
        <p:txBody>
          <a:bodyPr wrap="square">
            <a:spAutoFit/>
          </a:bodyPr>
          <a:lstStyle/>
          <a:p>
            <a:pPr algn="l">
              <a:defRPr sz="7000" b="1" cap="all">
                <a:solidFill>
                  <a:srgbClr val="253957"/>
                </a:solidFill>
                <a:latin typeface="+mn-lt"/>
                <a:ea typeface="+mn-ea"/>
                <a:cs typeface="+mn-cs"/>
                <a:sym typeface="Arial Narrow"/>
              </a:defRPr>
            </a:pPr>
            <a:r>
              <a:rPr lang="en-US" sz="4400" b="1" cap="all" dirty="0" err="1">
                <a:solidFill>
                  <a:srgbClr val="253957"/>
                </a:solidFill>
                <a:sym typeface="Arial Narrow"/>
              </a:rPr>
              <a:t>SPAtial</a:t>
            </a:r>
            <a:r>
              <a:rPr lang="en-US" sz="4400" b="1" cap="all" dirty="0">
                <a:solidFill>
                  <a:srgbClr val="253957"/>
                </a:solidFill>
                <a:sym typeface="Arial Narrow"/>
              </a:rPr>
              <a:t> Panel Data Quantile Estimation with fixed effects</a:t>
            </a:r>
          </a:p>
        </p:txBody>
      </p:sp>
    </p:spTree>
    <p:extLst>
      <p:ext uri="{BB962C8B-B14F-4D97-AF65-F5344CB8AC3E}">
        <p14:creationId xmlns:p14="http://schemas.microsoft.com/office/powerpoint/2010/main" val="38846863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18</a:t>
            </a:fld>
            <a:endParaRPr lang="ru-RU"/>
          </a:p>
        </p:txBody>
      </p:sp>
      <mc:AlternateContent xmlns:mc="http://schemas.openxmlformats.org/markup-compatibility/2006" xmlns:a14="http://schemas.microsoft.com/office/drawing/2010/main">
        <mc:Choice Requires="a14">
          <p:sp>
            <p:nvSpPr>
              <p:cNvPr id="3" name="Rectangle 5"/>
              <p:cNvSpPr>
                <a:spLocks noChangeArrowheads="1"/>
              </p:cNvSpPr>
              <p:nvPr/>
            </p:nvSpPr>
            <p:spPr bwMode="auto">
              <a:xfrm>
                <a:off x="1660289" y="9846223"/>
                <a:ext cx="21548935" cy="67646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a:spcBef>
                    <a:spcPct val="0"/>
                  </a:spcBef>
                  <a:spcAft>
                    <a:spcPct val="0"/>
                  </a:spcAft>
                </a:pPr>
                <a:r>
                  <a:rPr lang="en-US" sz="3600" b="1" dirty="0"/>
                  <a:t>Slope coefficients estimates </a:t>
                </a:r>
                <a14:m>
                  <m:oMath xmlns:m="http://schemas.openxmlformats.org/officeDocument/2006/math">
                    <m:sSub>
                      <m:sSubPr>
                        <m:ctrlPr>
                          <a:rPr lang="en-US" sz="3600" b="1" i="1" dirty="0">
                            <a:latin typeface="Cambria Math" panose="02040503050406030204" pitchFamily="18" charset="0"/>
                          </a:rPr>
                        </m:ctrlPr>
                      </m:sSubPr>
                      <m:e>
                        <m:acc>
                          <m:accPr>
                            <m:chr m:val="̂"/>
                            <m:ctrlPr>
                              <a:rPr lang="en-US" sz="3600" i="1" dirty="0">
                                <a:latin typeface="Cambria Math" panose="02040503050406030204" pitchFamily="18" charset="0"/>
                              </a:rPr>
                            </m:ctrlPr>
                          </m:accPr>
                          <m:e>
                            <m:r>
                              <a:rPr lang="en-US" sz="3600" i="1">
                                <a:latin typeface="Cambria Math" panose="02040503050406030204" pitchFamily="18" charset="0"/>
                              </a:rPr>
                              <m:t>𝛽</m:t>
                            </m:r>
                          </m:e>
                        </m:acc>
                      </m:e>
                      <m:sub>
                        <m:r>
                          <a:rPr lang="en-US" sz="3600" b="1" i="1" dirty="0">
                            <a:latin typeface="Cambria Math" panose="02040503050406030204" pitchFamily="18" charset="0"/>
                          </a:rPr>
                          <m:t>𝝉</m:t>
                        </m:r>
                      </m:sub>
                    </m:sSub>
                  </m:oMath>
                </a14:m>
                <a:r>
                  <a:rPr lang="en-US" sz="3600" b="1" dirty="0"/>
                  <a:t> for  </a:t>
                </a:r>
                <a14:m>
                  <m:oMath xmlns:m="http://schemas.openxmlformats.org/officeDocument/2006/math">
                    <m:r>
                      <a:rPr lang="en-US" sz="3600" b="1" i="1" dirty="0" smtClean="0">
                        <a:latin typeface="Cambria Math" panose="02040503050406030204" pitchFamily="18" charset="0"/>
                      </a:rPr>
                      <m:t>𝝉</m:t>
                    </m:r>
                    <m:r>
                      <a:rPr lang="en-US" sz="3600" b="1" i="1" dirty="0" smtClean="0">
                        <a:latin typeface="Cambria Math" panose="02040503050406030204" pitchFamily="18" charset="0"/>
                      </a:rPr>
                      <m:t>=</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𝟏</m:t>
                    </m:r>
                    <m:r>
                      <a:rPr lang="en-US" sz="3600" b="1" i="1" dirty="0" smtClean="0">
                        <a:latin typeface="Cambria Math" panose="02040503050406030204" pitchFamily="18" charset="0"/>
                      </a:rPr>
                      <m:t>, …, </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𝟗</m:t>
                    </m:r>
                  </m:oMath>
                </a14:m>
                <a:endParaRPr kumimoji="0" lang="ru-RU" altLang="ru-RU" sz="3600" b="0" i="0" u="none" strike="noStrike" cap="none" normalizeH="0" baseline="0" dirty="0">
                  <a:ln>
                    <a:noFill/>
                  </a:ln>
                  <a:solidFill>
                    <a:schemeClr val="tx1"/>
                  </a:solidFill>
                  <a:effectLst/>
                  <a:latin typeface="Arial" charset="0"/>
                </a:endParaRPr>
              </a:p>
            </p:txBody>
          </p:sp>
        </mc:Choice>
        <mc:Fallback xmlns="">
          <p:sp>
            <p:nvSpPr>
              <p:cNvPr id="3" name="Rectangle 5"/>
              <p:cNvSpPr>
                <a:spLocks noRot="1" noChangeAspect="1" noMove="1" noResize="1" noEditPoints="1" noAdjustHandles="1" noChangeArrowheads="1" noChangeShapeType="1" noTextEdit="1"/>
              </p:cNvSpPr>
              <p:nvPr/>
            </p:nvSpPr>
            <p:spPr bwMode="auto">
              <a:xfrm>
                <a:off x="1660289" y="9846223"/>
                <a:ext cx="21548935" cy="676467"/>
              </a:xfrm>
              <a:prstGeom prst="rect">
                <a:avLst/>
              </a:prstGeom>
              <a:blipFill>
                <a:blip r:embed="rId4"/>
                <a:stretch>
                  <a:fillRect t="-9259" b="-3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ru-RU">
                    <a:noFill/>
                  </a:rPr>
                  <a:t> </a:t>
                </a:r>
              </a:p>
            </p:txBody>
          </p:sp>
        </mc:Fallback>
      </mc:AlternateContent>
      <p:sp>
        <p:nvSpPr>
          <p:cNvPr id="17" name="Очень крутой заголовок…"/>
          <p:cNvSpPr txBox="1"/>
          <p:nvPr/>
        </p:nvSpPr>
        <p:spPr>
          <a:xfrm>
            <a:off x="1462818" y="2222439"/>
            <a:ext cx="20882310" cy="9326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en-US" sz="4200" b="1" dirty="0">
                <a:sym typeface="Arial Narrow"/>
              </a:rPr>
              <a:t>1. ESTIMATION RESULTS: QUANTILE REGRESSION without spatial effects (2018, cross-section)</a:t>
            </a:r>
            <a:endParaRPr lang="ru-RU" sz="4200" dirty="0">
              <a:sym typeface="Arial Narrow"/>
            </a:endParaRPr>
          </a:p>
          <a:p>
            <a:pPr algn="l">
              <a:defRPr sz="4200">
                <a:solidFill>
                  <a:srgbClr val="253957"/>
                </a:solidFill>
                <a:latin typeface="+mn-lt"/>
                <a:ea typeface="+mn-ea"/>
                <a:cs typeface="+mn-cs"/>
                <a:sym typeface="Arial Narrow"/>
              </a:defRPr>
            </a:pPr>
            <a:r>
              <a:rPr dirty="0"/>
              <a:t> </a:t>
            </a:r>
          </a:p>
        </p:txBody>
      </p:sp>
      <p:pic>
        <p:nvPicPr>
          <p:cNvPr id="2" name="Рисунок 1">
            <a:extLst>
              <a:ext uri="{FF2B5EF4-FFF2-40B4-BE49-F238E27FC236}">
                <a16:creationId xmlns:a16="http://schemas.microsoft.com/office/drawing/2014/main" id="{F4B85654-5724-8643-BF3C-FB558A1E28C5}"/>
              </a:ext>
            </a:extLst>
          </p:cNvPr>
          <p:cNvPicPr>
            <a:picLocks noChangeAspect="1"/>
          </p:cNvPicPr>
          <p:nvPr/>
        </p:nvPicPr>
        <p:blipFill>
          <a:blip r:embed="rId5"/>
          <a:stretch>
            <a:fillRect/>
          </a:stretch>
        </p:blipFill>
        <p:spPr>
          <a:xfrm>
            <a:off x="197631" y="3583938"/>
            <a:ext cx="8445276" cy="5728100"/>
          </a:xfrm>
          <a:prstGeom prst="rect">
            <a:avLst/>
          </a:prstGeom>
        </p:spPr>
      </p:pic>
      <p:pic>
        <p:nvPicPr>
          <p:cNvPr id="4" name="Рисунок 3">
            <a:extLst>
              <a:ext uri="{FF2B5EF4-FFF2-40B4-BE49-F238E27FC236}">
                <a16:creationId xmlns:a16="http://schemas.microsoft.com/office/drawing/2014/main" id="{806AD8AC-16C3-4249-99DF-A45058F8E2E3}"/>
              </a:ext>
            </a:extLst>
          </p:cNvPr>
          <p:cNvPicPr>
            <a:picLocks noChangeAspect="1"/>
          </p:cNvPicPr>
          <p:nvPr/>
        </p:nvPicPr>
        <p:blipFill>
          <a:blip r:embed="rId6"/>
          <a:stretch>
            <a:fillRect/>
          </a:stretch>
        </p:blipFill>
        <p:spPr>
          <a:xfrm>
            <a:off x="8207689" y="3583938"/>
            <a:ext cx="8445276" cy="5728100"/>
          </a:xfrm>
          <a:prstGeom prst="rect">
            <a:avLst/>
          </a:prstGeom>
        </p:spPr>
      </p:pic>
      <p:pic>
        <p:nvPicPr>
          <p:cNvPr id="5" name="Рисунок 4">
            <a:extLst>
              <a:ext uri="{FF2B5EF4-FFF2-40B4-BE49-F238E27FC236}">
                <a16:creationId xmlns:a16="http://schemas.microsoft.com/office/drawing/2014/main" id="{3C927586-DEA9-0847-9D69-2BAB135848FB}"/>
              </a:ext>
            </a:extLst>
          </p:cNvPr>
          <p:cNvPicPr>
            <a:picLocks noChangeAspect="1"/>
          </p:cNvPicPr>
          <p:nvPr/>
        </p:nvPicPr>
        <p:blipFill>
          <a:blip r:embed="rId7"/>
          <a:stretch>
            <a:fillRect/>
          </a:stretch>
        </p:blipFill>
        <p:spPr>
          <a:xfrm>
            <a:off x="16236343" y="3583938"/>
            <a:ext cx="8445275" cy="5728100"/>
          </a:xfrm>
          <a:prstGeom prst="rect">
            <a:avLst/>
          </a:prstGeom>
        </p:spPr>
      </p:pic>
    </p:spTree>
    <p:extLst>
      <p:ext uri="{BB962C8B-B14F-4D97-AF65-F5344CB8AC3E}">
        <p14:creationId xmlns:p14="http://schemas.microsoft.com/office/powerpoint/2010/main" val="26987401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19</a:t>
            </a:fld>
            <a:endParaRPr lang="ru-RU"/>
          </a:p>
        </p:txBody>
      </p:sp>
      <p:sp>
        <p:nvSpPr>
          <p:cNvPr id="17" name="Очень крутой заголовок…"/>
          <p:cNvSpPr txBox="1"/>
          <p:nvPr/>
        </p:nvSpPr>
        <p:spPr>
          <a:xfrm>
            <a:off x="1462818" y="2214562"/>
            <a:ext cx="21244620" cy="103556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lstStyle/>
          <a:p>
            <a:pPr algn="l">
              <a:defRPr sz="4200">
                <a:solidFill>
                  <a:srgbClr val="253957"/>
                </a:solidFill>
                <a:latin typeface="+mn-lt"/>
                <a:ea typeface="+mn-ea"/>
                <a:cs typeface="+mn-cs"/>
                <a:sym typeface="Arial Narrow"/>
              </a:defRPr>
            </a:pPr>
            <a:r>
              <a:rPr lang="en-US" sz="4200" b="1" dirty="0">
                <a:sym typeface="Arial Narrow"/>
              </a:rPr>
              <a:t>1. ESTIMATION RESULTS: QUANTILE REGRESSION </a:t>
            </a:r>
            <a:r>
              <a:rPr lang="en-US" sz="4200" b="1" dirty="0">
                <a:solidFill>
                  <a:srgbClr val="253957"/>
                </a:solidFill>
                <a:sym typeface="Arial Narrow"/>
              </a:rPr>
              <a:t>without spatial effects</a:t>
            </a:r>
            <a:r>
              <a:rPr lang="en-US" sz="4200" b="1" dirty="0">
                <a:sym typeface="Arial Narrow"/>
              </a:rPr>
              <a:t> </a:t>
            </a:r>
            <a:r>
              <a:rPr lang="en-US" sz="4200" b="1" dirty="0">
                <a:solidFill>
                  <a:srgbClr val="253957"/>
                </a:solidFill>
                <a:sym typeface="Arial Narrow"/>
              </a:rPr>
              <a:t>(2018, cross-section)</a:t>
            </a:r>
            <a:endParaRPr lang="ru-RU" sz="4200" dirty="0">
              <a:solidFill>
                <a:srgbClr val="253957"/>
              </a:solidFill>
              <a:sym typeface="Arial Narrow"/>
            </a:endParaRPr>
          </a:p>
          <a:p>
            <a:pPr algn="l">
              <a:defRPr sz="4200">
                <a:solidFill>
                  <a:srgbClr val="253957"/>
                </a:solidFill>
                <a:latin typeface="+mn-lt"/>
                <a:ea typeface="+mn-ea"/>
                <a:cs typeface="+mn-cs"/>
                <a:sym typeface="Arial Narrow"/>
              </a:defRPr>
            </a:pPr>
            <a:endParaRPr lang="ru-RU" sz="4200" dirty="0">
              <a:sym typeface="Arial Narrow"/>
            </a:endParaRPr>
          </a:p>
          <a:p>
            <a:pPr algn="l">
              <a:defRPr sz="4200">
                <a:solidFill>
                  <a:srgbClr val="253957"/>
                </a:solidFill>
                <a:latin typeface="+mn-lt"/>
                <a:ea typeface="+mn-ea"/>
                <a:cs typeface="+mn-cs"/>
                <a:sym typeface="Arial Narrow"/>
              </a:defRPr>
            </a:pPr>
            <a:r>
              <a:rPr dirty="0"/>
              <a:t> </a:t>
            </a:r>
          </a:p>
        </p:txBody>
      </p:sp>
      <p:pic>
        <p:nvPicPr>
          <p:cNvPr id="6" name="Рисунок 5">
            <a:extLst>
              <a:ext uri="{FF2B5EF4-FFF2-40B4-BE49-F238E27FC236}">
                <a16:creationId xmlns:a16="http://schemas.microsoft.com/office/drawing/2014/main" id="{E7505840-D993-6E45-8EA4-05A0F6E424E4}"/>
              </a:ext>
            </a:extLst>
          </p:cNvPr>
          <p:cNvPicPr>
            <a:picLocks noChangeAspect="1"/>
          </p:cNvPicPr>
          <p:nvPr/>
        </p:nvPicPr>
        <p:blipFill>
          <a:blip r:embed="rId3"/>
          <a:stretch>
            <a:fillRect/>
          </a:stretch>
        </p:blipFill>
        <p:spPr>
          <a:xfrm>
            <a:off x="1826395" y="3502087"/>
            <a:ext cx="9429501" cy="6395661"/>
          </a:xfrm>
          <a:prstGeom prst="rect">
            <a:avLst/>
          </a:prstGeom>
        </p:spPr>
      </p:pic>
      <p:pic>
        <p:nvPicPr>
          <p:cNvPr id="7" name="Рисунок 6">
            <a:extLst>
              <a:ext uri="{FF2B5EF4-FFF2-40B4-BE49-F238E27FC236}">
                <a16:creationId xmlns:a16="http://schemas.microsoft.com/office/drawing/2014/main" id="{1C6D94E9-C517-7449-84D3-C7A9B85F8079}"/>
              </a:ext>
            </a:extLst>
          </p:cNvPr>
          <p:cNvPicPr>
            <a:picLocks noChangeAspect="1"/>
          </p:cNvPicPr>
          <p:nvPr/>
        </p:nvPicPr>
        <p:blipFill>
          <a:blip r:embed="rId4"/>
          <a:stretch>
            <a:fillRect/>
          </a:stretch>
        </p:blipFill>
        <p:spPr>
          <a:xfrm>
            <a:off x="11422002" y="3450562"/>
            <a:ext cx="9429501" cy="6395661"/>
          </a:xfrm>
          <a:prstGeom prst="rect">
            <a:avLst/>
          </a:prstGeom>
        </p:spPr>
      </p:pic>
      <mc:AlternateContent xmlns:mc="http://schemas.openxmlformats.org/markup-compatibility/2006" xmlns:a14="http://schemas.microsoft.com/office/drawing/2010/main">
        <mc:Choice Requires="a14">
          <p:sp>
            <p:nvSpPr>
              <p:cNvPr id="12" name="Rectangle 5">
                <a:extLst>
                  <a:ext uri="{FF2B5EF4-FFF2-40B4-BE49-F238E27FC236}">
                    <a16:creationId xmlns:a16="http://schemas.microsoft.com/office/drawing/2014/main" id="{9C3133D6-B5E9-184D-BF12-DD0D60EF6D43}"/>
                  </a:ext>
                </a:extLst>
              </p:cNvPr>
              <p:cNvSpPr>
                <a:spLocks noChangeArrowheads="1"/>
              </p:cNvSpPr>
              <p:nvPr/>
            </p:nvSpPr>
            <p:spPr bwMode="auto">
              <a:xfrm>
                <a:off x="1660289" y="9846223"/>
                <a:ext cx="21548935" cy="67646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a:spcBef>
                    <a:spcPct val="0"/>
                  </a:spcBef>
                  <a:spcAft>
                    <a:spcPct val="0"/>
                  </a:spcAft>
                </a:pPr>
                <a:r>
                  <a:rPr lang="en-US" sz="3600" b="1" dirty="0"/>
                  <a:t>Slope coefficients estimates </a:t>
                </a:r>
                <a14:m>
                  <m:oMath xmlns:m="http://schemas.openxmlformats.org/officeDocument/2006/math">
                    <m:sSub>
                      <m:sSubPr>
                        <m:ctrlPr>
                          <a:rPr lang="en-US" sz="3600" b="1" i="1" dirty="0">
                            <a:latin typeface="Cambria Math" panose="02040503050406030204" pitchFamily="18" charset="0"/>
                          </a:rPr>
                        </m:ctrlPr>
                      </m:sSubPr>
                      <m:e>
                        <m:acc>
                          <m:accPr>
                            <m:chr m:val="̂"/>
                            <m:ctrlPr>
                              <a:rPr lang="en-US" sz="3600" i="1" dirty="0">
                                <a:latin typeface="Cambria Math" panose="02040503050406030204" pitchFamily="18" charset="0"/>
                              </a:rPr>
                            </m:ctrlPr>
                          </m:accPr>
                          <m:e>
                            <m:r>
                              <a:rPr lang="en-US" sz="3600" i="1">
                                <a:latin typeface="Cambria Math" panose="02040503050406030204" pitchFamily="18" charset="0"/>
                              </a:rPr>
                              <m:t>𝛽</m:t>
                            </m:r>
                          </m:e>
                        </m:acc>
                      </m:e>
                      <m:sub>
                        <m:r>
                          <a:rPr lang="en-US" sz="3600" b="1" i="1" dirty="0">
                            <a:latin typeface="Cambria Math" panose="02040503050406030204" pitchFamily="18" charset="0"/>
                          </a:rPr>
                          <m:t>𝝉</m:t>
                        </m:r>
                      </m:sub>
                    </m:sSub>
                  </m:oMath>
                </a14:m>
                <a:r>
                  <a:rPr lang="en-US" sz="3600" b="1" dirty="0"/>
                  <a:t> for  </a:t>
                </a:r>
                <a14:m>
                  <m:oMath xmlns:m="http://schemas.openxmlformats.org/officeDocument/2006/math">
                    <m:r>
                      <a:rPr lang="en-US" sz="3600" b="1" i="1" dirty="0" smtClean="0">
                        <a:latin typeface="Cambria Math" panose="02040503050406030204" pitchFamily="18" charset="0"/>
                      </a:rPr>
                      <m:t>𝝉</m:t>
                    </m:r>
                    <m:r>
                      <a:rPr lang="en-US" sz="3600" b="1" i="1" dirty="0" smtClean="0">
                        <a:latin typeface="Cambria Math" panose="02040503050406030204" pitchFamily="18" charset="0"/>
                      </a:rPr>
                      <m:t>=</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𝟏</m:t>
                    </m:r>
                    <m:r>
                      <a:rPr lang="en-US" sz="3600" b="1" i="1" dirty="0" smtClean="0">
                        <a:latin typeface="Cambria Math" panose="02040503050406030204" pitchFamily="18" charset="0"/>
                      </a:rPr>
                      <m:t>, …, </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𝟗</m:t>
                    </m:r>
                  </m:oMath>
                </a14:m>
                <a:endParaRPr kumimoji="0" lang="ru-RU" altLang="ru-RU" sz="3600" b="0" i="0" u="none" strike="noStrike" cap="none" normalizeH="0" baseline="0" dirty="0">
                  <a:ln>
                    <a:noFill/>
                  </a:ln>
                  <a:solidFill>
                    <a:schemeClr val="tx1"/>
                  </a:solidFill>
                  <a:effectLst/>
                  <a:latin typeface="Arial" charset="0"/>
                </a:endParaRPr>
              </a:p>
            </p:txBody>
          </p:sp>
        </mc:Choice>
        <mc:Fallback xmlns="">
          <p:sp>
            <p:nvSpPr>
              <p:cNvPr id="12" name="Rectangle 5">
                <a:extLst>
                  <a:ext uri="{FF2B5EF4-FFF2-40B4-BE49-F238E27FC236}">
                    <a16:creationId xmlns:a16="http://schemas.microsoft.com/office/drawing/2014/main" id="{9C3133D6-B5E9-184D-BF12-DD0D60EF6D43}"/>
                  </a:ext>
                </a:extLst>
              </p:cNvPr>
              <p:cNvSpPr>
                <a:spLocks noRot="1" noChangeAspect="1" noMove="1" noResize="1" noEditPoints="1" noAdjustHandles="1" noChangeArrowheads="1" noChangeShapeType="1" noTextEdit="1"/>
              </p:cNvSpPr>
              <p:nvPr/>
            </p:nvSpPr>
            <p:spPr bwMode="auto">
              <a:xfrm>
                <a:off x="1660289" y="9846223"/>
                <a:ext cx="21548935" cy="676467"/>
              </a:xfrm>
              <a:prstGeom prst="rect">
                <a:avLst/>
              </a:prstGeom>
              <a:blipFill>
                <a:blip r:embed="rId5"/>
                <a:stretch>
                  <a:fillRect t="-9259" b="-3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8221193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Motivation</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80454" y="4459041"/>
            <a:ext cx="18175186" cy="278852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dirty="0"/>
              <a:t>Regional housing prices as a value which represents the general attractiveness of a region, mirrors the state of economy  in a region</a:t>
            </a:r>
            <a:endParaRPr lang="ru-RU" sz="4000" dirty="0"/>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Real estate prices reflect changes in fundamental macroeconomic indicators </a:t>
            </a:r>
            <a:r>
              <a:rPr lang="ru-RU" sz="4000" dirty="0">
                <a:solidFill>
                  <a:srgbClr val="253957"/>
                </a:solidFill>
                <a:sym typeface="Arial Narrow"/>
              </a:rPr>
              <a:t>(</a:t>
            </a:r>
            <a:r>
              <a:rPr lang="ru-RU" sz="4000" dirty="0" err="1">
                <a:solidFill>
                  <a:srgbClr val="253957"/>
                </a:solidFill>
                <a:sym typeface="Arial Narrow"/>
              </a:rPr>
              <a:t>Algieri</a:t>
            </a:r>
            <a:r>
              <a:rPr lang="ru-RU" sz="4000" dirty="0">
                <a:solidFill>
                  <a:srgbClr val="253957"/>
                </a:solidFill>
                <a:sym typeface="Arial Narrow"/>
              </a:rPr>
              <a:t>, 2013) </a:t>
            </a:r>
            <a:endParaRPr lang="en-US" sz="4000" dirty="0">
              <a:solidFill>
                <a:srgbClr val="253957"/>
              </a:solidFill>
              <a:sym typeface="Arial Narrow"/>
            </a:endParaRPr>
          </a:p>
          <a:p>
            <a:pPr algn="l">
              <a:defRPr sz="2800">
                <a:solidFill>
                  <a:srgbClr val="253957"/>
                </a:solidFill>
                <a:latin typeface="+mn-lt"/>
                <a:ea typeface="+mn-ea"/>
                <a:cs typeface="+mn-cs"/>
                <a:sym typeface="Arial Narrow"/>
              </a:defRPr>
            </a:pPr>
            <a:endParaRPr lang="en-US" sz="4000" dirty="0"/>
          </a:p>
          <a:p>
            <a:pPr marL="571500" indent="-571500" algn="l">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marL="571500" indent="-571500" algn="l">
              <a:buFont typeface="Arial" charset="0"/>
              <a:buChar char="•"/>
              <a:defRPr sz="2800">
                <a:solidFill>
                  <a:srgbClr val="253957"/>
                </a:solidFill>
                <a:latin typeface="+mn-lt"/>
                <a:ea typeface="+mn-ea"/>
                <a:cs typeface="+mn-cs"/>
                <a:sym typeface="Arial Narrow"/>
              </a:defRPr>
            </a:pPr>
            <a:r>
              <a:rPr lang="en-US" sz="4000" dirty="0"/>
              <a:t>Spatial connectedness of the regions is usually not taken into account</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8" name="Заголовок основного текста">
            <a:extLst>
              <a:ext uri="{FF2B5EF4-FFF2-40B4-BE49-F238E27FC236}">
                <a16:creationId xmlns:a16="http://schemas.microsoft.com/office/drawing/2014/main" id="{E491D4B3-54BE-4644-9C19-F72E02D781AE}"/>
              </a:ext>
            </a:extLst>
          </p:cNvPr>
          <p:cNvSpPr txBox="1"/>
          <p:nvPr/>
        </p:nvSpPr>
        <p:spPr>
          <a:xfrm>
            <a:off x="1262098" y="7247569"/>
            <a:ext cx="16073438"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2800" dirty="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F98FAF3-5918-4C13-BBF0-6ED84D52F7DD}"/>
              </a:ext>
            </a:extLst>
          </p:cNvPr>
          <p:cNvSpPr txBox="1"/>
          <p:nvPr/>
        </p:nvSpPr>
        <p:spPr>
          <a:xfrm>
            <a:off x="847410" y="7403535"/>
            <a:ext cx="21860028"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sz="4000" b="1" dirty="0"/>
          </a:p>
        </p:txBody>
      </p:sp>
      <p:sp>
        <p:nvSpPr>
          <p:cNvPr id="10" name="Номер слайда 9"/>
          <p:cNvSpPr>
            <a:spLocks noGrp="1"/>
          </p:cNvSpPr>
          <p:nvPr>
            <p:ph type="sldNum" sz="quarter" idx="2"/>
          </p:nvPr>
        </p:nvSpPr>
        <p:spPr/>
        <p:txBody>
          <a:bodyPr/>
          <a:lstStyle/>
          <a:p>
            <a:fld id="{86CB4B4D-7CA3-9044-876B-883B54F8677D}" type="slidenum">
              <a:rPr lang="ru-RU" smtClean="0"/>
              <a:pPr/>
              <a:t>2</a:t>
            </a:fld>
            <a:endParaRPr lang="ru-RU"/>
          </a:p>
        </p:txBody>
      </p:sp>
      <p:sp>
        <p:nvSpPr>
          <p:cNvPr id="2" name="Прямоугольник 1"/>
          <p:cNvSpPr/>
          <p:nvPr/>
        </p:nvSpPr>
        <p:spPr>
          <a:xfrm>
            <a:off x="1262098" y="8188853"/>
            <a:ext cx="19849528" cy="5400517"/>
          </a:xfrm>
          <a:prstGeom prst="rect">
            <a:avLst/>
          </a:prstGeom>
        </p:spPr>
        <p:txBody>
          <a:bodyPr wrap="square">
            <a:spAutoFit/>
          </a:bodyPr>
          <a:lstStyle/>
          <a:p>
            <a:pPr marL="457200" indent="-457200" algn="l">
              <a:lnSpc>
                <a:spcPts val="6000"/>
              </a:lnSpc>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Accounting for spatial correlation gives at least more efficient estimates and in most cases unbiased</a:t>
            </a:r>
          </a:p>
          <a:p>
            <a:pPr marL="457200" indent="-457200" algn="l">
              <a:lnSpc>
                <a:spcPts val="6000"/>
              </a:lnSpc>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Accounting for spatial correlation is important for the analysis of the real estate market </a:t>
            </a:r>
            <a:r>
              <a:rPr lang="ru-RU" sz="4000" dirty="0">
                <a:solidFill>
                  <a:srgbClr val="253957"/>
                </a:solidFill>
                <a:sym typeface="Arial Narrow"/>
              </a:rPr>
              <a:t>(</a:t>
            </a:r>
            <a:r>
              <a:rPr lang="ru-RU" sz="4000" dirty="0" err="1">
                <a:solidFill>
                  <a:srgbClr val="253957"/>
                </a:solidFill>
                <a:sym typeface="Arial Narrow"/>
              </a:rPr>
              <a:t>Pace</a:t>
            </a:r>
            <a:r>
              <a:rPr lang="en-US" sz="4000" dirty="0">
                <a:solidFill>
                  <a:srgbClr val="253957"/>
                </a:solidFill>
                <a:sym typeface="Arial Narrow"/>
              </a:rPr>
              <a:t> </a:t>
            </a:r>
            <a:r>
              <a:rPr lang="ru-RU" sz="4000" dirty="0">
                <a:solidFill>
                  <a:srgbClr val="253957"/>
                </a:solidFill>
                <a:sym typeface="Arial Narrow"/>
              </a:rPr>
              <a:t>&amp;</a:t>
            </a:r>
            <a:r>
              <a:rPr lang="en-US" sz="4000" dirty="0">
                <a:solidFill>
                  <a:srgbClr val="253957"/>
                </a:solidFill>
                <a:sym typeface="Arial Narrow"/>
              </a:rPr>
              <a:t> </a:t>
            </a:r>
            <a:r>
              <a:rPr lang="ru-RU" sz="4000" dirty="0" err="1">
                <a:solidFill>
                  <a:srgbClr val="253957"/>
                </a:solidFill>
                <a:sym typeface="Arial Narrow"/>
              </a:rPr>
              <a:t>Barry</a:t>
            </a:r>
            <a:r>
              <a:rPr lang="en-US" sz="4000" dirty="0">
                <a:solidFill>
                  <a:srgbClr val="253957"/>
                </a:solidFill>
                <a:sym typeface="Arial Narrow"/>
              </a:rPr>
              <a:t> </a:t>
            </a:r>
            <a:r>
              <a:rPr lang="ru-RU" sz="4000" dirty="0">
                <a:solidFill>
                  <a:srgbClr val="253957"/>
                </a:solidFill>
                <a:sym typeface="Arial Narrow"/>
              </a:rPr>
              <a:t>&amp;</a:t>
            </a:r>
            <a:r>
              <a:rPr lang="en-US" sz="4000" dirty="0">
                <a:solidFill>
                  <a:srgbClr val="253957"/>
                </a:solidFill>
                <a:sym typeface="Arial Narrow"/>
              </a:rPr>
              <a:t> </a:t>
            </a:r>
            <a:r>
              <a:rPr lang="ru-RU" sz="4000" dirty="0" err="1">
                <a:solidFill>
                  <a:srgbClr val="253957"/>
                </a:solidFill>
                <a:sym typeface="Arial Narrow"/>
              </a:rPr>
              <a:t>Sirmans</a:t>
            </a:r>
            <a:r>
              <a:rPr lang="ru-RU" sz="4000" dirty="0">
                <a:solidFill>
                  <a:srgbClr val="253957"/>
                </a:solidFill>
                <a:sym typeface="Arial Narrow"/>
              </a:rPr>
              <a:t>, 1998; </a:t>
            </a:r>
            <a:r>
              <a:rPr lang="en-US" sz="4000" dirty="0">
                <a:solidFill>
                  <a:srgbClr val="253957"/>
                </a:solidFill>
                <a:sym typeface="Arial Narrow"/>
              </a:rPr>
              <a:t>Pace</a:t>
            </a:r>
            <a:r>
              <a:rPr lang="ru-RU" sz="4000" dirty="0">
                <a:solidFill>
                  <a:srgbClr val="253957"/>
                </a:solidFill>
                <a:sym typeface="Arial Narrow"/>
              </a:rPr>
              <a:t>, 2000). </a:t>
            </a:r>
          </a:p>
          <a:p>
            <a:pPr marL="457200" indent="-457200" algn="l">
              <a:lnSpc>
                <a:spcPts val="6000"/>
              </a:lnSpc>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Real estate market is complex spatial system </a:t>
            </a:r>
            <a:r>
              <a:rPr lang="ru-RU" sz="4000" dirty="0">
                <a:solidFill>
                  <a:srgbClr val="253957"/>
                </a:solidFill>
                <a:sym typeface="Arial Narrow"/>
              </a:rPr>
              <a:t>(</a:t>
            </a:r>
            <a:r>
              <a:rPr lang="en-US" sz="4000" dirty="0" err="1">
                <a:solidFill>
                  <a:srgbClr val="253957"/>
                </a:solidFill>
                <a:sym typeface="Arial Narrow"/>
              </a:rPr>
              <a:t>Turgel</a:t>
            </a:r>
            <a:r>
              <a:rPr lang="en-US" sz="4000" dirty="0">
                <a:solidFill>
                  <a:srgbClr val="253957"/>
                </a:solidFill>
                <a:sym typeface="Arial Narrow"/>
              </a:rPr>
              <a:t> </a:t>
            </a:r>
            <a:r>
              <a:rPr lang="ru-RU" sz="4000" dirty="0">
                <a:solidFill>
                  <a:srgbClr val="253957"/>
                </a:solidFill>
                <a:sym typeface="Arial Narrow"/>
              </a:rPr>
              <a:t>&amp;</a:t>
            </a:r>
            <a:r>
              <a:rPr lang="en-US" sz="4000" dirty="0">
                <a:solidFill>
                  <a:srgbClr val="253957"/>
                </a:solidFill>
                <a:sym typeface="Arial Narrow"/>
              </a:rPr>
              <a:t> </a:t>
            </a:r>
            <a:r>
              <a:rPr lang="en-US" sz="4000" dirty="0" err="1">
                <a:solidFill>
                  <a:srgbClr val="253957"/>
                </a:solidFill>
                <a:sym typeface="Arial Narrow"/>
              </a:rPr>
              <a:t>Pridvigkin</a:t>
            </a:r>
            <a:r>
              <a:rPr lang="ru-RU" sz="4000" dirty="0">
                <a:solidFill>
                  <a:srgbClr val="253957"/>
                </a:solidFill>
                <a:sym typeface="Arial Narrow"/>
              </a:rPr>
              <a:t> 2006). </a:t>
            </a:r>
            <a:endParaRPr lang="en-US" sz="4000" dirty="0">
              <a:solidFill>
                <a:srgbClr val="253957"/>
              </a:solidFill>
              <a:sym typeface="Arial Narrow"/>
            </a:endParaRPr>
          </a:p>
          <a:p>
            <a:pPr marL="457200" indent="-457200" algn="l">
              <a:lnSpc>
                <a:spcPts val="6000"/>
              </a:lnSpc>
              <a:buFont typeface="Arial" panose="020B0604020202020204" pitchFamily="34" charset="0"/>
              <a:buChar char="•"/>
              <a:defRPr sz="2800">
                <a:solidFill>
                  <a:srgbClr val="253957"/>
                </a:solidFill>
                <a:latin typeface="+mn-lt"/>
                <a:ea typeface="+mn-ea"/>
                <a:cs typeface="+mn-cs"/>
                <a:sym typeface="Arial Narrow"/>
              </a:defRPr>
            </a:pPr>
            <a:endParaRPr lang="en-US" sz="4000" dirty="0">
              <a:solidFill>
                <a:srgbClr val="253957"/>
              </a:solidFill>
              <a:sym typeface="Arial Narrow"/>
            </a:endParaRPr>
          </a:p>
          <a:p>
            <a:pPr>
              <a:lnSpc>
                <a:spcPts val="6000"/>
              </a:lnSpc>
              <a:defRPr sz="2800">
                <a:solidFill>
                  <a:srgbClr val="253957"/>
                </a:solidFill>
                <a:latin typeface="+mn-lt"/>
                <a:ea typeface="+mn-ea"/>
                <a:cs typeface="+mn-cs"/>
                <a:sym typeface="Arial Narrow"/>
              </a:defRPr>
            </a:pPr>
            <a:r>
              <a:rPr lang="en-US" sz="4000" dirty="0">
                <a:solidFill>
                  <a:srgbClr val="253957"/>
                </a:solidFill>
                <a:sym typeface="Arial Narrow"/>
              </a:rPr>
              <a:t>Regional housing markets is a complicated system of spatial objects</a:t>
            </a:r>
          </a:p>
          <a:p>
            <a:pPr marL="457200" indent="-457200" algn="l">
              <a:lnSpc>
                <a:spcPts val="6000"/>
              </a:lnSpc>
              <a:buFont typeface="Arial" panose="020B0604020202020204" pitchFamily="34" charset="0"/>
              <a:buChar char="•"/>
              <a:defRPr sz="2800">
                <a:solidFill>
                  <a:srgbClr val="253957"/>
                </a:solidFill>
                <a:latin typeface="+mn-lt"/>
                <a:ea typeface="+mn-ea"/>
                <a:cs typeface="+mn-cs"/>
                <a:sym typeface="Arial Narrow"/>
              </a:defRPr>
            </a:pPr>
            <a:endParaRPr lang="ru-RU" sz="4000" dirty="0">
              <a:solidFill>
                <a:srgbClr val="253957"/>
              </a:solidFill>
              <a:sym typeface="Arial Narrow"/>
            </a:endParaRPr>
          </a:p>
        </p:txBody>
      </p:sp>
    </p:spTree>
    <p:extLst>
      <p:ext uri="{BB962C8B-B14F-4D97-AF65-F5344CB8AC3E}">
        <p14:creationId xmlns:p14="http://schemas.microsoft.com/office/powerpoint/2010/main" val="9808917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237066" y="1836532"/>
            <a:ext cx="1412254" cy="1172706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235758" y="1286934"/>
            <a:ext cx="840614" cy="1133783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6774" y="1286934"/>
            <a:ext cx="21867006" cy="10783888"/>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Номер слайда 1">
            <a:extLst>
              <a:ext uri="{FF2B5EF4-FFF2-40B4-BE49-F238E27FC236}">
                <a16:creationId xmlns:a16="http://schemas.microsoft.com/office/drawing/2014/main" id="{0B5214DA-0069-CA4C-8621-8E871C3CDD0A}"/>
              </a:ext>
            </a:extLst>
          </p:cNvPr>
          <p:cNvSpPr>
            <a:spLocks noGrp="1"/>
          </p:cNvSpPr>
          <p:nvPr>
            <p:ph type="sldNum" sz="quarter" idx="2"/>
          </p:nvPr>
        </p:nvSpPr>
        <p:spPr>
          <a:xfrm>
            <a:off x="21415248" y="12765024"/>
            <a:ext cx="1371600" cy="640080"/>
          </a:xfrm>
        </p:spPr>
        <p:txBody>
          <a:bodyPr vert="horz" lIns="91440" tIns="45720" rIns="91440" bIns="45720" rtlCol="0" anchor="ctr">
            <a:normAutofit/>
          </a:bodyPr>
          <a:lstStyle/>
          <a:p>
            <a:pPr algn="r" defTabSz="914400" hangingPunct="1">
              <a:spcAft>
                <a:spcPts val="600"/>
              </a:spcAft>
            </a:pPr>
            <a:fld id="{86CB4B4D-7CA3-9044-876B-883B54F8677D}" type="slidenum">
              <a:rPr lang="en-US" sz="1200" kern="1200" smtClean="0">
                <a:solidFill>
                  <a:schemeClr val="tx1">
                    <a:tint val="75000"/>
                  </a:schemeClr>
                </a:solidFill>
                <a:latin typeface="+mn-lt"/>
                <a:ea typeface="+mn-ea"/>
                <a:cs typeface="+mn-cs"/>
              </a:rPr>
              <a:pPr algn="r" defTabSz="914400" hangingPunct="1">
                <a:spcAft>
                  <a:spcPts val="600"/>
                </a:spcAft>
              </a:pPr>
              <a:t>20</a:t>
            </a:fld>
            <a:endParaRPr lang="en-US" sz="1200" kern="1200">
              <a:solidFill>
                <a:schemeClr val="tx1">
                  <a:tint val="75000"/>
                </a:schemeClr>
              </a:solidFill>
              <a:latin typeface="+mn-lt"/>
              <a:ea typeface="+mn-ea"/>
              <a:cs typeface="+mn-cs"/>
            </a:endParaRPr>
          </a:p>
        </p:txBody>
      </p:sp>
      <p:graphicFrame>
        <p:nvGraphicFramePr>
          <p:cNvPr id="3" name="Таблица 2">
            <a:extLst>
              <a:ext uri="{FF2B5EF4-FFF2-40B4-BE49-F238E27FC236}">
                <a16:creationId xmlns:a16="http://schemas.microsoft.com/office/drawing/2014/main" id="{8F1F85F7-4275-0D4B-9D84-53DA823BF2BC}"/>
              </a:ext>
            </a:extLst>
          </p:cNvPr>
          <p:cNvGraphicFramePr>
            <a:graphicFrameLocks noGrp="1"/>
          </p:cNvGraphicFramePr>
          <p:nvPr>
            <p:extLst>
              <p:ext uri="{D42A27DB-BD31-4B8C-83A1-F6EECF244321}">
                <p14:modId xmlns:p14="http://schemas.microsoft.com/office/powerpoint/2010/main" val="3187288660"/>
              </p:ext>
            </p:extLst>
          </p:nvPr>
        </p:nvGraphicFramePr>
        <p:xfrm>
          <a:off x="310680" y="1091228"/>
          <a:ext cx="23834649" cy="12793155"/>
        </p:xfrm>
        <a:graphic>
          <a:graphicData uri="http://schemas.openxmlformats.org/drawingml/2006/table">
            <a:tbl>
              <a:tblPr firstRow="1" bandRow="1">
                <a:tableStyleId>{5C22544A-7EE6-4342-B048-85BDC9FD1C3A}</a:tableStyleId>
              </a:tblPr>
              <a:tblGrid>
                <a:gridCol w="2722776">
                  <a:extLst>
                    <a:ext uri="{9D8B030D-6E8A-4147-A177-3AD203B41FA5}">
                      <a16:colId xmlns:a16="http://schemas.microsoft.com/office/drawing/2014/main" val="4183629047"/>
                    </a:ext>
                  </a:extLst>
                </a:gridCol>
                <a:gridCol w="2328992">
                  <a:extLst>
                    <a:ext uri="{9D8B030D-6E8A-4147-A177-3AD203B41FA5}">
                      <a16:colId xmlns:a16="http://schemas.microsoft.com/office/drawing/2014/main" val="1544542904"/>
                    </a:ext>
                  </a:extLst>
                </a:gridCol>
                <a:gridCol w="2098979">
                  <a:extLst>
                    <a:ext uri="{9D8B030D-6E8A-4147-A177-3AD203B41FA5}">
                      <a16:colId xmlns:a16="http://schemas.microsoft.com/office/drawing/2014/main" val="1682135120"/>
                    </a:ext>
                  </a:extLst>
                </a:gridCol>
                <a:gridCol w="2652629">
                  <a:extLst>
                    <a:ext uri="{9D8B030D-6E8A-4147-A177-3AD203B41FA5}">
                      <a16:colId xmlns:a16="http://schemas.microsoft.com/office/drawing/2014/main" val="2862542611"/>
                    </a:ext>
                  </a:extLst>
                </a:gridCol>
                <a:gridCol w="2242787">
                  <a:extLst>
                    <a:ext uri="{9D8B030D-6E8A-4147-A177-3AD203B41FA5}">
                      <a16:colId xmlns:a16="http://schemas.microsoft.com/office/drawing/2014/main" val="1564246730"/>
                    </a:ext>
                  </a:extLst>
                </a:gridCol>
                <a:gridCol w="2279083">
                  <a:extLst>
                    <a:ext uri="{9D8B030D-6E8A-4147-A177-3AD203B41FA5}">
                      <a16:colId xmlns:a16="http://schemas.microsoft.com/office/drawing/2014/main" val="1137265770"/>
                    </a:ext>
                  </a:extLst>
                </a:gridCol>
                <a:gridCol w="2098979">
                  <a:extLst>
                    <a:ext uri="{9D8B030D-6E8A-4147-A177-3AD203B41FA5}">
                      <a16:colId xmlns:a16="http://schemas.microsoft.com/office/drawing/2014/main" val="884191525"/>
                    </a:ext>
                  </a:extLst>
                </a:gridCol>
                <a:gridCol w="2831085">
                  <a:extLst>
                    <a:ext uri="{9D8B030D-6E8A-4147-A177-3AD203B41FA5}">
                      <a16:colId xmlns:a16="http://schemas.microsoft.com/office/drawing/2014/main" val="1994139686"/>
                    </a:ext>
                  </a:extLst>
                </a:gridCol>
                <a:gridCol w="2241274">
                  <a:extLst>
                    <a:ext uri="{9D8B030D-6E8A-4147-A177-3AD203B41FA5}">
                      <a16:colId xmlns:a16="http://schemas.microsoft.com/office/drawing/2014/main" val="1824269806"/>
                    </a:ext>
                  </a:extLst>
                </a:gridCol>
                <a:gridCol w="2338065">
                  <a:extLst>
                    <a:ext uri="{9D8B030D-6E8A-4147-A177-3AD203B41FA5}">
                      <a16:colId xmlns:a16="http://schemas.microsoft.com/office/drawing/2014/main" val="724549007"/>
                    </a:ext>
                  </a:extLst>
                </a:gridCol>
              </a:tblGrid>
              <a:tr h="556321">
                <a:tc>
                  <a:txBody>
                    <a:bodyPr/>
                    <a:lstStyle/>
                    <a:p>
                      <a:r>
                        <a:rPr lang="en-US" sz="3000" dirty="0">
                          <a:effectLst/>
                        </a:rPr>
                        <a:t>2018</a:t>
                      </a:r>
                      <a:r>
                        <a:rPr lang="ru-RU" sz="3000" dirty="0">
                          <a:effectLst/>
                        </a:rPr>
                        <a:t> </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dirty="0">
                          <a:effectLst/>
                        </a:rPr>
                        <a:t>(1)</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dirty="0">
                          <a:effectLst/>
                        </a:rPr>
                        <a:t>(9)</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350153867"/>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a:t>
                      </a:r>
                      <a:r>
                        <a:rPr lang="ru-RU" sz="3000">
                          <a:effectLst/>
                        </a:rPr>
                        <a:t>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a:effectLst/>
                        </a:rPr>
                        <a:t>0.8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dirty="0">
                          <a:effectLst/>
                        </a:rPr>
                        <a:t>0.9</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210384139"/>
                  </a:ext>
                </a:extLst>
              </a:tr>
              <a:tr h="1004970">
                <a:tc>
                  <a:txBody>
                    <a:bodyPr/>
                    <a:lstStyle/>
                    <a:p>
                      <a:r>
                        <a:rPr lang="ru-RU" sz="3000" dirty="0">
                          <a:effectLst/>
                        </a:rPr>
                        <a:t>VARIABLES</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Sell price</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rPr>
                        <a:t>Sell price</a:t>
                      </a:r>
                      <a:endParaRPr kumimoji="0" lang="ru-RU" sz="3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Helvetica Light"/>
                      </a:endParaRPr>
                    </a:p>
                  </a:txBody>
                  <a:tcPr marL="91981" marR="91981" marT="0" marB="0"/>
                </a:tc>
                <a:extLst>
                  <a:ext uri="{0D108BD9-81ED-4DB2-BD59-A6C34878D82A}">
                    <a16:rowId xmlns:a16="http://schemas.microsoft.com/office/drawing/2014/main" val="302550167"/>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702608394"/>
                  </a:ext>
                </a:extLst>
              </a:tr>
              <a:tr h="556321">
                <a:tc>
                  <a:txBody>
                    <a:bodyPr/>
                    <a:lstStyle/>
                    <a:p>
                      <a:r>
                        <a:rPr lang="ru-RU" sz="3000" dirty="0">
                          <a:effectLst/>
                        </a:rPr>
                        <a:t>WY</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-0.0812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-0.0249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0.0222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0.0587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0.105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0.147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0.208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0.306*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0.452*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645494115"/>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(0.137)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(0.119)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(0.111)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(0.109)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(0.113)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(0.122)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(0.142)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(0.186)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(0.261)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858834101"/>
                  </a:ext>
                </a:extLst>
              </a:tr>
              <a:tr h="1004970">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Construction permits</a:t>
                      </a:r>
                    </a:p>
                  </a:txBody>
                  <a:tcPr marL="91981" marR="91981" marT="0" marB="0"/>
                </a:tc>
                <a:tc>
                  <a:txBody>
                    <a:bodyPr/>
                    <a:lstStyle/>
                    <a:p>
                      <a:pPr algn="ctr"/>
                      <a:r>
                        <a:rPr lang="ru-RU" sz="3000">
                          <a:effectLst/>
                        </a:rPr>
                        <a:t>3.927***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3.748***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3.598***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3.482***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3.334***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3.200***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dirty="0">
                          <a:effectLst/>
                        </a:rPr>
                        <a:t>3.009***</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2.694***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2.232**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968131383"/>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(0.564)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(0.503)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(0.469)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(0.456)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(0.459)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(0.480)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(0.534)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(0.668)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(0.924)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086875861"/>
                  </a:ext>
                </a:extLst>
              </a:tr>
              <a:tr h="418906">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Housing stock</a:t>
                      </a:r>
                    </a:p>
                  </a:txBody>
                  <a:tcPr marL="91981" marR="91981" marT="0" marB="0"/>
                </a:tc>
                <a:tc>
                  <a:txBody>
                    <a:bodyPr/>
                    <a:lstStyle/>
                    <a:p>
                      <a:pPr algn="ctr"/>
                      <a:r>
                        <a:rPr lang="ru-RU" sz="3000">
                          <a:effectLst/>
                        </a:rPr>
                        <a:t>-0.0194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-0.0167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-0.0145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-0.0128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-0.0106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-0.00861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-0.00577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-0.00111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0.00574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474353020"/>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(0.0121)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(0.0112)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(0.0105)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(0.00998)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(0.00943)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(0.00901)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(0.00860)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(0.00840)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(0.00932)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937509303"/>
                  </a:ext>
                </a:extLst>
              </a:tr>
              <a:tr h="556321">
                <a:tc>
                  <a:txBody>
                    <a:bodyPr/>
                    <a:lstStyle/>
                    <a:p>
                      <a:r>
                        <a:rPr lang="en-US" sz="3200" b="0" i="0" u="none" strike="noStrike" cap="none" spc="0" baseline="0" dirty="0">
                          <a:ln>
                            <a:noFill/>
                          </a:ln>
                          <a:solidFill>
                            <a:schemeClr val="dk1"/>
                          </a:solidFill>
                          <a:effectLst/>
                          <a:uFillTx/>
                          <a:latin typeface="+mn-lt"/>
                          <a:ea typeface="+mn-ea"/>
                          <a:cs typeface="+mn-cs"/>
                          <a:sym typeface="Helvetica Light"/>
                        </a:rPr>
                        <a:t>Number of employees </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0.00249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0.00165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0.000953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0.000408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-0.000284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-0.000912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-0.00181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-0.00328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-0.00545**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506162666"/>
                  </a:ext>
                </a:extLst>
              </a:tr>
              <a:tr h="556321">
                <a:tc>
                  <a:txBody>
                    <a:bodyPr/>
                    <a:lstStyle/>
                    <a:p>
                      <a:r>
                        <a:rPr lang="ru-RU" sz="3000" dirty="0">
                          <a:effectLst/>
                        </a:rPr>
                        <a:t> </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(0.00336)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(0.00309)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(0.00288)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(0.00273)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(0.00257)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(0.00244)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(0.00230)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(0.00220)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(0.00242)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469917510"/>
                  </a:ext>
                </a:extLst>
              </a:tr>
              <a:tr h="350270">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Commuters balance</a:t>
                      </a:r>
                      <a:endParaRPr lang="ru-RU" sz="3200" b="0" i="0" u="none" strike="noStrike" cap="none" spc="0" baseline="0" dirty="0">
                        <a:ln>
                          <a:noFill/>
                        </a:ln>
                        <a:solidFill>
                          <a:schemeClr val="dk1"/>
                        </a:solidFill>
                        <a:effectLst/>
                        <a:uFillTx/>
                        <a:latin typeface="+mn-lt"/>
                        <a:ea typeface="+mn-ea"/>
                        <a:cs typeface="+mn-cs"/>
                        <a:sym typeface="Helvetica Light"/>
                      </a:endParaRPr>
                    </a:p>
                  </a:txBody>
                  <a:tcPr marL="91981" marR="91981" marT="0" marB="0"/>
                </a:tc>
                <a:tc>
                  <a:txBody>
                    <a:bodyPr/>
                    <a:lstStyle/>
                    <a:p>
                      <a:pPr algn="ctr"/>
                      <a:r>
                        <a:rPr lang="ru-RU" sz="3000">
                          <a:effectLst/>
                        </a:rPr>
                        <a:t>32.74***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38.61***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43.52***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47.34***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52.18***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56.58***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62.86***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73.17***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88.33***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401994823"/>
                  </a:ext>
                </a:extLst>
              </a:tr>
              <a:tr h="556321">
                <a:tc>
                  <a:txBody>
                    <a:bodyPr/>
                    <a:lstStyle/>
                    <a:p>
                      <a:r>
                        <a:rPr lang="ru-RU" sz="3000" dirty="0">
                          <a:effectLst/>
                        </a:rPr>
                        <a:t> </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(6.302)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(6.086)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(6.138)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(6.312)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(6.694)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(7.208)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(8.079)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(9.809)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(13.10)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291384911"/>
                  </a:ext>
                </a:extLst>
              </a:tr>
              <a:tr h="556321">
                <a:tc>
                  <a:txBody>
                    <a:bodyPr/>
                    <a:lstStyle/>
                    <a:p>
                      <a:r>
                        <a:rPr lang="en-US" sz="3200" dirty="0">
                          <a:effectLst/>
                        </a:rPr>
                        <a:t>Unemployment</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-330.1***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-347.6***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-362.2***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-373.5***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-387.9***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-419.7***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-450.4***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-495.5***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687296003"/>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(55.63)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(51.66)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(49.29)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(48.04)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(47.31)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(47.55)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(49.32)</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(55.35)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(70.04)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440872711"/>
                  </a:ext>
                </a:extLst>
              </a:tr>
              <a:tr h="556321">
                <a:tc>
                  <a:txBody>
                    <a:bodyPr/>
                    <a:lstStyle/>
                    <a:p>
                      <a:r>
                        <a:rPr lang="ru-RU" sz="3000">
                          <a:effectLst/>
                        </a:rPr>
                        <a:t>Constant</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2,440***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2,799***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3,099***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3,331***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3,627***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3,895***</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4,279***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4,908***</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5,833***</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392493454"/>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(468.6)</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(398.9)</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(368.4)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(366.7)</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(393.4)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(444.4)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(539.4)</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(731.0)</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(1,071)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997221330"/>
                  </a:ext>
                </a:extLst>
              </a:tr>
              <a:tr h="556321">
                <a:tc>
                  <a:txBody>
                    <a:bodyPr/>
                    <a:lstStyle/>
                    <a:p>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 </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142877674"/>
                  </a:ext>
                </a:extLst>
              </a:tr>
              <a:tr h="556321">
                <a:tc>
                  <a:txBody>
                    <a:bodyPr/>
                    <a:lstStyle/>
                    <a:p>
                      <a:r>
                        <a:rPr lang="ru-RU" sz="3000" dirty="0" err="1">
                          <a:effectLst/>
                        </a:rPr>
                        <a:t>Observations</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a:effectLst/>
                        </a:rPr>
                        <a:t>401</a:t>
                      </a:r>
                      <a:endParaRPr lang="ru-RU" sz="30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lgn="ctr"/>
                      <a:r>
                        <a:rPr lang="ru-RU" sz="3000" dirty="0">
                          <a:effectLst/>
                        </a:rPr>
                        <a:t>401</a:t>
                      </a:r>
                      <a:endParaRPr lang="ru-RU" sz="3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947529687"/>
                  </a:ext>
                </a:extLst>
              </a:tr>
            </a:tbl>
          </a:graphicData>
        </a:graphic>
      </p:graphicFrame>
      <p:sp>
        <p:nvSpPr>
          <p:cNvPr id="7" name="TextBox 6">
            <a:extLst>
              <a:ext uri="{FF2B5EF4-FFF2-40B4-BE49-F238E27FC236}">
                <a16:creationId xmlns:a16="http://schemas.microsoft.com/office/drawing/2014/main" id="{98D3553C-F59D-4F40-B7D4-125181EC356E}"/>
              </a:ext>
            </a:extLst>
          </p:cNvPr>
          <p:cNvSpPr txBox="1"/>
          <p:nvPr/>
        </p:nvSpPr>
        <p:spPr>
          <a:xfrm>
            <a:off x="4722014" y="177512"/>
            <a:ext cx="14939987"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1" dirty="0"/>
              <a:t>2. Results of Quantile Regression Estimation (2018)</a:t>
            </a:r>
            <a:endParaRPr kumimoji="0" lang="ru-RU" sz="5000" b="1"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29968753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B5214DA-0069-CA4C-8621-8E871C3CDD0A}"/>
              </a:ext>
            </a:extLst>
          </p:cNvPr>
          <p:cNvSpPr>
            <a:spLocks noGrp="1"/>
          </p:cNvSpPr>
          <p:nvPr>
            <p:ph type="sldNum" sz="quarter" idx="2"/>
          </p:nvPr>
        </p:nvSpPr>
        <p:spPr>
          <a:xfrm>
            <a:off x="21415248" y="12765024"/>
            <a:ext cx="1371600" cy="640080"/>
          </a:xfrm>
        </p:spPr>
        <p:txBody>
          <a:bodyPr vert="horz" lIns="91440" tIns="45720" rIns="91440" bIns="45720" rtlCol="0" anchor="ctr">
            <a:normAutofit/>
          </a:bodyPr>
          <a:lstStyle/>
          <a:p>
            <a:pPr algn="r" defTabSz="914400" hangingPunct="1">
              <a:spcAft>
                <a:spcPts val="600"/>
              </a:spcAft>
            </a:pPr>
            <a:fld id="{86CB4B4D-7CA3-9044-876B-883B54F8677D}" type="slidenum">
              <a:rPr lang="en-US" sz="1200" kern="1200" smtClean="0">
                <a:solidFill>
                  <a:schemeClr val="tx1">
                    <a:tint val="75000"/>
                  </a:schemeClr>
                </a:solidFill>
                <a:latin typeface="+mn-lt"/>
                <a:ea typeface="+mn-ea"/>
                <a:cs typeface="+mn-cs"/>
              </a:rPr>
              <a:pPr algn="r" defTabSz="914400" hangingPunct="1">
                <a:spcAft>
                  <a:spcPts val="600"/>
                </a:spcAft>
              </a:pPr>
              <a:t>21</a:t>
            </a:fld>
            <a:endParaRPr lang="en-US" sz="1200" kern="1200">
              <a:solidFill>
                <a:schemeClr val="tx1">
                  <a:tint val="75000"/>
                </a:schemeClr>
              </a:solidFill>
              <a:latin typeface="+mn-lt"/>
              <a:ea typeface="+mn-ea"/>
              <a:cs typeface="+mn-cs"/>
            </a:endParaRPr>
          </a:p>
        </p:txBody>
      </p:sp>
      <p:graphicFrame>
        <p:nvGraphicFramePr>
          <p:cNvPr id="4" name="Таблица 3">
            <a:extLst>
              <a:ext uri="{FF2B5EF4-FFF2-40B4-BE49-F238E27FC236}">
                <a16:creationId xmlns:a16="http://schemas.microsoft.com/office/drawing/2014/main" id="{E0520C9E-DD3B-344C-A5CD-090628901E97}"/>
              </a:ext>
            </a:extLst>
          </p:cNvPr>
          <p:cNvGraphicFramePr>
            <a:graphicFrameLocks noGrp="1"/>
          </p:cNvGraphicFramePr>
          <p:nvPr>
            <p:extLst>
              <p:ext uri="{D42A27DB-BD31-4B8C-83A1-F6EECF244321}">
                <p14:modId xmlns:p14="http://schemas.microsoft.com/office/powerpoint/2010/main" val="2933621935"/>
              </p:ext>
            </p:extLst>
          </p:nvPr>
        </p:nvGraphicFramePr>
        <p:xfrm>
          <a:off x="0" y="1311096"/>
          <a:ext cx="24264662" cy="11783200"/>
        </p:xfrm>
        <a:graphic>
          <a:graphicData uri="http://schemas.openxmlformats.org/drawingml/2006/table">
            <a:tbl>
              <a:tblPr>
                <a:tableStyleId>{C4B1156A-380E-4F78-BDF5-A606A8083BF9}</a:tableStyleId>
              </a:tblPr>
              <a:tblGrid>
                <a:gridCol w="3569036">
                  <a:extLst>
                    <a:ext uri="{9D8B030D-6E8A-4147-A177-3AD203B41FA5}">
                      <a16:colId xmlns:a16="http://schemas.microsoft.com/office/drawing/2014/main" val="264267599"/>
                    </a:ext>
                  </a:extLst>
                </a:gridCol>
                <a:gridCol w="2299514">
                  <a:extLst>
                    <a:ext uri="{9D8B030D-6E8A-4147-A177-3AD203B41FA5}">
                      <a16:colId xmlns:a16="http://schemas.microsoft.com/office/drawing/2014/main" val="2406008453"/>
                    </a:ext>
                  </a:extLst>
                </a:gridCol>
                <a:gridCol w="2299514">
                  <a:extLst>
                    <a:ext uri="{9D8B030D-6E8A-4147-A177-3AD203B41FA5}">
                      <a16:colId xmlns:a16="http://schemas.microsoft.com/office/drawing/2014/main" val="3085788436"/>
                    </a:ext>
                  </a:extLst>
                </a:gridCol>
                <a:gridCol w="2299514">
                  <a:extLst>
                    <a:ext uri="{9D8B030D-6E8A-4147-A177-3AD203B41FA5}">
                      <a16:colId xmlns:a16="http://schemas.microsoft.com/office/drawing/2014/main" val="4148343677"/>
                    </a:ext>
                  </a:extLst>
                </a:gridCol>
                <a:gridCol w="2299514">
                  <a:extLst>
                    <a:ext uri="{9D8B030D-6E8A-4147-A177-3AD203B41FA5}">
                      <a16:colId xmlns:a16="http://schemas.microsoft.com/office/drawing/2014/main" val="1803052932"/>
                    </a:ext>
                  </a:extLst>
                </a:gridCol>
                <a:gridCol w="2299514">
                  <a:extLst>
                    <a:ext uri="{9D8B030D-6E8A-4147-A177-3AD203B41FA5}">
                      <a16:colId xmlns:a16="http://schemas.microsoft.com/office/drawing/2014/main" val="1698499302"/>
                    </a:ext>
                  </a:extLst>
                </a:gridCol>
                <a:gridCol w="2299514">
                  <a:extLst>
                    <a:ext uri="{9D8B030D-6E8A-4147-A177-3AD203B41FA5}">
                      <a16:colId xmlns:a16="http://schemas.microsoft.com/office/drawing/2014/main" val="1738428950"/>
                    </a:ext>
                  </a:extLst>
                </a:gridCol>
                <a:gridCol w="2299514">
                  <a:extLst>
                    <a:ext uri="{9D8B030D-6E8A-4147-A177-3AD203B41FA5}">
                      <a16:colId xmlns:a16="http://schemas.microsoft.com/office/drawing/2014/main" val="2409608052"/>
                    </a:ext>
                  </a:extLst>
                </a:gridCol>
                <a:gridCol w="2299514">
                  <a:extLst>
                    <a:ext uri="{9D8B030D-6E8A-4147-A177-3AD203B41FA5}">
                      <a16:colId xmlns:a16="http://schemas.microsoft.com/office/drawing/2014/main" val="1046972279"/>
                    </a:ext>
                  </a:extLst>
                </a:gridCol>
                <a:gridCol w="2299514">
                  <a:extLst>
                    <a:ext uri="{9D8B030D-6E8A-4147-A177-3AD203B41FA5}">
                      <a16:colId xmlns:a16="http://schemas.microsoft.com/office/drawing/2014/main" val="2610768668"/>
                    </a:ext>
                  </a:extLst>
                </a:gridCol>
              </a:tblGrid>
              <a:tr h="736450">
                <a:tc>
                  <a:txBody>
                    <a:bodyPr/>
                    <a:lstStyle/>
                    <a:p>
                      <a:r>
                        <a:rPr lang="ru-RU" sz="3200" b="0" cap="none" spc="0" dirty="0">
                          <a:ln>
                            <a:noFill/>
                          </a:ln>
                          <a:solidFill>
                            <a:schemeClr val="tx1"/>
                          </a:solidFill>
                          <a:effectLst/>
                        </a:rPr>
                        <a:t> </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932079236"/>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xtqreg9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1793845054"/>
                  </a:ext>
                </a:extLst>
              </a:tr>
              <a:tr h="736450">
                <a:tc>
                  <a:txBody>
                    <a:bodyPr/>
                    <a:lstStyle/>
                    <a:p>
                      <a:r>
                        <a:rPr lang="ru-RU" sz="3200" b="0" cap="none" spc="0">
                          <a:ln>
                            <a:noFill/>
                          </a:ln>
                          <a:solidFill>
                            <a:schemeClr val="tx1"/>
                          </a:solidFill>
                          <a:effectLst/>
                        </a:rPr>
                        <a:t>VARIABLES</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kp_eurqm</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1059144023"/>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143935050"/>
                  </a:ext>
                </a:extLst>
              </a:tr>
              <a:tr h="736450">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Construction permits</a:t>
                      </a:r>
                    </a:p>
                  </a:txBody>
                  <a:tcPr marL="47625" marR="47625" marT="0" marB="0"/>
                </a:tc>
                <a:tc>
                  <a:txBody>
                    <a:bodyPr/>
                    <a:lstStyle/>
                    <a:p>
                      <a:pPr algn="ctr"/>
                      <a:r>
                        <a:rPr lang="ru-RU" sz="3200" b="0" cap="none" spc="0">
                          <a:ln>
                            <a:noFill/>
                          </a:ln>
                          <a:solidFill>
                            <a:schemeClr val="tx1"/>
                          </a:solidFill>
                          <a:effectLst/>
                        </a:rPr>
                        <a:t>0.510***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0.557***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0.592***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0.633***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0.681***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0.745***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0.822***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0.922***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1.049***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887647665"/>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dirty="0">
                          <a:ln>
                            <a:noFill/>
                          </a:ln>
                          <a:solidFill>
                            <a:schemeClr val="tx1"/>
                          </a:solidFill>
                          <a:effectLst/>
                        </a:rPr>
                        <a:t>(0.0852)</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(0.0725)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(0.0651)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(0.0601)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(0.0601)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(0.0699)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(0.0909)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(0.126)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(0.174)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78174332"/>
                  </a:ext>
                </a:extLst>
              </a:tr>
              <a:tr h="736450">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Housing stock</a:t>
                      </a:r>
                    </a:p>
                  </a:txBody>
                  <a:tcPr marL="47625" marR="47625" marT="0" marB="0"/>
                </a:tc>
                <a:tc>
                  <a:txBody>
                    <a:bodyPr/>
                    <a:lstStyle/>
                    <a:p>
                      <a:pPr algn="ctr"/>
                      <a:r>
                        <a:rPr lang="ru-RU" sz="3200" b="0" cap="none" spc="0">
                          <a:ln>
                            <a:noFill/>
                          </a:ln>
                          <a:solidFill>
                            <a:schemeClr val="tx1"/>
                          </a:solidFill>
                          <a:effectLst/>
                        </a:rPr>
                        <a:t>0.0123*</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0.0113*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0.0106**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0.00972**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0.00872*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0.00739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0.00580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0.00371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0.00109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3307820944"/>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(0.00693)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(0.00590)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(0.00529)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(0.00488)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(0.00488)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(0.00567)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(0.00737)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(0.0102)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(0.0141)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4111768834"/>
                  </a:ext>
                </a:extLst>
              </a:tr>
              <a:tr h="736450">
                <a:tc>
                  <a:txBody>
                    <a:bodyPr/>
                    <a:lstStyle/>
                    <a:p>
                      <a:r>
                        <a:rPr lang="en-US" sz="3200" b="0" i="0" u="none" strike="noStrike" cap="none" spc="0" baseline="0" dirty="0">
                          <a:ln>
                            <a:noFill/>
                          </a:ln>
                          <a:solidFill>
                            <a:schemeClr val="dk1"/>
                          </a:solidFill>
                          <a:effectLst/>
                          <a:uFillTx/>
                          <a:latin typeface="+mn-lt"/>
                          <a:ea typeface="+mn-ea"/>
                          <a:cs typeface="+mn-cs"/>
                          <a:sym typeface="Helvetica Light"/>
                        </a:rPr>
                        <a:t>Number of employees </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0.0103***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0.0110***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0.0115***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0.0121***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0.0128***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0.0138***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0.0149***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0.0164***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0.0183***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719547552"/>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(0.00308)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(0.00262)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(0.00235)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(0.00217)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(0.00217)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(0.00252)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(0.00328)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(0.00454)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(0.00629)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3456797354"/>
                  </a:ext>
                </a:extLst>
              </a:tr>
              <a:tr h="736450">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Commuters balance</a:t>
                      </a:r>
                      <a:endParaRPr lang="ru-RU" sz="3200" b="0" i="0" u="none" strike="noStrike" cap="none" spc="0" baseline="0" dirty="0">
                        <a:ln>
                          <a:noFill/>
                        </a:ln>
                        <a:solidFill>
                          <a:schemeClr val="dk1"/>
                        </a:solidFill>
                        <a:effectLst/>
                        <a:uFillTx/>
                        <a:latin typeface="+mn-lt"/>
                        <a:ea typeface="+mn-ea"/>
                        <a:cs typeface="+mn-cs"/>
                        <a:sym typeface="Helvetica Light"/>
                      </a:endParaRPr>
                    </a:p>
                  </a:txBody>
                  <a:tcPr marL="47625" marR="47625" marT="0" marB="0"/>
                </a:tc>
                <a:tc>
                  <a:txBody>
                    <a:bodyPr/>
                    <a:lstStyle/>
                    <a:p>
                      <a:pPr algn="ctr"/>
                      <a:r>
                        <a:rPr lang="ru-RU" sz="3200" b="0" cap="none" spc="0">
                          <a:ln>
                            <a:noFill/>
                          </a:ln>
                          <a:solidFill>
                            <a:schemeClr val="tx1"/>
                          </a:solidFill>
                          <a:effectLst/>
                        </a:rPr>
                        <a:t>-19.46***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-20.32***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-20.98***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-21.74***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-22.64***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-23.84***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-25.25***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-27.13***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-29.48***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090788108"/>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(3.626)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(3.084)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(2.768)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(2.549)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(2.547)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(2.960)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(3.851)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(5.335)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(7.394)</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806509754"/>
                  </a:ext>
                </a:extLst>
              </a:tr>
              <a:tr h="736450">
                <a:tc>
                  <a:txBody>
                    <a:bodyPr/>
                    <a:lstStyle/>
                    <a:p>
                      <a:r>
                        <a:rPr lang="en-US" sz="3200" dirty="0">
                          <a:effectLst/>
                        </a:rPr>
                        <a:t>Unemployment</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1,860***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2,047***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2,189***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2,355***</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2,549***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2,809***</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3,116***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3,522***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4,032***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135361867"/>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(178.8)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(152.1)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(136.7)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(126.3)</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(126.8)</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(147.7)</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(191.6)</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(264.1)</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(365.2)</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78299095"/>
                  </a:ext>
                </a:extLst>
              </a:tr>
              <a:tr h="736450">
                <a:tc>
                  <a:txBody>
                    <a:bodyPr/>
                    <a:lstStyle/>
                    <a:p>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 </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3532148126"/>
                  </a:ext>
                </a:extLst>
              </a:tr>
              <a:tr h="736450">
                <a:tc>
                  <a:txBody>
                    <a:bodyPr/>
                    <a:lstStyle/>
                    <a:p>
                      <a:r>
                        <a:rPr lang="ru-RU" sz="3200" b="0" cap="none" spc="0">
                          <a:ln>
                            <a:noFill/>
                          </a:ln>
                          <a:solidFill>
                            <a:schemeClr val="tx1"/>
                          </a:solidFill>
                          <a:effectLst/>
                        </a:rPr>
                        <a:t>Observations</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a:ln>
                            <a:noFill/>
                          </a:ln>
                          <a:solidFill>
                            <a:schemeClr val="tx1"/>
                          </a:solidFill>
                          <a:effectLst/>
                        </a:rPr>
                        <a:t>5,980</a:t>
                      </a:r>
                      <a:endParaRPr lang="ru-RU" sz="3200" b="0" cap="none" spc="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tc>
                  <a:txBody>
                    <a:bodyPr/>
                    <a:lstStyle/>
                    <a:p>
                      <a:pPr algn="ctr"/>
                      <a:r>
                        <a:rPr lang="ru-RU" sz="3200" b="0" cap="none" spc="0" dirty="0">
                          <a:ln>
                            <a:noFill/>
                          </a:ln>
                          <a:solidFill>
                            <a:schemeClr val="tx1"/>
                          </a:solidFill>
                          <a:effectLst/>
                        </a:rPr>
                        <a:t>5,980</a:t>
                      </a:r>
                      <a:endParaRPr lang="ru-RU" sz="3200" b="0" cap="none" spc="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3145996473"/>
                  </a:ext>
                </a:extLst>
              </a:tr>
            </a:tbl>
          </a:graphicData>
        </a:graphic>
      </p:graphicFrame>
      <p:sp>
        <p:nvSpPr>
          <p:cNvPr id="5" name="TextBox 4">
            <a:extLst>
              <a:ext uri="{FF2B5EF4-FFF2-40B4-BE49-F238E27FC236}">
                <a16:creationId xmlns:a16="http://schemas.microsoft.com/office/drawing/2014/main" id="{C6245C2C-1A58-7E4A-B341-BA5F3C7968F3}"/>
              </a:ext>
            </a:extLst>
          </p:cNvPr>
          <p:cNvSpPr txBox="1"/>
          <p:nvPr/>
        </p:nvSpPr>
        <p:spPr>
          <a:xfrm>
            <a:off x="4377956" y="397385"/>
            <a:ext cx="14370921"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1" dirty="0"/>
              <a:t>3. Results of Panel Data Estimation (2004 – 2019)</a:t>
            </a:r>
            <a:endParaRPr kumimoji="0" lang="ru-RU" sz="5000" b="1"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147110870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B5214DA-0069-CA4C-8621-8E871C3CDD0A}"/>
              </a:ext>
            </a:extLst>
          </p:cNvPr>
          <p:cNvSpPr>
            <a:spLocks noGrp="1"/>
          </p:cNvSpPr>
          <p:nvPr>
            <p:ph type="sldNum" sz="quarter" idx="2"/>
          </p:nvPr>
        </p:nvSpPr>
        <p:spPr>
          <a:xfrm>
            <a:off x="21415248" y="12765024"/>
            <a:ext cx="1371600" cy="640080"/>
          </a:xfrm>
        </p:spPr>
        <p:txBody>
          <a:bodyPr vert="horz" lIns="91440" tIns="45720" rIns="91440" bIns="45720" rtlCol="0" anchor="ctr">
            <a:normAutofit/>
          </a:bodyPr>
          <a:lstStyle/>
          <a:p>
            <a:pPr algn="r" defTabSz="914400" hangingPunct="1">
              <a:spcAft>
                <a:spcPts val="600"/>
              </a:spcAft>
            </a:pPr>
            <a:fld id="{86CB4B4D-7CA3-9044-876B-883B54F8677D}" type="slidenum">
              <a:rPr lang="en-US" sz="1200" kern="1200" smtClean="0">
                <a:solidFill>
                  <a:schemeClr val="tx1">
                    <a:tint val="75000"/>
                  </a:schemeClr>
                </a:solidFill>
                <a:latin typeface="+mn-lt"/>
                <a:ea typeface="+mn-ea"/>
                <a:cs typeface="+mn-cs"/>
              </a:rPr>
              <a:pPr algn="r" defTabSz="914400" hangingPunct="1">
                <a:spcAft>
                  <a:spcPts val="600"/>
                </a:spcAft>
              </a:pPr>
              <a:t>22</a:t>
            </a:fld>
            <a:endParaRPr lang="en-US" sz="1200" kern="120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C6245C2C-1A58-7E4A-B341-BA5F3C7968F3}"/>
              </a:ext>
            </a:extLst>
          </p:cNvPr>
          <p:cNvSpPr txBox="1"/>
          <p:nvPr/>
        </p:nvSpPr>
        <p:spPr>
          <a:xfrm>
            <a:off x="1571102" y="397385"/>
            <a:ext cx="19984637"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en-US" b="1" dirty="0"/>
              <a:t>4. Results of Panel Data Estimation with Spatial Effects (2004 – 2019)</a:t>
            </a:r>
            <a:endParaRPr kumimoji="0" lang="ru-RU" sz="5000" b="1" i="0" u="none" strike="noStrike" cap="none" spc="0" normalizeH="0" baseline="0" dirty="0">
              <a:ln>
                <a:noFill/>
              </a:ln>
              <a:solidFill>
                <a:srgbClr val="000000"/>
              </a:solidFill>
              <a:effectLst/>
              <a:uFillTx/>
              <a:latin typeface="+mj-lt"/>
              <a:ea typeface="+mj-ea"/>
              <a:cs typeface="+mj-cs"/>
              <a:sym typeface="Helvetica Light"/>
            </a:endParaRPr>
          </a:p>
        </p:txBody>
      </p:sp>
      <p:graphicFrame>
        <p:nvGraphicFramePr>
          <p:cNvPr id="6" name="Таблица 5">
            <a:extLst>
              <a:ext uri="{FF2B5EF4-FFF2-40B4-BE49-F238E27FC236}">
                <a16:creationId xmlns:a16="http://schemas.microsoft.com/office/drawing/2014/main" id="{1D067FC5-BCA5-0441-A080-14560C1833C6}"/>
              </a:ext>
            </a:extLst>
          </p:cNvPr>
          <p:cNvGraphicFramePr>
            <a:graphicFrameLocks noGrp="1"/>
          </p:cNvGraphicFramePr>
          <p:nvPr>
            <p:extLst>
              <p:ext uri="{D42A27DB-BD31-4B8C-83A1-F6EECF244321}">
                <p14:modId xmlns:p14="http://schemas.microsoft.com/office/powerpoint/2010/main" val="3837131859"/>
              </p:ext>
            </p:extLst>
          </p:nvPr>
        </p:nvGraphicFramePr>
        <p:xfrm>
          <a:off x="0" y="1601416"/>
          <a:ext cx="24384002" cy="11835276"/>
        </p:xfrm>
        <a:graphic>
          <a:graphicData uri="http://schemas.openxmlformats.org/drawingml/2006/table">
            <a:tbl>
              <a:tblPr>
                <a:tableStyleId>{0505E3EF-67EA-436B-97B2-0124C06EBD24}</a:tableStyleId>
              </a:tblPr>
              <a:tblGrid>
                <a:gridCol w="3304724">
                  <a:extLst>
                    <a:ext uri="{9D8B030D-6E8A-4147-A177-3AD203B41FA5}">
                      <a16:colId xmlns:a16="http://schemas.microsoft.com/office/drawing/2014/main" val="4131309032"/>
                    </a:ext>
                  </a:extLst>
                </a:gridCol>
                <a:gridCol w="2342142">
                  <a:extLst>
                    <a:ext uri="{9D8B030D-6E8A-4147-A177-3AD203B41FA5}">
                      <a16:colId xmlns:a16="http://schemas.microsoft.com/office/drawing/2014/main" val="1764181290"/>
                    </a:ext>
                  </a:extLst>
                </a:gridCol>
                <a:gridCol w="2342142">
                  <a:extLst>
                    <a:ext uri="{9D8B030D-6E8A-4147-A177-3AD203B41FA5}">
                      <a16:colId xmlns:a16="http://schemas.microsoft.com/office/drawing/2014/main" val="2362882746"/>
                    </a:ext>
                  </a:extLst>
                </a:gridCol>
                <a:gridCol w="2342142">
                  <a:extLst>
                    <a:ext uri="{9D8B030D-6E8A-4147-A177-3AD203B41FA5}">
                      <a16:colId xmlns:a16="http://schemas.microsoft.com/office/drawing/2014/main" val="3610608641"/>
                    </a:ext>
                  </a:extLst>
                </a:gridCol>
                <a:gridCol w="2342142">
                  <a:extLst>
                    <a:ext uri="{9D8B030D-6E8A-4147-A177-3AD203B41FA5}">
                      <a16:colId xmlns:a16="http://schemas.microsoft.com/office/drawing/2014/main" val="3675538537"/>
                    </a:ext>
                  </a:extLst>
                </a:gridCol>
                <a:gridCol w="2342142">
                  <a:extLst>
                    <a:ext uri="{9D8B030D-6E8A-4147-A177-3AD203B41FA5}">
                      <a16:colId xmlns:a16="http://schemas.microsoft.com/office/drawing/2014/main" val="2229692610"/>
                    </a:ext>
                  </a:extLst>
                </a:gridCol>
                <a:gridCol w="2342142">
                  <a:extLst>
                    <a:ext uri="{9D8B030D-6E8A-4147-A177-3AD203B41FA5}">
                      <a16:colId xmlns:a16="http://schemas.microsoft.com/office/drawing/2014/main" val="36748434"/>
                    </a:ext>
                  </a:extLst>
                </a:gridCol>
                <a:gridCol w="2342142">
                  <a:extLst>
                    <a:ext uri="{9D8B030D-6E8A-4147-A177-3AD203B41FA5}">
                      <a16:colId xmlns:a16="http://schemas.microsoft.com/office/drawing/2014/main" val="1386201282"/>
                    </a:ext>
                  </a:extLst>
                </a:gridCol>
                <a:gridCol w="2342142">
                  <a:extLst>
                    <a:ext uri="{9D8B030D-6E8A-4147-A177-3AD203B41FA5}">
                      <a16:colId xmlns:a16="http://schemas.microsoft.com/office/drawing/2014/main" val="1617999822"/>
                    </a:ext>
                  </a:extLst>
                </a:gridCol>
                <a:gridCol w="2342142">
                  <a:extLst>
                    <a:ext uri="{9D8B030D-6E8A-4147-A177-3AD203B41FA5}">
                      <a16:colId xmlns:a16="http://schemas.microsoft.com/office/drawing/2014/main" val="1084645298"/>
                    </a:ext>
                  </a:extLst>
                </a:gridCol>
              </a:tblGrid>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dirty="0">
                          <a:effectLst/>
                        </a:rPr>
                        <a:t>(1)</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465916880"/>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Wxtqreg9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630140491"/>
                  </a:ext>
                </a:extLst>
              </a:tr>
              <a:tr h="549142">
                <a:tc>
                  <a:txBody>
                    <a:bodyPr/>
                    <a:lstStyle/>
                    <a:p>
                      <a:r>
                        <a:rPr lang="ru-RU" sz="3200">
                          <a:effectLst/>
                        </a:rPr>
                        <a:t>VARIABLES</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dirty="0" err="1">
                          <a:effectLst/>
                        </a:rPr>
                        <a:t>kp_eurqm</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kp_eurqm</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3864993659"/>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1591688786"/>
                  </a:ext>
                </a:extLst>
              </a:tr>
              <a:tr h="549142">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Construction permits</a:t>
                      </a:r>
                    </a:p>
                  </a:txBody>
                  <a:tcPr marL="85190" marR="85190" marT="0" marB="0"/>
                </a:tc>
                <a:tc>
                  <a:txBody>
                    <a:bodyPr/>
                    <a:lstStyle/>
                    <a:p>
                      <a:pPr algn="ctr"/>
                      <a:r>
                        <a:rPr lang="ru-RU" sz="3200">
                          <a:effectLst/>
                        </a:rPr>
                        <a:t>0.0782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0.0814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0.0840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0.0871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0.0907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0.0956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0.101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0.107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0.115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671625360"/>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(0.115)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(0.0981)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(0.0874)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(0.0798)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(0.0799)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(0.0949)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(0.125)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(0.162)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(0.217)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1199739429"/>
                  </a:ext>
                </a:extLst>
              </a:tr>
              <a:tr h="549142">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Housing stock</a:t>
                      </a:r>
                    </a:p>
                  </a:txBody>
                  <a:tcPr marL="85190" marR="85190" marT="0" marB="0"/>
                </a:tc>
                <a:tc>
                  <a:txBody>
                    <a:bodyPr/>
                    <a:lstStyle/>
                    <a:p>
                      <a:pPr algn="ctr"/>
                      <a:r>
                        <a:rPr lang="ru-RU" sz="3200">
                          <a:effectLst/>
                        </a:rPr>
                        <a:t>-0.0116*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-0.0159***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-0.0194***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-0.0236***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-0.0285***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-0.0352***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-0.0428***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-0.0504***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-0.0608***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768098012"/>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(0.00644)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(0.00550)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(0.00491)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(0.00450)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(0.00453)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(0.00539)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(0.00705)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(0.00910)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(0.0122)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343557343"/>
                  </a:ext>
                </a:extLst>
              </a:tr>
              <a:tr h="959567">
                <a:tc>
                  <a:txBody>
                    <a:bodyPr/>
                    <a:lstStyle/>
                    <a:p>
                      <a:r>
                        <a:rPr lang="en-US" sz="3200" b="0" i="0" u="none" strike="noStrike" cap="none" spc="0" baseline="0" dirty="0">
                          <a:ln>
                            <a:noFill/>
                          </a:ln>
                          <a:solidFill>
                            <a:schemeClr val="dk1"/>
                          </a:solidFill>
                          <a:effectLst/>
                          <a:uFillTx/>
                          <a:latin typeface="+mn-lt"/>
                          <a:ea typeface="+mn-ea"/>
                          <a:cs typeface="+mn-cs"/>
                          <a:sym typeface="Helvetica Light"/>
                        </a:rPr>
                        <a:t>Number of employees </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0.00904***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0.00980***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0.0104***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0.0111***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0.0120***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0.0132***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0.0145***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0.0159***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0.0177***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06905386"/>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(0.00293)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(0.00250)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(0.00223)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(0.00204)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(0.00204)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(0.00243)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(0.00319)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(0.00413)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(0.00553)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678811650"/>
                  </a:ext>
                </a:extLst>
              </a:tr>
              <a:tr h="549142">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200" b="0" i="0" u="none" strike="noStrike" cap="none" spc="0" baseline="0" dirty="0">
                          <a:ln>
                            <a:noFill/>
                          </a:ln>
                          <a:solidFill>
                            <a:schemeClr val="dk1"/>
                          </a:solidFill>
                          <a:effectLst/>
                          <a:uFillTx/>
                          <a:latin typeface="+mn-lt"/>
                          <a:ea typeface="+mn-ea"/>
                          <a:cs typeface="+mn-cs"/>
                          <a:sym typeface="Helvetica Light"/>
                        </a:rPr>
                        <a:t>Commuters balance</a:t>
                      </a:r>
                      <a:endParaRPr lang="ru-RU" sz="3200" b="0" i="0" u="none" strike="noStrike" cap="none" spc="0" baseline="0" dirty="0">
                        <a:ln>
                          <a:noFill/>
                        </a:ln>
                        <a:solidFill>
                          <a:schemeClr val="dk1"/>
                        </a:solidFill>
                        <a:effectLst/>
                        <a:uFillTx/>
                        <a:latin typeface="+mn-lt"/>
                        <a:ea typeface="+mn-ea"/>
                        <a:cs typeface="+mn-cs"/>
                        <a:sym typeface="Helvetica Light"/>
                      </a:endParaRPr>
                    </a:p>
                  </a:txBody>
                  <a:tcPr marL="85190" marR="85190" marT="0" marB="0"/>
                </a:tc>
                <a:tc>
                  <a:txBody>
                    <a:bodyPr/>
                    <a:lstStyle/>
                    <a:p>
                      <a:pPr algn="ctr"/>
                      <a:r>
                        <a:rPr lang="ru-RU" sz="3200">
                          <a:effectLst/>
                        </a:rPr>
                        <a:t>-10.39***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-9.601***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-8.956***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dirty="0">
                          <a:effectLst/>
                        </a:rPr>
                        <a:t>-8.192***</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-7.285***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-6.059**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-4.662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-3.259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-1.335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948650049"/>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(3.603)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(3.078)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(2.744)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(2.507)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(2.511)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(2.983)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(3.929)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(5.085)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(6.816)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4004915387"/>
                  </a:ext>
                </a:extLst>
              </a:tr>
              <a:tr h="959567">
                <a:tc>
                  <a:txBody>
                    <a:bodyPr/>
                    <a:lstStyle/>
                    <a:p>
                      <a:r>
                        <a:rPr lang="ru-RU" sz="3200" dirty="0">
                          <a:effectLst/>
                        </a:rPr>
                        <a:t>WX</a:t>
                      </a:r>
                      <a:r>
                        <a:rPr lang="en-US" sz="3200" dirty="0">
                          <a:effectLst/>
                        </a:rPr>
                        <a:t> </a:t>
                      </a:r>
                      <a:r>
                        <a:rPr lang="en-US" sz="3200" b="0" i="0" u="none" strike="noStrike" cap="none" spc="0" baseline="0" dirty="0">
                          <a:ln>
                            <a:noFill/>
                          </a:ln>
                          <a:solidFill>
                            <a:schemeClr val="dk1"/>
                          </a:solidFill>
                          <a:effectLst/>
                          <a:uFillTx/>
                          <a:latin typeface="+mn-lt"/>
                          <a:ea typeface="+mn-ea"/>
                          <a:cs typeface="+mn-cs"/>
                          <a:sym typeface="Helvetica Light"/>
                        </a:rPr>
                        <a:t>Construction permits</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1.031***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1.115***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1.184***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1.265***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1.361***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1.492***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1.640***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1.789***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1.993***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1130596093"/>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(0.181)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(0.155)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(0.138)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(0.126)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(0.126)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(0.150)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(0.197)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(0.255)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(0.342)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906950601"/>
                  </a:ext>
                </a:extLst>
              </a:tr>
              <a:tr h="549142">
                <a:tc>
                  <a:txBody>
                    <a:bodyPr/>
                    <a:lstStyle/>
                    <a:p>
                      <a:r>
                        <a:rPr lang="ru-RU" sz="3200" dirty="0">
                          <a:effectLst/>
                        </a:rPr>
                        <a:t>WX</a:t>
                      </a:r>
                      <a:r>
                        <a:rPr lang="en-US" sz="3200" dirty="0">
                          <a:effectLst/>
                        </a:rPr>
                        <a:t> </a:t>
                      </a:r>
                      <a:r>
                        <a:rPr lang="en-US" sz="3200" b="0" i="0" u="none" strike="noStrike" cap="none" spc="0" baseline="0" dirty="0">
                          <a:ln>
                            <a:noFill/>
                          </a:ln>
                          <a:solidFill>
                            <a:schemeClr val="dk1"/>
                          </a:solidFill>
                          <a:effectLst/>
                          <a:uFillTx/>
                          <a:latin typeface="+mn-lt"/>
                          <a:ea typeface="+mn-ea"/>
                          <a:cs typeface="+mn-cs"/>
                          <a:sym typeface="Helvetica Light"/>
                        </a:rPr>
                        <a:t>employees</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0.0343***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0.0366***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0.0385***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0.0408***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0.0434***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0.0470***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0.0512***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0.0553***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0.0610***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467316159"/>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(0.00256)</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(0.00218)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(0.00195)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(0.00178)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(0.00179)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(0.00279)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(0.00360)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(0.00483)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546779641"/>
                  </a:ext>
                </a:extLst>
              </a:tr>
              <a:tr h="549142">
                <a:tc>
                  <a:txBody>
                    <a:bodyPr/>
                    <a:lstStyle/>
                    <a:p>
                      <a:r>
                        <a:rPr lang="ru-RU" sz="3200" dirty="0">
                          <a:effectLst/>
                        </a:rPr>
                        <a:t>WX</a:t>
                      </a:r>
                      <a:r>
                        <a:rPr lang="en-US" sz="3200" dirty="0">
                          <a:effectLst/>
                        </a:rPr>
                        <a:t> Unemployment</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11.39**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12.39***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13.21***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14.18***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15.34***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16.89***</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18.67***</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20.45***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22.90**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3560151159"/>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(4.835)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(4.130)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(3.681)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(3.362)</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(3.365)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(3.998)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(5.268)</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(6.821)</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(9.144)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2636948661"/>
                  </a:ext>
                </a:extLst>
              </a:tr>
              <a:tr h="549142">
                <a:tc>
                  <a:txBody>
                    <a:bodyPr/>
                    <a:lstStyle/>
                    <a:p>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 </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1369121356"/>
                  </a:ext>
                </a:extLst>
              </a:tr>
              <a:tr h="549142">
                <a:tc>
                  <a:txBody>
                    <a:bodyPr/>
                    <a:lstStyle/>
                    <a:p>
                      <a:r>
                        <a:rPr lang="ru-RU" sz="3200" dirty="0" err="1">
                          <a:effectLst/>
                        </a:rPr>
                        <a:t>Observations</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a:effectLst/>
                        </a:rPr>
                        <a:t>5,614</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tc>
                  <a:txBody>
                    <a:bodyPr/>
                    <a:lstStyle/>
                    <a:p>
                      <a:pPr algn="ctr"/>
                      <a:r>
                        <a:rPr lang="ru-RU" sz="3200" dirty="0">
                          <a:effectLst/>
                        </a:rPr>
                        <a:t>5,614</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190" marR="85190" marT="0" marB="0"/>
                </a:tc>
                <a:extLst>
                  <a:ext uri="{0D108BD9-81ED-4DB2-BD59-A6C34878D82A}">
                    <a16:rowId xmlns:a16="http://schemas.microsoft.com/office/drawing/2014/main" val="3848357352"/>
                  </a:ext>
                </a:extLst>
              </a:tr>
            </a:tbl>
          </a:graphicData>
        </a:graphic>
      </p:graphicFrame>
    </p:spTree>
    <p:extLst>
      <p:ext uri="{BB962C8B-B14F-4D97-AF65-F5344CB8AC3E}">
        <p14:creationId xmlns:p14="http://schemas.microsoft.com/office/powerpoint/2010/main" val="21164578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000000"/>
              </a:solidFill>
              <a:effectLst/>
              <a:uLnTx/>
              <a:uFillTx/>
              <a:latin typeface="Helvetica Light"/>
              <a:sym typeface="Helvetica Light"/>
            </a:endParaRPr>
          </a:p>
        </p:txBody>
      </p:sp>
      <p:sp>
        <p:nvSpPr>
          <p:cNvPr id="59" name="Очень крутой заголовок…"/>
          <p:cNvSpPr txBox="1"/>
          <p:nvPr/>
        </p:nvSpPr>
        <p:spPr>
          <a:xfrm>
            <a:off x="1209448" y="2972786"/>
            <a:ext cx="23174552" cy="231322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0" marR="0" lvl="0" indent="0" algn="l" defTabSz="821531" rtl="0" eaLnBrk="1" fontAlgn="auto" latinLnBrk="0" hangingPunct="0">
              <a:lnSpc>
                <a:spcPct val="100000"/>
              </a:lnSpc>
              <a:spcBef>
                <a:spcPts val="0"/>
              </a:spcBef>
              <a:spcAft>
                <a:spcPts val="0"/>
              </a:spcAft>
              <a:buClrTx/>
              <a:buSzTx/>
              <a:buFontTx/>
              <a:buNone/>
              <a:tabLst/>
              <a:defRPr sz="7000" b="1" cap="all">
                <a:solidFill>
                  <a:srgbClr val="253957"/>
                </a:solidFill>
                <a:latin typeface="+mn-lt"/>
                <a:ea typeface="+mn-ea"/>
                <a:cs typeface="+mn-cs"/>
                <a:sym typeface="Arial Narrow"/>
              </a:defRPr>
            </a:pPr>
            <a:r>
              <a:rPr lang="en-US" sz="7000" b="1" cap="all" noProof="0" dirty="0">
                <a:solidFill>
                  <a:srgbClr val="253957"/>
                </a:solidFill>
                <a:latin typeface="Arial Narrow"/>
                <a:sym typeface="Arial Narrow"/>
              </a:rPr>
              <a:t>Conclusions</a:t>
            </a:r>
            <a:endParaRPr kumimoji="0" sz="7000" b="1" i="0" u="none" strike="noStrike" kern="0" cap="all" spc="0" normalizeH="0" baseline="0" noProof="0" dirty="0">
              <a:ln>
                <a:noFill/>
              </a:ln>
              <a:solidFill>
                <a:srgbClr val="253957"/>
              </a:solidFill>
              <a:effectLst/>
              <a:uLnTx/>
              <a:uFillTx/>
              <a:latin typeface="Arial Narrow"/>
              <a:sym typeface="Arial Narrow"/>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038872" y="4913784"/>
            <a:ext cx="18290032" cy="71287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The effect of determinants on housing price level is different for regions of different price level (usually the effect increases) </a:t>
            </a:r>
          </a:p>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endParaRPr lang="en-US" sz="3600" dirty="0">
              <a:sym typeface="Arial Narrow"/>
            </a:endParaRPr>
          </a:p>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Spatial correlation is higher for upper-quantile regions (with high prices)</a:t>
            </a:r>
          </a:p>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endParaRPr lang="en-US" sz="3600" dirty="0">
              <a:sym typeface="Arial Narrow"/>
            </a:endParaRPr>
          </a:p>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Effect of determinants in </a:t>
            </a:r>
            <a:r>
              <a:rPr lang="en-US" sz="3600" dirty="0" err="1">
                <a:sym typeface="Arial Narrow"/>
              </a:rPr>
              <a:t>neighbouring</a:t>
            </a:r>
            <a:r>
              <a:rPr lang="en-US" sz="3600" dirty="0">
                <a:sym typeface="Arial Narrow"/>
              </a:rPr>
              <a:t> regions has to be taken into account </a:t>
            </a:r>
          </a:p>
          <a:p>
            <a:pPr marL="571500" lvl="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endParaRPr lang="en-US" sz="3600" dirty="0">
              <a:sym typeface="Arial Narrow"/>
            </a:endParaRPr>
          </a:p>
          <a:p>
            <a:pPr marL="571500" indent="-571500" algn="l">
              <a:lnSpc>
                <a:spcPts val="5000"/>
              </a:lnSpc>
              <a:buFont typeface="Arial" panose="020B0604020202020204" pitchFamily="34" charset="0"/>
              <a:buChar char="•"/>
              <a:defRPr sz="2800">
                <a:solidFill>
                  <a:srgbClr val="253957"/>
                </a:solidFill>
                <a:latin typeface="+mn-lt"/>
                <a:ea typeface="+mn-ea"/>
                <a:cs typeface="+mn-cs"/>
                <a:sym typeface="Arial Narrow"/>
              </a:defRPr>
            </a:pPr>
            <a:endParaRPr lang="en-US" sz="3600" dirty="0">
              <a:sym typeface="Arial Narrow"/>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10" name="Номер слайда 9"/>
          <p:cNvSpPr>
            <a:spLocks noGrp="1"/>
          </p:cNvSpPr>
          <p:nvPr>
            <p:ph type="sldNum" sz="quarter" idx="2"/>
          </p:nvPr>
        </p:nvSpPr>
        <p:spPr/>
        <p:txBody>
          <a:bodyPr/>
          <a:lstStyle/>
          <a:p>
            <a:fld id="{86CB4B4D-7CA3-9044-876B-883B54F8677D}" type="slidenum">
              <a:rPr lang="ru-RU" smtClean="0"/>
              <a:pPr/>
              <a:t>23</a:t>
            </a:fld>
            <a:endParaRPr lang="ru-RU"/>
          </a:p>
        </p:txBody>
      </p:sp>
    </p:spTree>
    <p:extLst>
      <p:ext uri="{BB962C8B-B14F-4D97-AF65-F5344CB8AC3E}">
        <p14:creationId xmlns:p14="http://schemas.microsoft.com/office/powerpoint/2010/main" val="9909023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6064824"/>
            <a:ext cx="21514758" cy="670881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numCol="3" spcCol="1076157"/>
          <a:lstStyle/>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sz="4400" dirty="0"/>
          </a:p>
        </p:txBody>
      </p:sp>
      <p:sp>
        <p:nvSpPr>
          <p:cNvPr id="80" name="Очень крутой заголовок…"/>
          <p:cNvSpPr txBox="1"/>
          <p:nvPr/>
        </p:nvSpPr>
        <p:spPr>
          <a:xfrm>
            <a:off x="1438813" y="5701386"/>
            <a:ext cx="21506374" cy="231322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defRPr sz="7000" b="1" cap="all">
                <a:solidFill>
                  <a:srgbClr val="253957"/>
                </a:solidFill>
                <a:latin typeface="+mn-lt"/>
                <a:ea typeface="+mn-ea"/>
                <a:cs typeface="+mn-cs"/>
                <a:sym typeface="Arial Narrow"/>
              </a:defRPr>
            </a:pPr>
            <a:r>
              <a:rPr lang="en-US" sz="8800" dirty="0"/>
              <a:t>Thank you for attention</a:t>
            </a:r>
            <a:r>
              <a:rPr lang="ru-RU" sz="8800" dirty="0"/>
              <a:t>!</a:t>
            </a:r>
            <a:endParaRPr sz="8800" dirty="0"/>
          </a:p>
          <a:p>
            <a:pPr algn="l">
              <a:defRPr sz="4200">
                <a:solidFill>
                  <a:srgbClr val="253957"/>
                </a:solidFill>
                <a:latin typeface="+mn-lt"/>
                <a:ea typeface="+mn-ea"/>
                <a:cs typeface="+mn-cs"/>
                <a:sym typeface="Arial Narrow"/>
              </a:defRPr>
            </a:pP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7" name="Номер слайда 6"/>
          <p:cNvSpPr>
            <a:spLocks noGrp="1"/>
          </p:cNvSpPr>
          <p:nvPr>
            <p:ph type="sldNum" sz="quarter" idx="2"/>
          </p:nvPr>
        </p:nvSpPr>
        <p:spPr/>
        <p:txBody>
          <a:bodyPr/>
          <a:lstStyle/>
          <a:p>
            <a:fld id="{86CB4B4D-7CA3-9044-876B-883B54F8677D}" type="slidenum">
              <a:rPr lang="ru-RU" smtClean="0"/>
              <a:pPr/>
              <a:t>24</a:t>
            </a:fld>
            <a:endParaRPr lang="ru-RU"/>
          </a:p>
        </p:txBody>
      </p:sp>
    </p:spTree>
    <p:extLst>
      <p:ext uri="{BB962C8B-B14F-4D97-AF65-F5344CB8AC3E}">
        <p14:creationId xmlns:p14="http://schemas.microsoft.com/office/powerpoint/2010/main" val="6413831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21336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9600" b="1" cap="all" dirty="0">
                <a:solidFill>
                  <a:srgbClr val="253957"/>
                </a:solidFill>
                <a:sym typeface="Arial Narrow"/>
              </a:rPr>
              <a:t>Methodology</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29883" y="7234061"/>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25</a:t>
            </a:fld>
            <a:endParaRPr lang="ru-RU"/>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5031704" y="5489422"/>
                <a:ext cx="431547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5031704" y="5489422"/>
                <a:ext cx="4315477" cy="861774"/>
              </a:xfrm>
              <a:prstGeom prst="rect">
                <a:avLst/>
              </a:prstGeom>
              <a:blipFill>
                <a:blip r:embed="rId4"/>
                <a:stretch>
                  <a:fillRect l="-2647" t="-2899" r="-882" b="-26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4EAD3C4A-D86E-E14A-9B96-FFB1ADA7B800}"/>
                  </a:ext>
                </a:extLst>
              </p:cNvPr>
              <p:cNvSpPr/>
              <p:nvPr/>
            </p:nvSpPr>
            <p:spPr>
              <a:xfrm>
                <a:off x="13776176" y="5477918"/>
                <a:ext cx="4764831"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en-US" b="0" i="0"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𝑊</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𝜏</m:t>
                          </m:r>
                        </m:sub>
                      </m:sSub>
                    </m:oMath>
                  </m:oMathPara>
                </a14:m>
                <a:endParaRPr lang="ru-RU" dirty="0"/>
              </a:p>
            </p:txBody>
          </p:sp>
        </mc:Choice>
        <mc:Fallback xmlns="">
          <p:sp>
            <p:nvSpPr>
              <p:cNvPr id="5" name="Прямоугольник 4">
                <a:extLst>
                  <a:ext uri="{FF2B5EF4-FFF2-40B4-BE49-F238E27FC236}">
                    <a16:creationId xmlns:a16="http://schemas.microsoft.com/office/drawing/2014/main" id="{4EAD3C4A-D86E-E14A-9B96-FFB1ADA7B800}"/>
                  </a:ext>
                </a:extLst>
              </p:cNvPr>
              <p:cNvSpPr>
                <a:spLocks noRot="1" noChangeAspect="1" noMove="1" noResize="1" noEditPoints="1" noAdjustHandles="1" noChangeArrowheads="1" noChangeShapeType="1" noTextEdit="1"/>
              </p:cNvSpPr>
              <p:nvPr/>
            </p:nvSpPr>
            <p:spPr>
              <a:xfrm>
                <a:off x="13776176" y="5477918"/>
                <a:ext cx="4764831" cy="861774"/>
              </a:xfrm>
              <a:prstGeom prst="rect">
                <a:avLst/>
              </a:prstGeom>
              <a:blipFill>
                <a:blip r:embed="rId5"/>
                <a:stretch>
                  <a:fillRect l="-796" b="-1449"/>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914A04FC-C44A-CA4A-BB33-C5354AFF53DE}"/>
              </a:ext>
            </a:extLst>
          </p:cNvPr>
          <p:cNvSpPr txBox="1"/>
          <p:nvPr/>
        </p:nvSpPr>
        <p:spPr>
          <a:xfrm>
            <a:off x="1201065" y="4540206"/>
            <a:ext cx="5623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j-lt"/>
                <a:ea typeface="+mj-ea"/>
                <a:cs typeface="+mj-cs"/>
                <a:sym typeface="Helvetica Light"/>
              </a:rPr>
              <a:t>Spatial Error Model</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F15E33-9BD3-204C-B988-A2C951F6DDB8}"/>
                  </a:ext>
                </a:extLst>
              </p:cNvPr>
              <p:cNvSpPr txBox="1"/>
              <p:nvPr/>
            </p:nvSpPr>
            <p:spPr>
              <a:xfrm>
                <a:off x="1405826" y="6686635"/>
                <a:ext cx="15055403"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dirty="0"/>
                  <a:t>Estimation approach: FGLS (</a:t>
                </a:r>
                <a:r>
                  <a:rPr lang="en-US" dirty="0" err="1"/>
                  <a:t>Kelejian</a:t>
                </a:r>
                <a:r>
                  <a:rPr lang="en-US" dirty="0"/>
                  <a:t>, </a:t>
                </a:r>
                <a:r>
                  <a:rPr lang="en-US" dirty="0" err="1"/>
                  <a:t>Prucha</a:t>
                </a:r>
                <a:r>
                  <a:rPr lang="en-US" dirty="0"/>
                  <a:t>, 1999)</a:t>
                </a:r>
              </a:p>
              <a:p>
                <a:pPr marL="914400" indent="-914400" algn="l">
                  <a:buFont typeface="+mj-lt"/>
                  <a:buAutoNum type="arabicPeriod"/>
                </a:pPr>
                <a:r>
                  <a:rPr kumimoji="0" lang="en-US" sz="5000" b="0" i="0" u="none" strike="noStrike" cap="none" spc="0" normalizeH="0" baseline="0" dirty="0">
                    <a:ln>
                      <a:noFill/>
                    </a:ln>
                    <a:solidFill>
                      <a:srgbClr val="000000"/>
                    </a:solidFill>
                    <a:effectLst/>
                    <a:uFillTx/>
                    <a:latin typeface="+mj-lt"/>
                    <a:ea typeface="+mj-ea"/>
                    <a:cs typeface="+mj-cs"/>
                    <a:sym typeface="Helvetica Light"/>
                  </a:rPr>
                  <a:t>Estimate </a:t>
                </a:r>
                <a14:m>
                  <m:oMath xmlns:m="http://schemas.openxmlformats.org/officeDocument/2006/math">
                    <m:r>
                      <a:rPr lang="en-US" i="1">
                        <a:latin typeface="Cambria Math" panose="02040503050406030204" pitchFamily="18" charset="0"/>
                      </a:rPr>
                      <m:t>𝜆</m:t>
                    </m:r>
                  </m:oMath>
                </a14:m>
                <a:r>
                  <a:rPr kumimoji="0" lang="en-US" sz="5000" b="0" i="0" u="none" strike="noStrike" cap="none" spc="0" normalizeH="0" baseline="0" dirty="0">
                    <a:ln>
                      <a:noFill/>
                    </a:ln>
                    <a:solidFill>
                      <a:srgbClr val="000000"/>
                    </a:solidFill>
                    <a:effectLst/>
                    <a:uFillTx/>
                    <a:latin typeface="+mj-lt"/>
                    <a:ea typeface="+mj-ea"/>
                    <a:cs typeface="+mj-cs"/>
                    <a:sym typeface="Helvetica Light"/>
                  </a:rPr>
                  <a:t> with GMM</a:t>
                </a:r>
              </a:p>
              <a:p>
                <a:pPr marL="914400" indent="-914400" algn="l">
                  <a:buFont typeface="+mj-lt"/>
                  <a:buAutoNum type="arabicPeriod"/>
                </a:pPr>
                <a:r>
                  <a:rPr lang="en-US" dirty="0"/>
                  <a:t>OLS on transformed variables</a:t>
                </a:r>
                <a:r>
                  <a:rPr kumimoji="0" lang="en-US" sz="5000" b="0" i="0" u="none" strike="noStrike" cap="none" spc="0" normalizeH="0" baseline="0" dirty="0">
                    <a:ln>
                      <a:noFill/>
                    </a:ln>
                    <a:solidFill>
                      <a:srgbClr val="000000"/>
                    </a:solidFill>
                    <a:effectLst/>
                    <a:uFillTx/>
                    <a:latin typeface="+mj-lt"/>
                    <a:ea typeface="+mj-ea"/>
                    <a:cs typeface="+mj-cs"/>
                    <a:sym typeface="Helvetica Light"/>
                  </a:rPr>
                  <a:t> </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Choice>
        <mc:Fallback xmlns="">
          <p:sp>
            <p:nvSpPr>
              <p:cNvPr id="7" name="TextBox 6">
                <a:extLst>
                  <a:ext uri="{FF2B5EF4-FFF2-40B4-BE49-F238E27FC236}">
                    <a16:creationId xmlns:a16="http://schemas.microsoft.com/office/drawing/2014/main" id="{C4F15E33-9BD3-204C-B988-A2C951F6DDB8}"/>
                  </a:ext>
                </a:extLst>
              </p:cNvPr>
              <p:cNvSpPr txBox="1">
                <a:spLocks noRot="1" noChangeAspect="1" noMove="1" noResize="1" noEditPoints="1" noAdjustHandles="1" noChangeArrowheads="1" noChangeShapeType="1" noTextEdit="1"/>
              </p:cNvSpPr>
              <p:nvPr/>
            </p:nvSpPr>
            <p:spPr>
              <a:xfrm>
                <a:off x="1405826" y="6686635"/>
                <a:ext cx="15055403" cy="2452593"/>
              </a:xfrm>
              <a:prstGeom prst="rect">
                <a:avLst/>
              </a:prstGeom>
              <a:blipFill>
                <a:blip r:embed="rId6"/>
                <a:stretch>
                  <a:fillRect l="-1602" t="-4639" r="-1686" b="-12371"/>
                </a:stretch>
              </a:blipFill>
              <a:ln w="12700" cap="flat">
                <a:noFill/>
                <a:miter lim="400000"/>
              </a:ln>
              <a:effectLst/>
            </p:spPr>
            <p:txBody>
              <a:bodyPr/>
              <a:lstStyle/>
              <a:p>
                <a:r>
                  <a:rPr lang="ru-RU">
                    <a:noFill/>
                  </a:rPr>
                  <a:t> </a:t>
                </a:r>
              </a:p>
            </p:txBody>
          </p:sp>
        </mc:Fallback>
      </mc:AlternateContent>
      <p:sp>
        <p:nvSpPr>
          <p:cNvPr id="8" name="TextBox 7">
            <a:extLst>
              <a:ext uri="{FF2B5EF4-FFF2-40B4-BE49-F238E27FC236}">
                <a16:creationId xmlns:a16="http://schemas.microsoft.com/office/drawing/2014/main" id="{0014049E-2B1D-ED41-BD15-6CBBF462F1AF}"/>
              </a:ext>
            </a:extLst>
          </p:cNvPr>
          <p:cNvSpPr txBox="1"/>
          <p:nvPr/>
        </p:nvSpPr>
        <p:spPr>
          <a:xfrm>
            <a:off x="2785333" y="10211145"/>
            <a:ext cx="1443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8924026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21336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9600" b="1" cap="all" dirty="0">
                <a:solidFill>
                  <a:srgbClr val="253957"/>
                </a:solidFill>
                <a:sym typeface="Arial Narrow"/>
              </a:rPr>
              <a:t>Methodology</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38813" y="7664099"/>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26</a:t>
            </a:fld>
            <a:endParaRPr lang="ru-RU"/>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5031704" y="5489422"/>
                <a:ext cx="431547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5031704" y="5489422"/>
                <a:ext cx="4315477" cy="861774"/>
              </a:xfrm>
              <a:prstGeom prst="rect">
                <a:avLst/>
              </a:prstGeom>
              <a:blipFill>
                <a:blip r:embed="rId4"/>
                <a:stretch>
                  <a:fillRect l="-2647" t="-2899" r="-882" b="-26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4EAD3C4A-D86E-E14A-9B96-FFB1ADA7B800}"/>
                  </a:ext>
                </a:extLst>
              </p:cNvPr>
              <p:cNvSpPr/>
              <p:nvPr/>
            </p:nvSpPr>
            <p:spPr>
              <a:xfrm>
                <a:off x="13776176" y="5477918"/>
                <a:ext cx="4764831"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en-US" b="0" i="0"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𝑊</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𝜏</m:t>
                          </m:r>
                        </m:sub>
                      </m:sSub>
                    </m:oMath>
                  </m:oMathPara>
                </a14:m>
                <a:endParaRPr lang="ru-RU" dirty="0"/>
              </a:p>
            </p:txBody>
          </p:sp>
        </mc:Choice>
        <mc:Fallback xmlns="">
          <p:sp>
            <p:nvSpPr>
              <p:cNvPr id="5" name="Прямоугольник 4">
                <a:extLst>
                  <a:ext uri="{FF2B5EF4-FFF2-40B4-BE49-F238E27FC236}">
                    <a16:creationId xmlns:a16="http://schemas.microsoft.com/office/drawing/2014/main" id="{4EAD3C4A-D86E-E14A-9B96-FFB1ADA7B800}"/>
                  </a:ext>
                </a:extLst>
              </p:cNvPr>
              <p:cNvSpPr>
                <a:spLocks noRot="1" noChangeAspect="1" noMove="1" noResize="1" noEditPoints="1" noAdjustHandles="1" noChangeArrowheads="1" noChangeShapeType="1" noTextEdit="1"/>
              </p:cNvSpPr>
              <p:nvPr/>
            </p:nvSpPr>
            <p:spPr>
              <a:xfrm>
                <a:off x="13776176" y="5477918"/>
                <a:ext cx="4764831" cy="861774"/>
              </a:xfrm>
              <a:prstGeom prst="rect">
                <a:avLst/>
              </a:prstGeom>
              <a:blipFill>
                <a:blip r:embed="rId5"/>
                <a:stretch>
                  <a:fillRect l="-796" b="-1449"/>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914A04FC-C44A-CA4A-BB33-C5354AFF53DE}"/>
              </a:ext>
            </a:extLst>
          </p:cNvPr>
          <p:cNvSpPr txBox="1"/>
          <p:nvPr/>
        </p:nvSpPr>
        <p:spPr>
          <a:xfrm>
            <a:off x="1201065" y="4540206"/>
            <a:ext cx="5623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j-lt"/>
                <a:ea typeface="+mj-ea"/>
                <a:cs typeface="+mj-cs"/>
                <a:sym typeface="Helvetica Light"/>
              </a:rPr>
              <a:t>Spatial Error Model</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F15E33-9BD3-204C-B988-A2C951F6DDB8}"/>
                  </a:ext>
                </a:extLst>
              </p:cNvPr>
              <p:cNvSpPr txBox="1"/>
              <p:nvPr/>
            </p:nvSpPr>
            <p:spPr>
              <a:xfrm>
                <a:off x="1201065" y="6533823"/>
                <a:ext cx="12625633" cy="32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dirty="0"/>
                  <a:t>Estimation approach: </a:t>
                </a:r>
              </a:p>
              <a:p>
                <a:pPr marL="914400" indent="-914400" algn="l">
                  <a:buFont typeface="+mj-lt"/>
                  <a:buAutoNum type="arabicPeriod"/>
                </a:pPr>
                <a:r>
                  <a:rPr lang="en-US" dirty="0"/>
                  <a:t>Estimate quantile regression</a:t>
                </a:r>
              </a:p>
              <a:p>
                <a:pPr marL="914400" indent="-914400" algn="l">
                  <a:buFont typeface="+mj-lt"/>
                  <a:buAutoNum type="arabicPeriod"/>
                </a:pPr>
                <a:r>
                  <a:rPr lang="en-US" dirty="0"/>
                  <a:t>Calculate Moran’s I (</a:t>
                </a:r>
                <a14:m>
                  <m:oMath xmlns:m="http://schemas.openxmlformats.org/officeDocument/2006/math">
                    <m:r>
                      <a:rPr lang="en-US" i="1">
                        <a:latin typeface="Cambria Math" panose="02040503050406030204" pitchFamily="18" charset="0"/>
                      </a:rPr>
                      <m:t>𝜆</m:t>
                    </m:r>
                  </m:oMath>
                </a14:m>
                <a:r>
                  <a:rPr lang="en-US" dirty="0"/>
                  <a:t>)</a:t>
                </a:r>
              </a:p>
              <a:p>
                <a:pPr marL="914400" marR="0" indent="-914400" algn="l" defTabSz="821531" rtl="0" fontAlgn="auto" latinLnBrk="0" hangingPunct="0">
                  <a:lnSpc>
                    <a:spcPct val="100000"/>
                  </a:lnSpc>
                  <a:spcBef>
                    <a:spcPts val="0"/>
                  </a:spcBef>
                  <a:spcAft>
                    <a:spcPts val="0"/>
                  </a:spcAft>
                  <a:buClrTx/>
                  <a:buSzTx/>
                  <a:buFont typeface="+mj-lt"/>
                  <a:buAutoNum type="arabicPeriod"/>
                  <a:tabLst/>
                </a:pPr>
                <a:r>
                  <a:rPr lang="en-US" dirty="0"/>
                  <a:t>OLS on transformed variables </a:t>
                </a:r>
                <a:r>
                  <a:rPr kumimoji="0" lang="en-US" sz="5000" b="0" i="0" u="none" strike="noStrike" cap="none" spc="0" normalizeH="0" baseline="0" dirty="0">
                    <a:ln>
                      <a:noFill/>
                    </a:ln>
                    <a:solidFill>
                      <a:srgbClr val="000000"/>
                    </a:solidFill>
                    <a:effectLst/>
                    <a:uFillTx/>
                    <a:latin typeface="+mj-lt"/>
                    <a:ea typeface="+mj-ea"/>
                    <a:cs typeface="+mj-cs"/>
                    <a:sym typeface="Helvetica Light"/>
                  </a:rPr>
                  <a:t> </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Choice>
        <mc:Fallback xmlns="">
          <p:sp>
            <p:nvSpPr>
              <p:cNvPr id="7" name="TextBox 6">
                <a:extLst>
                  <a:ext uri="{FF2B5EF4-FFF2-40B4-BE49-F238E27FC236}">
                    <a16:creationId xmlns:a16="http://schemas.microsoft.com/office/drawing/2014/main" id="{C4F15E33-9BD3-204C-B988-A2C951F6DDB8}"/>
                  </a:ext>
                </a:extLst>
              </p:cNvPr>
              <p:cNvSpPr txBox="1">
                <a:spLocks noRot="1" noChangeAspect="1" noMove="1" noResize="1" noEditPoints="1" noAdjustHandles="1" noChangeArrowheads="1" noChangeShapeType="1" noTextEdit="1"/>
              </p:cNvSpPr>
              <p:nvPr/>
            </p:nvSpPr>
            <p:spPr>
              <a:xfrm>
                <a:off x="1201065" y="6533823"/>
                <a:ext cx="12625633" cy="3222035"/>
              </a:xfrm>
              <a:prstGeom prst="rect">
                <a:avLst/>
              </a:prstGeom>
              <a:blipFill>
                <a:blip r:embed="rId6"/>
                <a:stretch>
                  <a:fillRect l="-2010" t="-3543" b="-9449"/>
                </a:stretch>
              </a:blipFill>
              <a:ln w="12700" cap="flat">
                <a:noFill/>
                <a:miter lim="400000"/>
              </a:ln>
              <a:effectLst/>
            </p:spPr>
            <p:txBody>
              <a:bodyPr/>
              <a:lstStyle/>
              <a:p>
                <a:r>
                  <a:rPr lang="ru-RU">
                    <a:noFill/>
                  </a:rPr>
                  <a:t> </a:t>
                </a:r>
              </a:p>
            </p:txBody>
          </p:sp>
        </mc:Fallback>
      </mc:AlternateContent>
      <p:sp>
        <p:nvSpPr>
          <p:cNvPr id="8" name="TextBox 7">
            <a:extLst>
              <a:ext uri="{FF2B5EF4-FFF2-40B4-BE49-F238E27FC236}">
                <a16:creationId xmlns:a16="http://schemas.microsoft.com/office/drawing/2014/main" id="{0014049E-2B1D-ED41-BD15-6CBBF462F1AF}"/>
              </a:ext>
            </a:extLst>
          </p:cNvPr>
          <p:cNvSpPr txBox="1"/>
          <p:nvPr/>
        </p:nvSpPr>
        <p:spPr>
          <a:xfrm>
            <a:off x="2785333" y="10211145"/>
            <a:ext cx="1443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558DB279-F2C6-7549-B879-EEA4C59B1B9F}"/>
                  </a:ext>
                </a:extLst>
              </p:cNvPr>
              <p:cNvSpPr/>
              <p:nvPr/>
            </p:nvSpPr>
            <p:spPr>
              <a:xfrm>
                <a:off x="2605514" y="9793735"/>
                <a:ext cx="4675126" cy="861774"/>
              </a:xfrm>
              <a:prstGeom prst="rect">
                <a:avLst/>
              </a:prstGeom>
            </p:spPr>
            <p:txBody>
              <a:bodyPr wrap="none">
                <a:spAutoFit/>
              </a:bodyPr>
              <a:lstStyle/>
              <a:p>
                <a:r>
                  <a:rPr lang="en-US" dirty="0"/>
                  <a:t>Y* </a:t>
                </a:r>
                <a14:m>
                  <m:oMath xmlns:m="http://schemas.openxmlformats.org/officeDocument/2006/math">
                    <m:r>
                      <a:rPr lang="ru-RU">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𝑊</m:t>
                        </m:r>
                      </m:e>
                    </m:d>
                    <m:r>
                      <a:rPr lang="en-US" i="1">
                        <a:latin typeface="Cambria Math" panose="02040503050406030204" pitchFamily="18" charset="0"/>
                      </a:rPr>
                      <m:t>𝑌</m:t>
                    </m:r>
                  </m:oMath>
                </a14:m>
                <a:endParaRPr lang="ru-RU" dirty="0"/>
              </a:p>
            </p:txBody>
          </p:sp>
        </mc:Choice>
        <mc:Fallback xmlns="">
          <p:sp>
            <p:nvSpPr>
              <p:cNvPr id="16" name="Прямоугольник 15">
                <a:extLst>
                  <a:ext uri="{FF2B5EF4-FFF2-40B4-BE49-F238E27FC236}">
                    <a16:creationId xmlns:a16="http://schemas.microsoft.com/office/drawing/2014/main" id="{558DB279-F2C6-7549-B879-EEA4C59B1B9F}"/>
                  </a:ext>
                </a:extLst>
              </p:cNvPr>
              <p:cNvSpPr>
                <a:spLocks noRot="1" noChangeAspect="1" noMove="1" noResize="1" noEditPoints="1" noAdjustHandles="1" noChangeArrowheads="1" noChangeShapeType="1" noTextEdit="1"/>
              </p:cNvSpPr>
              <p:nvPr/>
            </p:nvSpPr>
            <p:spPr>
              <a:xfrm>
                <a:off x="2605514" y="9793735"/>
                <a:ext cx="4675126" cy="861774"/>
              </a:xfrm>
              <a:prstGeom prst="rect">
                <a:avLst/>
              </a:prstGeom>
              <a:blipFill>
                <a:blip r:embed="rId7"/>
                <a:stretch>
                  <a:fillRect l="-5676" t="-17391" r="-1622" b="-362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6FD1BC8F-E708-D848-82F1-5ABD487DC338}"/>
                  </a:ext>
                </a:extLst>
              </p:cNvPr>
              <p:cNvSpPr/>
              <p:nvPr/>
            </p:nvSpPr>
            <p:spPr>
              <a:xfrm>
                <a:off x="11456213" y="9710954"/>
                <a:ext cx="4702378" cy="861774"/>
              </a:xfrm>
              <a:prstGeom prst="rect">
                <a:avLst/>
              </a:prstGeom>
            </p:spPr>
            <p:txBody>
              <a:bodyPr wrap="none">
                <a:spAutoFit/>
              </a:bodyPr>
              <a:lstStyle/>
              <a:p>
                <a:r>
                  <a:rPr lang="en-US" dirty="0"/>
                  <a:t>X* </a:t>
                </a:r>
                <a14:m>
                  <m:oMath xmlns:m="http://schemas.openxmlformats.org/officeDocument/2006/math">
                    <m:r>
                      <a:rPr lang="ru-RU">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𝑊</m:t>
                        </m:r>
                      </m:e>
                    </m:d>
                    <m:r>
                      <a:rPr lang="en-US" b="0" i="1" smtClean="0">
                        <a:latin typeface="Cambria Math" panose="02040503050406030204" pitchFamily="18" charset="0"/>
                      </a:rPr>
                      <m:t>𝑋</m:t>
                    </m:r>
                  </m:oMath>
                </a14:m>
                <a:endParaRPr lang="ru-RU" dirty="0"/>
              </a:p>
            </p:txBody>
          </p:sp>
        </mc:Choice>
        <mc:Fallback xmlns="">
          <p:sp>
            <p:nvSpPr>
              <p:cNvPr id="17" name="Прямоугольник 16">
                <a:extLst>
                  <a:ext uri="{FF2B5EF4-FFF2-40B4-BE49-F238E27FC236}">
                    <a16:creationId xmlns:a16="http://schemas.microsoft.com/office/drawing/2014/main" id="{6FD1BC8F-E708-D848-82F1-5ABD487DC338}"/>
                  </a:ext>
                </a:extLst>
              </p:cNvPr>
              <p:cNvSpPr>
                <a:spLocks noRot="1" noChangeAspect="1" noMove="1" noResize="1" noEditPoints="1" noAdjustHandles="1" noChangeArrowheads="1" noChangeShapeType="1" noTextEdit="1"/>
              </p:cNvSpPr>
              <p:nvPr/>
            </p:nvSpPr>
            <p:spPr>
              <a:xfrm>
                <a:off x="11456213" y="9710954"/>
                <a:ext cx="4702378" cy="861774"/>
              </a:xfrm>
              <a:prstGeom prst="rect">
                <a:avLst/>
              </a:prstGeom>
              <a:blipFill>
                <a:blip r:embed="rId8"/>
                <a:stretch>
                  <a:fillRect l="-5645" t="-15942" r="-1613" b="-37681"/>
                </a:stretch>
              </a:blipFill>
            </p:spPr>
            <p:txBody>
              <a:bodyPr/>
              <a:lstStyle/>
              <a:p>
                <a:r>
                  <a:rPr lang="ru-RU">
                    <a:noFill/>
                  </a:rPr>
                  <a:t> </a:t>
                </a:r>
              </a:p>
            </p:txBody>
          </p:sp>
        </mc:Fallback>
      </mc:AlternateContent>
    </p:spTree>
    <p:extLst>
      <p:ext uri="{BB962C8B-B14F-4D97-AF65-F5344CB8AC3E}">
        <p14:creationId xmlns:p14="http://schemas.microsoft.com/office/powerpoint/2010/main" val="28856476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21336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9600" b="1" cap="all" dirty="0">
                <a:solidFill>
                  <a:srgbClr val="253957"/>
                </a:solidFill>
                <a:sym typeface="Arial Narrow"/>
              </a:rPr>
              <a:t>Methodology</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38813" y="7664099"/>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Номер слайда 14"/>
          <p:cNvSpPr>
            <a:spLocks noGrp="1"/>
          </p:cNvSpPr>
          <p:nvPr>
            <p:ph type="sldNum" sz="quarter" idx="2"/>
          </p:nvPr>
        </p:nvSpPr>
        <p:spPr/>
        <p:txBody>
          <a:bodyPr/>
          <a:lstStyle/>
          <a:p>
            <a:fld id="{86CB4B4D-7CA3-9044-876B-883B54F8677D}" type="slidenum">
              <a:rPr lang="ru-RU" smtClean="0"/>
              <a:pPr/>
              <a:t>27</a:t>
            </a:fld>
            <a:endParaRPr lang="ru-RU"/>
          </a:p>
        </p:txBody>
      </p:sp>
      <mc:AlternateContent xmlns:mc="http://schemas.openxmlformats.org/markup-compatibility/2006" xmlns:a14="http://schemas.microsoft.com/office/drawing/2010/main">
        <mc:Choice Requires="a14">
          <p:sp>
            <p:nvSpPr>
              <p:cNvPr id="12" name="Прямоугольник 11">
                <a:extLst>
                  <a:ext uri="{FF2B5EF4-FFF2-40B4-BE49-F238E27FC236}">
                    <a16:creationId xmlns:a16="http://schemas.microsoft.com/office/drawing/2014/main" id="{6EC22D7B-3C75-9E45-81DB-E756381595FD}"/>
                  </a:ext>
                </a:extLst>
              </p:cNvPr>
              <p:cNvSpPr/>
              <p:nvPr/>
            </p:nvSpPr>
            <p:spPr>
              <a:xfrm>
                <a:off x="5031704" y="5489422"/>
                <a:ext cx="4315477"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𝑔</m:t>
                      </m:r>
                      <m:r>
                        <a:rPr lang="ru-RU">
                          <a:latin typeface="Cambria Math" panose="02040503050406030204" pitchFamily="18" charset="0"/>
                        </a:rPr>
                        <m:t>= </m:t>
                      </m:r>
                      <m:r>
                        <a:rPr lang="ru-RU" i="1">
                          <a:latin typeface="Cambria Math" panose="02040503050406030204" pitchFamily="18" charset="0"/>
                        </a:rPr>
                        <m:t>𝑋</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𝜃</m:t>
                          </m:r>
                        </m:e>
                        <m:sub>
                          <m:r>
                            <a:rPr lang="ru-RU" i="1">
                              <a:latin typeface="Cambria Math" panose="02040503050406030204" pitchFamily="18" charset="0"/>
                            </a:rPr>
                            <m:t>𝜏</m:t>
                          </m:r>
                        </m:sub>
                      </m:sSub>
                      <m:r>
                        <a:rPr lang="ru-RU">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ru-RU">
                          <a:latin typeface="Cambria Math" panose="02040503050406030204" pitchFamily="18" charset="0"/>
                        </a:rPr>
                        <m:t> </m:t>
                      </m:r>
                    </m:oMath>
                  </m:oMathPara>
                </a14:m>
                <a:endParaRPr lang="ru-RU" dirty="0"/>
              </a:p>
            </p:txBody>
          </p:sp>
        </mc:Choice>
        <mc:Fallback xmlns="">
          <p:sp>
            <p:nvSpPr>
              <p:cNvPr id="12" name="Прямоугольник 11">
                <a:extLst>
                  <a:ext uri="{FF2B5EF4-FFF2-40B4-BE49-F238E27FC236}">
                    <a16:creationId xmlns:a16="http://schemas.microsoft.com/office/drawing/2014/main" id="{6EC22D7B-3C75-9E45-81DB-E756381595FD}"/>
                  </a:ext>
                </a:extLst>
              </p:cNvPr>
              <p:cNvSpPr>
                <a:spLocks noRot="1" noChangeAspect="1" noMove="1" noResize="1" noEditPoints="1" noAdjustHandles="1" noChangeArrowheads="1" noChangeShapeType="1" noTextEdit="1"/>
              </p:cNvSpPr>
              <p:nvPr/>
            </p:nvSpPr>
            <p:spPr>
              <a:xfrm>
                <a:off x="5031704" y="5489422"/>
                <a:ext cx="4315477" cy="861774"/>
              </a:xfrm>
              <a:prstGeom prst="rect">
                <a:avLst/>
              </a:prstGeom>
              <a:blipFill>
                <a:blip r:embed="rId4"/>
                <a:stretch>
                  <a:fillRect l="-2647" t="-2899" r="-882" b="-2608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4EAD3C4A-D86E-E14A-9B96-FFB1ADA7B800}"/>
                  </a:ext>
                </a:extLst>
              </p:cNvPr>
              <p:cNvSpPr/>
              <p:nvPr/>
            </p:nvSpPr>
            <p:spPr>
              <a:xfrm>
                <a:off x="13776176" y="5477918"/>
                <a:ext cx="4764831"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𝑢</m:t>
                          </m:r>
                        </m:e>
                        <m:sub>
                          <m:r>
                            <a:rPr lang="ru-RU" i="1">
                              <a:latin typeface="Cambria Math" panose="02040503050406030204" pitchFamily="18" charset="0"/>
                            </a:rPr>
                            <m:t>𝜏</m:t>
                          </m:r>
                        </m:sub>
                      </m:sSub>
                      <m:r>
                        <a:rPr lang="en-US" b="0" i="0"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𝑊</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𝜏</m:t>
                          </m:r>
                        </m:sub>
                      </m:sSub>
                    </m:oMath>
                  </m:oMathPara>
                </a14:m>
                <a:endParaRPr lang="ru-RU" dirty="0"/>
              </a:p>
            </p:txBody>
          </p:sp>
        </mc:Choice>
        <mc:Fallback xmlns="">
          <p:sp>
            <p:nvSpPr>
              <p:cNvPr id="5" name="Прямоугольник 4">
                <a:extLst>
                  <a:ext uri="{FF2B5EF4-FFF2-40B4-BE49-F238E27FC236}">
                    <a16:creationId xmlns:a16="http://schemas.microsoft.com/office/drawing/2014/main" id="{4EAD3C4A-D86E-E14A-9B96-FFB1ADA7B800}"/>
                  </a:ext>
                </a:extLst>
              </p:cNvPr>
              <p:cNvSpPr>
                <a:spLocks noRot="1" noChangeAspect="1" noMove="1" noResize="1" noEditPoints="1" noAdjustHandles="1" noChangeArrowheads="1" noChangeShapeType="1" noTextEdit="1"/>
              </p:cNvSpPr>
              <p:nvPr/>
            </p:nvSpPr>
            <p:spPr>
              <a:xfrm>
                <a:off x="13776176" y="5477918"/>
                <a:ext cx="4764831" cy="861774"/>
              </a:xfrm>
              <a:prstGeom prst="rect">
                <a:avLst/>
              </a:prstGeom>
              <a:blipFill>
                <a:blip r:embed="rId5"/>
                <a:stretch>
                  <a:fillRect l="-796" b="-1449"/>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914A04FC-C44A-CA4A-BB33-C5354AFF53DE}"/>
              </a:ext>
            </a:extLst>
          </p:cNvPr>
          <p:cNvSpPr txBox="1"/>
          <p:nvPr/>
        </p:nvSpPr>
        <p:spPr>
          <a:xfrm>
            <a:off x="1201065" y="4540206"/>
            <a:ext cx="5623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j-lt"/>
                <a:ea typeface="+mj-ea"/>
                <a:cs typeface="+mj-cs"/>
                <a:sym typeface="Helvetica Light"/>
              </a:rPr>
              <a:t>Spatial Error Model</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F15E33-9BD3-204C-B988-A2C951F6DDB8}"/>
                  </a:ext>
                </a:extLst>
              </p:cNvPr>
              <p:cNvSpPr txBox="1"/>
              <p:nvPr/>
            </p:nvSpPr>
            <p:spPr>
              <a:xfrm>
                <a:off x="1201065" y="6533823"/>
                <a:ext cx="12625633" cy="322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dirty="0"/>
                  <a:t>Estimation approach: </a:t>
                </a:r>
              </a:p>
              <a:p>
                <a:pPr marL="914400" indent="-914400" algn="l">
                  <a:buFont typeface="+mj-lt"/>
                  <a:buAutoNum type="arabicPeriod"/>
                </a:pPr>
                <a:r>
                  <a:rPr lang="en-US" dirty="0"/>
                  <a:t>Estimate quantile regression</a:t>
                </a:r>
              </a:p>
              <a:p>
                <a:pPr marL="914400" indent="-914400" algn="l">
                  <a:buFont typeface="+mj-lt"/>
                  <a:buAutoNum type="arabicPeriod"/>
                </a:pPr>
                <a:r>
                  <a:rPr lang="en-US" dirty="0"/>
                  <a:t>Calculate Moran’s I (</a:t>
                </a:r>
                <a14:m>
                  <m:oMath xmlns:m="http://schemas.openxmlformats.org/officeDocument/2006/math">
                    <m:r>
                      <a:rPr lang="en-US" i="1">
                        <a:latin typeface="Cambria Math" panose="02040503050406030204" pitchFamily="18" charset="0"/>
                      </a:rPr>
                      <m:t>𝜆</m:t>
                    </m:r>
                  </m:oMath>
                </a14:m>
                <a:r>
                  <a:rPr lang="en-US" dirty="0"/>
                  <a:t>)</a:t>
                </a:r>
              </a:p>
              <a:p>
                <a:pPr marL="914400" marR="0" indent="-914400" algn="l" defTabSz="821531" rtl="0" fontAlgn="auto" latinLnBrk="0" hangingPunct="0">
                  <a:lnSpc>
                    <a:spcPct val="100000"/>
                  </a:lnSpc>
                  <a:spcBef>
                    <a:spcPts val="0"/>
                  </a:spcBef>
                  <a:spcAft>
                    <a:spcPts val="0"/>
                  </a:spcAft>
                  <a:buClrTx/>
                  <a:buSzTx/>
                  <a:buFont typeface="+mj-lt"/>
                  <a:buAutoNum type="arabicPeriod"/>
                  <a:tabLst/>
                </a:pPr>
                <a:r>
                  <a:rPr lang="en-US" dirty="0"/>
                  <a:t>OLS on transformed variables:  </a:t>
                </a:r>
                <a:r>
                  <a:rPr kumimoji="0" lang="en-US" sz="5000" b="0" i="0" u="none" strike="noStrike" cap="none" spc="0" normalizeH="0" baseline="0" dirty="0">
                    <a:ln>
                      <a:noFill/>
                    </a:ln>
                    <a:solidFill>
                      <a:srgbClr val="000000"/>
                    </a:solidFill>
                    <a:effectLst/>
                    <a:uFillTx/>
                    <a:latin typeface="+mj-lt"/>
                    <a:ea typeface="+mj-ea"/>
                    <a:cs typeface="+mj-cs"/>
                    <a:sym typeface="Helvetica Light"/>
                  </a:rPr>
                  <a:t> </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Choice>
        <mc:Fallback xmlns="">
          <p:sp>
            <p:nvSpPr>
              <p:cNvPr id="7" name="TextBox 6">
                <a:extLst>
                  <a:ext uri="{FF2B5EF4-FFF2-40B4-BE49-F238E27FC236}">
                    <a16:creationId xmlns:a16="http://schemas.microsoft.com/office/drawing/2014/main" id="{C4F15E33-9BD3-204C-B988-A2C951F6DDB8}"/>
                  </a:ext>
                </a:extLst>
              </p:cNvPr>
              <p:cNvSpPr txBox="1">
                <a:spLocks noRot="1" noChangeAspect="1" noMove="1" noResize="1" noEditPoints="1" noAdjustHandles="1" noChangeArrowheads="1" noChangeShapeType="1" noTextEdit="1"/>
              </p:cNvSpPr>
              <p:nvPr/>
            </p:nvSpPr>
            <p:spPr>
              <a:xfrm>
                <a:off x="1201065" y="6533823"/>
                <a:ext cx="12625633" cy="3222035"/>
              </a:xfrm>
              <a:prstGeom prst="rect">
                <a:avLst/>
              </a:prstGeom>
              <a:blipFill>
                <a:blip r:embed="rId6"/>
                <a:stretch>
                  <a:fillRect l="-2010" t="-3543" b="-9449"/>
                </a:stretch>
              </a:blipFill>
              <a:ln w="12700" cap="flat">
                <a:noFill/>
                <a:miter lim="400000"/>
              </a:ln>
              <a:effectLst/>
            </p:spPr>
            <p:txBody>
              <a:bodyPr/>
              <a:lstStyle/>
              <a:p>
                <a:r>
                  <a:rPr lang="ru-RU">
                    <a:noFill/>
                  </a:rPr>
                  <a:t> </a:t>
                </a:r>
              </a:p>
            </p:txBody>
          </p:sp>
        </mc:Fallback>
      </mc:AlternateContent>
      <p:sp>
        <p:nvSpPr>
          <p:cNvPr id="8" name="TextBox 7">
            <a:extLst>
              <a:ext uri="{FF2B5EF4-FFF2-40B4-BE49-F238E27FC236}">
                <a16:creationId xmlns:a16="http://schemas.microsoft.com/office/drawing/2014/main" id="{0014049E-2B1D-ED41-BD15-6CBBF462F1AF}"/>
              </a:ext>
            </a:extLst>
          </p:cNvPr>
          <p:cNvSpPr txBox="1"/>
          <p:nvPr/>
        </p:nvSpPr>
        <p:spPr>
          <a:xfrm>
            <a:off x="2785333" y="10211145"/>
            <a:ext cx="1443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2" name="TextBox 1">
            <a:extLst>
              <a:ext uri="{FF2B5EF4-FFF2-40B4-BE49-F238E27FC236}">
                <a16:creationId xmlns:a16="http://schemas.microsoft.com/office/drawing/2014/main" id="{9EFEFA5C-C403-6E42-9716-4D711EA569EB}"/>
              </a:ext>
            </a:extLst>
          </p:cNvPr>
          <p:cNvSpPr txBox="1"/>
          <p:nvPr/>
        </p:nvSpPr>
        <p:spPr>
          <a:xfrm>
            <a:off x="6460266" y="10739569"/>
            <a:ext cx="11940122"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n-US" sz="5000" b="0" i="0" u="none" strike="noStrike" cap="none" spc="0" normalizeH="0" baseline="0" dirty="0">
                <a:ln>
                  <a:noFill/>
                </a:ln>
                <a:solidFill>
                  <a:srgbClr val="000000"/>
                </a:solidFill>
                <a:effectLst/>
                <a:uFillTx/>
                <a:latin typeface="+mj-lt"/>
                <a:ea typeface="+mj-ea"/>
                <a:cs typeface="+mj-cs"/>
                <a:sym typeface="Helvetica Light"/>
              </a:rPr>
              <a:t>The procedure reduces Moran’s I on </a:t>
            </a:r>
            <a:r>
              <a:rPr lang="en-US" dirty="0"/>
              <a:t>residual from 0.33 to 0.204</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mc:AlternateContent xmlns:mc="http://schemas.openxmlformats.org/markup-compatibility/2006" xmlns:a14="http://schemas.microsoft.com/office/drawing/2010/main">
        <mc:Choice Requires="a14">
          <p:sp>
            <p:nvSpPr>
              <p:cNvPr id="18" name="Прямоугольник 17">
                <a:extLst>
                  <a:ext uri="{FF2B5EF4-FFF2-40B4-BE49-F238E27FC236}">
                    <a16:creationId xmlns:a16="http://schemas.microsoft.com/office/drawing/2014/main" id="{0575509F-9AE2-4448-8F20-8E23524F3575}"/>
                  </a:ext>
                </a:extLst>
              </p:cNvPr>
              <p:cNvSpPr/>
              <p:nvPr/>
            </p:nvSpPr>
            <p:spPr>
              <a:xfrm>
                <a:off x="11489135" y="8880827"/>
                <a:ext cx="4675126" cy="861774"/>
              </a:xfrm>
              <a:prstGeom prst="rect">
                <a:avLst/>
              </a:prstGeom>
            </p:spPr>
            <p:txBody>
              <a:bodyPr wrap="none">
                <a:spAutoFit/>
              </a:bodyPr>
              <a:lstStyle/>
              <a:p>
                <a:r>
                  <a:rPr lang="en-US" dirty="0"/>
                  <a:t>Y* </a:t>
                </a:r>
                <a14:m>
                  <m:oMath xmlns:m="http://schemas.openxmlformats.org/officeDocument/2006/math">
                    <m:r>
                      <a:rPr lang="ru-RU">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𝑊</m:t>
                        </m:r>
                      </m:e>
                    </m:d>
                    <m:r>
                      <a:rPr lang="en-US" i="1">
                        <a:latin typeface="Cambria Math" panose="02040503050406030204" pitchFamily="18" charset="0"/>
                      </a:rPr>
                      <m:t>𝑌</m:t>
                    </m:r>
                  </m:oMath>
                </a14:m>
                <a:endParaRPr lang="ru-RU" dirty="0"/>
              </a:p>
            </p:txBody>
          </p:sp>
        </mc:Choice>
        <mc:Fallback xmlns="">
          <p:sp>
            <p:nvSpPr>
              <p:cNvPr id="18" name="Прямоугольник 17">
                <a:extLst>
                  <a:ext uri="{FF2B5EF4-FFF2-40B4-BE49-F238E27FC236}">
                    <a16:creationId xmlns:a16="http://schemas.microsoft.com/office/drawing/2014/main" id="{0575509F-9AE2-4448-8F20-8E23524F3575}"/>
                  </a:ext>
                </a:extLst>
              </p:cNvPr>
              <p:cNvSpPr>
                <a:spLocks noRot="1" noChangeAspect="1" noMove="1" noResize="1" noEditPoints="1" noAdjustHandles="1" noChangeArrowheads="1" noChangeShapeType="1" noTextEdit="1"/>
              </p:cNvSpPr>
              <p:nvPr/>
            </p:nvSpPr>
            <p:spPr>
              <a:xfrm>
                <a:off x="11489135" y="8880827"/>
                <a:ext cx="4675126" cy="861774"/>
              </a:xfrm>
              <a:prstGeom prst="rect">
                <a:avLst/>
              </a:prstGeom>
              <a:blipFill>
                <a:blip r:embed="rId7"/>
                <a:stretch>
                  <a:fillRect l="-5691" t="-17391" r="-1897" b="-362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Прямоугольник 18">
                <a:extLst>
                  <a:ext uri="{FF2B5EF4-FFF2-40B4-BE49-F238E27FC236}">
                    <a16:creationId xmlns:a16="http://schemas.microsoft.com/office/drawing/2014/main" id="{329E9C94-AA3A-1B46-890C-A8BBA3F65E56}"/>
                  </a:ext>
                </a:extLst>
              </p:cNvPr>
              <p:cNvSpPr/>
              <p:nvPr/>
            </p:nvSpPr>
            <p:spPr>
              <a:xfrm>
                <a:off x="17203535" y="8916669"/>
                <a:ext cx="4702378" cy="861774"/>
              </a:xfrm>
              <a:prstGeom prst="rect">
                <a:avLst/>
              </a:prstGeom>
            </p:spPr>
            <p:txBody>
              <a:bodyPr wrap="none">
                <a:spAutoFit/>
              </a:bodyPr>
              <a:lstStyle/>
              <a:p>
                <a:r>
                  <a:rPr lang="en-US" dirty="0"/>
                  <a:t>X* </a:t>
                </a:r>
                <a14:m>
                  <m:oMath xmlns:m="http://schemas.openxmlformats.org/officeDocument/2006/math">
                    <m:r>
                      <a:rPr lang="ru-RU">
                        <a:latin typeface="Cambria Math" panose="02040503050406030204" pitchFamily="18" charset="0"/>
                      </a:rPr>
                      <m:t>=</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𝑊</m:t>
                        </m:r>
                      </m:e>
                    </m:d>
                    <m:r>
                      <a:rPr lang="en-US" b="0" i="1" smtClean="0">
                        <a:latin typeface="Cambria Math" panose="02040503050406030204" pitchFamily="18" charset="0"/>
                      </a:rPr>
                      <m:t>𝑋</m:t>
                    </m:r>
                  </m:oMath>
                </a14:m>
                <a:endParaRPr lang="ru-RU" dirty="0"/>
              </a:p>
            </p:txBody>
          </p:sp>
        </mc:Choice>
        <mc:Fallback xmlns="">
          <p:sp>
            <p:nvSpPr>
              <p:cNvPr id="19" name="Прямоугольник 18">
                <a:extLst>
                  <a:ext uri="{FF2B5EF4-FFF2-40B4-BE49-F238E27FC236}">
                    <a16:creationId xmlns:a16="http://schemas.microsoft.com/office/drawing/2014/main" id="{329E9C94-AA3A-1B46-890C-A8BBA3F65E56}"/>
                  </a:ext>
                </a:extLst>
              </p:cNvPr>
              <p:cNvSpPr>
                <a:spLocks noRot="1" noChangeAspect="1" noMove="1" noResize="1" noEditPoints="1" noAdjustHandles="1" noChangeArrowheads="1" noChangeShapeType="1" noTextEdit="1"/>
              </p:cNvSpPr>
              <p:nvPr/>
            </p:nvSpPr>
            <p:spPr>
              <a:xfrm>
                <a:off x="17203535" y="8916669"/>
                <a:ext cx="4702378" cy="861774"/>
              </a:xfrm>
              <a:prstGeom prst="rect">
                <a:avLst/>
              </a:prstGeom>
              <a:blipFill>
                <a:blip r:embed="rId8"/>
                <a:stretch>
                  <a:fillRect l="-5660" t="-17647" r="-1887" b="-38235"/>
                </a:stretch>
              </a:blipFill>
            </p:spPr>
            <p:txBody>
              <a:bodyPr/>
              <a:lstStyle/>
              <a:p>
                <a:r>
                  <a:rPr lang="ru-RU">
                    <a:noFill/>
                  </a:rPr>
                  <a:t> </a:t>
                </a:r>
              </a:p>
            </p:txBody>
          </p:sp>
        </mc:Fallback>
      </mc:AlternateContent>
    </p:spTree>
    <p:extLst>
      <p:ext uri="{BB962C8B-B14F-4D97-AF65-F5344CB8AC3E}">
        <p14:creationId xmlns:p14="http://schemas.microsoft.com/office/powerpoint/2010/main" val="392531647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21336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9600" b="1" cap="all" dirty="0">
                <a:solidFill>
                  <a:srgbClr val="253957"/>
                </a:solidFill>
                <a:sym typeface="Arial Narrow"/>
              </a:rPr>
              <a:t>Methodology</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4534" y="8819108"/>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a:t> ,</a:t>
            </a:r>
          </a:p>
          <a:p>
            <a:pPr algn="l">
              <a:defRPr sz="2800">
                <a:solidFill>
                  <a:srgbClr val="253957"/>
                </a:solidFill>
                <a:latin typeface="+mn-lt"/>
                <a:ea typeface="+mn-ea"/>
                <a:cs typeface="+mn-cs"/>
                <a:sym typeface="Arial Narrow"/>
              </a:defRPr>
            </a:pPr>
            <a:r>
              <a:rPr lang="ru-RU"/>
              <a:t> </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4" name="Rectangle 2">
            <a:extLst>
              <a:ext uri="{FF2B5EF4-FFF2-40B4-BE49-F238E27FC236}">
                <a16:creationId xmlns:a16="http://schemas.microsoft.com/office/drawing/2014/main" id="{455912C2-AB79-44A7-8F19-130504AAD0CF}"/>
              </a:ext>
            </a:extLst>
          </p:cNvPr>
          <p:cNvSpPr>
            <a:spLocks noChangeArrowheads="1"/>
          </p:cNvSpPr>
          <p:nvPr/>
        </p:nvSpPr>
        <p:spPr bwMode="auto">
          <a:xfrm>
            <a:off x="2426185" y="6886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Заголовок основного текста">
            <a:extLst>
              <a:ext uri="{FF2B5EF4-FFF2-40B4-BE49-F238E27FC236}">
                <a16:creationId xmlns:a16="http://schemas.microsoft.com/office/drawing/2014/main" id="{9A45CB79-34E7-4DD7-BCFC-AA3670815ECA}"/>
              </a:ext>
            </a:extLst>
          </p:cNvPr>
          <p:cNvSpPr txBox="1"/>
          <p:nvPr/>
        </p:nvSpPr>
        <p:spPr>
          <a:xfrm>
            <a:off x="1201065" y="6115866"/>
            <a:ext cx="16073438"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Spatial Autoregressive Model (SAR)</a:t>
            </a:r>
            <a:endParaRPr dirty="0"/>
          </a:p>
        </p:txBody>
      </p:sp>
      <p:sp>
        <p:nvSpPr>
          <p:cNvPr id="13" name="Заголовок основного текста">
            <a:extLst>
              <a:ext uri="{FF2B5EF4-FFF2-40B4-BE49-F238E27FC236}">
                <a16:creationId xmlns:a16="http://schemas.microsoft.com/office/drawing/2014/main" id="{C64F4851-D4C8-45A5-A4A4-B914AFAC630F}"/>
              </a:ext>
            </a:extLst>
          </p:cNvPr>
          <p:cNvSpPr txBox="1"/>
          <p:nvPr/>
        </p:nvSpPr>
        <p:spPr>
          <a:xfrm>
            <a:off x="1295455" y="7781876"/>
            <a:ext cx="21359962"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Spatial Durbin Model (SDM)</a:t>
            </a:r>
            <a:endParaRPr lang="ru-RU" dirty="0"/>
          </a:p>
        </p:txBody>
      </p:sp>
      <p:sp>
        <p:nvSpPr>
          <p:cNvPr id="14" name="Заголовок основного текста">
            <a:extLst>
              <a:ext uri="{FF2B5EF4-FFF2-40B4-BE49-F238E27FC236}">
                <a16:creationId xmlns:a16="http://schemas.microsoft.com/office/drawing/2014/main" id="{BC5C49BA-04B0-44EA-9A1B-5B55F7909399}"/>
              </a:ext>
            </a:extLst>
          </p:cNvPr>
          <p:cNvSpPr txBox="1"/>
          <p:nvPr/>
        </p:nvSpPr>
        <p:spPr>
          <a:xfrm>
            <a:off x="1438331" y="10067892"/>
            <a:ext cx="17502310"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Spatial Error Model (SEM)</a:t>
            </a:r>
            <a:endParaRPr dirty="0"/>
          </a:p>
        </p:txBody>
      </p:sp>
      <p:sp>
        <p:nvSpPr>
          <p:cNvPr id="15" name="Номер слайда 14"/>
          <p:cNvSpPr>
            <a:spLocks noGrp="1"/>
          </p:cNvSpPr>
          <p:nvPr>
            <p:ph type="sldNum" sz="quarter" idx="2"/>
          </p:nvPr>
        </p:nvSpPr>
        <p:spPr/>
        <p:txBody>
          <a:bodyPr/>
          <a:lstStyle/>
          <a:p>
            <a:fld id="{86CB4B4D-7CA3-9044-876B-883B54F8677D}" type="slidenum">
              <a:rPr lang="ru-RU" smtClean="0"/>
              <a:pPr/>
              <a:t>28</a:t>
            </a:fld>
            <a:endParaRPr lang="ru-RU"/>
          </a:p>
        </p:txBody>
      </p:sp>
      <mc:AlternateContent xmlns:mc="http://schemas.openxmlformats.org/markup-compatibility/2006" xmlns:a14="http://schemas.microsoft.com/office/drawing/2010/main">
        <mc:Choice Requires="a14">
          <p:sp>
            <p:nvSpPr>
              <p:cNvPr id="3" name="Прямоугольник 2"/>
              <p:cNvSpPr/>
              <p:nvPr/>
            </p:nvSpPr>
            <p:spPr>
              <a:xfrm>
                <a:off x="10686155" y="6552828"/>
                <a:ext cx="11783546"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0</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1</m:t>
                          </m:r>
                        </m:sub>
                      </m:sSub>
                      <m:sSub>
                        <m:sSubPr>
                          <m:ctrlPr>
                            <a:rPr lang="ru-RU" i="1">
                              <a:latin typeface="Cambria Math" panose="02040503050406030204" pitchFamily="18" charset="0"/>
                            </a:rPr>
                          </m:ctrlPr>
                        </m:sSubPr>
                        <m:e>
                          <m:r>
                            <a:rPr lang="ru-RU" i="1">
                              <a:latin typeface="Cambria Math" charset="0"/>
                            </a:rPr>
                            <m:t>𝑋</m:t>
                          </m:r>
                        </m:e>
                        <m:sub>
                          <m:r>
                            <a:rPr lang="ru-RU" i="1">
                              <a:latin typeface="Cambria Math" charset="0"/>
                            </a:rPr>
                            <m:t>𝑖𝑡</m:t>
                          </m:r>
                        </m:sub>
                      </m:sSub>
                      <m:sSub>
                        <m:sSubPr>
                          <m:ctrlPr>
                            <a:rPr lang="ru-RU" i="1">
                              <a:latin typeface="Cambria Math" panose="02040503050406030204" pitchFamily="18" charset="0"/>
                            </a:rPr>
                          </m:ctrlPr>
                        </m:sSubPr>
                        <m:e>
                          <m:r>
                            <a:rPr lang="ru-RU">
                              <a:latin typeface="Cambria Math" charset="0"/>
                            </a:rPr>
                            <m:t>+ </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2</m:t>
                              </m:r>
                            </m:sub>
                          </m:sSub>
                          <m:r>
                            <a:rPr lang="ru-RU" i="1">
                              <a:latin typeface="Cambria Math" charset="0"/>
                            </a:rPr>
                            <m:t>𝑊</m:t>
                          </m:r>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 </m:t>
                          </m:r>
                          <m:r>
                            <a:rPr lang="ru-RU" i="1">
                              <a:latin typeface="Cambria Math" charset="0"/>
                            </a:rPr>
                            <m:t>𝜂</m:t>
                          </m:r>
                        </m:e>
                        <m:sub>
                          <m:r>
                            <a:rPr lang="ru-RU" i="1">
                              <a:latin typeface="Cambria Math" charset="0"/>
                            </a:rPr>
                            <m:t>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𝜇</m:t>
                          </m:r>
                        </m:e>
                        <m:sub>
                          <m:r>
                            <a:rPr lang="ru-RU" i="1">
                              <a:latin typeface="Cambria Math" charset="0"/>
                            </a:rPr>
                            <m:t>𝑖</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0686155" y="6552828"/>
                <a:ext cx="11783546" cy="861774"/>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7078786" y="8250059"/>
                <a:ext cx="16525948" cy="8617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0</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1</m:t>
                          </m:r>
                        </m:sub>
                      </m:sSub>
                      <m:sSub>
                        <m:sSubPr>
                          <m:ctrlPr>
                            <a:rPr lang="ru-RU" i="1">
                              <a:latin typeface="Cambria Math" panose="02040503050406030204" pitchFamily="18" charset="0"/>
                            </a:rPr>
                          </m:ctrlPr>
                        </m:sSubPr>
                        <m:e>
                          <m:r>
                            <a:rPr lang="ru-RU" i="1">
                              <a:latin typeface="Cambria Math" charset="0"/>
                            </a:rPr>
                            <m:t>𝑋</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a:latin typeface="Cambria Math" charset="0"/>
                            </a:rPr>
                            <m:t> </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2</m:t>
                              </m:r>
                            </m:sub>
                          </m:sSub>
                          <m:r>
                            <a:rPr lang="ru-RU" i="1">
                              <a:latin typeface="Cambria Math" charset="0"/>
                            </a:rPr>
                            <m:t>𝑊</m:t>
                          </m:r>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3</m:t>
                              </m:r>
                            </m:sub>
                          </m:sSub>
                          <m:r>
                            <a:rPr lang="ru-RU" i="1">
                              <a:latin typeface="Cambria Math" charset="0"/>
                            </a:rPr>
                            <m:t>𝑊</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charset="0"/>
                                    </a:rPr>
                                    <m:t>𝑋</m:t>
                                  </m:r>
                                </m:e>
                                <m:sub>
                                  <m:r>
                                    <a:rPr lang="ru-RU" i="1">
                                      <a:latin typeface="Cambria Math" charset="0"/>
                                    </a:rPr>
                                    <m:t>𝑖𝑡</m:t>
                                  </m:r>
                                </m:sub>
                              </m:sSub>
                            </m:e>
                          </m:d>
                          <m:r>
                            <a:rPr lang="ru-RU">
                              <a:latin typeface="Cambria Math" charset="0"/>
                            </a:rPr>
                            <m:t>+ </m:t>
                          </m:r>
                          <m:r>
                            <a:rPr lang="ru-RU" i="1">
                              <a:latin typeface="Cambria Math" charset="0"/>
                            </a:rPr>
                            <m:t>𝜂</m:t>
                          </m:r>
                        </m:e>
                        <m:sub>
                          <m:r>
                            <a:rPr lang="ru-RU" i="1">
                              <a:latin typeface="Cambria Math" charset="0"/>
                            </a:rPr>
                            <m:t>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𝜇</m:t>
                          </m:r>
                        </m:e>
                        <m:sub>
                          <m:r>
                            <a:rPr lang="ru-RU" i="1">
                              <a:latin typeface="Cambria Math" charset="0"/>
                            </a:rPr>
                            <m:t>𝑖</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7078786" y="8250059"/>
                <a:ext cx="16525948" cy="861774"/>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8247805" y="10443339"/>
                <a:ext cx="11783546"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0</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1</m:t>
                          </m:r>
                        </m:sub>
                      </m:sSub>
                      <m:sSub>
                        <m:sSubPr>
                          <m:ctrlPr>
                            <a:rPr lang="ru-RU" i="1">
                              <a:latin typeface="Cambria Math" panose="02040503050406030204" pitchFamily="18" charset="0"/>
                            </a:rPr>
                          </m:ctrlPr>
                        </m:sSubPr>
                        <m:e>
                          <m:r>
                            <a:rPr lang="ru-RU" i="1">
                              <a:latin typeface="Cambria Math" charset="0"/>
                            </a:rPr>
                            <m:t>𝑋</m:t>
                          </m:r>
                        </m:e>
                        <m:sub>
                          <m:r>
                            <a:rPr lang="ru-RU" i="1">
                              <a:latin typeface="Cambria Math" charset="0"/>
                            </a:rPr>
                            <m:t>𝑖𝑡</m:t>
                          </m:r>
                        </m:sub>
                      </m:sSub>
                      <m:sSub>
                        <m:sSubPr>
                          <m:ctrlPr>
                            <a:rPr lang="ru-RU" i="1">
                              <a:latin typeface="Cambria Math" panose="02040503050406030204" pitchFamily="18" charset="0"/>
                            </a:rPr>
                          </m:ctrlPr>
                        </m:sSubPr>
                        <m:e>
                          <m:r>
                            <a:rPr lang="ru-RU">
                              <a:latin typeface="Cambria Math" charset="0"/>
                            </a:rPr>
                            <m:t>+ </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2</m:t>
                              </m:r>
                            </m:sub>
                          </m:sSub>
                          <m:r>
                            <a:rPr lang="ru-RU" i="1">
                              <a:latin typeface="Cambria Math" charset="0"/>
                            </a:rPr>
                            <m:t>𝑊</m:t>
                          </m:r>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 </m:t>
                          </m:r>
                          <m:r>
                            <a:rPr lang="ru-RU" i="1">
                              <a:latin typeface="Cambria Math" charset="0"/>
                            </a:rPr>
                            <m:t>𝜂</m:t>
                          </m:r>
                        </m:e>
                        <m:sub>
                          <m:r>
                            <a:rPr lang="ru-RU" i="1">
                              <a:latin typeface="Cambria Math" charset="0"/>
                            </a:rPr>
                            <m:t>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𝜇</m:t>
                          </m:r>
                        </m:e>
                        <m:sub>
                          <m:r>
                            <a:rPr lang="ru-RU" i="1">
                              <a:latin typeface="Cambria Math" charset="0"/>
                            </a:rPr>
                            <m:t>𝑖</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oMath>
                  </m:oMathPara>
                </a14:m>
                <a:endParaRPr lang="ru-RU"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8247805" y="10443339"/>
                <a:ext cx="11783546" cy="861774"/>
              </a:xfrm>
              <a:prstGeom prst="rect">
                <a:avLst/>
              </a:prstGeom>
              <a:blipFill rotWithShape="0">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16586783" y="11118750"/>
                <a:ext cx="5115310"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r>
                        <a:rPr lang="ru-RU">
                          <a:latin typeface="Cambria Math" charset="0"/>
                        </a:rPr>
                        <m:t>=</m:t>
                      </m:r>
                      <m:r>
                        <a:rPr lang="ru-RU" i="1">
                          <a:latin typeface="Cambria Math" charset="0"/>
                        </a:rPr>
                        <m:t>𝜌</m:t>
                      </m:r>
                      <m:r>
                        <a:rPr lang="ru-RU" i="1">
                          <a:latin typeface="Cambria Math" charset="0"/>
                        </a:rPr>
                        <m:t>𝑊</m:t>
                      </m:r>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𝑢</m:t>
                          </m:r>
                        </m:e>
                        <m:sub>
                          <m:r>
                            <a:rPr lang="ru-RU" i="1">
                              <a:latin typeface="Cambria Math" charset="0"/>
                            </a:rPr>
                            <m:t>𝑖𝑡</m:t>
                          </m:r>
                        </m:sub>
                      </m:sSub>
                    </m:oMath>
                  </m:oMathPara>
                </a14:m>
                <a:endParaRPr lang="ru-RU"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6586783" y="11118750"/>
                <a:ext cx="5115310" cy="861774"/>
              </a:xfrm>
              <a:prstGeom prst="rect">
                <a:avLst/>
              </a:prstGeom>
              <a:blipFill rotWithShape="0">
                <a:blip r:embed="rId7"/>
                <a:stretch>
                  <a:fillRect/>
                </a:stretch>
              </a:blipFill>
            </p:spPr>
            <p:txBody>
              <a:bodyPr/>
              <a:lstStyle/>
              <a:p>
                <a:r>
                  <a:rPr lang="ru-RU">
                    <a:noFill/>
                  </a:rPr>
                  <a:t> </a:t>
                </a:r>
              </a:p>
            </p:txBody>
          </p:sp>
        </mc:Fallback>
      </mc:AlternateContent>
      <p:sp>
        <p:nvSpPr>
          <p:cNvPr id="10" name="Прямоугольник 9"/>
          <p:cNvSpPr/>
          <p:nvPr/>
        </p:nvSpPr>
        <p:spPr>
          <a:xfrm>
            <a:off x="1302688" y="5410969"/>
            <a:ext cx="4995278" cy="738664"/>
          </a:xfrm>
          <a:prstGeom prst="rect">
            <a:avLst/>
          </a:prstGeom>
        </p:spPr>
        <p:txBody>
          <a:bodyPr wrap="none">
            <a:spAutoFit/>
          </a:bodyPr>
          <a:lstStyle/>
          <a:p>
            <a:pPr algn="just"/>
            <a:r>
              <a:rPr lang="en-US" sz="4200" b="1" dirty="0">
                <a:solidFill>
                  <a:srgbClr val="253957"/>
                </a:solidFill>
                <a:latin typeface="+mn-lt"/>
                <a:ea typeface="+mn-ea"/>
                <a:cs typeface="+mn-cs"/>
                <a:sym typeface="Arial Narrow"/>
              </a:rPr>
              <a:t>Non-spatial model (FE)</a:t>
            </a:r>
            <a:endParaRPr lang="ru-RU" sz="4200" b="1" dirty="0">
              <a:solidFill>
                <a:srgbClr val="253957"/>
              </a:solidFill>
              <a:latin typeface="+mn-lt"/>
              <a:ea typeface="+mn-ea"/>
              <a:cs typeface="+mn-cs"/>
              <a:sym typeface="Arial Narrow"/>
            </a:endParaRPr>
          </a:p>
        </p:txBody>
      </p:sp>
      <mc:AlternateContent xmlns:mc="http://schemas.openxmlformats.org/markup-compatibility/2006" xmlns:a14="http://schemas.microsoft.com/office/drawing/2010/main">
        <mc:Choice Requires="a14">
          <p:sp>
            <p:nvSpPr>
              <p:cNvPr id="11" name="Прямоугольник 10"/>
              <p:cNvSpPr/>
              <p:nvPr/>
            </p:nvSpPr>
            <p:spPr>
              <a:xfrm>
                <a:off x="10686155" y="5302383"/>
                <a:ext cx="8967519" cy="8617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charset="0"/>
                            </a:rPr>
                            <m:t>𝑃</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0</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𝛼</m:t>
                          </m:r>
                        </m:e>
                        <m:sub>
                          <m:r>
                            <a:rPr lang="ru-RU">
                              <a:latin typeface="Cambria Math" charset="0"/>
                            </a:rPr>
                            <m:t>1</m:t>
                          </m:r>
                        </m:sub>
                      </m:sSub>
                      <m:sSub>
                        <m:sSubPr>
                          <m:ctrlPr>
                            <a:rPr lang="ru-RU" i="1">
                              <a:latin typeface="Cambria Math" panose="02040503050406030204" pitchFamily="18" charset="0"/>
                            </a:rPr>
                          </m:ctrlPr>
                        </m:sSubPr>
                        <m:e>
                          <m:r>
                            <a:rPr lang="ru-RU" i="1">
                              <a:latin typeface="Cambria Math" charset="0"/>
                            </a:rPr>
                            <m:t>𝑋</m:t>
                          </m:r>
                        </m:e>
                        <m:sub>
                          <m:r>
                            <a:rPr lang="ru-RU" i="1">
                              <a:latin typeface="Cambria Math" charset="0"/>
                            </a:rPr>
                            <m:t>𝑖𝑡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𝜂</m:t>
                          </m:r>
                        </m:e>
                        <m:sub>
                          <m:r>
                            <a:rPr lang="ru-RU" i="1">
                              <a:latin typeface="Cambria Math" charset="0"/>
                            </a:rPr>
                            <m:t>𝑡</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𝜇</m:t>
                          </m:r>
                        </m:e>
                        <m:sub>
                          <m:r>
                            <a:rPr lang="ru-RU" i="1">
                              <a:latin typeface="Cambria Math" charset="0"/>
                            </a:rPr>
                            <m:t>𝑖</m:t>
                          </m:r>
                        </m:sub>
                      </m:sSub>
                      <m:r>
                        <a:rPr lang="ru-RU">
                          <a:latin typeface="Cambria Math" charset="0"/>
                        </a:rPr>
                        <m:t>+</m:t>
                      </m:r>
                      <m:sSub>
                        <m:sSubPr>
                          <m:ctrlPr>
                            <a:rPr lang="ru-RU" i="1">
                              <a:latin typeface="Cambria Math" panose="02040503050406030204" pitchFamily="18" charset="0"/>
                            </a:rPr>
                          </m:ctrlPr>
                        </m:sSubPr>
                        <m:e>
                          <m:r>
                            <a:rPr lang="ru-RU" i="1">
                              <a:latin typeface="Cambria Math" charset="0"/>
                            </a:rPr>
                            <m:t>𝜀</m:t>
                          </m:r>
                        </m:e>
                        <m:sub>
                          <m:r>
                            <a:rPr lang="ru-RU" i="1">
                              <a:latin typeface="Cambria Math" charset="0"/>
                            </a:rPr>
                            <m:t>𝑖𝑡</m:t>
                          </m:r>
                        </m:sub>
                      </m:sSub>
                    </m:oMath>
                  </m:oMathPara>
                </a14:m>
                <a:endParaRPr lang="ru-RU"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0686155" y="5302383"/>
                <a:ext cx="8967519" cy="861774"/>
              </a:xfrm>
              <a:prstGeom prst="rect">
                <a:avLst/>
              </a:prstGeom>
              <a:blipFill>
                <a:blip r:embed="rId8"/>
                <a:stretch>
                  <a:fillRect l="-849" b="-14493"/>
                </a:stretch>
              </a:blipFill>
            </p:spPr>
            <p:txBody>
              <a:bodyPr/>
              <a:lstStyle/>
              <a:p>
                <a:r>
                  <a:rPr lang="ru-RU">
                    <a:noFill/>
                  </a:rPr>
                  <a:t> </a:t>
                </a:r>
              </a:p>
            </p:txBody>
          </p:sp>
        </mc:Fallback>
      </mc:AlternateContent>
      <p:sp>
        <p:nvSpPr>
          <p:cNvPr id="22"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p:spTree>
    <p:extLst>
      <p:ext uri="{BB962C8B-B14F-4D97-AF65-F5344CB8AC3E}">
        <p14:creationId xmlns:p14="http://schemas.microsoft.com/office/powerpoint/2010/main" val="23961426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000000"/>
              </a:solidFill>
              <a:effectLst/>
              <a:uLnTx/>
              <a:uFillTx/>
              <a:latin typeface="Helvetica Light"/>
              <a:sym typeface="Helvetica Light"/>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10" name="Номер слайда 9"/>
          <p:cNvSpPr>
            <a:spLocks noGrp="1"/>
          </p:cNvSpPr>
          <p:nvPr>
            <p:ph type="sldNum" sz="quarter" idx="2"/>
          </p:nvPr>
        </p:nvSpPr>
        <p:spPr/>
        <p:txBody>
          <a:bodyPr/>
          <a:lstStyle/>
          <a:p>
            <a:fld id="{86CB4B4D-7CA3-9044-876B-883B54F8677D}" type="slidenum">
              <a:rPr lang="ru-RU" smtClean="0"/>
              <a:pPr/>
              <a:t>29</a:t>
            </a:fld>
            <a:endParaRPr lang="ru-RU"/>
          </a:p>
        </p:txBody>
      </p:sp>
      <p:sp>
        <p:nvSpPr>
          <p:cNvPr id="3073" name="Rectangle 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p&lt;0.05; ** p&lt;0.01; *** p&lt;0.001</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23706364"/>
              </p:ext>
            </p:extLst>
          </p:nvPr>
        </p:nvGraphicFramePr>
        <p:xfrm>
          <a:off x="742728" y="2214562"/>
          <a:ext cx="17281921" cy="11493600"/>
        </p:xfrm>
        <a:graphic>
          <a:graphicData uri="http://schemas.openxmlformats.org/drawingml/2006/table">
            <a:tbl>
              <a:tblPr>
                <a:tableStyleId>{5940675A-B579-460E-94D1-54222C63F5DA}</a:tableStyleId>
              </a:tblPr>
              <a:tblGrid>
                <a:gridCol w="3672408">
                  <a:extLst>
                    <a:ext uri="{9D8B030D-6E8A-4147-A177-3AD203B41FA5}">
                      <a16:colId xmlns:a16="http://schemas.microsoft.com/office/drawing/2014/main" val="20000"/>
                    </a:ext>
                  </a:extLst>
                </a:gridCol>
                <a:gridCol w="2751358">
                  <a:extLst>
                    <a:ext uri="{9D8B030D-6E8A-4147-A177-3AD203B41FA5}">
                      <a16:colId xmlns:a16="http://schemas.microsoft.com/office/drawing/2014/main" val="20001"/>
                    </a:ext>
                  </a:extLst>
                </a:gridCol>
                <a:gridCol w="2772295">
                  <a:extLst>
                    <a:ext uri="{9D8B030D-6E8A-4147-A177-3AD203B41FA5}">
                      <a16:colId xmlns:a16="http://schemas.microsoft.com/office/drawing/2014/main" val="20002"/>
                    </a:ext>
                  </a:extLst>
                </a:gridCol>
                <a:gridCol w="2772295">
                  <a:extLst>
                    <a:ext uri="{9D8B030D-6E8A-4147-A177-3AD203B41FA5}">
                      <a16:colId xmlns:a16="http://schemas.microsoft.com/office/drawing/2014/main" val="20003"/>
                    </a:ext>
                  </a:extLst>
                </a:gridCol>
                <a:gridCol w="2541270">
                  <a:extLst>
                    <a:ext uri="{9D8B030D-6E8A-4147-A177-3AD203B41FA5}">
                      <a16:colId xmlns:a16="http://schemas.microsoft.com/office/drawing/2014/main" val="20004"/>
                    </a:ext>
                  </a:extLst>
                </a:gridCol>
                <a:gridCol w="2772295">
                  <a:extLst>
                    <a:ext uri="{9D8B030D-6E8A-4147-A177-3AD203B41FA5}">
                      <a16:colId xmlns:a16="http://schemas.microsoft.com/office/drawing/2014/main" val="20005"/>
                    </a:ext>
                  </a:extLst>
                </a:gridCol>
              </a:tblGrid>
              <a:tr h="322160">
                <a:tc>
                  <a:txBody>
                    <a:bodyPr/>
                    <a:lstStyle/>
                    <a:p>
                      <a:pPr>
                        <a:spcAft>
                          <a:spcPts val="0"/>
                        </a:spcAft>
                      </a:pPr>
                      <a:r>
                        <a:rPr lang="en-US"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FE</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SAR</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2000" b="1">
                          <a:effectLst/>
                        </a:rPr>
                        <a:t>SDM</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2000" b="1">
                          <a:effectLst/>
                        </a:rPr>
                        <a:t>SEM</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rentprice_1</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rentprice_2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2000" b="1" dirty="0">
                          <a:effectLst/>
                        </a:rPr>
                        <a:t>rentprice_3</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2000" b="1" dirty="0">
                          <a:effectLst/>
                        </a:rPr>
                        <a:t>rentprice_4</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2160">
                <a:tc>
                  <a:txBody>
                    <a:bodyPr/>
                    <a:lstStyle/>
                    <a:p>
                      <a:pPr>
                        <a:spcAft>
                          <a:spcPts val="0"/>
                        </a:spcAft>
                      </a:pPr>
                      <a:r>
                        <a:rPr lang="ru-RU" sz="2000" b="1">
                          <a:effectLst/>
                        </a:rPr>
                        <a:t>VARIABLES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SAR</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Main</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err="1">
                          <a:effectLst/>
                        </a:rPr>
                        <a:t>Wx</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err="1">
                          <a:effectLst/>
                        </a:rPr>
                        <a:t>Main</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2160">
                <a:tc>
                  <a:txBody>
                    <a:bodyPr/>
                    <a:lstStyle/>
                    <a:p>
                      <a:pPr>
                        <a:spcAft>
                          <a:spcPts val="0"/>
                        </a:spcAft>
                      </a:pPr>
                      <a:r>
                        <a:rPr lang="en-US" sz="2000" b="1" dirty="0">
                          <a:effectLst/>
                        </a:rPr>
                        <a:t>Unemployment (inverse)</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1.973***</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1.818***</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1.575***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a:effectLst/>
                        </a:rPr>
                        <a:t>0.213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1.910***</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322160">
                <a:tc>
                  <a:txBody>
                    <a:bodyPr/>
                    <a:lstStyle/>
                    <a:p>
                      <a:pP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(0.197)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(0.187)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(0.212)</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(0.324)</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(0.195)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Commuters at work (</a:t>
                      </a:r>
                      <a:r>
                        <a:rPr lang="ru-RU" sz="2000" b="1" dirty="0" err="1">
                          <a:effectLst/>
                        </a:rPr>
                        <a:t>ps_aoy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-0.00125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-0.00115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-0.000865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-0.0140***</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a:effectLst/>
                        </a:rPr>
                        <a:t>-0.000702</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(0.00284)</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(0.00269)</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(0.00269)</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(0.00528)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(0.00269)</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Commuters at residence (</a:t>
                      </a:r>
                      <a:r>
                        <a:rPr lang="ru-RU" sz="2000" b="1" dirty="0" err="1">
                          <a:effectLst/>
                        </a:rPr>
                        <a:t>ps_woy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-0.00612**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-0.00493*</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a:effectLst/>
                        </a:rPr>
                        <a:t>-0.00390</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0.00764</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-0.00573**</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(0.00291)</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(0.00277)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(0.00497)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(0.00277)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Employees (</a:t>
                      </a:r>
                      <a:r>
                        <a:rPr lang="ru-RU" sz="2000" b="1" dirty="0" err="1">
                          <a:effectLst/>
                        </a:rPr>
                        <a:t>svb_aoy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-1.84e-05***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-1.53e-05***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-1.39e-05***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-3.44e-05***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-1.44e-05***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0"/>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(3.19e-06)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(3.04e-06)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(3.05e-06)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(5.58e-06)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(3.07e-06)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Disposable income (</a:t>
                      </a:r>
                      <a:r>
                        <a:rPr lang="ru-RU" sz="2000" b="1" dirty="0" err="1">
                          <a:effectLst/>
                        </a:rPr>
                        <a:t>vgrvek_ewy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-5.60e-05***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-5.55e-05***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dirty="0">
                          <a:effectLst/>
                        </a:rPr>
                        <a:t>-5.55e-05***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a:effectLst/>
                        </a:rPr>
                        <a:t>2.21e-05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-5.61e-05***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(9.96e-06)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(9.41e-06)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(9.41e-06)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(1.81e-05)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(9.44e-06)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Share of employed people (</a:t>
                      </a:r>
                      <a:r>
                        <a:rPr lang="ru-RU" sz="2000" b="1" dirty="0">
                          <a:effectLst/>
                        </a:rPr>
                        <a:t>svb_q2y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6.990***</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6.522***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5.880***</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a:effectLst/>
                        </a:rPr>
                        <a:t>2.101</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6.557***</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14"/>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(0.863)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(0.817)</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(0.853)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(1.463)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(0.838)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22160">
                <a:tc>
                  <a:txBody>
                    <a:bodyPr/>
                    <a:lstStyle/>
                    <a:p>
                      <a:pPr>
                        <a:spcAft>
                          <a:spcPts val="0"/>
                        </a:spcAft>
                      </a:pPr>
                      <a:r>
                        <a:rPr lang="en-US" sz="2000" b="1" dirty="0">
                          <a:effectLst/>
                        </a:rPr>
                        <a:t>Employee’s compensation</a:t>
                      </a:r>
                    </a:p>
                    <a:p>
                      <a:pPr>
                        <a:spcAft>
                          <a:spcPts val="0"/>
                        </a:spcAft>
                      </a:pPr>
                      <a:r>
                        <a:rPr lang="en-US" sz="2000" b="1" dirty="0">
                          <a:effectLst/>
                        </a:rPr>
                        <a:t>(</a:t>
                      </a:r>
                      <a:r>
                        <a:rPr lang="ru-RU" sz="2000" b="1" dirty="0" err="1">
                          <a:effectLst/>
                        </a:rPr>
                        <a:t>vgraney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1.78e-05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1.65e-05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2.11e-05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0.000117***</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a:effectLst/>
                        </a:rPr>
                        <a:t>1.22e-05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(2.38e-05)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(2.25e-05)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(2.26e-05)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(4.28e-05)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(2.26e-05)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Number of employees (</a:t>
                      </a:r>
                      <a:r>
                        <a:rPr lang="ru-RU" sz="2000" b="1" dirty="0" err="1">
                          <a:effectLst/>
                        </a:rPr>
                        <a:t>vgrany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0.0198***</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0.0165***</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0.0142***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0.0292***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dirty="0">
                          <a:effectLst/>
                        </a:rPr>
                        <a:t>0.0159***</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18"/>
                  </a:ext>
                </a:extLst>
              </a:tr>
              <a:tr h="322160">
                <a:tc>
                  <a:txBody>
                    <a:bodyPr/>
                    <a:lstStyle/>
                    <a:p>
                      <a:pP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(0.00344)</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(0.00327)</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(0.00331)</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(0.00586)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(0.00332)</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32216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Gross domestic product per worker (</a:t>
                      </a:r>
                      <a:r>
                        <a:rPr lang="ru-RU" sz="2000" b="1" dirty="0" err="1">
                          <a:effectLst/>
                        </a:rPr>
                        <a:t>vgrbip_ewty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-1.61e-06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-1.87e-06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-1.29e-06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-1.34e-06</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-1.79e-06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322160">
                <a:tc>
                  <a:txBody>
                    <a:bodyPr/>
                    <a:lstStyle/>
                    <a:p>
                      <a:pP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(1.69e-06)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(1.60e-06)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(1.60e-06)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(2.86e-06)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(1.60e-06)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322160">
                <a:tc>
                  <a:txBody>
                    <a:bodyPr/>
                    <a:lstStyle/>
                    <a:p>
                      <a:pPr>
                        <a:spcAft>
                          <a:spcPts val="0"/>
                        </a:spcAft>
                      </a:pPr>
                      <a:r>
                        <a:rPr lang="ru-RU" sz="2000" b="1">
                          <a:effectLst/>
                        </a:rPr>
                        <a:t>rho</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0.232***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0.193***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(0.0188)</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(0.0203)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322160">
                <a:tc>
                  <a:txBody>
                    <a:bodyPr/>
                    <a:lstStyle/>
                    <a:p>
                      <a:pPr>
                        <a:spcAft>
                          <a:spcPts val="0"/>
                        </a:spcAft>
                      </a:pPr>
                      <a:r>
                        <a:rPr lang="ru-RU" sz="2000" b="1">
                          <a:effectLst/>
                        </a:rPr>
                        <a:t>lambda</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0.234***</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(0.0199)</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322160">
                <a:tc>
                  <a:txBody>
                    <a:bodyPr/>
                    <a:lstStyle/>
                    <a:p>
                      <a:pPr>
                        <a:spcAft>
                          <a:spcPts val="0"/>
                        </a:spcAft>
                      </a:pPr>
                      <a:r>
                        <a:rPr lang="ru-RU" sz="2000" b="1">
                          <a:effectLst/>
                        </a:rPr>
                        <a:t>Constant</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144.1</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322160">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(178.1)</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322160">
                <a:tc>
                  <a:txBody>
                    <a:bodyPr/>
                    <a:lstStyle/>
                    <a:p>
                      <a:pPr>
                        <a:spcAft>
                          <a:spcPts val="0"/>
                        </a:spcAft>
                      </a:pPr>
                      <a:r>
                        <a:rPr lang="ru-RU" sz="2000" b="1">
                          <a:effectLst/>
                        </a:rPr>
                        <a:t>Time effects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Yes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Yes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Yes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Yes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Yes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322160">
                <a:tc>
                  <a:txBody>
                    <a:bodyPr/>
                    <a:lstStyle/>
                    <a:p>
                      <a:pPr>
                        <a:spcAft>
                          <a:spcPts val="0"/>
                        </a:spcAft>
                      </a:pPr>
                      <a:r>
                        <a:rPr lang="ru-RU" sz="2000" b="1">
                          <a:effectLst/>
                        </a:rPr>
                        <a:t>Observations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4,776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4,776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4,776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4,776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4,776</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322160">
                <a:tc>
                  <a:txBody>
                    <a:bodyPr/>
                    <a:lstStyle/>
                    <a:p>
                      <a:pPr>
                        <a:spcAft>
                          <a:spcPts val="0"/>
                        </a:spcAft>
                      </a:pPr>
                      <a:r>
                        <a:rPr lang="ru-RU" sz="2000" b="1">
                          <a:effectLst/>
                        </a:rPr>
                        <a:t>Number of names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398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398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398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398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398</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0"/>
                  </a:ext>
                </a:extLst>
              </a:tr>
              <a:tr h="322160">
                <a:tc>
                  <a:txBody>
                    <a:bodyPr/>
                    <a:lstStyle/>
                    <a:p>
                      <a:pPr>
                        <a:spcAft>
                          <a:spcPts val="0"/>
                        </a:spcAft>
                      </a:pPr>
                      <a:r>
                        <a:rPr lang="ru-RU" sz="2000" b="1">
                          <a:effectLst/>
                        </a:rPr>
                        <a:t>AIC</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61713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61652</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61652</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61729</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1"/>
                  </a:ext>
                </a:extLst>
              </a:tr>
              <a:tr h="322160">
                <a:tc>
                  <a:txBody>
                    <a:bodyPr/>
                    <a:lstStyle/>
                    <a:p>
                      <a:pPr>
                        <a:spcAft>
                          <a:spcPts val="0"/>
                        </a:spcAft>
                      </a:pPr>
                      <a:r>
                        <a:rPr lang="ru-RU" sz="2000" b="1">
                          <a:effectLst/>
                        </a:rPr>
                        <a:t>BIC</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61855</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61853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61853</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61871</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2"/>
                  </a:ext>
                </a:extLst>
              </a:tr>
            </a:tbl>
          </a:graphicData>
        </a:graphic>
      </p:graphicFrame>
      <p:sp>
        <p:nvSpPr>
          <p:cNvPr id="3" name="Прямоугольник 2"/>
          <p:cNvSpPr/>
          <p:nvPr/>
        </p:nvSpPr>
        <p:spPr>
          <a:xfrm>
            <a:off x="3022981" y="1291232"/>
            <a:ext cx="10783721" cy="923330"/>
          </a:xfrm>
          <a:prstGeom prst="rect">
            <a:avLst/>
          </a:prstGeom>
        </p:spPr>
        <p:txBody>
          <a:bodyPr wrap="none">
            <a:spAutoFit/>
          </a:bodyPr>
          <a:lstStyle/>
          <a:p>
            <a:r>
              <a:rPr lang="en-US" sz="5400" b="1">
                <a:latin typeface="Times New Roman" charset="0"/>
                <a:ea typeface="Calibri" charset="0"/>
                <a:cs typeface="Times New Roman" charset="0"/>
              </a:rPr>
              <a:t>Estimation results for the rent price</a:t>
            </a:r>
            <a:endParaRPr lang="ru-RU" sz="5400" dirty="0">
              <a:latin typeface="Calibri" charset="0"/>
              <a:ea typeface="Calibri" charset="0"/>
              <a:cs typeface="Times New Roman" charset="0"/>
            </a:endParaRPr>
          </a:p>
        </p:txBody>
      </p:sp>
      <p:sp>
        <p:nvSpPr>
          <p:cNvPr id="12"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p:pic>
        <p:nvPicPr>
          <p:cNvPr id="13" name="Рисунок 12"/>
          <p:cNvPicPr/>
          <p:nvPr/>
        </p:nvPicPr>
        <p:blipFill>
          <a:blip r:embed="rId4" cstate="print">
            <a:extLst>
              <a:ext uri="{28A0092B-C50C-407E-A947-70E740481C1C}">
                <a14:useLocalDpi xmlns:a14="http://schemas.microsoft.com/office/drawing/2010/main" val="0"/>
              </a:ext>
            </a:extLst>
          </a:blip>
          <a:stretch>
            <a:fillRect/>
          </a:stretch>
        </p:blipFill>
        <p:spPr>
          <a:xfrm>
            <a:off x="18672720" y="2903859"/>
            <a:ext cx="5043953" cy="6009079"/>
          </a:xfrm>
          <a:prstGeom prst="rect">
            <a:avLst/>
          </a:prstGeom>
        </p:spPr>
      </p:pic>
    </p:spTree>
    <p:extLst>
      <p:ext uri="{BB962C8B-B14F-4D97-AF65-F5344CB8AC3E}">
        <p14:creationId xmlns:p14="http://schemas.microsoft.com/office/powerpoint/2010/main" val="23348507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3</a:t>
            </a:fld>
            <a:endParaRPr lang="ru-RU"/>
          </a:p>
        </p:txBody>
      </p:sp>
      <p:sp>
        <p:nvSpPr>
          <p:cNvPr id="3" name="Rectangle 5"/>
          <p:cNvSpPr>
            <a:spLocks noChangeArrowheads="1"/>
          </p:cNvSpPr>
          <p:nvPr/>
        </p:nvSpPr>
        <p:spPr bwMode="auto">
          <a:xfrm>
            <a:off x="1660289" y="9645848"/>
            <a:ext cx="215489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a:spcBef>
                <a:spcPct val="0"/>
              </a:spcBef>
              <a:spcAft>
                <a:spcPct val="0"/>
              </a:spcAft>
            </a:pPr>
            <a:r>
              <a:rPr lang="en-US" sz="3200" b="1" dirty="0"/>
              <a:t>Housing selling price per squared </a:t>
            </a:r>
            <a:r>
              <a:rPr lang="en-US" sz="3200" b="1"/>
              <a:t>meter (</a:t>
            </a:r>
            <a:r>
              <a:rPr lang="en-US" sz="3200" b="1" dirty="0"/>
              <a:t>years 2004 </a:t>
            </a:r>
            <a:r>
              <a:rPr lang="en-US" sz="3200" b="1"/>
              <a:t>and 2018) </a:t>
            </a:r>
            <a:r>
              <a:rPr lang="en-US" sz="3200" b="1" dirty="0"/>
              <a:t>and housing rental prices per </a:t>
            </a:r>
            <a:r>
              <a:rPr lang="en-US" sz="3200" b="1"/>
              <a:t>squared meter (years </a:t>
            </a:r>
            <a:r>
              <a:rPr lang="en-US" sz="3200" b="1" dirty="0"/>
              <a:t>2004 </a:t>
            </a:r>
            <a:r>
              <a:rPr lang="en-US" sz="3200" b="1"/>
              <a:t>and 2018)</a:t>
            </a:r>
            <a:r>
              <a:rPr lang="ru-RU" sz="3200" dirty="0"/>
              <a:t> </a:t>
            </a:r>
            <a:endParaRPr kumimoji="0" lang="ru-RU" altLang="ru-RU" sz="3200" b="0" i="0" u="none" strike="noStrike" cap="none" normalizeH="0" baseline="0" dirty="0">
              <a:ln>
                <a:noFill/>
              </a:ln>
              <a:solidFill>
                <a:schemeClr val="tx1"/>
              </a:solidFill>
              <a:effectLst/>
              <a:latin typeface="Arial" charset="0"/>
            </a:endParaRPr>
          </a:p>
        </p:txBody>
      </p:sp>
      <p:pic>
        <p:nvPicPr>
          <p:cNvPr id="11" name="Рисунок 10" descr="../Rplot_sellpr2004small.p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065" y="3040403"/>
            <a:ext cx="5532403" cy="5586769"/>
          </a:xfrm>
          <a:prstGeom prst="rect">
            <a:avLst/>
          </a:prstGeom>
          <a:noFill/>
          <a:ln>
            <a:noFill/>
          </a:ln>
        </p:spPr>
      </p:pic>
      <p:pic>
        <p:nvPicPr>
          <p:cNvPr id="12" name="Рисунок 11" descr="../Rplot_sellpr2018small.pd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434" y="3040403"/>
            <a:ext cx="5535817" cy="5590217"/>
          </a:xfrm>
          <a:prstGeom prst="rect">
            <a:avLst/>
          </a:prstGeom>
          <a:noFill/>
          <a:ln>
            <a:noFill/>
          </a:ln>
        </p:spPr>
      </p:pic>
      <p:pic>
        <p:nvPicPr>
          <p:cNvPr id="13" name="Рисунок 12" descr="../Rplot_rentpr2004small.pd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80790" y="3070626"/>
            <a:ext cx="5569961" cy="5624697"/>
          </a:xfrm>
          <a:prstGeom prst="rect">
            <a:avLst/>
          </a:prstGeom>
          <a:noFill/>
          <a:ln>
            <a:noFill/>
          </a:ln>
        </p:spPr>
      </p:pic>
      <p:pic>
        <p:nvPicPr>
          <p:cNvPr id="14" name="Рисунок 13" descr="../Rplots&amp;Maps/Rplot_rentpr2018small.pd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88536" y="3070626"/>
            <a:ext cx="5616624" cy="5671818"/>
          </a:xfrm>
          <a:prstGeom prst="rect">
            <a:avLst/>
          </a:prstGeom>
          <a:noFill/>
          <a:ln>
            <a:noFill/>
          </a:ln>
        </p:spPr>
      </p:pic>
      <p:sp>
        <p:nvSpPr>
          <p:cNvPr id="17" name="Очень крутой заголовок…"/>
          <p:cNvSpPr txBox="1"/>
          <p:nvPr/>
        </p:nvSpPr>
        <p:spPr>
          <a:xfrm>
            <a:off x="1462818" y="2222438"/>
            <a:ext cx="15447047" cy="102769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en-US" sz="4200" b="1" dirty="0">
                <a:sym typeface="Arial Narrow"/>
              </a:rPr>
              <a:t>Spatial correlation in housing prices</a:t>
            </a:r>
            <a:endParaRPr lang="ru-RU" sz="4200" dirty="0">
              <a:sym typeface="Arial Narrow"/>
            </a:endParaRPr>
          </a:p>
          <a:p>
            <a:pPr algn="l">
              <a:defRPr sz="4200">
                <a:solidFill>
                  <a:srgbClr val="253957"/>
                </a:solidFill>
                <a:latin typeface="+mn-lt"/>
                <a:ea typeface="+mn-ea"/>
                <a:cs typeface="+mn-cs"/>
                <a:sym typeface="Arial Narrow"/>
              </a:defRPr>
            </a:pPr>
            <a:r>
              <a:rPr dirty="0"/>
              <a:t> </a:t>
            </a:r>
          </a:p>
        </p:txBody>
      </p:sp>
      <p:sp>
        <p:nvSpPr>
          <p:cNvPr id="15" name="Прямоугольник 14"/>
          <p:cNvSpPr/>
          <p:nvPr/>
        </p:nvSpPr>
        <p:spPr>
          <a:xfrm>
            <a:off x="5244074" y="8849576"/>
            <a:ext cx="2348720" cy="584775"/>
          </a:xfrm>
          <a:prstGeom prst="rect">
            <a:avLst/>
          </a:prstGeom>
        </p:spPr>
        <p:txBody>
          <a:bodyPr wrap="none">
            <a:spAutoFit/>
          </a:bodyPr>
          <a:lstStyle/>
          <a:p>
            <a:r>
              <a:rPr lang="en-US" altLang="ru-RU" sz="3200" b="1" dirty="0">
                <a:solidFill>
                  <a:schemeClr val="tx1"/>
                </a:solidFill>
                <a:latin typeface="Arial" charset="0"/>
              </a:rPr>
              <a:t>S</a:t>
            </a:r>
            <a:r>
              <a:rPr lang="ru-RU" altLang="ru-RU" sz="3200" b="1" dirty="0" err="1">
                <a:solidFill>
                  <a:schemeClr val="tx1"/>
                </a:solidFill>
                <a:latin typeface="Arial" charset="0"/>
              </a:rPr>
              <a:t>ell</a:t>
            </a:r>
            <a:r>
              <a:rPr lang="ru-RU" altLang="ru-RU" sz="3200" b="1" dirty="0">
                <a:solidFill>
                  <a:schemeClr val="tx1"/>
                </a:solidFill>
                <a:latin typeface="Arial" charset="0"/>
              </a:rPr>
              <a: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
        <p:nvSpPr>
          <p:cNvPr id="16" name="Прямоугольник 15"/>
          <p:cNvSpPr/>
          <p:nvPr/>
        </p:nvSpPr>
        <p:spPr>
          <a:xfrm>
            <a:off x="16285821" y="8819093"/>
            <a:ext cx="2529860" cy="584775"/>
          </a:xfrm>
          <a:prstGeom prst="rect">
            <a:avLst/>
          </a:prstGeom>
        </p:spPr>
        <p:txBody>
          <a:bodyPr wrap="none">
            <a:spAutoFit/>
          </a:bodyPr>
          <a:lstStyle/>
          <a:p>
            <a:r>
              <a:rPr lang="en-US" altLang="ru-RU" sz="3200" b="1" dirty="0">
                <a:solidFill>
                  <a:schemeClr val="tx1"/>
                </a:solidFill>
                <a:latin typeface="Arial" charset="0"/>
              </a:rPr>
              <a:t>Rent </a:t>
            </a:r>
            <a:r>
              <a:rPr lang="ru-RU" altLang="ru-RU" sz="3200" b="1" dirty="0" err="1">
                <a:solidFill>
                  <a:schemeClr val="tx1"/>
                </a:solidFill>
                <a:latin typeface="Arial" charset="0"/>
              </a:rPr>
              <a:t>prices</a:t>
            </a:r>
            <a:r>
              <a:rPr lang="ru-RU" altLang="ru-RU" sz="3200" b="1" dirty="0">
                <a:solidFill>
                  <a:schemeClr val="tx1"/>
                </a:solidFill>
                <a:latin typeface="Arial" charset="0"/>
              </a:rPr>
              <a:t> </a:t>
            </a:r>
            <a:endParaRPr lang="ru-RU" sz="3200" dirty="0"/>
          </a:p>
        </p:txBody>
      </p:sp>
      <p:sp>
        <p:nvSpPr>
          <p:cNvPr id="18" name="TextBox 17"/>
          <p:cNvSpPr txBox="1"/>
          <p:nvPr/>
        </p:nvSpPr>
        <p:spPr>
          <a:xfrm>
            <a:off x="3337174" y="8643401"/>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19" name="TextBox 18"/>
          <p:cNvSpPr txBox="1"/>
          <p:nvPr/>
        </p:nvSpPr>
        <p:spPr>
          <a:xfrm>
            <a:off x="13957854" y="8668707"/>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2004</a:t>
            </a:r>
            <a:endParaRPr kumimoji="0" lang="ru-RU" sz="3200" b="0" i="0" u="none" strike="noStrike" cap="none" spc="0" normalizeH="0" baseline="0">
              <a:ln>
                <a:noFill/>
              </a:ln>
              <a:solidFill>
                <a:srgbClr val="000000"/>
              </a:solidFill>
              <a:effectLst/>
              <a:uFillTx/>
              <a:sym typeface="Helvetica Light"/>
            </a:endParaRPr>
          </a:p>
        </p:txBody>
      </p:sp>
      <p:sp>
        <p:nvSpPr>
          <p:cNvPr id="20" name="TextBox 19"/>
          <p:cNvSpPr txBox="1"/>
          <p:nvPr/>
        </p:nvSpPr>
        <p:spPr>
          <a:xfrm>
            <a:off x="8584496" y="8695323"/>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dirty="0">
                <a:solidFill>
                  <a:schemeClr val="tx1"/>
                </a:solidFill>
                <a:latin typeface="Arial" charset="0"/>
              </a:rPr>
              <a:t>2018</a:t>
            </a:r>
          </a:p>
        </p:txBody>
      </p:sp>
      <p:sp>
        <p:nvSpPr>
          <p:cNvPr id="22" name="TextBox 21"/>
          <p:cNvSpPr txBox="1"/>
          <p:nvPr/>
        </p:nvSpPr>
        <p:spPr>
          <a:xfrm>
            <a:off x="19151824" y="8666068"/>
            <a:ext cx="1054775"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r>
              <a:rPr lang="ru-RU" altLang="ru-RU" sz="3200" b="1">
                <a:solidFill>
                  <a:schemeClr val="tx1"/>
                </a:solidFill>
                <a:latin typeface="Arial" charset="0"/>
              </a:rPr>
              <a:t>2018</a:t>
            </a:r>
          </a:p>
        </p:txBody>
      </p:sp>
    </p:spTree>
    <p:extLst>
      <p:ext uri="{BB962C8B-B14F-4D97-AF65-F5344CB8AC3E}">
        <p14:creationId xmlns:p14="http://schemas.microsoft.com/office/powerpoint/2010/main" val="328214438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pPr>
            <a:endParaRPr kumimoji="0" sz="3200" b="0" i="0" u="none" strike="noStrike" kern="0" cap="none" spc="0" normalizeH="0" baseline="0" noProof="0">
              <a:ln>
                <a:noFill/>
              </a:ln>
              <a:solidFill>
                <a:srgbClr val="000000"/>
              </a:solidFill>
              <a:effectLst/>
              <a:uLnTx/>
              <a:uFillTx/>
              <a:latin typeface="Helvetica Light"/>
              <a:sym typeface="Helvetica Ligh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10" name="Номер слайда 9"/>
          <p:cNvSpPr>
            <a:spLocks noGrp="1"/>
          </p:cNvSpPr>
          <p:nvPr>
            <p:ph type="sldNum" sz="quarter" idx="2"/>
          </p:nvPr>
        </p:nvSpPr>
        <p:spPr/>
        <p:txBody>
          <a:bodyPr/>
          <a:lstStyle/>
          <a:p>
            <a:fld id="{86CB4B4D-7CA3-9044-876B-883B54F8677D}" type="slidenum">
              <a:rPr lang="ru-RU" smtClean="0"/>
              <a:pPr/>
              <a:t>30</a:t>
            </a:fld>
            <a:endParaRPr lang="ru-RU"/>
          </a:p>
        </p:txBody>
      </p:sp>
      <p:sp>
        <p:nvSpPr>
          <p:cNvPr id="3073" name="Rectangle 1"/>
          <p:cNvSpPr>
            <a:spLocks noChangeArrowheads="1"/>
          </p:cNvSpPr>
          <p:nvPr/>
        </p:nvSpPr>
        <p:spPr bwMode="auto">
          <a:xfrm>
            <a:off x="0" y="0"/>
            <a:ext cx="2438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p&lt;0.05; ** p&lt;0.01; *** p&lt;0.001</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26520323"/>
              </p:ext>
            </p:extLst>
          </p:nvPr>
        </p:nvGraphicFramePr>
        <p:xfrm>
          <a:off x="382688" y="2423923"/>
          <a:ext cx="16921881" cy="11099520"/>
        </p:xfrm>
        <a:graphic>
          <a:graphicData uri="http://schemas.openxmlformats.org/drawingml/2006/table">
            <a:tbl>
              <a:tblPr>
                <a:tableStyleId>{5940675A-B579-460E-94D1-54222C63F5DA}</a:tableStyleId>
              </a:tblPr>
              <a:tblGrid>
                <a:gridCol w="40324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235304">
                  <a:extLst>
                    <a:ext uri="{9D8B030D-6E8A-4147-A177-3AD203B41FA5}">
                      <a16:colId xmlns:a16="http://schemas.microsoft.com/office/drawing/2014/main" val="20002"/>
                    </a:ext>
                  </a:extLst>
                </a:gridCol>
                <a:gridCol w="3279736">
                  <a:extLst>
                    <a:ext uri="{9D8B030D-6E8A-4147-A177-3AD203B41FA5}">
                      <a16:colId xmlns:a16="http://schemas.microsoft.com/office/drawing/2014/main" val="20003"/>
                    </a:ext>
                  </a:extLst>
                </a:gridCol>
                <a:gridCol w="3006425">
                  <a:extLst>
                    <a:ext uri="{9D8B030D-6E8A-4147-A177-3AD203B41FA5}">
                      <a16:colId xmlns:a16="http://schemas.microsoft.com/office/drawing/2014/main" val="20004"/>
                    </a:ext>
                  </a:extLst>
                </a:gridCol>
                <a:gridCol w="3279736">
                  <a:extLst>
                    <a:ext uri="{9D8B030D-6E8A-4147-A177-3AD203B41FA5}">
                      <a16:colId xmlns:a16="http://schemas.microsoft.com/office/drawing/2014/main" val="20005"/>
                    </a:ext>
                  </a:extLst>
                </a:gridCol>
              </a:tblGrid>
              <a:tr h="319184">
                <a:tc>
                  <a:txBody>
                    <a:bodyPr/>
                    <a:lstStyle/>
                    <a:p>
                      <a:pPr>
                        <a:spcAft>
                          <a:spcPts val="0"/>
                        </a:spcAft>
                      </a:pPr>
                      <a:r>
                        <a:rPr lang="en-US"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FE</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SAR</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2000" b="1">
                          <a:effectLst/>
                        </a:rPr>
                        <a:t>SDM</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2000" b="1">
                          <a:effectLst/>
                        </a:rPr>
                        <a:t>SEM</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b="1" dirty="0">
                          <a:effectLst/>
                        </a:rPr>
                        <a:t>sell</a:t>
                      </a:r>
                      <a:r>
                        <a:rPr lang="ru-RU" sz="2000" b="1" dirty="0">
                          <a:effectLst/>
                        </a:rPr>
                        <a:t>price_1</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b="1" dirty="0">
                          <a:effectLst/>
                        </a:rPr>
                        <a:t>sell</a:t>
                      </a:r>
                      <a:r>
                        <a:rPr lang="ru-RU" sz="2000" b="1" dirty="0">
                          <a:effectLst/>
                        </a:rPr>
                        <a:t>price_2</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en-US" sz="2000" b="1" dirty="0">
                          <a:effectLst/>
                        </a:rPr>
                        <a:t>sell</a:t>
                      </a:r>
                      <a:r>
                        <a:rPr lang="ru-RU" sz="2000" b="1" dirty="0">
                          <a:effectLst/>
                        </a:rPr>
                        <a:t>price_3</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en-US" sz="2000" b="1" dirty="0">
                          <a:effectLst/>
                        </a:rPr>
                        <a:t>sell</a:t>
                      </a:r>
                      <a:r>
                        <a:rPr lang="ru-RU" sz="2000" b="1" dirty="0">
                          <a:effectLst/>
                        </a:rPr>
                        <a:t>price_4</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184">
                <a:tc>
                  <a:txBody>
                    <a:bodyPr/>
                    <a:lstStyle/>
                    <a:p>
                      <a:pPr>
                        <a:spcAft>
                          <a:spcPts val="0"/>
                        </a:spcAft>
                      </a:pPr>
                      <a:r>
                        <a:rPr lang="ru-RU" sz="2000" b="1">
                          <a:effectLst/>
                        </a:rPr>
                        <a:t>VARIABLES</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SAR</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Main</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err="1">
                          <a:effectLst/>
                        </a:rPr>
                        <a:t>Wx</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dirty="0" err="1">
                          <a:effectLst/>
                        </a:rPr>
                        <a:t>Main</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460">
                <a:tc>
                  <a:txBody>
                    <a:bodyPr/>
                    <a:lstStyle/>
                    <a:p>
                      <a:pPr>
                        <a:spcAft>
                          <a:spcPts val="0"/>
                        </a:spcAft>
                      </a:pPr>
                      <a:r>
                        <a:rPr lang="en-US" sz="2000" b="1" dirty="0">
                          <a:effectLst/>
                        </a:rPr>
                        <a:t>Unemployment (inverse)</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1,424***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1,318***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1,251***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-297.5*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1,418***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319184">
                <a:tc>
                  <a:txBody>
                    <a:bodyPr/>
                    <a:lstStyle/>
                    <a:p>
                      <a:pP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(111.0)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(104.2)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(117.9)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(180.5)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(110.6)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Commuters at work (</a:t>
                      </a:r>
                      <a:r>
                        <a:rPr lang="ru-RU" sz="2000" b="1" dirty="0" err="1">
                          <a:effectLst/>
                        </a:rPr>
                        <a:t>ps_aoy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-2.318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-2.304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-1.983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-4.885*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-2.120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(1.599)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(1.496)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(1.496)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(2.932)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(1.493)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Commuters at residence (</a:t>
                      </a:r>
                      <a:r>
                        <a:rPr lang="ru-RU" sz="2000" b="1" dirty="0" err="1">
                          <a:effectLst/>
                        </a:rPr>
                        <a:t>ps_woy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1.541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2.291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2.608*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3.850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1.792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(1.637)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(1.533)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(1.538)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(2.760)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(1.536)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Employees (</a:t>
                      </a:r>
                      <a:r>
                        <a:rPr lang="ru-RU" sz="2000" b="1" dirty="0" err="1">
                          <a:effectLst/>
                        </a:rPr>
                        <a:t>svb_aoy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-0.00352**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-0.00129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-0.000287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-0.0225***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-0.000120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(0.00179)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(0.00169)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(0.00170)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(0.00309)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(0.00171)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Disposable income (</a:t>
                      </a:r>
                      <a:r>
                        <a:rPr lang="ru-RU" sz="2000" b="1" dirty="0" err="1">
                          <a:effectLst/>
                        </a:rPr>
                        <a:t>vgrvek_ewy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-0.0240***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-0.0248***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-0.0249***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0.00750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-0.0248***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(0.00560)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(0.00524)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(0.00523)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(0.0101)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(0.00524)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Share of employed people (</a:t>
                      </a:r>
                      <a:r>
                        <a:rPr lang="ru-RU" sz="2000" b="1" dirty="0">
                          <a:effectLst/>
                        </a:rPr>
                        <a:t>svb_q2y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4,638***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3,906***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3,348***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2,107***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3,757***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14"/>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(484.8)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(457.5)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(475.3)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(817.8)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(474.7)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608920">
                <a:tc>
                  <a:txBody>
                    <a:bodyPr/>
                    <a:lstStyle/>
                    <a:p>
                      <a:pPr>
                        <a:spcAft>
                          <a:spcPts val="0"/>
                        </a:spcAft>
                      </a:pPr>
                      <a:r>
                        <a:rPr lang="en-US" sz="2000" b="1" dirty="0">
                          <a:effectLst/>
                        </a:rPr>
                        <a:t>Employee’s compensation</a:t>
                      </a:r>
                    </a:p>
                    <a:p>
                      <a:pPr>
                        <a:spcAft>
                          <a:spcPts val="0"/>
                        </a:spcAft>
                      </a:pPr>
                      <a:r>
                        <a:rPr lang="en-US" sz="2000" b="1" dirty="0">
                          <a:effectLst/>
                        </a:rPr>
                        <a:t>(</a:t>
                      </a:r>
                      <a:r>
                        <a:rPr lang="ru-RU" sz="2000" b="1" dirty="0" err="1">
                          <a:effectLst/>
                        </a:rPr>
                        <a:t>vgraney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0.0163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0.0174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0.0243*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0.0108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0.0176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19184">
                <a:tc>
                  <a:txBody>
                    <a:bodyPr/>
                    <a:lstStyle/>
                    <a:p>
                      <a:pPr>
                        <a:spcAft>
                          <a:spcPts val="0"/>
                        </a:spcAft>
                      </a:pPr>
                      <a:r>
                        <a:rPr lang="ru-RU" sz="2000" b="1">
                          <a:effectLst/>
                        </a:rPr>
                        <a:t> </a:t>
                      </a:r>
                      <a:endParaRPr lang="ru-RU" sz="2000" b="1">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(0.0134)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(0.0125)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(0.0126)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(0.0239)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(0.0126)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319184">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Number of employees (</a:t>
                      </a:r>
                      <a:r>
                        <a:rPr lang="ru-RU" sz="2000" b="1" dirty="0" err="1">
                          <a:effectLst/>
                        </a:rPr>
                        <a:t>vgrany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3.578*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0.919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-0.836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24.87***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-0.412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319184">
                <a:tc>
                  <a:txBody>
                    <a:bodyPr/>
                    <a:lstStyle/>
                    <a:p>
                      <a:pPr>
                        <a:spcAft>
                          <a:spcPts val="0"/>
                        </a:spcAft>
                      </a:pPr>
                      <a:r>
                        <a:rPr lang="ru-RU" sz="2000" b="1" dirty="0">
                          <a:effectLst/>
                        </a:rPr>
                        <a:t> </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(1.931)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(1.820)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(1.839)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(3.240)</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(1.857)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608920">
                <a:tc>
                  <a:txBody>
                    <a:bodyPr/>
                    <a:lstStyle/>
                    <a:p>
                      <a:pPr marL="0" marR="0" indent="0" algn="ctr" defTabSz="821531" rtl="0" eaLnBrk="1" fontAlgn="auto" latinLnBrk="0" hangingPunct="1">
                        <a:lnSpc>
                          <a:spcPct val="100000"/>
                        </a:lnSpc>
                        <a:spcBef>
                          <a:spcPts val="0"/>
                        </a:spcBef>
                        <a:spcAft>
                          <a:spcPts val="0"/>
                        </a:spcAft>
                        <a:buClrTx/>
                        <a:buSzTx/>
                        <a:buFontTx/>
                        <a:buNone/>
                        <a:tabLst/>
                        <a:defRPr/>
                      </a:pPr>
                      <a:r>
                        <a:rPr lang="en-US" sz="2000" b="1" dirty="0">
                          <a:effectLst/>
                        </a:rPr>
                        <a:t>Gross domestic product per worker (</a:t>
                      </a:r>
                      <a:r>
                        <a:rPr lang="ru-RU" sz="2000" b="1" dirty="0" err="1">
                          <a:effectLst/>
                        </a:rPr>
                        <a:t>vgrbip_ewty</a:t>
                      </a:r>
                      <a:r>
                        <a:rPr lang="en-US" sz="2000" b="1" dirty="0">
                          <a:effectLst/>
                        </a:rPr>
                        <a:t>)</a:t>
                      </a: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-0.00322***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-0.00347***</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-0.00309***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0.00189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-0.00353***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20"/>
                  </a:ext>
                </a:extLst>
              </a:tr>
              <a:tr h="319184">
                <a:tc>
                  <a:txBody>
                    <a:bodyPr/>
                    <a:lstStyle/>
                    <a:p>
                      <a:pPr>
                        <a:spcAft>
                          <a:spcPts val="0"/>
                        </a:spcAft>
                      </a:pPr>
                      <a:endParaRPr lang="ru-RU" sz="2000" b="1" dirty="0">
                        <a:effectLst/>
                        <a:latin typeface="Calibri" charset="0"/>
                        <a:ea typeface="Calibri" charset="0"/>
                        <a:cs typeface="Times New Roman" charset="0"/>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(0.000949)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(0.000889)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(0.000891)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(0.00159)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(0.000891)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319184">
                <a:tc>
                  <a:txBody>
                    <a:bodyPr/>
                    <a:lstStyle/>
                    <a:p>
                      <a:pPr>
                        <a:spcAft>
                          <a:spcPts val="0"/>
                        </a:spcAft>
                      </a:pPr>
                      <a:r>
                        <a:rPr lang="ru-RU" sz="2000" b="1" dirty="0" err="1">
                          <a:effectLst/>
                          <a:cs typeface="+mn-cs"/>
                        </a:rPr>
                        <a:t>rho</a:t>
                      </a:r>
                      <a:endParaRPr lang="ru-RU" sz="2000" b="1" dirty="0">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0.232***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0.193***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319184">
                <a:tc>
                  <a:txBody>
                    <a:bodyPr/>
                    <a:lstStyle/>
                    <a:p>
                      <a:pPr>
                        <a:spcAft>
                          <a:spcPts val="0"/>
                        </a:spcAft>
                      </a:pPr>
                      <a:r>
                        <a:rPr lang="ru-RU" sz="2000" b="1">
                          <a:effectLst/>
                          <a:cs typeface="+mn-cs"/>
                        </a:rPr>
                        <a:t> </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(0.0188)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(0.0203)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319184">
                <a:tc>
                  <a:txBody>
                    <a:bodyPr/>
                    <a:lstStyle/>
                    <a:p>
                      <a:pPr>
                        <a:spcAft>
                          <a:spcPts val="0"/>
                        </a:spcAft>
                      </a:pPr>
                      <a:r>
                        <a:rPr lang="ru-RU" sz="2000" b="1">
                          <a:effectLst/>
                          <a:cs typeface="+mn-cs"/>
                        </a:rPr>
                        <a:t>lambda</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0.234***</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319184">
                <a:tc>
                  <a:txBody>
                    <a:bodyPr/>
                    <a:lstStyle/>
                    <a:p>
                      <a:pPr>
                        <a:spcAft>
                          <a:spcPts val="0"/>
                        </a:spcAft>
                      </a:pPr>
                      <a:r>
                        <a:rPr lang="ru-RU" sz="2000" b="1">
                          <a:effectLst/>
                          <a:cs typeface="+mn-cs"/>
                        </a:rPr>
                        <a:t> </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(0.0199)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319184">
                <a:tc>
                  <a:txBody>
                    <a:bodyPr/>
                    <a:lstStyle/>
                    <a:p>
                      <a:pPr>
                        <a:spcAft>
                          <a:spcPts val="0"/>
                        </a:spcAft>
                      </a:pPr>
                      <a:r>
                        <a:rPr lang="ru-RU" sz="2000" b="1">
                          <a:effectLst/>
                          <a:cs typeface="+mn-cs"/>
                        </a:rPr>
                        <a:t>Constant</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144.1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319184">
                <a:tc>
                  <a:txBody>
                    <a:bodyPr/>
                    <a:lstStyle/>
                    <a:p>
                      <a:pPr>
                        <a:spcAft>
                          <a:spcPts val="0"/>
                        </a:spcAft>
                      </a:pPr>
                      <a:r>
                        <a:rPr lang="ru-RU" sz="2000" b="1">
                          <a:effectLst/>
                          <a:cs typeface="+mn-cs"/>
                        </a:rPr>
                        <a:t> </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(178.1)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r h="319184">
                <a:tc>
                  <a:txBody>
                    <a:bodyPr/>
                    <a:lstStyle/>
                    <a:p>
                      <a:pPr>
                        <a:spcAft>
                          <a:spcPts val="0"/>
                        </a:spcAft>
                      </a:pPr>
                      <a:r>
                        <a:rPr lang="ru-RU" sz="2000" b="1">
                          <a:effectLst/>
                          <a:cs typeface="+mn-cs"/>
                        </a:rPr>
                        <a:t>Time effects</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Yes</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Yes</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Yes</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Yes</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err="1">
                          <a:ln>
                            <a:noFill/>
                          </a:ln>
                          <a:solidFill>
                            <a:schemeClr val="tx1"/>
                          </a:solidFill>
                          <a:effectLst/>
                          <a:uFillTx/>
                          <a:latin typeface="+mn-lt"/>
                          <a:ea typeface="+mn-ea"/>
                          <a:cs typeface="+mn-cs"/>
                          <a:sym typeface="Helvetica Light"/>
                        </a:rPr>
                        <a:t>Yes</a:t>
                      </a:r>
                      <a:endParaRPr lang="ru-RU" sz="2000" b="1" i="0" u="none" strike="noStrike" cap="none" spc="0" baseline="0" dirty="0">
                        <a:ln>
                          <a:noFill/>
                        </a:ln>
                        <a:solidFill>
                          <a:schemeClr val="tx1"/>
                        </a:solidFill>
                        <a:effectLst/>
                        <a:uFillTx/>
                        <a:latin typeface="+mn-lt"/>
                        <a:ea typeface="+mn-ea"/>
                        <a:cs typeface="+mn-cs"/>
                        <a:sym typeface="Helvetica Light"/>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
                  </a:ext>
                </a:extLst>
              </a:tr>
              <a:tr h="319184">
                <a:tc>
                  <a:txBody>
                    <a:bodyPr/>
                    <a:lstStyle/>
                    <a:p>
                      <a:pPr>
                        <a:spcAft>
                          <a:spcPts val="0"/>
                        </a:spcAft>
                      </a:pPr>
                      <a:r>
                        <a:rPr lang="ru-RU" sz="2000" b="1">
                          <a:effectLst/>
                          <a:cs typeface="+mn-cs"/>
                        </a:rPr>
                        <a:t>Observations</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4,776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4,776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4,776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4,776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4,776</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9"/>
                  </a:ext>
                </a:extLst>
              </a:tr>
              <a:tr h="319184">
                <a:tc>
                  <a:txBody>
                    <a:bodyPr/>
                    <a:lstStyle/>
                    <a:p>
                      <a:pPr>
                        <a:spcAft>
                          <a:spcPts val="0"/>
                        </a:spcAft>
                      </a:pPr>
                      <a:r>
                        <a:rPr lang="ru-RU" sz="2000" b="1">
                          <a:effectLst/>
                          <a:cs typeface="+mn-cs"/>
                        </a:rPr>
                        <a:t>Number of names</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398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398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398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398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398</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0"/>
                  </a:ext>
                </a:extLst>
              </a:tr>
              <a:tr h="319184">
                <a:tc>
                  <a:txBody>
                    <a:bodyPr/>
                    <a:lstStyle/>
                    <a:p>
                      <a:pPr>
                        <a:spcAft>
                          <a:spcPts val="0"/>
                        </a:spcAft>
                      </a:pPr>
                      <a:r>
                        <a:rPr lang="ru-RU" sz="2000" b="1">
                          <a:effectLst/>
                          <a:cs typeface="+mn-cs"/>
                        </a:rPr>
                        <a:t>AIC</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61713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61652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61652</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61729</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1"/>
                  </a:ext>
                </a:extLst>
              </a:tr>
              <a:tr h="319184">
                <a:tc>
                  <a:txBody>
                    <a:bodyPr/>
                    <a:lstStyle/>
                    <a:p>
                      <a:pPr>
                        <a:spcAft>
                          <a:spcPts val="0"/>
                        </a:spcAft>
                      </a:pPr>
                      <a:r>
                        <a:rPr lang="ru-RU" sz="2000" b="1">
                          <a:effectLst/>
                          <a:cs typeface="+mn-cs"/>
                        </a:rPr>
                        <a:t>BIC</a:t>
                      </a:r>
                      <a:endParaRPr lang="ru-RU" sz="2000" b="1">
                        <a:effectLst/>
                        <a:latin typeface="Calibri" charset="0"/>
                        <a:ea typeface="Calibri" charset="0"/>
                        <a:cs typeface="+mn-cs"/>
                      </a:endParaRP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 </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61855</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61853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a:ln>
                            <a:noFill/>
                          </a:ln>
                          <a:solidFill>
                            <a:schemeClr val="tx1"/>
                          </a:solidFill>
                          <a:effectLst/>
                          <a:uFillTx/>
                          <a:latin typeface="+mn-lt"/>
                          <a:ea typeface="+mn-ea"/>
                          <a:cs typeface="+mn-cs"/>
                          <a:sym typeface="Helvetica Light"/>
                        </a:rPr>
                        <a:t>61853</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2000" b="1" i="0" u="none" strike="noStrike" cap="none" spc="0" baseline="0" dirty="0">
                          <a:ln>
                            <a:noFill/>
                          </a:ln>
                          <a:solidFill>
                            <a:schemeClr val="tx1"/>
                          </a:solidFill>
                          <a:effectLst/>
                          <a:uFillTx/>
                          <a:latin typeface="+mn-lt"/>
                          <a:ea typeface="+mn-ea"/>
                          <a:cs typeface="+mn-cs"/>
                          <a:sym typeface="Helvetica Light"/>
                        </a:rPr>
                        <a:t>61871</a:t>
                      </a:r>
                    </a:p>
                  </a:txBody>
                  <a:tcPr marL="47625" marR="47625"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2"/>
                  </a:ext>
                </a:extLst>
              </a:tr>
            </a:tbl>
          </a:graphicData>
        </a:graphic>
      </p:graphicFrame>
      <p:sp>
        <p:nvSpPr>
          <p:cNvPr id="3" name="Прямоугольник 2"/>
          <p:cNvSpPr/>
          <p:nvPr/>
        </p:nvSpPr>
        <p:spPr>
          <a:xfrm>
            <a:off x="3157634" y="1291232"/>
            <a:ext cx="10514417" cy="923330"/>
          </a:xfrm>
          <a:prstGeom prst="rect">
            <a:avLst/>
          </a:prstGeom>
        </p:spPr>
        <p:txBody>
          <a:bodyPr wrap="none">
            <a:spAutoFit/>
          </a:bodyPr>
          <a:lstStyle/>
          <a:p>
            <a:r>
              <a:rPr lang="en-US" sz="5400" b="1" dirty="0">
                <a:latin typeface="Times New Roman" charset="0"/>
                <a:ea typeface="Calibri" charset="0"/>
                <a:cs typeface="Times New Roman" charset="0"/>
              </a:rPr>
              <a:t>Estimation results for the sell price</a:t>
            </a:r>
            <a:endParaRPr lang="ru-RU" sz="5400" dirty="0">
              <a:latin typeface="Calibri" charset="0"/>
              <a:ea typeface="Calibri" charset="0"/>
              <a:cs typeface="Times New Roman" charset="0"/>
            </a:endParaRPr>
          </a:p>
        </p:txBody>
      </p:sp>
      <p:sp>
        <p:nvSpPr>
          <p:cNvPr id="11" name="Название подразделения, лаборатории, факультета и т.д."/>
          <p:cNvSpPr txBox="1"/>
          <p:nvPr/>
        </p:nvSpPr>
        <p:spPr>
          <a:xfrm>
            <a:off x="11652216" y="1011665"/>
            <a:ext cx="11366416" cy="51360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b="1"/>
              <a:t>Determinants of Housing Prices: A Spatial Panel Study of German Regions</a:t>
            </a:r>
            <a:endParaRPr lang="ru-RU" dirty="0"/>
          </a:p>
        </p:txBody>
      </p:sp>
      <p:pic>
        <p:nvPicPr>
          <p:cNvPr id="12" name="Рисунок 11"/>
          <p:cNvPicPr/>
          <p:nvPr/>
        </p:nvPicPr>
        <p:blipFill rotWithShape="1">
          <a:blip r:embed="rId3" cstate="print">
            <a:extLst>
              <a:ext uri="{28A0092B-C50C-407E-A947-70E740481C1C}">
                <a14:useLocalDpi xmlns:a14="http://schemas.microsoft.com/office/drawing/2010/main" val="0"/>
              </a:ext>
            </a:extLst>
          </a:blip>
          <a:srcRect l="45688"/>
          <a:stretch/>
        </p:blipFill>
        <p:spPr>
          <a:xfrm>
            <a:off x="18024648" y="2669281"/>
            <a:ext cx="3399150" cy="4444045"/>
          </a:xfrm>
          <a:prstGeom prst="rect">
            <a:avLst/>
          </a:prstGeom>
        </p:spPr>
      </p:pic>
      <p:pic>
        <p:nvPicPr>
          <p:cNvPr id="13" name="Рисунок 12"/>
          <p:cNvPicPr/>
          <p:nvPr/>
        </p:nvPicPr>
        <p:blipFill rotWithShape="1">
          <a:blip r:embed="rId3" cstate="print">
            <a:extLst>
              <a:ext uri="{28A0092B-C50C-407E-A947-70E740481C1C}">
                <a14:useLocalDpi xmlns:a14="http://schemas.microsoft.com/office/drawing/2010/main" val="0"/>
              </a:ext>
            </a:extLst>
          </a:blip>
          <a:srcRect r="50000"/>
          <a:stretch/>
        </p:blipFill>
        <p:spPr>
          <a:xfrm>
            <a:off x="18024648" y="7794104"/>
            <a:ext cx="3399150" cy="4398999"/>
          </a:xfrm>
          <a:prstGeom prst="rect">
            <a:avLst/>
          </a:prstGeom>
        </p:spPr>
      </p:pic>
    </p:spTree>
    <p:extLst>
      <p:ext uri="{BB962C8B-B14F-4D97-AF65-F5344CB8AC3E}">
        <p14:creationId xmlns:p14="http://schemas.microsoft.com/office/powerpoint/2010/main" val="20630901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Motivation</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826395" y="6587563"/>
            <a:ext cx="18175186" cy="278852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4000"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8" name="Заголовок основного текста">
            <a:extLst>
              <a:ext uri="{FF2B5EF4-FFF2-40B4-BE49-F238E27FC236}">
                <a16:creationId xmlns:a16="http://schemas.microsoft.com/office/drawing/2014/main" id="{E491D4B3-54BE-4644-9C19-F72E02D781AE}"/>
              </a:ext>
            </a:extLst>
          </p:cNvPr>
          <p:cNvSpPr txBox="1"/>
          <p:nvPr/>
        </p:nvSpPr>
        <p:spPr>
          <a:xfrm>
            <a:off x="1262098" y="7247569"/>
            <a:ext cx="16073438"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2800" dirty="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F98FAF3-5918-4C13-BBF0-6ED84D52F7DD}"/>
              </a:ext>
            </a:extLst>
          </p:cNvPr>
          <p:cNvSpPr txBox="1"/>
          <p:nvPr/>
        </p:nvSpPr>
        <p:spPr>
          <a:xfrm>
            <a:off x="1500313" y="4826228"/>
            <a:ext cx="21860028"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4000" b="1" dirty="0"/>
          </a:p>
          <a:p>
            <a:pPr algn="l">
              <a:defRPr sz="2800">
                <a:solidFill>
                  <a:srgbClr val="253957"/>
                </a:solidFill>
                <a:latin typeface="+mn-lt"/>
                <a:ea typeface="+mn-ea"/>
                <a:cs typeface="+mn-cs"/>
                <a:sym typeface="Arial Narrow"/>
              </a:defRPr>
            </a:pPr>
            <a:r>
              <a:rPr lang="en-US" sz="4000" dirty="0"/>
              <a:t>Rich regions (Munich, Frankfurt, Stuttgart) are different from others </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dirty="0"/>
              <a:t>in terms of the effect of determinants</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dirty="0"/>
              <a:t>In terms of spatial correlation (high-priced regions are better connected to </a:t>
            </a:r>
            <a:r>
              <a:rPr lang="en-US" sz="4000" dirty="0" err="1"/>
              <a:t>neighbouring</a:t>
            </a:r>
            <a:r>
              <a:rPr lang="en-US" sz="4000" dirty="0"/>
              <a:t> regions)</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endParaRPr lang="en-US" sz="4000" b="1" dirty="0">
              <a:solidFill>
                <a:srgbClr val="253957"/>
              </a:solidFill>
              <a:sym typeface="Arial Narrow"/>
            </a:endParaRPr>
          </a:p>
          <a:p>
            <a:pPr>
              <a:defRPr sz="2800">
                <a:solidFill>
                  <a:srgbClr val="253957"/>
                </a:solidFill>
                <a:latin typeface="+mn-lt"/>
                <a:ea typeface="+mn-ea"/>
                <a:cs typeface="+mn-cs"/>
                <a:sym typeface="Arial Narrow"/>
              </a:defRPr>
            </a:pPr>
            <a:endParaRPr lang="en-US" sz="4000" b="1" dirty="0">
              <a:solidFill>
                <a:srgbClr val="253957"/>
              </a:solidFill>
              <a:sym typeface="Arial Narrow"/>
            </a:endParaRPr>
          </a:p>
          <a:p>
            <a:pPr>
              <a:defRPr sz="2800">
                <a:solidFill>
                  <a:srgbClr val="253957"/>
                </a:solidFill>
                <a:latin typeface="+mn-lt"/>
                <a:ea typeface="+mn-ea"/>
                <a:cs typeface="+mn-cs"/>
                <a:sym typeface="Arial Narrow"/>
              </a:defRPr>
            </a:pPr>
            <a:r>
              <a:rPr lang="en-US" sz="4000" dirty="0">
                <a:solidFill>
                  <a:srgbClr val="253957"/>
                </a:solidFill>
                <a:sym typeface="Arial Narrow"/>
              </a:rPr>
              <a:t>Regional housing markets is a complicated system of spatial objects with potentially different levels of spatial interconnectedness</a:t>
            </a:r>
            <a:endParaRPr lang="en-US" sz="4000" b="1" dirty="0"/>
          </a:p>
          <a:p>
            <a:pPr algn="l">
              <a:defRPr sz="2800">
                <a:solidFill>
                  <a:srgbClr val="253957"/>
                </a:solidFill>
                <a:latin typeface="+mn-lt"/>
                <a:ea typeface="+mn-ea"/>
                <a:cs typeface="+mn-cs"/>
                <a:sym typeface="Arial Narrow"/>
              </a:defRPr>
            </a:pPr>
            <a:endParaRPr lang="en-US" sz="4000" b="1" dirty="0"/>
          </a:p>
        </p:txBody>
      </p:sp>
      <p:sp>
        <p:nvSpPr>
          <p:cNvPr id="10" name="Номер слайда 9"/>
          <p:cNvSpPr>
            <a:spLocks noGrp="1"/>
          </p:cNvSpPr>
          <p:nvPr>
            <p:ph type="sldNum" sz="quarter" idx="2"/>
          </p:nvPr>
        </p:nvSpPr>
        <p:spPr/>
        <p:txBody>
          <a:bodyPr/>
          <a:lstStyle/>
          <a:p>
            <a:fld id="{86CB4B4D-7CA3-9044-876B-883B54F8677D}" type="slidenum">
              <a:rPr lang="ru-RU" smtClean="0"/>
              <a:pPr/>
              <a:t>4</a:t>
            </a:fld>
            <a:endParaRPr lang="ru-RU"/>
          </a:p>
        </p:txBody>
      </p:sp>
    </p:spTree>
    <p:extLst>
      <p:ext uri="{BB962C8B-B14F-4D97-AF65-F5344CB8AC3E}">
        <p14:creationId xmlns:p14="http://schemas.microsoft.com/office/powerpoint/2010/main" val="23004581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Motivation</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826395" y="6587563"/>
            <a:ext cx="18175186" cy="278852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4000"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8" name="Заголовок основного текста">
            <a:extLst>
              <a:ext uri="{FF2B5EF4-FFF2-40B4-BE49-F238E27FC236}">
                <a16:creationId xmlns:a16="http://schemas.microsoft.com/office/drawing/2014/main" id="{E491D4B3-54BE-4644-9C19-F72E02D781AE}"/>
              </a:ext>
            </a:extLst>
          </p:cNvPr>
          <p:cNvSpPr txBox="1"/>
          <p:nvPr/>
        </p:nvSpPr>
        <p:spPr>
          <a:xfrm>
            <a:off x="1262098" y="7247569"/>
            <a:ext cx="16073438"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sz="2800" dirty="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F98FAF3-5918-4C13-BBF0-6ED84D52F7DD}"/>
              </a:ext>
            </a:extLst>
          </p:cNvPr>
          <p:cNvSpPr txBox="1"/>
          <p:nvPr/>
        </p:nvSpPr>
        <p:spPr>
          <a:xfrm>
            <a:off x="1226606" y="4166222"/>
            <a:ext cx="21860028"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4000" b="1" dirty="0"/>
          </a:p>
          <a:p>
            <a:pPr algn="l">
              <a:defRPr sz="2800">
                <a:solidFill>
                  <a:srgbClr val="253957"/>
                </a:solidFill>
                <a:latin typeface="+mn-lt"/>
                <a:ea typeface="+mn-ea"/>
                <a:cs typeface="+mn-cs"/>
                <a:sym typeface="Arial Narrow"/>
              </a:defRPr>
            </a:pPr>
            <a:r>
              <a:rPr lang="en-US" sz="4000" b="1" dirty="0"/>
              <a:t>Aim: investigate the determinants of housing prices at different quantiles of prices taking into account spatial connectivity between regions </a:t>
            </a:r>
          </a:p>
          <a:p>
            <a:pPr algn="l">
              <a:defRPr sz="2800">
                <a:solidFill>
                  <a:srgbClr val="253957"/>
                </a:solidFill>
                <a:latin typeface="+mn-lt"/>
                <a:ea typeface="+mn-ea"/>
                <a:cs typeface="+mn-cs"/>
                <a:sym typeface="Arial Narrow"/>
              </a:defRPr>
            </a:pPr>
            <a:endParaRPr lang="en-US" sz="4000" b="1" dirty="0"/>
          </a:p>
          <a:p>
            <a:pPr algn="l">
              <a:defRPr sz="2800">
                <a:solidFill>
                  <a:srgbClr val="253957"/>
                </a:solidFill>
                <a:latin typeface="+mn-lt"/>
                <a:ea typeface="+mn-ea"/>
                <a:cs typeface="+mn-cs"/>
                <a:sym typeface="Arial Narrow"/>
              </a:defRPr>
            </a:pPr>
            <a:endParaRPr lang="en-US" sz="4000" b="1" dirty="0"/>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b="1" dirty="0"/>
              <a:t>Quantile regression </a:t>
            </a:r>
            <a:r>
              <a:rPr lang="en-US" sz="4000" dirty="0"/>
              <a:t>approach – model regional dissimilarities  (differences on effects of determinants)</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en-US" sz="4000" b="1" dirty="0">
                <a:solidFill>
                  <a:srgbClr val="253957"/>
                </a:solidFill>
                <a:sym typeface="Arial Narrow"/>
              </a:rPr>
              <a:t>Spatial quantile regression </a:t>
            </a:r>
            <a:r>
              <a:rPr lang="en-US" sz="4000" dirty="0">
                <a:solidFill>
                  <a:srgbClr val="253957"/>
                </a:solidFill>
                <a:sym typeface="Arial Narrow"/>
              </a:rPr>
              <a:t>analysis of regional housing prices (Spatial Quantile Autoregressive model, Spatial Quantile Error model)</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endParaRPr lang="en-US" sz="4000" b="1" dirty="0"/>
          </a:p>
        </p:txBody>
      </p:sp>
      <p:sp>
        <p:nvSpPr>
          <p:cNvPr id="10" name="Номер слайда 9"/>
          <p:cNvSpPr>
            <a:spLocks noGrp="1"/>
          </p:cNvSpPr>
          <p:nvPr>
            <p:ph type="sldNum" sz="quarter" idx="2"/>
          </p:nvPr>
        </p:nvSpPr>
        <p:spPr/>
        <p:txBody>
          <a:bodyPr/>
          <a:lstStyle/>
          <a:p>
            <a:fld id="{86CB4B4D-7CA3-9044-876B-883B54F8677D}" type="slidenum">
              <a:rPr lang="ru-RU" smtClean="0"/>
              <a:pPr/>
              <a:t>5</a:t>
            </a:fld>
            <a:endParaRPr lang="ru-RU"/>
          </a:p>
        </p:txBody>
      </p:sp>
    </p:spTree>
    <p:extLst>
      <p:ext uri="{BB962C8B-B14F-4D97-AF65-F5344CB8AC3E}">
        <p14:creationId xmlns:p14="http://schemas.microsoft.com/office/powerpoint/2010/main" val="25861348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656486"/>
            <a:ext cx="16073440" cy="13249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Determinant of housing prices</a:t>
            </a:r>
            <a:endParaRPr dirty="0"/>
          </a:p>
          <a:p>
            <a:pPr algn="l">
              <a:defRPr sz="4200">
                <a:solidFill>
                  <a:srgbClr val="253957"/>
                </a:solidFill>
                <a:latin typeface="+mn-lt"/>
                <a:ea typeface="+mn-ea"/>
                <a:cs typeface="+mn-cs"/>
                <a:sym typeface="Arial Narrow"/>
              </a:defRPr>
            </a:pPr>
            <a:r>
              <a:rPr dirty="0"/>
              <a:t>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62808" y="4747483"/>
            <a:ext cx="9768379" cy="625272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defRPr sz="2800">
                <a:solidFill>
                  <a:srgbClr val="253957"/>
                </a:solidFill>
                <a:latin typeface="+mn-lt"/>
                <a:ea typeface="+mn-ea"/>
                <a:cs typeface="+mn-cs"/>
                <a:sym typeface="Arial Narrow"/>
              </a:defRPr>
            </a:pPr>
            <a:endParaRPr lang="ru-RU" sz="4000" b="1" dirty="0"/>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Real estate prices can be explained by factors such as GDP per capita, factors of institutional development </a:t>
            </a:r>
            <a:r>
              <a:rPr lang="ru-RU" sz="4000" dirty="0">
                <a:sym typeface="Arial Narrow"/>
              </a:rPr>
              <a:t>(</a:t>
            </a:r>
            <a:r>
              <a:rPr lang="ru-RU" sz="4000" dirty="0" err="1">
                <a:sym typeface="Arial Narrow"/>
              </a:rPr>
              <a:t>Égert</a:t>
            </a:r>
            <a:r>
              <a:rPr lang="en-US" sz="4000" dirty="0">
                <a:sym typeface="Arial Narrow"/>
              </a:rPr>
              <a:t> </a:t>
            </a:r>
            <a:r>
              <a:rPr lang="ru-RU" sz="4000" dirty="0">
                <a:sym typeface="Arial Narrow"/>
              </a:rPr>
              <a:t>&amp;</a:t>
            </a:r>
            <a:r>
              <a:rPr lang="en-US" sz="4000" dirty="0">
                <a:sym typeface="Arial Narrow"/>
              </a:rPr>
              <a:t> </a:t>
            </a:r>
            <a:r>
              <a:rPr lang="ru-RU" sz="4000" dirty="0" err="1">
                <a:sym typeface="Arial Narrow"/>
              </a:rPr>
              <a:t>Mihaljek</a:t>
            </a:r>
            <a:r>
              <a:rPr lang="ru-RU" sz="4000" dirty="0">
                <a:sym typeface="Arial Narrow"/>
              </a:rPr>
              <a:t>, 2007).</a:t>
            </a: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a:solidFill>
                  <a:srgbClr val="253957"/>
                </a:solidFill>
                <a:sym typeface="Arial Narrow"/>
              </a:rPr>
              <a:t>Income changes and construction costs are the long-run factors influencing real estate prices </a:t>
            </a:r>
            <a:r>
              <a:rPr lang="ru-RU" sz="4000" dirty="0">
                <a:solidFill>
                  <a:srgbClr val="253957"/>
                </a:solidFill>
                <a:sym typeface="Arial Narrow"/>
              </a:rPr>
              <a:t>(</a:t>
            </a:r>
            <a:r>
              <a:rPr lang="ru-RU" sz="4000" dirty="0" err="1">
                <a:solidFill>
                  <a:srgbClr val="253957"/>
                </a:solidFill>
                <a:sym typeface="Arial Narrow"/>
              </a:rPr>
              <a:t>Hort</a:t>
            </a:r>
            <a:r>
              <a:rPr lang="ru-RU" sz="4000" dirty="0">
                <a:solidFill>
                  <a:srgbClr val="253957"/>
                </a:solidFill>
                <a:sym typeface="Arial Narrow"/>
              </a:rPr>
              <a:t>, 1998)</a:t>
            </a:r>
            <a:endParaRPr lang="ru-RU" sz="4000" dirty="0">
              <a:sym typeface="Arial Narrow"/>
            </a:endParaRP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a:sym typeface="Arial Narrow"/>
              </a:rPr>
              <a:t>Fundamental indicators are more important than speculative bubbles</a:t>
            </a:r>
            <a:r>
              <a:rPr lang="en-US" sz="4000" b="1" dirty="0">
                <a:sym typeface="Arial Narrow"/>
              </a:rPr>
              <a:t> </a:t>
            </a:r>
            <a:r>
              <a:rPr lang="ru-RU" sz="4000" dirty="0">
                <a:sym typeface="Arial Narrow"/>
              </a:rPr>
              <a:t>(</a:t>
            </a:r>
            <a:r>
              <a:rPr lang="ru-RU" sz="4000" dirty="0" err="1">
                <a:sym typeface="Arial Narrow"/>
              </a:rPr>
              <a:t>Glindro</a:t>
            </a:r>
            <a:r>
              <a:rPr lang="en-US" sz="4000" dirty="0">
                <a:sym typeface="Arial Narrow"/>
              </a:rPr>
              <a:t> </a:t>
            </a:r>
            <a:r>
              <a:rPr lang="ru-RU" sz="4000" dirty="0">
                <a:sym typeface="Arial Narrow"/>
              </a:rPr>
              <a:t>&amp;</a:t>
            </a:r>
            <a:r>
              <a:rPr lang="en-US" sz="4000" dirty="0">
                <a:sym typeface="Arial Narrow"/>
              </a:rPr>
              <a:t> </a:t>
            </a:r>
            <a:r>
              <a:rPr lang="ru-RU" sz="4000" dirty="0" err="1">
                <a:sym typeface="Arial Narrow"/>
              </a:rPr>
              <a:t>Subhanij</a:t>
            </a:r>
            <a:r>
              <a:rPr lang="en-US" sz="4000" dirty="0">
                <a:sym typeface="Arial Narrow"/>
              </a:rPr>
              <a:t> </a:t>
            </a:r>
            <a:r>
              <a:rPr lang="ru-RU" sz="4000" dirty="0">
                <a:sym typeface="Arial Narrow"/>
              </a:rPr>
              <a:t>&amp;</a:t>
            </a:r>
            <a:r>
              <a:rPr lang="en-US" sz="4000" dirty="0">
                <a:sym typeface="Arial Narrow"/>
              </a:rPr>
              <a:t> </a:t>
            </a:r>
            <a:r>
              <a:rPr lang="ru-RU" sz="4000" dirty="0" err="1">
                <a:sym typeface="Arial Narrow"/>
              </a:rPr>
              <a:t>Szeto</a:t>
            </a:r>
            <a:r>
              <a:rPr lang="en-US" sz="4000" dirty="0">
                <a:sym typeface="Arial Narrow"/>
              </a:rPr>
              <a:t> </a:t>
            </a:r>
            <a:r>
              <a:rPr lang="ru-RU" sz="4000" dirty="0">
                <a:sym typeface="Arial Narrow"/>
              </a:rPr>
              <a:t>&amp;</a:t>
            </a:r>
            <a:r>
              <a:rPr lang="en-US" sz="4000" dirty="0">
                <a:sym typeface="Arial Narrow"/>
              </a:rPr>
              <a:t> </a:t>
            </a:r>
            <a:r>
              <a:rPr lang="ru-RU" sz="4000" dirty="0" err="1">
                <a:sym typeface="Arial Narrow"/>
              </a:rPr>
              <a:t>Zhu</a:t>
            </a:r>
            <a:r>
              <a:rPr lang="ru-RU" sz="4000" dirty="0">
                <a:sym typeface="Arial Narrow"/>
              </a:rPr>
              <a:t>, 2009). </a:t>
            </a:r>
          </a:p>
          <a:p>
            <a:pPr marL="457200" indent="-457200" algn="l">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sz="2800"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a:xfrm>
            <a:off x="11935814" y="12633368"/>
            <a:ext cx="494513" cy="511176"/>
          </a:xfrm>
        </p:spPr>
        <p:txBody>
          <a:bodyPr/>
          <a:lstStyle/>
          <a:p>
            <a:fld id="{86CB4B4D-7CA3-9044-876B-883B54F8677D}" type="slidenum">
              <a:rPr lang="ru-RU" smtClean="0"/>
              <a:pPr/>
              <a:t>6</a:t>
            </a:fld>
            <a:endParaRPr lang="ru-RU"/>
          </a:p>
        </p:txBody>
      </p:sp>
      <p:sp>
        <p:nvSpPr>
          <p:cNvPr id="2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565012" y="4767699"/>
            <a:ext cx="9418986" cy="71526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defRPr sz="2800">
                <a:solidFill>
                  <a:srgbClr val="253957"/>
                </a:solidFill>
                <a:latin typeface="+mn-lt"/>
                <a:ea typeface="+mn-ea"/>
                <a:cs typeface="+mn-cs"/>
                <a:sym typeface="Arial Narrow"/>
              </a:defRPr>
            </a:pPr>
            <a:endParaRPr lang="ru-RU" sz="4000" dirty="0"/>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a:sym typeface="Arial Narrow"/>
              </a:rPr>
              <a:t>Migration is one of the most influential factors for real estate prices. However, its influence is dependent on the local regional context </a:t>
            </a:r>
            <a:r>
              <a:rPr lang="ru-RU" sz="4000" dirty="0">
                <a:solidFill>
                  <a:srgbClr val="253957"/>
                </a:solidFill>
                <a:sym typeface="Arial Narrow"/>
              </a:rPr>
              <a:t>(</a:t>
            </a:r>
            <a:r>
              <a:rPr lang="ru-RU" sz="4000" dirty="0" err="1">
                <a:solidFill>
                  <a:srgbClr val="253957"/>
                </a:solidFill>
                <a:sym typeface="Arial Narrow"/>
              </a:rPr>
              <a:t>Hanink</a:t>
            </a:r>
            <a:r>
              <a:rPr lang="en-US" sz="4000" dirty="0">
                <a:solidFill>
                  <a:srgbClr val="253957"/>
                </a:solidFill>
                <a:sym typeface="Arial Narrow"/>
              </a:rPr>
              <a:t> </a:t>
            </a:r>
            <a:r>
              <a:rPr lang="ru-RU" sz="4000" dirty="0">
                <a:solidFill>
                  <a:srgbClr val="253957"/>
                </a:solidFill>
                <a:sym typeface="Arial Narrow"/>
              </a:rPr>
              <a:t>&amp;</a:t>
            </a:r>
            <a:r>
              <a:rPr lang="en-US" sz="4000" dirty="0">
                <a:solidFill>
                  <a:srgbClr val="253957"/>
                </a:solidFill>
                <a:sym typeface="Arial Narrow"/>
              </a:rPr>
              <a:t> </a:t>
            </a:r>
            <a:r>
              <a:rPr lang="ru-RU" sz="4000" dirty="0" err="1">
                <a:solidFill>
                  <a:srgbClr val="253957"/>
                </a:solidFill>
                <a:sym typeface="Arial Narrow"/>
              </a:rPr>
              <a:t>Cromley</a:t>
            </a:r>
            <a:r>
              <a:rPr lang="en-US" sz="4000" dirty="0">
                <a:solidFill>
                  <a:srgbClr val="253957"/>
                </a:solidFill>
                <a:sym typeface="Arial Narrow"/>
              </a:rPr>
              <a:t> </a:t>
            </a:r>
            <a:r>
              <a:rPr lang="ru-RU" sz="4000" dirty="0">
                <a:solidFill>
                  <a:srgbClr val="253957"/>
                </a:solidFill>
                <a:sym typeface="Arial Narrow"/>
              </a:rPr>
              <a:t>&amp;</a:t>
            </a:r>
            <a:r>
              <a:rPr lang="en-US" sz="4000" dirty="0">
                <a:solidFill>
                  <a:srgbClr val="253957"/>
                </a:solidFill>
                <a:sym typeface="Arial Narrow"/>
              </a:rPr>
              <a:t> </a:t>
            </a:r>
            <a:r>
              <a:rPr lang="ru-RU" sz="4000" dirty="0" err="1">
                <a:solidFill>
                  <a:srgbClr val="253957"/>
                </a:solidFill>
                <a:sym typeface="Arial Narrow"/>
              </a:rPr>
              <a:t>Ebenstein</a:t>
            </a:r>
            <a:r>
              <a:rPr lang="ru-RU" sz="4000" dirty="0">
                <a:solidFill>
                  <a:srgbClr val="253957"/>
                </a:solidFill>
                <a:sym typeface="Arial Narrow"/>
              </a:rPr>
              <a:t>, 2012) </a:t>
            </a:r>
            <a:endParaRPr lang="ru-RU" sz="4000" dirty="0">
              <a:sym typeface="Arial Narrow"/>
            </a:endParaRP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err="1">
                <a:sym typeface="Arial Narrow"/>
              </a:rPr>
              <a:t>Neighbouring</a:t>
            </a:r>
            <a:r>
              <a:rPr lang="en-US" sz="4000" dirty="0">
                <a:sym typeface="Arial Narrow"/>
              </a:rPr>
              <a:t> regions in New </a:t>
            </a:r>
            <a:r>
              <a:rPr lang="en-US" sz="4000" dirty="0" err="1">
                <a:sym typeface="Arial Narrow"/>
              </a:rPr>
              <a:t>Zeland</a:t>
            </a:r>
            <a:r>
              <a:rPr lang="en-US" sz="4000" dirty="0">
                <a:sym typeface="Arial Narrow"/>
              </a:rPr>
              <a:t> are not </a:t>
            </a:r>
            <a:r>
              <a:rPr lang="en-US" sz="4000" dirty="0" err="1">
                <a:sym typeface="Arial Narrow"/>
              </a:rPr>
              <a:t>cointegrating</a:t>
            </a:r>
            <a:r>
              <a:rPr lang="en-US" sz="4000" dirty="0">
                <a:sym typeface="Arial Narrow"/>
              </a:rPr>
              <a:t> in housing prices </a:t>
            </a:r>
            <a:r>
              <a:rPr lang="ru-RU" sz="4000" dirty="0">
                <a:sym typeface="Arial Narrow"/>
              </a:rPr>
              <a:t>(</a:t>
            </a:r>
            <a:r>
              <a:rPr lang="ru-RU" sz="4000" dirty="0" err="1">
                <a:sym typeface="Arial Narrow"/>
              </a:rPr>
              <a:t>O'Donovan</a:t>
            </a:r>
            <a:r>
              <a:rPr lang="en-US" sz="4000" dirty="0">
                <a:sym typeface="Arial Narrow"/>
              </a:rPr>
              <a:t> </a:t>
            </a:r>
            <a:r>
              <a:rPr lang="ru-RU" sz="4000" dirty="0">
                <a:sym typeface="Arial Narrow"/>
              </a:rPr>
              <a:t>&amp;</a:t>
            </a:r>
            <a:r>
              <a:rPr lang="en-US" sz="4000" dirty="0">
                <a:sym typeface="Arial Narrow"/>
              </a:rPr>
              <a:t> </a:t>
            </a:r>
            <a:r>
              <a:rPr lang="ru-RU" sz="4000" dirty="0" err="1">
                <a:sym typeface="Arial Narrow"/>
              </a:rPr>
              <a:t>Rae</a:t>
            </a:r>
            <a:r>
              <a:rPr lang="ru-RU" sz="4000" dirty="0">
                <a:sym typeface="Arial Narrow"/>
              </a:rPr>
              <a:t>, 2009). </a:t>
            </a:r>
            <a:endParaRPr lang="en-US" sz="4000" dirty="0">
              <a:sym typeface="Arial Narrow"/>
            </a:endParaRP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r>
              <a:rPr lang="en-US" sz="4000" dirty="0">
                <a:sym typeface="Arial Narrow"/>
              </a:rPr>
              <a:t>Using data for Russian regions </a:t>
            </a:r>
            <a:r>
              <a:rPr lang="en-US" sz="4000" dirty="0" err="1">
                <a:sym typeface="Arial Narrow"/>
              </a:rPr>
              <a:t>Lunkova</a:t>
            </a:r>
            <a:r>
              <a:rPr lang="en-US" sz="4000" dirty="0">
                <a:sym typeface="Arial Narrow"/>
              </a:rPr>
              <a:t> (2015) finds spatial correlation between housing prices in regions</a:t>
            </a:r>
            <a:endParaRPr lang="ru-RU" sz="4000" dirty="0">
              <a:sym typeface="Arial Narrow"/>
            </a:endParaRP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endParaRPr lang="ru-RU" sz="4000" dirty="0">
              <a:sym typeface="Arial Narrow"/>
            </a:endParaRPr>
          </a:p>
          <a:p>
            <a:pPr marL="457200" indent="-457200" algn="l">
              <a:lnSpc>
                <a:spcPts val="4000"/>
              </a:lnSpc>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sz="2800" dirty="0"/>
          </a:p>
        </p:txBody>
      </p:sp>
      <p:sp>
        <p:nvSpPr>
          <p:cNvPr id="3" name="Прямоугольник 2"/>
          <p:cNvSpPr/>
          <p:nvPr/>
        </p:nvSpPr>
        <p:spPr>
          <a:xfrm>
            <a:off x="1844744" y="3916486"/>
            <a:ext cx="5065810" cy="830997"/>
          </a:xfrm>
          <a:prstGeom prst="rect">
            <a:avLst/>
          </a:prstGeom>
        </p:spPr>
        <p:txBody>
          <a:bodyPr wrap="none">
            <a:spAutoFit/>
          </a:bodyPr>
          <a:lstStyle/>
          <a:p>
            <a:pPr algn="l">
              <a:defRPr sz="4200">
                <a:solidFill>
                  <a:srgbClr val="253957"/>
                </a:solidFill>
                <a:latin typeface="+mn-lt"/>
                <a:ea typeface="+mn-ea"/>
                <a:cs typeface="+mn-cs"/>
                <a:sym typeface="Arial Narrow"/>
              </a:defRPr>
            </a:pPr>
            <a:r>
              <a:rPr lang="en-US" sz="4800" b="1" dirty="0">
                <a:solidFill>
                  <a:srgbClr val="253957"/>
                </a:solidFill>
                <a:sym typeface="Arial Narrow"/>
              </a:rPr>
              <a:t>Non-spatial analysis</a:t>
            </a:r>
            <a:endParaRPr lang="ru-RU" sz="5400" b="1" cap="all" dirty="0">
              <a:solidFill>
                <a:srgbClr val="253957"/>
              </a:solidFill>
              <a:sym typeface="Arial Narrow"/>
            </a:endParaRPr>
          </a:p>
        </p:txBody>
      </p:sp>
      <p:sp>
        <p:nvSpPr>
          <p:cNvPr id="29" name="Прямоугольник 28"/>
          <p:cNvSpPr/>
          <p:nvPr/>
        </p:nvSpPr>
        <p:spPr>
          <a:xfrm>
            <a:off x="13056096" y="3845846"/>
            <a:ext cx="3974165" cy="830997"/>
          </a:xfrm>
          <a:prstGeom prst="rect">
            <a:avLst/>
          </a:prstGeom>
        </p:spPr>
        <p:txBody>
          <a:bodyPr wrap="none">
            <a:spAutoFit/>
          </a:bodyPr>
          <a:lstStyle/>
          <a:p>
            <a:pPr algn="l">
              <a:defRPr sz="4200">
                <a:solidFill>
                  <a:srgbClr val="253957"/>
                </a:solidFill>
                <a:latin typeface="+mn-lt"/>
                <a:ea typeface="+mn-ea"/>
                <a:cs typeface="+mn-cs"/>
                <a:sym typeface="Arial Narrow"/>
              </a:defRPr>
            </a:pPr>
            <a:r>
              <a:rPr lang="en-US" sz="4800" b="1" dirty="0">
                <a:solidFill>
                  <a:srgbClr val="253957"/>
                </a:solidFill>
                <a:sym typeface="Arial Narrow"/>
              </a:rPr>
              <a:t>Spatial analysis</a:t>
            </a:r>
            <a:endParaRPr lang="ru-RU" sz="5400" b="1" cap="all" dirty="0">
              <a:solidFill>
                <a:srgbClr val="253957"/>
              </a:solidFill>
              <a:sym typeface="Arial Narrow"/>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656486"/>
            <a:ext cx="16073440" cy="13249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err="1"/>
              <a:t>SpatiAL</a:t>
            </a:r>
            <a:r>
              <a:rPr lang="en-US" dirty="0"/>
              <a:t> Quantile Analysis</a:t>
            </a:r>
            <a:endParaRPr dirty="0"/>
          </a:p>
          <a:p>
            <a:pPr algn="l">
              <a:defRPr sz="4200">
                <a:solidFill>
                  <a:srgbClr val="253957"/>
                </a:solidFill>
                <a:latin typeface="+mn-lt"/>
                <a:ea typeface="+mn-ea"/>
                <a:cs typeface="+mn-cs"/>
                <a:sym typeface="Arial Narrow"/>
              </a:defRPr>
            </a:pPr>
            <a:r>
              <a:rPr dirty="0"/>
              <a:t>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a:xfrm>
            <a:off x="11935814" y="12633368"/>
            <a:ext cx="494513" cy="511176"/>
          </a:xfrm>
        </p:spPr>
        <p:txBody>
          <a:bodyPr/>
          <a:lstStyle/>
          <a:p>
            <a:fld id="{86CB4B4D-7CA3-9044-876B-883B54F8677D}" type="slidenum">
              <a:rPr lang="ru-RU" smtClean="0"/>
              <a:pPr/>
              <a:t>7</a:t>
            </a:fld>
            <a:endParaRPr lang="ru-RU"/>
          </a:p>
        </p:txBody>
      </p:sp>
      <p:sp>
        <p:nvSpPr>
          <p:cNvPr id="2" name="TextBox 1">
            <a:extLst>
              <a:ext uri="{FF2B5EF4-FFF2-40B4-BE49-F238E27FC236}">
                <a16:creationId xmlns:a16="http://schemas.microsoft.com/office/drawing/2014/main" id="{D65FC363-AFA8-C64B-A021-FAA1806D6CA5}"/>
              </a:ext>
            </a:extLst>
          </p:cNvPr>
          <p:cNvSpPr txBox="1"/>
          <p:nvPr/>
        </p:nvSpPr>
        <p:spPr>
          <a:xfrm>
            <a:off x="1226606" y="10044309"/>
            <a:ext cx="18958282" cy="2914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US" sz="3600" b="1" dirty="0">
                <a:solidFill>
                  <a:srgbClr val="253957"/>
                </a:solidFill>
                <a:latin typeface="+mn-lt"/>
                <a:ea typeface="+mn-ea"/>
                <a:cs typeface="+mn-cs"/>
                <a:sym typeface="Arial Narrow"/>
              </a:rPr>
              <a:t>Regional data:</a:t>
            </a:r>
          </a:p>
          <a:p>
            <a:pPr algn="l"/>
            <a:endParaRPr lang="en-US" sz="3600" dirty="0">
              <a:solidFill>
                <a:srgbClr val="253957"/>
              </a:solidFill>
              <a:sym typeface="Arial Narrow"/>
            </a:endParaRPr>
          </a:p>
          <a:p>
            <a:pPr algn="l"/>
            <a:r>
              <a:rPr lang="en-US" sz="3600" dirty="0" err="1">
                <a:latin typeface="Helvetica Neue"/>
                <a:ea typeface="Helvetica Neue"/>
                <a:cs typeface="Helvetica Neue"/>
                <a:sym typeface="Helvetica Neue"/>
              </a:rPr>
              <a:t>Cartone</a:t>
            </a:r>
            <a:r>
              <a:rPr lang="en-US" sz="3600" dirty="0">
                <a:latin typeface="Helvetica Neue"/>
                <a:ea typeface="Helvetica Neue"/>
                <a:cs typeface="Helvetica Neue"/>
                <a:sym typeface="Helvetica Neue"/>
              </a:rPr>
              <a:t> A., </a:t>
            </a:r>
            <a:r>
              <a:rPr lang="en-US" sz="3600" dirty="0" err="1">
                <a:latin typeface="Helvetica Neue"/>
                <a:ea typeface="Helvetica Neue"/>
                <a:cs typeface="Helvetica Neue"/>
                <a:sym typeface="Helvetica Neue"/>
              </a:rPr>
              <a:t>Postiglione</a:t>
            </a:r>
            <a:r>
              <a:rPr lang="en-US" sz="3600" dirty="0">
                <a:latin typeface="Helvetica Neue"/>
                <a:ea typeface="Helvetica Neue"/>
                <a:cs typeface="Helvetica Neue"/>
                <a:sym typeface="Helvetica Neue"/>
              </a:rPr>
              <a:t> P., </a:t>
            </a:r>
            <a:r>
              <a:rPr lang="en-US" sz="3600" dirty="0" err="1">
                <a:latin typeface="Helvetica Neue"/>
                <a:ea typeface="Helvetica Neue"/>
                <a:cs typeface="Helvetica Neue"/>
                <a:sym typeface="Helvetica Neue"/>
              </a:rPr>
              <a:t>Hewings</a:t>
            </a:r>
            <a:r>
              <a:rPr lang="en-US" sz="3600" dirty="0">
                <a:latin typeface="Helvetica Neue"/>
                <a:ea typeface="Helvetica Neue"/>
                <a:cs typeface="Helvetica Neue"/>
                <a:sym typeface="Helvetica Neue"/>
              </a:rPr>
              <a:t> G. J. D. Does economic convergence hold? A spatial quantile analysis on European regions //Economic Modelling. – 2021. – </a:t>
            </a:r>
            <a:r>
              <a:rPr lang="ru-RU" sz="3600" dirty="0">
                <a:latin typeface="Helvetica Neue"/>
                <a:ea typeface="Helvetica Neue"/>
                <a:cs typeface="Helvetica Neue"/>
                <a:sym typeface="Helvetica Neue"/>
              </a:rPr>
              <a:t>Т. 95. – С. 408-417.</a:t>
            </a:r>
            <a:endParaRPr lang="ru-RU" sz="3600" dirty="0"/>
          </a:p>
          <a:p>
            <a:pPr marL="0" marR="0" indent="0" algn="l" defTabSz="821531" rtl="0" fontAlgn="auto" latinLnBrk="0" hangingPunct="0">
              <a:lnSpc>
                <a:spcPct val="100000"/>
              </a:lnSpc>
              <a:spcBef>
                <a:spcPts val="0"/>
              </a:spcBef>
              <a:spcAft>
                <a:spcPts val="0"/>
              </a:spcAft>
              <a:buClrTx/>
              <a:buSzTx/>
              <a:buFontTx/>
              <a:buNone/>
              <a:tabLst/>
            </a:pP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p:txBody>
      </p:sp>
      <p:pic>
        <p:nvPicPr>
          <p:cNvPr id="5" name="Рисунок 4" descr="Изображение выглядит как текст, электроника, снимок экрана&#10;&#10;Автоматически созданное описание">
            <a:extLst>
              <a:ext uri="{FF2B5EF4-FFF2-40B4-BE49-F238E27FC236}">
                <a16:creationId xmlns:a16="http://schemas.microsoft.com/office/drawing/2014/main" id="{5E67CFC5-D09B-7949-99AC-19858F53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2520" y="2985780"/>
            <a:ext cx="4106726" cy="5962873"/>
          </a:xfrm>
          <a:prstGeom prst="rect">
            <a:avLst/>
          </a:prstGeom>
        </p:spPr>
      </p:pic>
      <p:sp>
        <p:nvSpPr>
          <p:cNvPr id="6" name="Прямоугольник 5">
            <a:extLst>
              <a:ext uri="{FF2B5EF4-FFF2-40B4-BE49-F238E27FC236}">
                <a16:creationId xmlns:a16="http://schemas.microsoft.com/office/drawing/2014/main" id="{F924775C-3AB7-CD4E-AC96-778BB84510F0}"/>
              </a:ext>
            </a:extLst>
          </p:cNvPr>
          <p:cNvSpPr/>
          <p:nvPr/>
        </p:nvSpPr>
        <p:spPr>
          <a:xfrm>
            <a:off x="1230154" y="4546731"/>
            <a:ext cx="15066302" cy="5632311"/>
          </a:xfrm>
          <a:prstGeom prst="rect">
            <a:avLst/>
          </a:prstGeom>
        </p:spPr>
        <p:txBody>
          <a:bodyPr wrap="square">
            <a:spAutoFit/>
          </a:bodyPr>
          <a:lstStyle/>
          <a:p>
            <a:pPr algn="l"/>
            <a:r>
              <a:rPr lang="en-US" sz="3600" dirty="0">
                <a:latin typeface="Helvetica Neue"/>
                <a:ea typeface="Helvetica Neue"/>
                <a:cs typeface="Helvetica Neue"/>
              </a:rPr>
              <a:t>McMillen D. P. Quantile regression for spatial data. – Springer Science &amp; Business Media, 2012.</a:t>
            </a:r>
          </a:p>
          <a:p>
            <a:pPr algn="l"/>
            <a:endParaRPr lang="en-US" sz="3600" dirty="0">
              <a:latin typeface="Helvetica Neue"/>
              <a:ea typeface="Helvetica Neue"/>
              <a:cs typeface="Helvetica Neue"/>
            </a:endParaRPr>
          </a:p>
          <a:p>
            <a:pPr algn="l"/>
            <a:r>
              <a:rPr lang="en-US" sz="3600" dirty="0">
                <a:latin typeface="Helvetica Neue"/>
                <a:ea typeface="Helvetica Neue"/>
                <a:cs typeface="Helvetica Neue"/>
              </a:rPr>
              <a:t>Seya H., </a:t>
            </a:r>
            <a:r>
              <a:rPr lang="en-US" sz="3600" dirty="0" err="1">
                <a:latin typeface="Helvetica Neue"/>
                <a:ea typeface="Helvetica Neue"/>
                <a:cs typeface="Helvetica Neue"/>
              </a:rPr>
              <a:t>Axhausen</a:t>
            </a:r>
            <a:r>
              <a:rPr lang="en-US" sz="3600" dirty="0">
                <a:latin typeface="Helvetica Neue"/>
                <a:ea typeface="Helvetica Neue"/>
                <a:cs typeface="Helvetica Neue"/>
              </a:rPr>
              <a:t> K. W., </a:t>
            </a:r>
            <a:r>
              <a:rPr lang="en-US" sz="3600" dirty="0" err="1">
                <a:latin typeface="Helvetica Neue"/>
                <a:ea typeface="Helvetica Neue"/>
                <a:cs typeface="Helvetica Neue"/>
              </a:rPr>
              <a:t>Chikaraishi</a:t>
            </a:r>
            <a:r>
              <a:rPr lang="en-US" sz="3600" dirty="0">
                <a:latin typeface="Helvetica Neue"/>
                <a:ea typeface="Helvetica Neue"/>
                <a:cs typeface="Helvetica Neue"/>
              </a:rPr>
              <a:t> M. Spatial unconditional quantile regression: application to Japanese parking price data //The Annals of Regional Science. – 2020. – </a:t>
            </a:r>
            <a:r>
              <a:rPr lang="ru-RU" sz="3600" dirty="0">
                <a:latin typeface="Helvetica Neue"/>
                <a:ea typeface="Helvetica Neue"/>
                <a:cs typeface="Helvetica Neue"/>
              </a:rPr>
              <a:t>Т. 65. – №. 2. – С. 351-402.</a:t>
            </a:r>
            <a:endParaRPr lang="en-US" sz="3600" dirty="0">
              <a:latin typeface="Helvetica Neue"/>
              <a:ea typeface="Helvetica Neue"/>
              <a:cs typeface="Helvetica Neue"/>
            </a:endParaRPr>
          </a:p>
          <a:p>
            <a:pPr algn="l"/>
            <a:endParaRPr lang="en-US" sz="3600" dirty="0">
              <a:latin typeface="Helvetica Neue"/>
              <a:ea typeface="Helvetica Neue"/>
              <a:cs typeface="Helvetica Neue"/>
            </a:endParaRPr>
          </a:p>
          <a:p>
            <a:pPr algn="l"/>
            <a:r>
              <a:rPr lang="en-US" sz="3600" dirty="0">
                <a:latin typeface="Helvetica Neue"/>
                <a:ea typeface="Helvetica Neue"/>
                <a:cs typeface="Helvetica Neue"/>
              </a:rPr>
              <a:t>McMillen and </a:t>
            </a:r>
            <a:r>
              <a:rPr lang="en-US" sz="3600" dirty="0" err="1">
                <a:latin typeface="Helvetica Neue"/>
                <a:ea typeface="Helvetica Neue"/>
                <a:cs typeface="Helvetica Neue"/>
              </a:rPr>
              <a:t>Thorsnes</a:t>
            </a:r>
            <a:r>
              <a:rPr lang="en-US" sz="3600" dirty="0">
                <a:latin typeface="Helvetica Neue"/>
                <a:ea typeface="Helvetica Neue"/>
                <a:cs typeface="Helvetica Neue"/>
              </a:rPr>
              <a:t> (2003), which focused on the effect of proximity to a copper smelter on property values in Tacoma, Washington. </a:t>
            </a:r>
          </a:p>
          <a:p>
            <a:pPr algn="l"/>
            <a:endParaRPr lang="ru-RU" sz="3600" dirty="0">
              <a:latin typeface="Helvetica Neue"/>
              <a:ea typeface="Helvetica Neue"/>
              <a:cs typeface="Helvetica Neue"/>
            </a:endParaRPr>
          </a:p>
        </p:txBody>
      </p:sp>
    </p:spTree>
    <p:extLst>
      <p:ext uri="{BB962C8B-B14F-4D97-AF65-F5344CB8AC3E}">
        <p14:creationId xmlns:p14="http://schemas.microsoft.com/office/powerpoint/2010/main" val="39341286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16073440" cy="13249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DATA &amp; Methodology</a:t>
            </a:r>
            <a:endParaRPr dirty="0"/>
          </a:p>
          <a:p>
            <a:pPr algn="l">
              <a:defRPr sz="4200">
                <a:solidFill>
                  <a:srgbClr val="253957"/>
                </a:solidFill>
                <a:latin typeface="+mn-lt"/>
                <a:ea typeface="+mn-ea"/>
                <a:cs typeface="+mn-cs"/>
                <a:sym typeface="Arial Narrow"/>
              </a:defRPr>
            </a:pPr>
            <a:r>
              <a:rPr dirty="0"/>
              <a:t> </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5746820"/>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ru-RU" sz="4000" dirty="0"/>
          </a:p>
          <a:p>
            <a:pPr marL="457200" indent="-457200" algn="l">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algn="l">
              <a:defRPr sz="2800">
                <a:solidFill>
                  <a:srgbClr val="253957"/>
                </a:solidFill>
                <a:latin typeface="+mn-lt"/>
                <a:ea typeface="+mn-ea"/>
                <a:cs typeface="+mn-cs"/>
                <a:sym typeface="Arial Narrow"/>
              </a:defRPr>
            </a:pPr>
            <a:endParaRPr lang="en-US" dirty="0"/>
          </a:p>
        </p:txBody>
      </p:sp>
      <p:sp>
        <p:nvSpPr>
          <p:cNvPr id="61" name="Заголовок основного текста"/>
          <p:cNvSpPr txBox="1"/>
          <p:nvPr/>
        </p:nvSpPr>
        <p:spPr>
          <a:xfrm>
            <a:off x="1261986" y="4000480"/>
            <a:ext cx="16073438" cy="132494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71500" indent="-571500">
              <a:buFont typeface="Arial" charset="0"/>
              <a:buChar char="•"/>
            </a:pPr>
            <a:r>
              <a:rPr lang="en-US" dirty="0"/>
              <a:t>spatial quantile analysis of 401 regions for 2018</a:t>
            </a:r>
          </a:p>
          <a:p>
            <a:pPr marL="571500" indent="-571500">
              <a:buFont typeface="Arial" charset="0"/>
              <a:buChar char="•"/>
            </a:pPr>
            <a:r>
              <a:rPr lang="en-US" dirty="0"/>
              <a:t>spatial panel data quantile analysis (2004 – 2019)</a:t>
            </a:r>
            <a:r>
              <a:rPr lang="ru-RU" dirty="0"/>
              <a:t> </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8" name="Заголовок основного текста">
            <a:extLst>
              <a:ext uri="{FF2B5EF4-FFF2-40B4-BE49-F238E27FC236}">
                <a16:creationId xmlns:a16="http://schemas.microsoft.com/office/drawing/2014/main" id="{EB268682-0FEA-4717-9468-171ED37FF657}"/>
              </a:ext>
            </a:extLst>
          </p:cNvPr>
          <p:cNvSpPr txBox="1"/>
          <p:nvPr/>
        </p:nvSpPr>
        <p:spPr>
          <a:xfrm>
            <a:off x="1826395" y="6774512"/>
            <a:ext cx="16073438" cy="543108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Data from:</a:t>
            </a:r>
          </a:p>
          <a:p>
            <a:r>
              <a:rPr lang="en-US" b="0" dirty="0" err="1"/>
              <a:t>BulwienGesa</a:t>
            </a:r>
            <a:r>
              <a:rPr lang="en-US" b="0" dirty="0"/>
              <a:t> AG (RIWIS regional) offers regional market information "on all districts in Germany and around 350 other German cities”</a:t>
            </a:r>
          </a:p>
          <a:p>
            <a:endParaRPr lang="en-US" b="0" dirty="0"/>
          </a:p>
          <a:p>
            <a:r>
              <a:rPr lang="en-US" b="0" dirty="0"/>
              <a:t>Development of two market indicators in 401 counties and independent cities for 2018 and 2004 - 2019:</a:t>
            </a:r>
          </a:p>
          <a:p>
            <a:pPr marL="571500" indent="-571500">
              <a:buFont typeface="Arial" charset="0"/>
              <a:buChar char="•"/>
            </a:pPr>
            <a:r>
              <a:rPr lang="en-US" dirty="0"/>
              <a:t>Sell price (Euro/</a:t>
            </a:r>
            <a:r>
              <a:rPr lang="en-US" dirty="0" err="1"/>
              <a:t>qm</a:t>
            </a:r>
            <a:r>
              <a:rPr lang="en-US" dirty="0"/>
              <a:t>)</a:t>
            </a:r>
          </a:p>
          <a:p>
            <a:pPr marL="571500" indent="-571500">
              <a:buFont typeface="Arial" charset="0"/>
              <a:buChar char="•"/>
            </a:pPr>
            <a:r>
              <a:rPr lang="en-US" b="0" dirty="0">
                <a:solidFill>
                  <a:schemeClr val="bg1">
                    <a:lumMod val="65000"/>
                  </a:schemeClr>
                </a:solidFill>
              </a:rPr>
              <a:t>Rent price (Euro/</a:t>
            </a:r>
            <a:r>
              <a:rPr lang="en-US" b="0" dirty="0" err="1">
                <a:solidFill>
                  <a:schemeClr val="bg1">
                    <a:lumMod val="65000"/>
                  </a:schemeClr>
                </a:solidFill>
              </a:rPr>
              <a:t>qm</a:t>
            </a:r>
            <a:r>
              <a:rPr lang="en-US" b="0" dirty="0">
                <a:solidFill>
                  <a:schemeClr val="bg1">
                    <a:lumMod val="65000"/>
                  </a:schemeClr>
                </a:solidFill>
              </a:rPr>
              <a:t>)</a:t>
            </a:r>
            <a:r>
              <a:rPr lang="ru-RU" b="0" dirty="0">
                <a:solidFill>
                  <a:schemeClr val="bg1">
                    <a:lumMod val="65000"/>
                  </a:schemeClr>
                </a:solidFill>
              </a:rPr>
              <a:t> </a:t>
            </a:r>
            <a:endParaRPr lang="en-US" b="0" dirty="0">
              <a:solidFill>
                <a:schemeClr val="bg1">
                  <a:lumMod val="65000"/>
                </a:schemeClr>
              </a:solidFill>
            </a:endParaRPr>
          </a:p>
          <a:p>
            <a:endParaRPr lang="en-US" b="0" dirty="0"/>
          </a:p>
          <a:p>
            <a:endParaRPr dirty="0"/>
          </a:p>
        </p:txBody>
      </p:sp>
      <p:sp>
        <p:nvSpPr>
          <p:cNvPr id="9" name="Номер слайда 8"/>
          <p:cNvSpPr>
            <a:spLocks noGrp="1"/>
          </p:cNvSpPr>
          <p:nvPr>
            <p:ph type="sldNum" sz="quarter" idx="2"/>
          </p:nvPr>
        </p:nvSpPr>
        <p:spPr/>
        <p:txBody>
          <a:bodyPr/>
          <a:lstStyle/>
          <a:p>
            <a:fld id="{86CB4B4D-7CA3-9044-876B-883B54F8677D}" type="slidenum">
              <a:rPr lang="ru-RU" smtClean="0"/>
              <a:pPr/>
              <a:t>8</a:t>
            </a:fld>
            <a:endParaRPr lang="ru-RU"/>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608082"/>
            <a:ext cx="15087007" cy="160559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000" b="1" cap="all" dirty="0">
                <a:solidFill>
                  <a:srgbClr val="253957"/>
                </a:solidFill>
                <a:sym typeface="Arial Narrow"/>
              </a:rPr>
              <a:t>DATA &amp; Methodology</a:t>
            </a:r>
            <a:endParaRPr sz="7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7680918"/>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9" name="Номер слайда 8"/>
          <p:cNvSpPr>
            <a:spLocks noGrp="1"/>
          </p:cNvSpPr>
          <p:nvPr>
            <p:ph type="sldNum" sz="quarter" idx="2"/>
          </p:nvPr>
        </p:nvSpPr>
        <p:spPr/>
        <p:txBody>
          <a:bodyPr/>
          <a:lstStyle/>
          <a:p>
            <a:fld id="{86CB4B4D-7CA3-9044-876B-883B54F8677D}" type="slidenum">
              <a:rPr lang="ru-RU" smtClean="0"/>
              <a:pPr/>
              <a:t>9</a:t>
            </a:fld>
            <a:endParaRPr lang="ru-RU"/>
          </a:p>
        </p:txBody>
      </p:sp>
      <p:sp>
        <p:nvSpPr>
          <p:cNvPr id="3" name="TextBox 2"/>
          <p:cNvSpPr txBox="1"/>
          <p:nvPr/>
        </p:nvSpPr>
        <p:spPr>
          <a:xfrm>
            <a:off x="-409400" y="3649098"/>
            <a:ext cx="20767553"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n-US" sz="3200" dirty="0">
                <a:solidFill>
                  <a:srgbClr val="253957"/>
                </a:solidFill>
                <a:sym typeface="Arial Narrow"/>
              </a:rPr>
              <a:t>The factors influencing housing prices are</a:t>
            </a:r>
            <a:r>
              <a:rPr lang="ru-RU" sz="3200" dirty="0">
                <a:solidFill>
                  <a:srgbClr val="253957"/>
                </a:solidFill>
                <a:sym typeface="Arial Narrow"/>
              </a:rPr>
              <a:t> </a:t>
            </a:r>
            <a:r>
              <a:rPr lang="en-US" sz="3200" b="1" dirty="0">
                <a:solidFill>
                  <a:srgbClr val="253957"/>
                </a:solidFill>
                <a:sym typeface="Arial Narrow"/>
              </a:rPr>
              <a:t>demand-side</a:t>
            </a:r>
            <a:r>
              <a:rPr lang="en-US" sz="3200" dirty="0">
                <a:solidFill>
                  <a:srgbClr val="253957"/>
                </a:solidFill>
                <a:sym typeface="Arial Narrow"/>
              </a:rPr>
              <a:t> and </a:t>
            </a:r>
            <a:r>
              <a:rPr lang="en-US" sz="3200" b="1" dirty="0">
                <a:solidFill>
                  <a:srgbClr val="253957"/>
                </a:solidFill>
                <a:sym typeface="Arial Narrow"/>
              </a:rPr>
              <a:t>supply-side </a:t>
            </a:r>
            <a:r>
              <a:rPr lang="en-US" sz="3200" dirty="0">
                <a:solidFill>
                  <a:srgbClr val="253957"/>
                </a:solidFill>
                <a:sym typeface="Arial Narrow"/>
              </a:rPr>
              <a:t>factors </a:t>
            </a:r>
            <a:r>
              <a:rPr lang="ru-RU" sz="3200" dirty="0">
                <a:solidFill>
                  <a:srgbClr val="253957"/>
                </a:solidFill>
                <a:sym typeface="Arial Narrow"/>
              </a:rPr>
              <a:t>(</a:t>
            </a:r>
            <a:r>
              <a:rPr lang="ru-RU" sz="3200" dirty="0" err="1">
                <a:solidFill>
                  <a:srgbClr val="253957"/>
                </a:solidFill>
                <a:sym typeface="Arial Narrow"/>
              </a:rPr>
              <a:t>Reichert</a:t>
            </a:r>
            <a:r>
              <a:rPr lang="ru-RU" sz="3200" dirty="0">
                <a:solidFill>
                  <a:srgbClr val="253957"/>
                </a:solidFill>
                <a:sym typeface="Arial Narrow"/>
              </a:rPr>
              <a:t>, 1990)</a:t>
            </a:r>
            <a:endParaRPr lang="ru-RU" sz="3200" dirty="0"/>
          </a:p>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000000"/>
              </a:solidFill>
              <a:effectLst/>
              <a:uFillTx/>
              <a:sym typeface="Helvetica Light"/>
            </a:endParaRPr>
          </a:p>
        </p:txBody>
      </p:sp>
      <p:graphicFrame>
        <p:nvGraphicFramePr>
          <p:cNvPr id="4" name="Таблица 3">
            <a:extLst>
              <a:ext uri="{FF2B5EF4-FFF2-40B4-BE49-F238E27FC236}">
                <a16:creationId xmlns:a16="http://schemas.microsoft.com/office/drawing/2014/main" id="{02A38DAE-0280-084C-A8AE-B6D851CFB479}"/>
              </a:ext>
            </a:extLst>
          </p:cNvPr>
          <p:cNvGraphicFramePr>
            <a:graphicFrameLocks noGrp="1"/>
          </p:cNvGraphicFramePr>
          <p:nvPr>
            <p:extLst>
              <p:ext uri="{D42A27DB-BD31-4B8C-83A1-F6EECF244321}">
                <p14:modId xmlns:p14="http://schemas.microsoft.com/office/powerpoint/2010/main" val="4060019589"/>
              </p:ext>
            </p:extLst>
          </p:nvPr>
        </p:nvGraphicFramePr>
        <p:xfrm>
          <a:off x="2930091" y="4451573"/>
          <a:ext cx="19000472" cy="8337878"/>
        </p:xfrm>
        <a:graphic>
          <a:graphicData uri="http://schemas.openxmlformats.org/drawingml/2006/table">
            <a:tbl>
              <a:tblPr firstRow="1" bandRow="1">
                <a:tableStyleId>{5C22544A-7EE6-4342-B048-85BDC9FD1C3A}</a:tableStyleId>
              </a:tblPr>
              <a:tblGrid>
                <a:gridCol w="6343877">
                  <a:extLst>
                    <a:ext uri="{9D8B030D-6E8A-4147-A177-3AD203B41FA5}">
                      <a16:colId xmlns:a16="http://schemas.microsoft.com/office/drawing/2014/main" val="2305556623"/>
                    </a:ext>
                  </a:extLst>
                </a:gridCol>
                <a:gridCol w="12656595">
                  <a:extLst>
                    <a:ext uri="{9D8B030D-6E8A-4147-A177-3AD203B41FA5}">
                      <a16:colId xmlns:a16="http://schemas.microsoft.com/office/drawing/2014/main" val="1137676032"/>
                    </a:ext>
                  </a:extLst>
                </a:gridCol>
              </a:tblGrid>
              <a:tr h="314049">
                <a:tc>
                  <a:txBody>
                    <a:bodyPr/>
                    <a:lstStyle/>
                    <a:p>
                      <a:r>
                        <a:rPr lang="ru-RU" sz="3600" dirty="0">
                          <a:effectLst/>
                        </a:rPr>
                        <a:t>VARIABLES</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133460752"/>
                  </a:ext>
                </a:extLst>
              </a:tr>
              <a:tr h="633651">
                <a:tc>
                  <a:txBody>
                    <a:bodyPr/>
                    <a:lstStyle/>
                    <a:p>
                      <a:r>
                        <a:rPr lang="ru-RU" sz="3600" dirty="0" err="1">
                          <a:effectLst/>
                        </a:rPr>
                        <a:t>baugen_geb</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600" b="0" i="0" u="none" strike="noStrike" cap="none" spc="0" baseline="0" dirty="0">
                          <a:ln>
                            <a:noFill/>
                          </a:ln>
                          <a:solidFill>
                            <a:schemeClr val="dk1"/>
                          </a:solidFill>
                          <a:effectLst/>
                          <a:uFillTx/>
                          <a:latin typeface="+mn-lt"/>
                          <a:ea typeface="+mn-ea"/>
                          <a:cs typeface="+mn-cs"/>
                          <a:sym typeface="Helvetica Light"/>
                        </a:rPr>
                        <a:t>Construction permits</a:t>
                      </a:r>
                    </a:p>
                  </a:txBody>
                  <a:tcPr marL="91981" marR="91981" marT="0" marB="0"/>
                </a:tc>
                <a:extLst>
                  <a:ext uri="{0D108BD9-81ED-4DB2-BD59-A6C34878D82A}">
                    <a16:rowId xmlns:a16="http://schemas.microsoft.com/office/drawing/2014/main" val="442954787"/>
                  </a:ext>
                </a:extLst>
              </a:tr>
              <a:tr h="468161">
                <a:tc>
                  <a:txBody>
                    <a:bodyPr/>
                    <a:lstStyle/>
                    <a:p>
                      <a:r>
                        <a:rPr lang="ru-RU" sz="3600">
                          <a:effectLst/>
                        </a:rPr>
                        <a:t> </a:t>
                      </a:r>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600281394"/>
                  </a:ext>
                </a:extLst>
              </a:tr>
              <a:tr h="571907">
                <a:tc>
                  <a:txBody>
                    <a:bodyPr/>
                    <a:lstStyle/>
                    <a:p>
                      <a:r>
                        <a:rPr lang="ru-RU" sz="3600" dirty="0" err="1">
                          <a:effectLst/>
                        </a:rPr>
                        <a:t>wgsbstd_geb</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600" b="0" i="0" u="none" strike="noStrike" cap="none" spc="0" baseline="0" dirty="0">
                          <a:ln>
                            <a:noFill/>
                          </a:ln>
                          <a:solidFill>
                            <a:schemeClr val="dk1"/>
                          </a:solidFill>
                          <a:effectLst/>
                          <a:uFillTx/>
                          <a:latin typeface="+mn-lt"/>
                          <a:ea typeface="+mn-ea"/>
                          <a:cs typeface="+mn-cs"/>
                          <a:sym typeface="Helvetica Light"/>
                        </a:rPr>
                        <a:t>Housing stock</a:t>
                      </a:r>
                    </a:p>
                  </a:txBody>
                  <a:tcPr marL="91981" marR="91981" marT="0" marB="0"/>
                </a:tc>
                <a:extLst>
                  <a:ext uri="{0D108BD9-81ED-4DB2-BD59-A6C34878D82A}">
                    <a16:rowId xmlns:a16="http://schemas.microsoft.com/office/drawing/2014/main" val="1833516548"/>
                  </a:ext>
                </a:extLst>
              </a:tr>
              <a:tr h="468161">
                <a:tc>
                  <a:txBody>
                    <a:bodyPr/>
                    <a:lstStyle/>
                    <a:p>
                      <a:r>
                        <a:rPr lang="ru-RU" sz="3600" dirty="0">
                          <a:effectLst/>
                        </a:rPr>
                        <a:t> </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078061080"/>
                  </a:ext>
                </a:extLst>
              </a:tr>
              <a:tr h="468161">
                <a:tc>
                  <a:txBody>
                    <a:bodyPr/>
                    <a:lstStyle/>
                    <a:p>
                      <a:r>
                        <a:rPr lang="ru-RU" sz="3600" dirty="0" err="1">
                          <a:effectLst/>
                        </a:rPr>
                        <a:t>svb_wo</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600" b="0" i="0" u="none" strike="noStrike" cap="none" spc="0" baseline="0" dirty="0">
                          <a:ln>
                            <a:noFill/>
                          </a:ln>
                          <a:solidFill>
                            <a:schemeClr val="dk1"/>
                          </a:solidFill>
                          <a:effectLst/>
                          <a:uFillTx/>
                          <a:latin typeface="+mn-lt"/>
                          <a:ea typeface="+mn-ea"/>
                          <a:cs typeface="+mn-cs"/>
                          <a:sym typeface="Helvetica Light"/>
                        </a:rPr>
                        <a:t>Number of employees subject to social insurance </a:t>
                      </a:r>
                    </a:p>
                  </a:txBody>
                  <a:tcPr marL="91981" marR="91981" marT="0" marB="0"/>
                </a:tc>
                <a:extLst>
                  <a:ext uri="{0D108BD9-81ED-4DB2-BD59-A6C34878D82A}">
                    <a16:rowId xmlns:a16="http://schemas.microsoft.com/office/drawing/2014/main" val="2799241987"/>
                  </a:ext>
                </a:extLst>
              </a:tr>
              <a:tr h="468161">
                <a:tc>
                  <a:txBody>
                    <a:bodyPr/>
                    <a:lstStyle/>
                    <a:p>
                      <a:r>
                        <a:rPr lang="ru-RU" sz="3600" dirty="0">
                          <a:effectLst/>
                        </a:rPr>
                        <a:t> </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3023561220"/>
                  </a:ext>
                </a:extLst>
              </a:tr>
              <a:tr h="496251">
                <a:tc>
                  <a:txBody>
                    <a:bodyPr/>
                    <a:lstStyle/>
                    <a:p>
                      <a:r>
                        <a:rPr lang="ru-RU" sz="3600" dirty="0" err="1">
                          <a:effectLst/>
                        </a:rPr>
                        <a:t>svb_ps.mix</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r>
                        <a:rPr lang="en-US" sz="3600" b="0" i="0" u="none" strike="noStrike" cap="none" spc="0" baseline="0" dirty="0">
                          <a:ln>
                            <a:noFill/>
                          </a:ln>
                          <a:solidFill>
                            <a:schemeClr val="dk1"/>
                          </a:solidFill>
                          <a:effectLst/>
                          <a:uFillTx/>
                          <a:latin typeface="+mn-lt"/>
                          <a:ea typeface="+mn-ea"/>
                          <a:cs typeface="+mn-cs"/>
                          <a:sym typeface="Helvetica Light"/>
                        </a:rPr>
                        <a:t>Commuters balance</a:t>
                      </a:r>
                      <a:endParaRPr lang="ru-RU" sz="3600" b="0" i="0" u="none" strike="noStrike" cap="none" spc="0" baseline="0" dirty="0">
                        <a:ln>
                          <a:noFill/>
                        </a:ln>
                        <a:solidFill>
                          <a:schemeClr val="dk1"/>
                        </a:solidFill>
                        <a:effectLst/>
                        <a:uFillTx/>
                        <a:latin typeface="+mn-lt"/>
                        <a:ea typeface="+mn-ea"/>
                        <a:cs typeface="+mn-cs"/>
                        <a:sym typeface="Helvetica Light"/>
                      </a:endParaRPr>
                    </a:p>
                  </a:txBody>
                  <a:tcPr marL="91981" marR="91981" marT="0" marB="0"/>
                </a:tc>
                <a:extLst>
                  <a:ext uri="{0D108BD9-81ED-4DB2-BD59-A6C34878D82A}">
                    <a16:rowId xmlns:a16="http://schemas.microsoft.com/office/drawing/2014/main" val="563261297"/>
                  </a:ext>
                </a:extLst>
              </a:tr>
              <a:tr h="468161">
                <a:tc>
                  <a:txBody>
                    <a:bodyPr/>
                    <a:lstStyle/>
                    <a:p>
                      <a:r>
                        <a:rPr lang="ru-RU" sz="3600" dirty="0">
                          <a:effectLst/>
                        </a:rPr>
                        <a:t> </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297172433"/>
                  </a:ext>
                </a:extLst>
              </a:tr>
              <a:tr h="468161">
                <a:tc>
                  <a:txBody>
                    <a:bodyPr/>
                    <a:lstStyle/>
                    <a:p>
                      <a:r>
                        <a:rPr lang="ru-RU" sz="3600" dirty="0" err="1">
                          <a:effectLst/>
                        </a:rPr>
                        <a:t>alq_all</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r>
                        <a:rPr lang="en-US" sz="3600" dirty="0">
                          <a:effectLst/>
                        </a:rPr>
                        <a:t>Unemployment rate based on all employed citizens</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665327766"/>
                  </a:ext>
                </a:extLst>
              </a:tr>
              <a:tr h="468161">
                <a:tc>
                  <a:txBody>
                    <a:bodyPr/>
                    <a:lstStyle/>
                    <a:p>
                      <a:r>
                        <a:rPr lang="ru-RU" sz="3600">
                          <a:effectLst/>
                        </a:rPr>
                        <a:t> </a:t>
                      </a:r>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2772232578"/>
                  </a:ext>
                </a:extLst>
              </a:tr>
              <a:tr h="515438">
                <a:tc>
                  <a:txBody>
                    <a:bodyPr/>
                    <a:lstStyle/>
                    <a:p>
                      <a:r>
                        <a:rPr lang="en-US" sz="3600" dirty="0">
                          <a:effectLst/>
                        </a:rPr>
                        <a:t>To be added:</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en-US" sz="3600" dirty="0">
                          <a:effectLst/>
                        </a:rPr>
                        <a:t>Disposable household income per inhabitant in current prices (Euro)</a:t>
                      </a:r>
                      <a:endParaRPr lang="ru-RU" sz="3600" dirty="0">
                        <a:effectLst/>
                        <a:latin typeface="Helvetica" charset="0"/>
                        <a:ea typeface="Calibri" charset="0"/>
                        <a:cs typeface="Times New Roman" charset="0"/>
                      </a:endParaRPr>
                    </a:p>
                  </a:txBody>
                  <a:tcPr marL="91981" marR="91981" marT="0" marB="0"/>
                </a:tc>
                <a:extLst>
                  <a:ext uri="{0D108BD9-81ED-4DB2-BD59-A6C34878D82A}">
                    <a16:rowId xmlns:a16="http://schemas.microsoft.com/office/drawing/2014/main" val="727695289"/>
                  </a:ext>
                </a:extLst>
              </a:tr>
              <a:tr h="468161">
                <a:tc>
                  <a:txBody>
                    <a:bodyPr/>
                    <a:lstStyle/>
                    <a:p>
                      <a:r>
                        <a:rPr lang="ru-RU" sz="3600">
                          <a:effectLst/>
                        </a:rPr>
                        <a:t> </a:t>
                      </a:r>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383196328"/>
                  </a:ext>
                </a:extLst>
              </a:tr>
              <a:tr h="494421">
                <a:tc>
                  <a:txBody>
                    <a:bodyPr/>
                    <a:lstStyle/>
                    <a:p>
                      <a:r>
                        <a:rPr lang="ru-RU" sz="3600">
                          <a:effectLst/>
                        </a:rPr>
                        <a:t> </a:t>
                      </a:r>
                      <a:endParaRPr lang="ru-RU"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pPr>
                        <a:spcAft>
                          <a:spcPts val="0"/>
                        </a:spcAft>
                      </a:pPr>
                      <a:r>
                        <a:rPr lang="en-US" sz="3600" dirty="0">
                          <a:effectLst/>
                        </a:rPr>
                        <a:t>Employee compensation in current prices</a:t>
                      </a:r>
                      <a:endParaRPr lang="ru-RU" sz="3600" dirty="0">
                        <a:effectLst/>
                        <a:latin typeface="Helvetica" charset="0"/>
                        <a:ea typeface="Calibri" charset="0"/>
                        <a:cs typeface="Times New Roman" charset="0"/>
                      </a:endParaRPr>
                    </a:p>
                  </a:txBody>
                  <a:tcPr marL="91981" marR="91981" marT="0" marB="0"/>
                </a:tc>
                <a:extLst>
                  <a:ext uri="{0D108BD9-81ED-4DB2-BD59-A6C34878D82A}">
                    <a16:rowId xmlns:a16="http://schemas.microsoft.com/office/drawing/2014/main" val="2650563671"/>
                  </a:ext>
                </a:extLst>
              </a:tr>
              <a:tr h="468161">
                <a:tc>
                  <a:txBody>
                    <a:bodyPr/>
                    <a:lstStyle/>
                    <a:p>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tc>
                  <a:txBody>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ru-RU"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1981" marR="91981" marT="0" marB="0"/>
                </a:tc>
                <a:extLst>
                  <a:ext uri="{0D108BD9-81ED-4DB2-BD59-A6C34878D82A}">
                    <a16:rowId xmlns:a16="http://schemas.microsoft.com/office/drawing/2014/main" val="1128666053"/>
                  </a:ext>
                </a:extLst>
              </a:tr>
            </a:tbl>
          </a:graphicData>
        </a:graphic>
      </p:graphicFrame>
    </p:spTree>
    <p:extLst>
      <p:ext uri="{BB962C8B-B14F-4D97-AF65-F5344CB8AC3E}">
        <p14:creationId xmlns:p14="http://schemas.microsoft.com/office/powerpoint/2010/main" val="379646869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16083</TotalTime>
  <Words>4768</Words>
  <Application>Microsoft Office PowerPoint</Application>
  <PresentationFormat>Произвольный</PresentationFormat>
  <Paragraphs>1269</Paragraphs>
  <Slides>30</Slides>
  <Notes>19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Arial</vt:lpstr>
      <vt:lpstr>Arial Narrow</vt:lpstr>
      <vt:lpstr>Calibri</vt:lpstr>
      <vt:lpstr>Cambria Math</vt:lpstr>
      <vt:lpstr>Helvetica</vt:lpstr>
      <vt:lpstr>Helvetica Light</vt:lpstr>
      <vt:lpstr>Helvetica Neue</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Веселов Дмитрий Александрович</dc:creator>
  <cp:lastModifiedBy>Веселов Дмитрий Александрович</cp:lastModifiedBy>
  <cp:revision>183</cp:revision>
  <dcterms:modified xsi:type="dcterms:W3CDTF">2023-04-13T11:33:28Z</dcterms:modified>
</cp:coreProperties>
</file>