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2"/>
  </p:notesMasterIdLst>
  <p:sldIdLst>
    <p:sldId id="256" r:id="rId5"/>
    <p:sldId id="265" r:id="rId6"/>
    <p:sldId id="282" r:id="rId7"/>
    <p:sldId id="295" r:id="rId8"/>
    <p:sldId id="283" r:id="rId9"/>
    <p:sldId id="278" r:id="rId10"/>
    <p:sldId id="270" r:id="rId11"/>
    <p:sldId id="257" r:id="rId12"/>
    <p:sldId id="292" r:id="rId13"/>
    <p:sldId id="294" r:id="rId14"/>
    <p:sldId id="288" r:id="rId15"/>
    <p:sldId id="296" r:id="rId16"/>
    <p:sldId id="286" r:id="rId17"/>
    <p:sldId id="291" r:id="rId18"/>
    <p:sldId id="297" r:id="rId19"/>
    <p:sldId id="276" r:id="rId20"/>
    <p:sldId id="263" r:id="rId21"/>
  </p:sldIdLst>
  <p:sldSz cx="24384000" cy="13716000"/>
  <p:notesSz cx="6858000" cy="9144000"/>
  <p:custDataLst>
    <p:tags r:id="rId23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65" userDrawn="1">
          <p15:clr>
            <a:srgbClr val="A4A3A4"/>
          </p15:clr>
        </p15:guide>
        <p15:guide id="2" pos="6659" userDrawn="1">
          <p15:clr>
            <a:srgbClr val="A4A3A4"/>
          </p15:clr>
        </p15:guide>
        <p15:guide id="3" pos="104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C850"/>
    <a:srgbClr val="FF503C"/>
    <a:srgbClr val="81DD83"/>
    <a:srgbClr val="79E595"/>
    <a:srgbClr val="6CF27C"/>
    <a:srgbClr val="96FA64"/>
    <a:srgbClr val="FF645A"/>
    <a:srgbClr val="FF6464"/>
    <a:srgbClr val="00EA6A"/>
    <a:srgbClr val="00F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3"/>
    <p:restoredTop sz="87093" autoAdjust="0"/>
  </p:normalViewPr>
  <p:slideViewPr>
    <p:cSldViewPr snapToGrid="0">
      <p:cViewPr varScale="1">
        <p:scale>
          <a:sx n="20" d="100"/>
          <a:sy n="20" d="100"/>
        </p:scale>
        <p:origin x="420" y="42"/>
      </p:cViewPr>
      <p:guideLst>
        <p:guide orient="horz" pos="4365"/>
        <p:guide pos="6659"/>
        <p:guide pos="104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pov.k\Downloads\&#1044;&#1083;&#1103;%20&#1072;&#1082;&#1090;&#1091;&#1072;&#1083;&#1100;&#1085;&#1086;&#1089;&#1090;&#1080;%20&#1087;&#1086;%20&#1078;&#1091;&#1088;&#1085;&#1072;&#1083;&#1072;&#108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40;&#1089;&#1087;&#1080;&#1088;&#1072;&#1085;&#1090;&#1091;&#1088;&#1072;\&#1040;&#1087;&#1088;&#1077;&#1083;&#1100;&#1089;&#1082;&#1080;&#1081;%20workshop%20&#1080;%20&#1053;&#1048;&#1057;%20&#1050;&#1060;\&#1042;&#1099;&#1073;&#1086;&#1088;&#1082;&#1072;_&#1059;&#1087;&#1088;&#1086;&#1097;&#1077;&#1085;&#1085;&#1072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ocuments\&#1040;&#1089;&#1087;&#1080;&#1088;&#1072;&#1085;&#1090;&#1091;&#1088;&#1072;\&#1040;&#1087;&#1088;&#1077;&#1083;&#1100;&#1089;&#1082;&#1080;&#1081;%20workshop%20&#1080;%20&#1053;&#1048;&#1057;%20&#1050;&#1060;\&#1044;&#1083;&#1103;%20&#1075;&#1088;&#1072;&#1092;&#1080;&#1082;&#1086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ocuments\&#1040;&#1089;&#1087;&#1080;&#1088;&#1072;&#1085;&#1090;&#1091;&#1088;&#1072;\&#1040;&#1087;&#1088;&#1077;&#1083;&#1100;&#1089;&#1082;&#1080;&#1081;%20workshop%20&#1080;%20&#1053;&#1048;&#1057;%20&#1050;&#1060;\&#1044;&#1083;&#1103;%20&#1075;&#1088;&#1072;&#1092;&#1080;&#1082;&#1086;&#107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ocuments\&#1040;&#1089;&#1087;&#1080;&#1088;&#1072;&#1085;&#1090;&#1091;&#1088;&#1072;\&#1040;&#1087;&#1088;&#1077;&#1083;&#1100;&#1089;&#1082;&#1080;&#1081;%20workshop%20&#1080;%20&#1053;&#1048;&#1057;%20&#1050;&#1060;\&#1044;&#1083;&#1103;%20&#1075;&#1088;&#1072;&#1092;&#1080;&#1082;&#1086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ocuments\&#1040;&#1089;&#1087;&#1080;&#1088;&#1072;&#1085;&#1090;&#1091;&#1088;&#1072;\&#1040;&#1087;&#1088;&#1077;&#1083;&#1100;&#1089;&#1082;&#1080;&#1081;%20workshop%20&#1080;%20&#1053;&#1048;&#1057;%20&#1050;&#1060;\&#1044;&#1083;&#1103;%20&#1075;&#1088;&#1072;&#1092;&#1080;&#1082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en-US" sz="22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Management of ESG Investment Funds, $</a:t>
            </a:r>
            <a:r>
              <a:rPr lang="en-US" sz="22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Bln</a:t>
            </a:r>
            <a:r>
              <a:rPr lang="en-US" sz="22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Equities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200</c:v>
                </c:pt>
                <c:pt idx="1">
                  <c:v>185</c:v>
                </c:pt>
                <c:pt idx="2">
                  <c:v>200</c:v>
                </c:pt>
                <c:pt idx="3">
                  <c:v>240</c:v>
                </c:pt>
                <c:pt idx="4">
                  <c:v>285</c:v>
                </c:pt>
                <c:pt idx="5">
                  <c:v>300</c:v>
                </c:pt>
                <c:pt idx="6">
                  <c:v>320</c:v>
                </c:pt>
                <c:pt idx="7">
                  <c:v>420</c:v>
                </c:pt>
                <c:pt idx="8">
                  <c:v>410</c:v>
                </c:pt>
                <c:pt idx="9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6-42F8-A0BB-EC271D743A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Bonds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75</c:v>
                </c:pt>
                <c:pt idx="1">
                  <c:v>75</c:v>
                </c:pt>
                <c:pt idx="2">
                  <c:v>85</c:v>
                </c:pt>
                <c:pt idx="3">
                  <c:v>85</c:v>
                </c:pt>
                <c:pt idx="4">
                  <c:v>90</c:v>
                </c:pt>
                <c:pt idx="5">
                  <c:v>90</c:v>
                </c:pt>
                <c:pt idx="6">
                  <c:v>85</c:v>
                </c:pt>
                <c:pt idx="7">
                  <c:v>110</c:v>
                </c:pt>
                <c:pt idx="8">
                  <c:v>115</c:v>
                </c:pt>
                <c:pt idx="9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A6-42F8-A0BB-EC271D743A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Mixed Assets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50</c:v>
                </c:pt>
                <c:pt idx="8">
                  <c:v>50</c:v>
                </c:pt>
                <c:pt idx="9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A6-42F8-A0BB-EC271D743AD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60</c:v>
                </c:pt>
                <c:pt idx="1">
                  <c:v>50</c:v>
                </c:pt>
                <c:pt idx="2">
                  <c:v>70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40</c:v>
                </c:pt>
                <c:pt idx="8">
                  <c:v>40</c:v>
                </c:pt>
                <c:pt idx="9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A6-42F8-A0BB-EC271D743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770688"/>
        <c:axId val="76814592"/>
      </c:barChart>
      <c:catAx>
        <c:axId val="7677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814592"/>
        <c:crosses val="autoZero"/>
        <c:auto val="1"/>
        <c:lblAlgn val="ctr"/>
        <c:lblOffset val="100"/>
        <c:noMultiLvlLbl val="0"/>
      </c:catAx>
      <c:valAx>
        <c:axId val="7681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77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2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Activity in the field of Corporate Governance and ESG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Анализ!$B$11</c:f>
              <c:strCache>
                <c:ptCount val="1"/>
                <c:pt idx="0">
                  <c:v>Journal Articles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Анализ!$C$10:$W$10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  <c:extLst/>
            </c:numRef>
          </c:cat>
          <c:val>
            <c:numRef>
              <c:f>Анализ!$C$11:$W$11</c:f>
              <c:numCache>
                <c:formatCode>#,##0</c:formatCode>
                <c:ptCount val="10"/>
                <c:pt idx="0">
                  <c:v>78</c:v>
                </c:pt>
                <c:pt idx="1">
                  <c:v>81</c:v>
                </c:pt>
                <c:pt idx="2">
                  <c:v>89</c:v>
                </c:pt>
                <c:pt idx="3">
                  <c:v>111</c:v>
                </c:pt>
                <c:pt idx="4">
                  <c:v>133</c:v>
                </c:pt>
                <c:pt idx="5">
                  <c:v>160</c:v>
                </c:pt>
                <c:pt idx="6">
                  <c:v>160</c:v>
                </c:pt>
                <c:pt idx="7">
                  <c:v>183</c:v>
                </c:pt>
                <c:pt idx="8">
                  <c:v>239</c:v>
                </c:pt>
                <c:pt idx="9">
                  <c:v>273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E99-45D2-8A95-544142B3AB9B}"/>
            </c:ext>
          </c:extLst>
        </c:ser>
        <c:ser>
          <c:idx val="7"/>
          <c:order val="7"/>
          <c:tx>
            <c:strRef>
              <c:f>Анализ!$B$18</c:f>
              <c:strCache>
                <c:ptCount val="1"/>
                <c:pt idx="0">
                  <c:v>High Quality Articles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Анализ!$C$10:$W$10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  <c:extLst/>
            </c:numRef>
          </c:cat>
          <c:val>
            <c:numRef>
              <c:f>Анализ!$C$18:$W$18</c:f>
              <c:numCache>
                <c:formatCode>General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42</c:v>
                </c:pt>
                <c:pt idx="6">
                  <c:v>55</c:v>
                </c:pt>
                <c:pt idx="7">
                  <c:v>47</c:v>
                </c:pt>
                <c:pt idx="8">
                  <c:v>73</c:v>
                </c:pt>
                <c:pt idx="9">
                  <c:v>76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E99-45D2-8A95-544142B3A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03401007"/>
        <c:axId val="1403391023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Анализ!$B$12</c15:sqref>
                        </c15:formulaRef>
                      </c:ext>
                    </c:extLst>
                    <c:strCache>
                      <c:ptCount val="1"/>
                      <c:pt idx="0">
                        <c:v>Number of Citations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Анализ!$C$10:$W$10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Анализ!$C$12:$W$12</c15:sqref>
                        </c15:formulaRef>
                      </c:ext>
                    </c:extLst>
                    <c:numCache>
                      <c:formatCode>#,##0</c:formatCode>
                      <c:ptCount val="10"/>
                      <c:pt idx="0">
                        <c:v>5218</c:v>
                      </c:pt>
                      <c:pt idx="1">
                        <c:v>4146</c:v>
                      </c:pt>
                      <c:pt idx="2">
                        <c:v>4527</c:v>
                      </c:pt>
                      <c:pt idx="3">
                        <c:v>5673</c:v>
                      </c:pt>
                      <c:pt idx="4">
                        <c:v>5233</c:v>
                      </c:pt>
                      <c:pt idx="5">
                        <c:v>6248</c:v>
                      </c:pt>
                      <c:pt idx="6">
                        <c:v>4534</c:v>
                      </c:pt>
                      <c:pt idx="7">
                        <c:v>3614</c:v>
                      </c:pt>
                      <c:pt idx="8">
                        <c:v>2742</c:v>
                      </c:pt>
                      <c:pt idx="9">
                        <c:v>1884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9E99-45D2-8A95-544142B3AB9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Анализ!$B$13</c15:sqref>
                        </c15:formulaRef>
                      </c:ext>
                    </c:extLst>
                    <c:strCache>
                      <c:ptCount val="1"/>
                      <c:pt idx="0">
                        <c:v>Mean Number of Citations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Анализ!$C$10:$W$10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Анализ!$C$13:$W$13</c15:sqref>
                        </c15:formulaRef>
                      </c:ext>
                    </c:extLst>
                    <c:numCache>
                      <c:formatCode>#,##0.00</c:formatCode>
                      <c:ptCount val="10"/>
                      <c:pt idx="0">
                        <c:v>66.897435897435898</c:v>
                      </c:pt>
                      <c:pt idx="1">
                        <c:v>51.185185185185183</c:v>
                      </c:pt>
                      <c:pt idx="2">
                        <c:v>50.865168539325843</c:v>
                      </c:pt>
                      <c:pt idx="3">
                        <c:v>51.108108108108105</c:v>
                      </c:pt>
                      <c:pt idx="4">
                        <c:v>39.345864661654133</c:v>
                      </c:pt>
                      <c:pt idx="5">
                        <c:v>39.049999999999997</c:v>
                      </c:pt>
                      <c:pt idx="6">
                        <c:v>28.337499999999999</c:v>
                      </c:pt>
                      <c:pt idx="7">
                        <c:v>19.748633879781419</c:v>
                      </c:pt>
                      <c:pt idx="8">
                        <c:v>11.472803347280335</c:v>
                      </c:pt>
                      <c:pt idx="9">
                        <c:v>6.9010989010989015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E99-45D2-8A95-544142B3AB9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Анализ!$B$15</c15:sqref>
                        </c15:formulaRef>
                      </c:ext>
                    </c:extLst>
                    <c:strCache>
                      <c:ptCount val="1"/>
                      <c:pt idx="0">
                        <c:v>Mean Journal Cite Ccore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Анализ!$C$10:$W$10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Анализ!$C$15:$W$15</c15:sqref>
                        </c15:formulaRef>
                      </c:ext>
                    </c:extLst>
                    <c:numCache>
                      <c:formatCode>#,##0.00</c:formatCode>
                      <c:ptCount val="10"/>
                      <c:pt idx="0">
                        <c:v>4.9320512820512832</c:v>
                      </c:pt>
                      <c:pt idx="1">
                        <c:v>4.3802469135802475</c:v>
                      </c:pt>
                      <c:pt idx="2">
                        <c:v>5.2651685393258436</c:v>
                      </c:pt>
                      <c:pt idx="3">
                        <c:v>4.8873873873873936</c:v>
                      </c:pt>
                      <c:pt idx="4">
                        <c:v>5.0345864661654147</c:v>
                      </c:pt>
                      <c:pt idx="5">
                        <c:v>5.1850000000000058</c:v>
                      </c:pt>
                      <c:pt idx="6">
                        <c:v>6.4987500000000011</c:v>
                      </c:pt>
                      <c:pt idx="7">
                        <c:v>5.804918032786885</c:v>
                      </c:pt>
                      <c:pt idx="8">
                        <c:v>5.6577405857740581</c:v>
                      </c:pt>
                      <c:pt idx="9">
                        <c:v>5.9622710622710589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E99-45D2-8A95-544142B3AB9B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Анализ!$B$16</c15:sqref>
                        </c15:formulaRef>
                      </c:ext>
                    </c:extLst>
                    <c:strCache>
                      <c:ptCount val="1"/>
                      <c:pt idx="0">
                        <c:v>Mean SJR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Анализ!$C$10:$W$10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Анализ!$C$16:$W$16</c15:sqref>
                        </c15:formulaRef>
                      </c:ext>
                    </c:extLst>
                    <c:numCache>
                      <c:formatCode>#,##0.00</c:formatCode>
                      <c:ptCount val="10"/>
                      <c:pt idx="0">
                        <c:v>1.222153846153847</c:v>
                      </c:pt>
                      <c:pt idx="1">
                        <c:v>0.97853086419753077</c:v>
                      </c:pt>
                      <c:pt idx="2">
                        <c:v>1.2583707865168545</c:v>
                      </c:pt>
                      <c:pt idx="3">
                        <c:v>1.2555765765765765</c:v>
                      </c:pt>
                      <c:pt idx="4">
                        <c:v>1.2951654135338344</c:v>
                      </c:pt>
                      <c:pt idx="5">
                        <c:v>1.5421625000000001</c:v>
                      </c:pt>
                      <c:pt idx="6">
                        <c:v>1.6459625000000009</c:v>
                      </c:pt>
                      <c:pt idx="7">
                        <c:v>1.3665136612021866</c:v>
                      </c:pt>
                      <c:pt idx="8">
                        <c:v>1.3610502092050214</c:v>
                      </c:pt>
                      <c:pt idx="9">
                        <c:v>1.4230109890109897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E99-45D2-8A95-544142B3AB9B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Анализ!$B$17</c15:sqref>
                        </c15:formulaRef>
                      </c:ext>
                    </c:extLst>
                    <c:strCache>
                      <c:ptCount val="1"/>
                      <c:pt idx="0">
                        <c:v>Mean SNIP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Анализ!$C$10:$W$10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Анализ!$C$17:$W$17</c15:sqref>
                        </c15:formulaRef>
                      </c:ext>
                    </c:extLst>
                    <c:numCache>
                      <c:formatCode>#,##0.00</c:formatCode>
                      <c:ptCount val="10"/>
                      <c:pt idx="0">
                        <c:v>1.5882948717948722</c:v>
                      </c:pt>
                      <c:pt idx="1">
                        <c:v>1.4220740740740743</c:v>
                      </c:pt>
                      <c:pt idx="2">
                        <c:v>1.5626179775280904</c:v>
                      </c:pt>
                      <c:pt idx="3">
                        <c:v>1.4886126126126122</c:v>
                      </c:pt>
                      <c:pt idx="4">
                        <c:v>1.5863609022556384</c:v>
                      </c:pt>
                      <c:pt idx="5">
                        <c:v>1.6604875000000008</c:v>
                      </c:pt>
                      <c:pt idx="6">
                        <c:v>1.82595</c:v>
                      </c:pt>
                      <c:pt idx="7">
                        <c:v>1.7037158469945344</c:v>
                      </c:pt>
                      <c:pt idx="8">
                        <c:v>1.6972635983263602</c:v>
                      </c:pt>
                      <c:pt idx="9">
                        <c:v>1.7825494505494501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E99-45D2-8A95-544142B3AB9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Анализ!$B$14</c:f>
              <c:strCache>
                <c:ptCount val="1"/>
                <c:pt idx="0">
                  <c:v>Weighted Journal Percentile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Анализ!$C$10:$W$10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  <c:extLst/>
            </c:numRef>
          </c:cat>
          <c:val>
            <c:numRef>
              <c:f>Анализ!$C$14:$W$14</c:f>
              <c:numCache>
                <c:formatCode>#,##0.00</c:formatCode>
                <c:ptCount val="10"/>
                <c:pt idx="0">
                  <c:v>90.31123035645841</c:v>
                </c:pt>
                <c:pt idx="1">
                  <c:v>85.798118668596231</c:v>
                </c:pt>
                <c:pt idx="2">
                  <c:v>91.176275679257785</c:v>
                </c:pt>
                <c:pt idx="3">
                  <c:v>91.048651507139084</c:v>
                </c:pt>
                <c:pt idx="4">
                  <c:v>86.363271545958341</c:v>
                </c:pt>
                <c:pt idx="5">
                  <c:v>89.688380281690144</c:v>
                </c:pt>
                <c:pt idx="6">
                  <c:v>92.605205116894581</c:v>
                </c:pt>
                <c:pt idx="7">
                  <c:v>88.817653569452133</c:v>
                </c:pt>
                <c:pt idx="8">
                  <c:v>88.523705324580604</c:v>
                </c:pt>
                <c:pt idx="9">
                  <c:v>87.644904458598731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9E99-45D2-8A95-544142B3A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4673631"/>
        <c:axId val="1534669887"/>
      </c:lineChart>
      <c:catAx>
        <c:axId val="1403401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03391023"/>
        <c:crosses val="autoZero"/>
        <c:auto val="1"/>
        <c:lblAlgn val="ctr"/>
        <c:lblOffset val="100"/>
        <c:noMultiLvlLbl val="0"/>
      </c:catAx>
      <c:valAx>
        <c:axId val="140339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03401007"/>
        <c:crosses val="autoZero"/>
        <c:crossBetween val="between"/>
      </c:valAx>
      <c:valAx>
        <c:axId val="1534669887"/>
        <c:scaling>
          <c:orientation val="minMax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34673631"/>
        <c:crosses val="max"/>
        <c:crossBetween val="between"/>
      </c:valAx>
      <c:catAx>
        <c:axId val="153467363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346698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z="28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Industrial Structure by Market Capitalization, %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036069187809822E-2"/>
          <c:y val="2.2167732009278452E-2"/>
          <c:w val="0.63149473709586634"/>
          <c:h val="0.91634719302022349"/>
        </c:manualLayout>
      </c:layout>
      <c:pie3DChart>
        <c:varyColors val="1"/>
        <c:ser>
          <c:idx val="1"/>
          <c:order val="0"/>
          <c:tx>
            <c:strRef>
              <c:f>'Descriptive analysis'!$U$3</c:f>
              <c:strCache>
                <c:ptCount val="1"/>
                <c:pt idx="0">
                  <c:v>Total Market Cap,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34F-4321-B822-5A2975B95D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34F-4321-B822-5A2975B95D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34F-4321-B822-5A2975B95D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34F-4321-B822-5A2975B95D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34F-4321-B822-5A2975B95D1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34F-4321-B822-5A2975B95D1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34F-4321-B822-5A2975B95D1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34F-4321-B822-5A2975B95D1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34F-4321-B822-5A2975B95D1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34F-4321-B822-5A2975B95D1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334F-4321-B822-5A2975B95D1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334F-4321-B822-5A2975B95D1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334F-4321-B822-5A2975B95D1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334F-4321-B822-5A2975B95D1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334F-4321-B822-5A2975B95D1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334F-4321-B822-5A2975B95D16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334F-4321-B822-5A2975B95D16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334F-4321-B822-5A2975B95D1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34F-4321-B822-5A2975B95D1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34F-4321-B822-5A2975B95D1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34F-4321-B822-5A2975B95D1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34F-4321-B822-5A2975B95D16}"/>
                </c:ext>
              </c:extLst>
            </c:dLbl>
            <c:dLbl>
              <c:idx val="4"/>
              <c:layout>
                <c:manualLayout>
                  <c:x val="6.5105896416413289E-2"/>
                  <c:y val="5.883555915905802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4F-4321-B822-5A2975B95D16}"/>
                </c:ext>
              </c:extLst>
            </c:dLbl>
            <c:dLbl>
              <c:idx val="5"/>
              <c:layout>
                <c:manualLayout>
                  <c:x val="7.0509973382040111E-2"/>
                  <c:y val="1.42004016253113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4F-4321-B822-5A2975B95D16}"/>
                </c:ext>
              </c:extLst>
            </c:dLbl>
            <c:dLbl>
              <c:idx val="6"/>
              <c:layout>
                <c:manualLayout>
                  <c:x val="6.0583664665679167E-2"/>
                  <c:y val="3.2752795675415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4F-4321-B822-5A2975B95D1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4F-4321-B822-5A2975B95D1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4F-4321-B822-5A2975B95D1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34F-4321-B822-5A2975B95D1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34F-4321-B822-5A2975B95D1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34F-4321-B822-5A2975B95D1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34F-4321-B822-5A2975B95D1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34F-4321-B822-5A2975B95D1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34F-4321-B822-5A2975B95D1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34F-4321-B822-5A2975B95D1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34F-4321-B822-5A2975B95D1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34F-4321-B822-5A2975B95D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'Descriptive analysis'!$S$4:$S$21</c:f>
              <c:strCache>
                <c:ptCount val="18"/>
                <c:pt idx="0">
                  <c:v>Oil &amp; Gas</c:v>
                </c:pt>
                <c:pt idx="1">
                  <c:v>Internet Services</c:v>
                </c:pt>
                <c:pt idx="2">
                  <c:v>Metallurgy</c:v>
                </c:pt>
                <c:pt idx="3">
                  <c:v>Mining</c:v>
                </c:pt>
                <c:pt idx="4">
                  <c:v>Retail</c:v>
                </c:pt>
                <c:pt idx="5">
                  <c:v>Telecommunications</c:v>
                </c:pt>
                <c:pt idx="6">
                  <c:v>Power Utilities</c:v>
                </c:pt>
                <c:pt idx="7">
                  <c:v>Chemical Industry</c:v>
                </c:pt>
                <c:pt idx="8">
                  <c:v>Other</c:v>
                </c:pt>
                <c:pt idx="9">
                  <c:v>Construction</c:v>
                </c:pt>
                <c:pt idx="10">
                  <c:v>Transport &amp; Infrastructure</c:v>
                </c:pt>
                <c:pt idx="11">
                  <c:v>Food Industry</c:v>
                </c:pt>
                <c:pt idx="12">
                  <c:v>Ferlilizers Industry</c:v>
                </c:pt>
                <c:pt idx="13">
                  <c:v>Health Services</c:v>
                </c:pt>
                <c:pt idx="14">
                  <c:v>Shipbuilding</c:v>
                </c:pt>
                <c:pt idx="15">
                  <c:v>Pharmaceuticals</c:v>
                </c:pt>
                <c:pt idx="16">
                  <c:v>Transport and Industrial Equipment Industry</c:v>
                </c:pt>
                <c:pt idx="17">
                  <c:v>Textiles, Clothing, Footwear</c:v>
                </c:pt>
              </c:strCache>
            </c:strRef>
          </c:cat>
          <c:val>
            <c:numRef>
              <c:f>'Descriptive analysis'!$U$4:$U$21</c:f>
              <c:numCache>
                <c:formatCode>0.0%</c:formatCode>
                <c:ptCount val="18"/>
                <c:pt idx="0">
                  <c:v>0.49551349400720651</c:v>
                </c:pt>
                <c:pt idx="1">
                  <c:v>3.9473031808169384E-2</c:v>
                </c:pt>
                <c:pt idx="2">
                  <c:v>0.18199332728208309</c:v>
                </c:pt>
                <c:pt idx="3">
                  <c:v>5.2370390867765113E-2</c:v>
                </c:pt>
                <c:pt idx="4">
                  <c:v>6.0045723288300906E-2</c:v>
                </c:pt>
                <c:pt idx="5">
                  <c:v>3.6147708385226393E-2</c:v>
                </c:pt>
                <c:pt idx="6">
                  <c:v>6.2297898104976913E-2</c:v>
                </c:pt>
                <c:pt idx="7">
                  <c:v>2.0905909992591874E-2</c:v>
                </c:pt>
                <c:pt idx="8">
                  <c:v>8.0735649724283341E-3</c:v>
                </c:pt>
                <c:pt idx="9">
                  <c:v>1.3511781765805676E-2</c:v>
                </c:pt>
                <c:pt idx="10">
                  <c:v>1.3775169351781358E-2</c:v>
                </c:pt>
                <c:pt idx="11">
                  <c:v>3.8081890728990497E-3</c:v>
                </c:pt>
                <c:pt idx="12">
                  <c:v>6.0630145626993752E-3</c:v>
                </c:pt>
                <c:pt idx="13">
                  <c:v>1.3605766277673961E-3</c:v>
                </c:pt>
                <c:pt idx="14">
                  <c:v>5.7633566640562131E-4</c:v>
                </c:pt>
                <c:pt idx="15">
                  <c:v>9.7511281850640391E-4</c:v>
                </c:pt>
                <c:pt idx="16">
                  <c:v>2.9550965576513773E-3</c:v>
                </c:pt>
                <c:pt idx="17">
                  <c:v>1.536748677371924E-4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334F-4321-B822-5A2975B95D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66210440972361"/>
          <c:y val="7.8548742013308942E-2"/>
          <c:w val="0.33086669140179564"/>
          <c:h val="0.909557678916509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Included in S&amp;P ESG Rating</c:v>
                </c:pt>
              </c:strCache>
            </c:strRef>
          </c:tx>
          <c:spPr>
            <a:solidFill>
              <a:srgbClr val="64C8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% of Observations</c:v>
                </c:pt>
                <c:pt idx="1">
                  <c:v>% of Total Assets</c:v>
                </c:pt>
                <c:pt idx="2">
                  <c:v>% of Market Capitalization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0.28299999999999997</c:v>
                </c:pt>
                <c:pt idx="1">
                  <c:v>0.45900000000000002</c:v>
                </c:pt>
                <c:pt idx="2">
                  <c:v>0.53600000000000003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7D-40D5-8126-95F0BFCC49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Not included in S&amp;P ESG Rating</c:v>
                </c:pt>
              </c:strCache>
            </c:strRef>
          </c:tx>
          <c:spPr>
            <a:solidFill>
              <a:srgbClr val="FF503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% of Observations</c:v>
                </c:pt>
                <c:pt idx="1">
                  <c:v>% of Total Assets</c:v>
                </c:pt>
                <c:pt idx="2">
                  <c:v>% of Market Capitalization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0.71700000000000008</c:v>
                </c:pt>
                <c:pt idx="1">
                  <c:v>0.54099999999999993</c:v>
                </c:pt>
                <c:pt idx="2">
                  <c:v>0.46399999999999997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7D-40D5-8126-95F0BFCC49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045873184"/>
        <c:axId val="97630352"/>
      </c:barChart>
      <c:catAx>
        <c:axId val="2045873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30352"/>
        <c:crosses val="autoZero"/>
        <c:auto val="1"/>
        <c:lblAlgn val="ctr"/>
        <c:lblOffset val="100"/>
        <c:noMultiLvlLbl val="0"/>
      </c:catAx>
      <c:valAx>
        <c:axId val="976303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4587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788529011193184E-2"/>
          <c:y val="8.6197037604645414E-3"/>
          <c:w val="0.98421147098880679"/>
          <c:h val="0.10959308550440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161729783777002E-2"/>
          <c:y val="3.7156487195857277E-2"/>
          <c:w val="0.90311943149963403"/>
          <c:h val="0.8146761256740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Лист1!$H$44</c:f>
              <c:strCache>
                <c:ptCount val="1"/>
                <c:pt idx="0">
                  <c:v>With ESG</c:v>
                </c:pt>
              </c:strCache>
            </c:strRef>
          </c:tx>
          <c:spPr>
            <a:solidFill>
              <a:srgbClr val="64C850"/>
            </a:solidFill>
          </c:spPr>
          <c:invertIfNegative val="0"/>
          <c:cat>
            <c:strRef>
              <c:f>Лист1!$G$45:$G$47</c:f>
              <c:strCache>
                <c:ptCount val="3"/>
                <c:pt idx="0">
                  <c:v>CEO Age</c:v>
                </c:pt>
                <c:pt idx="1">
                  <c:v>CEO Tenure</c:v>
                </c:pt>
                <c:pt idx="2">
                  <c:v>CEO Corp. Experience</c:v>
                </c:pt>
              </c:strCache>
            </c:strRef>
          </c:cat>
          <c:val>
            <c:numRef>
              <c:f>Лист1!$H$45:$H$47</c:f>
              <c:numCache>
                <c:formatCode>General</c:formatCode>
                <c:ptCount val="3"/>
                <c:pt idx="0">
                  <c:v>51.87</c:v>
                </c:pt>
                <c:pt idx="1">
                  <c:v>8.01</c:v>
                </c:pt>
                <c:pt idx="2">
                  <c:v>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5-4854-9F95-279FD63687C1}"/>
            </c:ext>
          </c:extLst>
        </c:ser>
        <c:ser>
          <c:idx val="1"/>
          <c:order val="1"/>
          <c:tx>
            <c:strRef>
              <c:f>Лист1!$I$44</c:f>
              <c:strCache>
                <c:ptCount val="1"/>
                <c:pt idx="0">
                  <c:v>Without ESG</c:v>
                </c:pt>
              </c:strCache>
            </c:strRef>
          </c:tx>
          <c:spPr>
            <a:solidFill>
              <a:srgbClr val="FF503C"/>
            </a:solidFill>
          </c:spPr>
          <c:invertIfNegative val="0"/>
          <c:cat>
            <c:strRef>
              <c:f>Лист1!$G$45:$G$47</c:f>
              <c:strCache>
                <c:ptCount val="3"/>
                <c:pt idx="0">
                  <c:v>CEO Age</c:v>
                </c:pt>
                <c:pt idx="1">
                  <c:v>CEO Tenure</c:v>
                </c:pt>
                <c:pt idx="2">
                  <c:v>CEO Corp. Experience</c:v>
                </c:pt>
              </c:strCache>
            </c:strRef>
          </c:cat>
          <c:val>
            <c:numRef>
              <c:f>Лист1!$I$45:$I$47</c:f>
              <c:numCache>
                <c:formatCode>General</c:formatCode>
                <c:ptCount val="3"/>
                <c:pt idx="0">
                  <c:v>48.28</c:v>
                </c:pt>
                <c:pt idx="1">
                  <c:v>5.49</c:v>
                </c:pt>
                <c:pt idx="2">
                  <c:v>4.7699999999999996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5-4854-9F95-279FD6368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687296"/>
        <c:axId val="103688832"/>
      </c:barChart>
      <c:catAx>
        <c:axId val="10368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688832"/>
        <c:crosses val="autoZero"/>
        <c:auto val="1"/>
        <c:lblAlgn val="ctr"/>
        <c:lblOffset val="100"/>
        <c:noMultiLvlLbl val="0"/>
      </c:catAx>
      <c:valAx>
        <c:axId val="103688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68729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5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7696697879279E-2"/>
          <c:y val="3.4050526965863012E-2"/>
          <c:w val="0.89658340399801351"/>
          <c:h val="0.76256096470913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Лист1!$H$51</c:f>
              <c:strCache>
                <c:ptCount val="1"/>
                <c:pt idx="0">
                  <c:v>With ESG</c:v>
                </c:pt>
              </c:strCache>
            </c:strRef>
          </c:tx>
          <c:spPr>
            <a:solidFill>
              <a:srgbClr val="64C850"/>
            </a:solidFill>
          </c:spPr>
          <c:invertIfNegative val="0"/>
          <c:cat>
            <c:strRef>
              <c:f>Лист1!$G$52:$G$56</c:f>
              <c:strCache>
                <c:ptCount val="5"/>
                <c:pt idx="0">
                  <c:v>Tech Education</c:v>
                </c:pt>
                <c:pt idx="1">
                  <c:v>Economic &amp; Financial Education</c:v>
                </c:pt>
                <c:pt idx="2">
                  <c:v>Management Education</c:v>
                </c:pt>
                <c:pt idx="3">
                  <c:v>Civil Service Experience</c:v>
                </c:pt>
                <c:pt idx="4">
                  <c:v>Board Memvership</c:v>
                </c:pt>
              </c:strCache>
            </c:strRef>
          </c:cat>
          <c:val>
            <c:numRef>
              <c:f>Лист1!$H$52:$H$56</c:f>
              <c:numCache>
                <c:formatCode>0%</c:formatCode>
                <c:ptCount val="5"/>
                <c:pt idx="0">
                  <c:v>0.30000000000000032</c:v>
                </c:pt>
                <c:pt idx="1">
                  <c:v>0.5</c:v>
                </c:pt>
                <c:pt idx="2">
                  <c:v>0.05</c:v>
                </c:pt>
                <c:pt idx="3">
                  <c:v>0.42000000000000032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31-4253-A5D9-0E55B647C1E1}"/>
            </c:ext>
          </c:extLst>
        </c:ser>
        <c:ser>
          <c:idx val="1"/>
          <c:order val="1"/>
          <c:tx>
            <c:strRef>
              <c:f>Лист1!$I$51</c:f>
              <c:strCache>
                <c:ptCount val="1"/>
                <c:pt idx="0">
                  <c:v>Without ESG</c:v>
                </c:pt>
              </c:strCache>
            </c:strRef>
          </c:tx>
          <c:spPr>
            <a:solidFill>
              <a:srgbClr val="FF503C"/>
            </a:solidFill>
          </c:spPr>
          <c:invertIfNegative val="0"/>
          <c:cat>
            <c:strRef>
              <c:f>Лист1!$G$52:$G$56</c:f>
              <c:strCache>
                <c:ptCount val="5"/>
                <c:pt idx="0">
                  <c:v>Tech Education</c:v>
                </c:pt>
                <c:pt idx="1">
                  <c:v>Economic &amp; Financial Education</c:v>
                </c:pt>
                <c:pt idx="2">
                  <c:v>Management Education</c:v>
                </c:pt>
                <c:pt idx="3">
                  <c:v>Civil Service Experience</c:v>
                </c:pt>
                <c:pt idx="4">
                  <c:v>Board Memvership</c:v>
                </c:pt>
              </c:strCache>
            </c:strRef>
          </c:cat>
          <c:val>
            <c:numRef>
              <c:f>Лист1!$I$52:$I$56</c:f>
              <c:numCache>
                <c:formatCode>0%</c:formatCode>
                <c:ptCount val="5"/>
                <c:pt idx="0">
                  <c:v>0.45</c:v>
                </c:pt>
                <c:pt idx="1">
                  <c:v>0.30000000000000032</c:v>
                </c:pt>
                <c:pt idx="2">
                  <c:v>0.11</c:v>
                </c:pt>
                <c:pt idx="3">
                  <c:v>0.26</c:v>
                </c:pt>
                <c:pt idx="4">
                  <c:v>0.77000000000000102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31-4253-A5D9-0E55B647C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714176"/>
        <c:axId val="103715968"/>
      </c:barChart>
      <c:catAx>
        <c:axId val="10371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715968"/>
        <c:crosses val="autoZero"/>
        <c:auto val="1"/>
        <c:lblAlgn val="ctr"/>
        <c:lblOffset val="100"/>
        <c:noMultiLvlLbl val="0"/>
      </c:catAx>
      <c:valAx>
        <c:axId val="1037159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71417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5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07745859143657E-2"/>
          <c:y val="4.0176508330492106E-2"/>
          <c:w val="0.9019005957355265"/>
          <c:h val="0.794879093938624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Лист1!$H$8</c:f>
              <c:strCache>
                <c:ptCount val="1"/>
                <c:pt idx="0">
                  <c:v>With ESG</c:v>
                </c:pt>
              </c:strCache>
            </c:strRef>
          </c:tx>
          <c:spPr>
            <a:solidFill>
              <a:srgbClr val="64C850"/>
            </a:solidFill>
          </c:spPr>
          <c:invertIfNegative val="0"/>
          <c:cat>
            <c:strRef>
              <c:f>Лист1!$G$9:$G$12</c:f>
              <c:strCache>
                <c:ptCount val="4"/>
                <c:pt idx="0">
                  <c:v>Board Size</c:v>
                </c:pt>
                <c:pt idx="1">
                  <c:v>Number of Independents</c:v>
                </c:pt>
                <c:pt idx="2">
                  <c:v>Number of Directors with Fin. Exp.</c:v>
                </c:pt>
                <c:pt idx="3">
                  <c:v>Number of Expatriates</c:v>
                </c:pt>
              </c:strCache>
            </c:strRef>
          </c:cat>
          <c:val>
            <c:numRef>
              <c:f>Лист1!$H$9:$H$12</c:f>
              <c:numCache>
                <c:formatCode>General</c:formatCode>
                <c:ptCount val="4"/>
                <c:pt idx="0">
                  <c:v>10.48</c:v>
                </c:pt>
                <c:pt idx="1">
                  <c:v>3.72</c:v>
                </c:pt>
                <c:pt idx="2">
                  <c:v>4.1099999999999985</c:v>
                </c:pt>
                <c:pt idx="3">
                  <c:v>2.16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4-4E77-959D-ECCDD4DEE18F}"/>
            </c:ext>
          </c:extLst>
        </c:ser>
        <c:ser>
          <c:idx val="1"/>
          <c:order val="1"/>
          <c:tx>
            <c:strRef>
              <c:f>Лист1!$I$8</c:f>
              <c:strCache>
                <c:ptCount val="1"/>
                <c:pt idx="0">
                  <c:v>Without ESG</c:v>
                </c:pt>
              </c:strCache>
            </c:strRef>
          </c:tx>
          <c:spPr>
            <a:solidFill>
              <a:srgbClr val="FF503C"/>
            </a:solidFill>
          </c:spPr>
          <c:invertIfNegative val="0"/>
          <c:cat>
            <c:strRef>
              <c:f>Лист1!$G$9:$G$12</c:f>
              <c:strCache>
                <c:ptCount val="4"/>
                <c:pt idx="0">
                  <c:v>Board Size</c:v>
                </c:pt>
                <c:pt idx="1">
                  <c:v>Number of Independents</c:v>
                </c:pt>
                <c:pt idx="2">
                  <c:v>Number of Directors with Fin. Exp.</c:v>
                </c:pt>
                <c:pt idx="3">
                  <c:v>Number of Expatriates</c:v>
                </c:pt>
              </c:strCache>
            </c:strRef>
          </c:cat>
          <c:val>
            <c:numRef>
              <c:f>Лист1!$I$9:$I$12</c:f>
              <c:numCache>
                <c:formatCode>General</c:formatCode>
                <c:ptCount val="4"/>
                <c:pt idx="0">
                  <c:v>9.91</c:v>
                </c:pt>
                <c:pt idx="1">
                  <c:v>2.3199999999999967</c:v>
                </c:pt>
                <c:pt idx="2">
                  <c:v>3.94</c:v>
                </c:pt>
                <c:pt idx="3">
                  <c:v>1.6300000000000001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4-4E77-959D-ECCDD4DEE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17728"/>
        <c:axId val="103419264"/>
      </c:barChart>
      <c:catAx>
        <c:axId val="103417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19264"/>
        <c:crosses val="autoZero"/>
        <c:auto val="1"/>
        <c:lblAlgn val="ctr"/>
        <c:lblOffset val="100"/>
        <c:noMultiLvlLbl val="0"/>
      </c:catAx>
      <c:valAx>
        <c:axId val="103419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1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10502878282589E-2"/>
          <c:y val="4.8104515434829062E-2"/>
          <c:w val="0.914187901400217"/>
          <c:h val="0.79295098842344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Лист1!$H$16</c:f>
              <c:strCache>
                <c:ptCount val="1"/>
                <c:pt idx="0">
                  <c:v>With ESG</c:v>
                </c:pt>
              </c:strCache>
            </c:strRef>
          </c:tx>
          <c:spPr>
            <a:solidFill>
              <a:srgbClr val="64C850"/>
            </a:solidFill>
          </c:spPr>
          <c:invertIfNegative val="0"/>
          <c:cat>
            <c:strRef>
              <c:f>Лист1!$G$17:$G$18</c:f>
              <c:strCache>
                <c:ptCount val="2"/>
                <c:pt idx="0">
                  <c:v>Strategy Committee</c:v>
                </c:pt>
                <c:pt idx="1">
                  <c:v>ESG Committee</c:v>
                </c:pt>
              </c:strCache>
            </c:strRef>
          </c:cat>
          <c:val>
            <c:numRef>
              <c:f>Лист1!$H$17:$H$18</c:f>
              <c:numCache>
                <c:formatCode>0%</c:formatCode>
                <c:ptCount val="2"/>
                <c:pt idx="0">
                  <c:v>0.750000000000001</c:v>
                </c:pt>
                <c:pt idx="1">
                  <c:v>0.21000000000000021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D-4D82-940F-4B257882B91D}"/>
            </c:ext>
          </c:extLst>
        </c:ser>
        <c:ser>
          <c:idx val="1"/>
          <c:order val="1"/>
          <c:tx>
            <c:strRef>
              <c:f>Лист1!$I$16</c:f>
              <c:strCache>
                <c:ptCount val="1"/>
                <c:pt idx="0">
                  <c:v>Without ESG</c:v>
                </c:pt>
              </c:strCache>
            </c:strRef>
          </c:tx>
          <c:spPr>
            <a:solidFill>
              <a:srgbClr val="FF503C"/>
            </a:solidFill>
          </c:spPr>
          <c:invertIfNegative val="0"/>
          <c:cat>
            <c:strRef>
              <c:f>Лист1!$G$17:$G$18</c:f>
              <c:strCache>
                <c:ptCount val="2"/>
                <c:pt idx="0">
                  <c:v>Strategy Committee</c:v>
                </c:pt>
                <c:pt idx="1">
                  <c:v>ESG Committee</c:v>
                </c:pt>
              </c:strCache>
            </c:strRef>
          </c:cat>
          <c:val>
            <c:numRef>
              <c:f>Лист1!$I$17:$I$18</c:f>
              <c:numCache>
                <c:formatCode>0%</c:formatCode>
                <c:ptCount val="2"/>
                <c:pt idx="0">
                  <c:v>0.630000000000001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2D-4D82-940F-4B257882B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52672"/>
        <c:axId val="103454208"/>
      </c:barChart>
      <c:catAx>
        <c:axId val="10345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54208"/>
        <c:crosses val="autoZero"/>
        <c:auto val="1"/>
        <c:lblAlgn val="ctr"/>
        <c:lblOffset val="100"/>
        <c:noMultiLvlLbl val="0"/>
      </c:catAx>
      <c:valAx>
        <c:axId val="1034542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52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0522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99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4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2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58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52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089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089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2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B7798FF5-2DE3-AA48-A1BD-B0994EF7F0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6497964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" name="think-cell Slide" r:id="rId16" imgW="7761960" imgH="10047960" progId="">
                  <p:embed/>
                </p:oleObj>
              </mc:Choice>
              <mc:Fallback>
                <p:oleObj name="think-cell Slide" r:id="rId16" imgW="7761960" imgH="10047960" progId="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imf.org/2019/10/10/connecting-the-dots-between-sustainable-finance-and-financial-stability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copus.com/home.uri" TargetMode="Externa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5873262" y="2394766"/>
            <a:ext cx="18129738" cy="4642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How corporate governance affect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financial performance: evidence from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russia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10370342" y="7169246"/>
            <a:ext cx="13175457" cy="5156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b="1" dirty="0">
                <a:latin typeface="Times New Roman" pitchFamily="18" charset="0"/>
                <a:cs typeface="Times New Roman" pitchFamily="18" charset="0"/>
              </a:rPr>
              <a:t>Elena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Makeeva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Associate Professor of School of Finance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NRU “Higher School of Economics”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b="1" dirty="0">
                <a:latin typeface="Times New Roman" pitchFamily="18" charset="0"/>
                <a:cs typeface="Times New Roman" pitchFamily="18" charset="0"/>
              </a:rPr>
              <a:t>Konstantin Popov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PhD, Doctoral School of Economics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NRU “Higher School of Economics”</a:t>
            </a:r>
          </a:p>
          <a:p>
            <a:pPr algn="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5410200" y="1077040"/>
            <a:ext cx="18973800" cy="7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Eurasia Business and Economics Society Conference - Istanbul</a:t>
            </a:r>
          </a:p>
        </p:txBody>
      </p:sp>
      <p:sp>
        <p:nvSpPr>
          <p:cNvPr id="55" name="Москва, 2017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Istanbul, Moscow, 2021</a:t>
            </a:r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855" y="1330739"/>
            <a:ext cx="2166348" cy="27928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1555"/>
            <a:ext cx="24383999" cy="759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Binary choice models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253957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27385"/>
              </p:ext>
            </p:extLst>
          </p:nvPr>
        </p:nvGraphicFramePr>
        <p:xfrm>
          <a:off x="281354" y="990601"/>
          <a:ext cx="23835943" cy="1216563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100646">
                  <a:extLst>
                    <a:ext uri="{9D8B030D-6E8A-4147-A177-3AD203B41FA5}">
                      <a16:colId xmlns:a16="http://schemas.microsoft.com/office/drawing/2014/main" val="2249747109"/>
                    </a:ext>
                  </a:extLst>
                </a:gridCol>
                <a:gridCol w="7905750">
                  <a:extLst>
                    <a:ext uri="{9D8B030D-6E8A-4147-A177-3AD203B41FA5}">
                      <a16:colId xmlns:a16="http://schemas.microsoft.com/office/drawing/2014/main" val="638282213"/>
                    </a:ext>
                  </a:extLst>
                </a:gridCol>
                <a:gridCol w="782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8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Marginal</a:t>
                      </a:r>
                      <a:r>
                        <a:rPr lang="en-US" sz="2200" b="1" u="sng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effects: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ESG Participation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Logit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ESG Participation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Probit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763271621"/>
                  </a:ext>
                </a:extLst>
              </a:tr>
              <a:tr h="482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CEO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Age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0,0106**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0,010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9</a:t>
                      </a: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**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Tenure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0,0090*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0,009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</a:t>
                      </a: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924468762"/>
                  </a:ext>
                </a:extLst>
              </a:tr>
              <a:tr h="506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 Level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-0,0037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-0,00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92042168"/>
                  </a:ext>
                </a:extLst>
              </a:tr>
              <a:tr h="475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-0,1605**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-0,16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69</a:t>
                      </a: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242592571"/>
                  </a:ext>
                </a:extLst>
              </a:tr>
              <a:tr h="475213"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Financial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0,0639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704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455031901"/>
                  </a:ext>
                </a:extLst>
              </a:tr>
              <a:tr h="475213"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Management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-0,0760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485307745"/>
                  </a:ext>
                </a:extLst>
              </a:tr>
              <a:tr h="533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Civil Service Experience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0,0790*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842</a:t>
                      </a: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68894220"/>
                  </a:ext>
                </a:extLst>
              </a:tr>
              <a:tr h="528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Previous Experience (Corp)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-0,0110**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-0,0110**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59381098"/>
                  </a:ext>
                </a:extLst>
              </a:tr>
              <a:tr h="4811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CEO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BoD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Member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0,0374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4187612266"/>
                  </a:ext>
                </a:extLst>
              </a:tr>
              <a:tr h="5894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Strategy Committee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0,0126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</a:t>
                      </a:r>
                      <a:r>
                        <a:rPr lang="ru-RU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205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937277218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/ SD Committee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0,0279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977997608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Board Size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0,0044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</a:t>
                      </a:r>
                      <a:r>
                        <a:rPr lang="ru-RU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36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Independent Directors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0,0925***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0,09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32</a:t>
                      </a: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591254381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 with Financial Expertise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-0,0046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-0,00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77437075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Directors-Expatriates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-0,0181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-0,01</a:t>
                      </a:r>
                      <a:r>
                        <a:rPr lang="ru-RU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75</a:t>
                      </a:r>
                      <a:endParaRPr lang="en-US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622928755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EBITDA / Sales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0,4126**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0,4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083</a:t>
                      </a: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Debt / Assets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-0,1636*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</a:t>
                      </a:r>
                      <a:r>
                        <a:rPr lang="ru-RU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706</a:t>
                      </a: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NetCAPEX</a:t>
                      </a: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 / Sales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0,1694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Observations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07100100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Predicted Y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0,2181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0,2273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4152404387"/>
                  </a:ext>
                </a:extLst>
              </a:tr>
              <a:tr h="541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Pseudo</a:t>
                      </a:r>
                      <a:r>
                        <a:rPr lang="en-US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R-squared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420860861"/>
                  </a:ext>
                </a:extLst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281354" y="13244060"/>
            <a:ext cx="23835944" cy="15028"/>
          </a:xfrm>
          <a:prstGeom prst="line">
            <a:avLst/>
          </a:prstGeom>
          <a:noFill/>
          <a:ln w="28575" cap="flat">
            <a:solidFill>
              <a:srgbClr val="253957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0" y="13217788"/>
            <a:ext cx="243840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Green</a:t>
            </a:r>
            <a:r>
              <a:rPr kumimoji="0" lang="en-US" sz="240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positive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negative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kumimoji="0" lang="en-US" sz="24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Significance: * - 90%, ** - 95%, *** - 99%.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8604626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1555"/>
            <a:ext cx="24383999" cy="759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1 and 2 – Panel models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253957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26582"/>
              </p:ext>
            </p:extLst>
          </p:nvPr>
        </p:nvGraphicFramePr>
        <p:xfrm>
          <a:off x="281354" y="990601"/>
          <a:ext cx="23797846" cy="1165747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097863">
                  <a:extLst>
                    <a:ext uri="{9D8B030D-6E8A-4147-A177-3AD203B41FA5}">
                      <a16:colId xmlns:a16="http://schemas.microsoft.com/office/drawing/2014/main" val="2249747109"/>
                    </a:ext>
                  </a:extLst>
                </a:gridCol>
                <a:gridCol w="3946289">
                  <a:extLst>
                    <a:ext uri="{9D8B030D-6E8A-4147-A177-3AD203B41FA5}">
                      <a16:colId xmlns:a16="http://schemas.microsoft.com/office/drawing/2014/main" val="638282213"/>
                    </a:ext>
                  </a:extLst>
                </a:gridCol>
                <a:gridCol w="511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3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7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Influencing / Dependent Variables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ESG Score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Social Score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Environmental Score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763271621"/>
                  </a:ext>
                </a:extLst>
              </a:tr>
              <a:tr h="5109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Tenure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0,0281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-0,1242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0,3457*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924468762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 Level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-1,4969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-1,2229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-2,1063*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92042168"/>
                  </a:ext>
                </a:extLst>
              </a:tr>
              <a:tr h="4933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-2,8077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-4,1972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-1,6886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242592571"/>
                  </a:ext>
                </a:extLst>
              </a:tr>
              <a:tr h="493306"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Financial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-0,3977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-1,8691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-1,8140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455031901"/>
                  </a:ext>
                </a:extLst>
              </a:tr>
              <a:tr h="493306"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Management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-5,8023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-7,9506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-7,4406*</a:t>
                      </a:r>
                      <a:endParaRPr lang="ru-RU" sz="22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485307745"/>
                  </a:ext>
                </a:extLst>
              </a:tr>
              <a:tr h="564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Civil Service Experience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4,1613*</a:t>
                      </a:r>
                      <a:endParaRPr lang="ru-RU" sz="2200" b="1" i="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4,6778*</a:t>
                      </a:r>
                      <a:endParaRPr lang="ru-RU" sz="2200" b="1" i="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3,0865*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68894220"/>
                  </a:ext>
                </a:extLst>
              </a:tr>
              <a:tr h="5590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Previous Experience (Corp)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-0,6759**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-0,7412**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-0,4736*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59381098"/>
                  </a:ext>
                </a:extLst>
              </a:tr>
              <a:tr h="5091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CEO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BoD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Member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3,8104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3,2688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2,9051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4187612266"/>
                  </a:ext>
                </a:extLst>
              </a:tr>
              <a:tr h="6237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Strategy Committee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-3,8468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-4,8713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1,5932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937277218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/ SD Committee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-2,4316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-5,0764*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6,8359*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977997608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Independent Directors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0,4122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0,7059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0,9827*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591254381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 with Financial Expertise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0,2468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0,4178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0,1886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77437075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Directors-Expatriates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1,1397*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1,5543*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0,3949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622928755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EBITDA / Sales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-1,8810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-5,8920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-3,8469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899711064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Debt / Assets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2,6081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3,6559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9,5418*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611963586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NetCAPEX</a:t>
                      </a: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 / Sales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39,6631**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46,4151*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29,0520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782590832"/>
                  </a:ext>
                </a:extLst>
              </a:tr>
              <a:tr h="4933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ROA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2,3407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-2,2582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11,2995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CONST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21,9802**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23,8924**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8,4608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719325101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Observations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07100100"/>
                  </a:ext>
                </a:extLst>
              </a:tr>
              <a:tr h="572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R-squared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,31%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,92%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35,61%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420860861"/>
                  </a:ext>
                </a:extLst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281354" y="13244060"/>
            <a:ext cx="23835944" cy="15028"/>
          </a:xfrm>
          <a:prstGeom prst="line">
            <a:avLst/>
          </a:prstGeom>
          <a:noFill/>
          <a:ln w="28575" cap="flat">
            <a:solidFill>
              <a:srgbClr val="253957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0" y="13217788"/>
            <a:ext cx="243840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Green</a:t>
            </a:r>
            <a:r>
              <a:rPr kumimoji="0" lang="en-US" sz="240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positive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negative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kumimoji="0" lang="en-US" sz="24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Significance: * - 90%, ** - 95%, *** - 99%.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7646162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1555"/>
            <a:ext cx="24383999" cy="759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1 and 2 – Panel models (Heckman)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253957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34141"/>
              </p:ext>
            </p:extLst>
          </p:nvPr>
        </p:nvGraphicFramePr>
        <p:xfrm>
          <a:off x="281354" y="990601"/>
          <a:ext cx="23797846" cy="1143000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097863">
                  <a:extLst>
                    <a:ext uri="{9D8B030D-6E8A-4147-A177-3AD203B41FA5}">
                      <a16:colId xmlns:a16="http://schemas.microsoft.com/office/drawing/2014/main" val="2249747109"/>
                    </a:ext>
                  </a:extLst>
                </a:gridCol>
                <a:gridCol w="3946289">
                  <a:extLst>
                    <a:ext uri="{9D8B030D-6E8A-4147-A177-3AD203B41FA5}">
                      <a16:colId xmlns:a16="http://schemas.microsoft.com/office/drawing/2014/main" val="638282213"/>
                    </a:ext>
                  </a:extLst>
                </a:gridCol>
                <a:gridCol w="511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3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53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Influencing / Dependent Variables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ESG Participation x 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ESG Score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ESG Participation x 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Social Score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ESG Participation x 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Environmental Score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763271621"/>
                  </a:ext>
                </a:extLst>
              </a:tr>
              <a:tr h="5892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Tenure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-0,0023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-0,1341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0,0277*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924468762"/>
                  </a:ext>
                </a:extLst>
              </a:tr>
              <a:tr h="660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 Level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-1,7884*</a:t>
                      </a:r>
                      <a:endParaRPr lang="ru-RU" sz="22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-0,2565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-2,2075*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92042168"/>
                  </a:ext>
                </a:extLst>
              </a:tr>
              <a:tr h="5799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-1,6394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-2,6048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-1,4736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242592571"/>
                  </a:ext>
                </a:extLst>
              </a:tr>
              <a:tr h="579965"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Financial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-2,9806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-6,2944*</a:t>
                      </a:r>
                      <a:endParaRPr lang="ru-RU" sz="22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-3,6970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455031901"/>
                  </a:ext>
                </a:extLst>
              </a:tr>
              <a:tr h="579965"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Management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-8,5891*</a:t>
                      </a:r>
                      <a:endParaRPr lang="ru-RU" sz="22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-7,4974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-5,9782*</a:t>
                      </a:r>
                      <a:endParaRPr lang="ru-RU" sz="22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485307745"/>
                  </a:ext>
                </a:extLst>
              </a:tr>
              <a:tr h="65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Civil Service Experience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0,7956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0,7319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1,6979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68894220"/>
                  </a:ext>
                </a:extLst>
              </a:tr>
              <a:tr h="644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Previous Experience (Corp)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-0,3915*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-0,4161*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-0,3366*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59381098"/>
                  </a:ext>
                </a:extLst>
              </a:tr>
              <a:tr h="5871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CEO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BoD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Member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2,6471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0,7406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1,4656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4187612266"/>
                  </a:ext>
                </a:extLst>
              </a:tr>
              <a:tr h="719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Strategy Committee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-2,0515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-2,2505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2,7262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937277218"/>
                  </a:ext>
                </a:extLst>
              </a:tr>
              <a:tr h="660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/ SD Committee (dummy)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0,6362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-0,5682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6,9793*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977997608"/>
                  </a:ext>
                </a:extLst>
              </a:tr>
              <a:tr h="660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Independent Directors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0,6119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0,3299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0,5096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591254381"/>
                  </a:ext>
                </a:extLst>
              </a:tr>
              <a:tr h="660596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 with Financial Expertise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0,3988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0,5564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0,3051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77437075"/>
                  </a:ext>
                </a:extLst>
              </a:tr>
              <a:tr h="660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Directors-Expatriates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1,1682*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1,6529*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0,5968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622928755"/>
                  </a:ext>
                </a:extLst>
              </a:tr>
              <a:tr h="660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Size (ln Revenue)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2,0653*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899711064"/>
                  </a:ext>
                </a:extLst>
              </a:tr>
              <a:tr h="609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CONST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0,9061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31,8393***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18,8330***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719325101"/>
                  </a:ext>
                </a:extLst>
              </a:tr>
              <a:tr h="660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Observations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07100100"/>
                  </a:ext>
                </a:extLst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281354" y="13244060"/>
            <a:ext cx="23835944" cy="15028"/>
          </a:xfrm>
          <a:prstGeom prst="line">
            <a:avLst/>
          </a:prstGeom>
          <a:noFill/>
          <a:ln w="28575" cap="flat">
            <a:solidFill>
              <a:srgbClr val="253957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0" y="13217788"/>
            <a:ext cx="243840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Green</a:t>
            </a:r>
            <a:r>
              <a:rPr kumimoji="0" lang="en-US" sz="240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positive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negative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kumimoji="0" lang="en-US" sz="24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Significance: * - 90%, ** - 95%, *** - 99%.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764813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12770"/>
            <a:ext cx="24383999" cy="759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</a:t>
            </a:r>
            <a:r>
              <a:rPr lang="ru-RU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Panel models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253957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00834"/>
              </p:ext>
            </p:extLst>
          </p:nvPr>
        </p:nvGraphicFramePr>
        <p:xfrm>
          <a:off x="281354" y="1162050"/>
          <a:ext cx="23721645" cy="1133474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517873">
                  <a:extLst>
                    <a:ext uri="{9D8B030D-6E8A-4147-A177-3AD203B41FA5}">
                      <a16:colId xmlns:a16="http://schemas.microsoft.com/office/drawing/2014/main" val="2249747109"/>
                    </a:ext>
                  </a:extLst>
                </a:gridCol>
                <a:gridCol w="3863151">
                  <a:extLst>
                    <a:ext uri="{9D8B030D-6E8A-4147-A177-3AD203B41FA5}">
                      <a16:colId xmlns:a16="http://schemas.microsoft.com/office/drawing/2014/main" val="638282213"/>
                    </a:ext>
                  </a:extLst>
                </a:gridCol>
                <a:gridCol w="3755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4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Influencing / Dependent Variables</a:t>
                      </a:r>
                      <a:endParaRPr lang="ru-RU" sz="2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 </a:t>
                      </a:r>
                      <a:r>
                        <a:rPr lang="en-US" sz="25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MarketCap</a:t>
                      </a:r>
                      <a:endParaRPr lang="ru-RU" sz="2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 </a:t>
                      </a:r>
                      <a:r>
                        <a:rPr lang="en-US" sz="25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MarketCap</a:t>
                      </a:r>
                      <a:endParaRPr lang="ru-RU" sz="2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Tobin’s Q</a:t>
                      </a:r>
                      <a:endParaRPr lang="ru-RU" sz="2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Tobin’s Q</a:t>
                      </a:r>
                      <a:endParaRPr lang="ru-RU" sz="2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763271621"/>
                  </a:ext>
                </a:extLst>
              </a:tr>
              <a:tr h="909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Participation</a:t>
                      </a:r>
                      <a:r>
                        <a:rPr lang="en-US" sz="2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Score</a:t>
                      </a:r>
                      <a:endParaRPr lang="ru-RU" sz="2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0,0112*</a:t>
                      </a:r>
                      <a:endParaRPr lang="ru-RU" sz="2500" b="1" i="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0,0167***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924468762"/>
                  </a:ext>
                </a:extLst>
              </a:tr>
              <a:tr h="909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Participation</a:t>
                      </a:r>
                      <a:r>
                        <a:rPr lang="en-US" sz="2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5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</a:t>
                      </a:r>
                      <a:r>
                        <a:rPr lang="en-US" sz="2500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Social Score</a:t>
                      </a:r>
                      <a:endParaRPr lang="ru-RU" sz="2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0,0113*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0,0056</a:t>
                      </a:r>
                      <a:endParaRPr lang="ru-RU" sz="25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Participation</a:t>
                      </a:r>
                      <a:r>
                        <a:rPr lang="en-US" sz="2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5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Environmental Score</a:t>
                      </a:r>
                      <a:endParaRPr lang="ru-RU" sz="2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0,0101*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0,0082*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88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EBITDA/Sales</a:t>
                      </a:r>
                      <a:endParaRPr lang="ru-RU" sz="2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1,2539***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1,8299**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1,2856***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1,3081***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00673960"/>
                  </a:ext>
                </a:extLst>
              </a:tr>
              <a:tr h="1016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  <a:r>
                        <a:rPr lang="en-US" sz="2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Assets</a:t>
                      </a:r>
                      <a:endParaRPr lang="ru-RU" sz="2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-0,3213</a:t>
                      </a:r>
                      <a:endParaRPr lang="ru-RU" sz="25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-0,0961</a:t>
                      </a:r>
                      <a:endParaRPr lang="ru-RU" sz="25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0,1343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0,1265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68894220"/>
                  </a:ext>
                </a:extLst>
              </a:tr>
              <a:tr h="11183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NetCAPEX</a:t>
                      </a:r>
                      <a:r>
                        <a:rPr lang="en-US" sz="25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Sales</a:t>
                      </a:r>
                      <a:endParaRPr lang="ru-RU" sz="2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-1,2493 (-1 year)**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-1,1283 (-1 year)*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-0,5309 (-1 year)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-0,5153 (-1 year)</a:t>
                      </a:r>
                      <a:endParaRPr lang="ru-RU" sz="2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59381098"/>
                  </a:ext>
                </a:extLst>
              </a:tr>
              <a:tr h="1207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Size (</a:t>
                      </a:r>
                      <a:r>
                        <a:rPr lang="en-US" sz="25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</a:t>
                      </a:r>
                      <a:r>
                        <a:rPr lang="en-US" sz="25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Revenue)</a:t>
                      </a:r>
                      <a:endParaRPr lang="ru-RU" sz="2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0,1491**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0,3416***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-0,2040*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-0,1949*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4187612266"/>
                  </a:ext>
                </a:extLst>
              </a:tr>
              <a:tr h="1119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CONST</a:t>
                      </a:r>
                      <a:endParaRPr lang="ru-RU" sz="25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9,2125***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6,5996***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2,6102**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2,5227**</a:t>
                      </a:r>
                      <a:endParaRPr lang="ru-RU" sz="2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879069920"/>
                  </a:ext>
                </a:extLst>
              </a:tr>
              <a:tr h="1119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Observations</a:t>
                      </a:r>
                      <a:endParaRPr lang="ru-RU" sz="25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59611294"/>
                  </a:ext>
                </a:extLst>
              </a:tr>
              <a:tr h="1119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R-squared</a:t>
                      </a:r>
                      <a:endParaRPr lang="ru-RU" sz="25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56,62%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61,11%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13,51 %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latin typeface="Times New Roman" pitchFamily="18" charset="0"/>
                          <a:cs typeface="Times New Roman" pitchFamily="18" charset="0"/>
                        </a:rPr>
                        <a:t>11,71%</a:t>
                      </a:r>
                      <a:endParaRPr lang="ru-RU" sz="2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42086086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3085894"/>
            <a:ext cx="243840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Green</a:t>
            </a:r>
            <a:r>
              <a:rPr kumimoji="0" lang="en-US" sz="240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positive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negative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kumimoji="0" lang="en-US" sz="24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Significance: * - 90%, ** - 95%, *** - 99%.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1618004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39630"/>
            <a:ext cx="24383999" cy="759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</a:t>
            </a:r>
            <a:r>
              <a:rPr lang="ru-RU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Panel models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253957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44636"/>
              </p:ext>
            </p:extLst>
          </p:nvPr>
        </p:nvGraphicFramePr>
        <p:xfrm>
          <a:off x="281354" y="742949"/>
          <a:ext cx="23721646" cy="1246371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872750">
                  <a:extLst>
                    <a:ext uri="{9D8B030D-6E8A-4147-A177-3AD203B41FA5}">
                      <a16:colId xmlns:a16="http://schemas.microsoft.com/office/drawing/2014/main" val="2249747109"/>
                    </a:ext>
                  </a:extLst>
                </a:gridCol>
                <a:gridCol w="382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2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5285">
                  <a:extLst>
                    <a:ext uri="{9D8B030D-6E8A-4147-A177-3AD203B41FA5}">
                      <a16:colId xmlns:a16="http://schemas.microsoft.com/office/drawing/2014/main" val="235243784"/>
                    </a:ext>
                  </a:extLst>
                </a:gridCol>
              </a:tblGrid>
              <a:tr h="5481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Influencing / Dependent Variables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MarketCap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MarketCap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MarketCap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Tobin’s Q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763271621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Participation x ESG Score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0,0164*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0,0059*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924468762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Participation x 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Environmental Score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0,0122*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Participation x 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Social Score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0,0123**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CEO Tenure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0,0506**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0,0511**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0,0533**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CEO Educational Level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0,0407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0,0400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0,0384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-0,0233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Helvetica Light"/>
                        </a:rPr>
                        <a:t>Technical Education (dummy)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-0,2546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-0,2741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-0,2691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Helvetica Light"/>
                        </a:rPr>
                        <a:t>Economic &amp; Financial Education (dummy)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-0,3017*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-0,2668*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-0,3001*</a:t>
                      </a:r>
                      <a:endParaRPr lang="ru-RU" sz="22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0,0417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Helvetica Light"/>
                        </a:rPr>
                        <a:t>Management Education (dummy)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-0,0844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-0,0579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-0,0780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-0,1812*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Civil Service Experience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0,1066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0,0959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0,1117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0,0637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Previous Experience (Corp)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0,0168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0,0158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0,0145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-0,0082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6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CEO Board Member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-0,0904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-0,0842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-0,0864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0,1086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6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Strategy Committee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-0,0937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-0,0950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-0,0994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-0,2930*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6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/ SD Committee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0,0885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0,0276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0,1128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-0,1369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6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Independent Directors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0,0857**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0,0859**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0,0871**</a:t>
                      </a:r>
                      <a:endParaRPr lang="ru-RU" sz="2200" b="1" i="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-0,124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6548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 with Financial Expertise</a:t>
                      </a:r>
                      <a:endParaRPr lang="ru-RU" sz="2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0,0863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0,0863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0,0875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0,0269*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6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Directors-Expatriates</a:t>
                      </a:r>
                      <a:endParaRPr lang="ru-RU" sz="2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0,0795*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0,0766*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0,0776*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0,0310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2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EBITDA/Sales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1,2734**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1,2652 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1,2889***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1,2972***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00673960"/>
                  </a:ext>
                </a:extLst>
              </a:tr>
              <a:tr h="5320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Assets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-0,4138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-0,4299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-0,4372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0,4683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68894220"/>
                  </a:ext>
                </a:extLst>
              </a:tr>
              <a:tr h="5852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NetCAPEX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Sales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-0,6122 (-1 year)*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-0,5604 (-1 year)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-0,5965 (-1 year)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-0,3244 (-1 year)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59381098"/>
                  </a:ext>
                </a:extLst>
              </a:tr>
              <a:tr h="5741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ROA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0,9206 (-1 year)***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0,9326 (-1 year)***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0,9302 (-1 year)***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1,3441 (-1 year)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585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CONST</a:t>
                      </a:r>
                      <a:endParaRPr lang="ru-RU" sz="22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9,3479***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10,0247***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9,9841***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0,1133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879069920"/>
                  </a:ext>
                </a:extLst>
              </a:tr>
              <a:tr h="585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Observations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59611294"/>
                  </a:ext>
                </a:extLst>
              </a:tr>
              <a:tr h="585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R-squared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34,11%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28,35%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30,47%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26,61%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42086086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3217788"/>
            <a:ext cx="243840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Green</a:t>
            </a:r>
            <a:r>
              <a:rPr kumimoji="0" lang="en-US" sz="240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positive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negative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kumimoji="0" lang="en-US" sz="24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Significance: * - 90%, ** - 95%, *** - 99%.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1618004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39630"/>
            <a:ext cx="24383999" cy="759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</a:t>
            </a:r>
            <a:r>
              <a:rPr lang="ru-RU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solidFill>
                  <a:srgbClr val="2539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Maximum likelihood models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253957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3941"/>
              </p:ext>
            </p:extLst>
          </p:nvPr>
        </p:nvGraphicFramePr>
        <p:xfrm>
          <a:off x="281354" y="742951"/>
          <a:ext cx="23721646" cy="1249185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872750">
                  <a:extLst>
                    <a:ext uri="{9D8B030D-6E8A-4147-A177-3AD203B41FA5}">
                      <a16:colId xmlns:a16="http://schemas.microsoft.com/office/drawing/2014/main" val="2249747109"/>
                    </a:ext>
                  </a:extLst>
                </a:gridCol>
                <a:gridCol w="382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2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5285">
                  <a:extLst>
                    <a:ext uri="{9D8B030D-6E8A-4147-A177-3AD203B41FA5}">
                      <a16:colId xmlns:a16="http://schemas.microsoft.com/office/drawing/2014/main" val="235243784"/>
                    </a:ext>
                  </a:extLst>
                </a:gridCol>
              </a:tblGrid>
              <a:tr h="5607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Influencing / Dependent Variables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MarketCap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MarketCap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Tobin’s Q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Tobin’s Q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3763271621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 Score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0,0453***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0,0184***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924468762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Environmental Score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0,0105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0,0045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Social Score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0,0337**</a:t>
                      </a:r>
                      <a:endParaRPr lang="ru-RU" sz="2200" b="1" i="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0,0128*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CEO Tenure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-0,0001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0,0006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0,0026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0,0028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CEO Educational Level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0,0647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0,0534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-0,0112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-0,0153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Helvetica Light"/>
                        </a:rPr>
                        <a:t>Technical Education (dummy)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-0,0349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-0,0264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0,0892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0,0905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Helvetica Light"/>
                        </a:rPr>
                        <a:t>Economic &amp; Financial Education (dummy)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0,1394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0,1692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0,0829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0,0957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Helvetica Light"/>
                        </a:rPr>
                        <a:t>Management Education (dummy)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-0,6595**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-0,6513**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-0,0556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-0,0559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Civil Service Experience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0,1929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0,2002*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0,0277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0,0305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CEO Previous Experience (Corp)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0,0065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0,0062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-0,0008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-0,0013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0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CEO Board Member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0,00001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0,0114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0,1258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0,1315*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0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Strategy Committee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-0,3015*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-0,3082*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-0,2960***</a:t>
                      </a: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-0,3000***</a:t>
                      </a: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7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ESG / SD Committee (dummy)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-0,1614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-0,1768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-0,0544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-0,0600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0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Independent Directors</a:t>
                      </a:r>
                      <a:endParaRPr lang="ru-RU" sz="21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0,0138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0,0143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0,0134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0,0146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0693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 with Financial Expertise</a:t>
                      </a:r>
                      <a:endParaRPr lang="ru-RU" sz="2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0,0429*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0,0401*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0,0153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0,0142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0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Number of Directors-Expatriates</a:t>
                      </a:r>
                      <a:endParaRPr lang="ru-RU" sz="2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0,0495*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0,0505*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0,0609***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0,0609 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14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EBITDA/Sales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3,5327***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3,5760 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0,8443 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0,8704 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500673960"/>
                  </a:ext>
                </a:extLst>
              </a:tr>
              <a:tr h="520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  <a:r>
                        <a:rPr lang="en-US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Assets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0,0447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0,0405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0,4095**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0,4082**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68894220"/>
                  </a:ext>
                </a:extLst>
              </a:tr>
              <a:tr h="572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NetCAPEX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Sales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0,0126 (-1 year)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-0,0146 (-1 year)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0,1621 (-1 year)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Helvetica Light"/>
                        </a:rPr>
                        <a:t>0,1545 (-1 year)</a:t>
                      </a:r>
                      <a:endParaRPr lang="ru-RU" sz="2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59381098"/>
                  </a:ext>
                </a:extLst>
              </a:tr>
              <a:tr h="561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Size (ln Revenue)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0,6088***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0,6285***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-0,1529 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-0,1416 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206747089"/>
                  </a:ext>
                </a:extLst>
              </a:tr>
              <a:tr h="561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ROA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0,9848 (-1 year)**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0,9983 (-1 year)**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1,4187 (-1 year)**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1,4250 (-1 year)**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573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CONST</a:t>
                      </a:r>
                      <a:endParaRPr lang="ru-RU" sz="22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2,3277***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2,1258***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1,7340***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1,6149***</a:t>
                      </a:r>
                      <a:endParaRPr lang="ru-RU" sz="2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879069920"/>
                  </a:ext>
                </a:extLst>
              </a:tr>
              <a:tr h="573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Observations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74" marR="44174" marT="0" marB="0" anchor="ctr"/>
                </a:tc>
                <a:extLst>
                  <a:ext uri="{0D108BD9-81ED-4DB2-BD59-A6C34878D82A}">
                    <a16:rowId xmlns:a16="http://schemas.microsoft.com/office/drawing/2014/main" val="175961129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3217788"/>
            <a:ext cx="243840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Green</a:t>
            </a:r>
            <a:r>
              <a:rPr kumimoji="0" lang="en-US" sz="240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positive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negative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kumimoji="0" lang="en-US" sz="24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Significance: * - 90%, ** - 95%, *** - 99%.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6809479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855" y="1330739"/>
            <a:ext cx="2166348" cy="279280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рямоугольник 2"/>
          <p:cNvSpPr/>
          <p:nvPr/>
        </p:nvSpPr>
        <p:spPr>
          <a:xfrm>
            <a:off x="5295900" y="0"/>
            <a:ext cx="190881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53957"/>
                </a:solidFill>
                <a:latin typeface="Times New Roman" pitchFamily="18" charset="0"/>
                <a:cs typeface="Times New Roman" pitchFamily="18" charset="0"/>
              </a:rPr>
              <a:t>Key Results</a:t>
            </a:r>
            <a:endParaRPr lang="en-US" dirty="0">
              <a:solidFill>
                <a:srgbClr val="25395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5900" y="716329"/>
            <a:ext cx="18859499" cy="1314205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CEO Tenure and CEO Civil Service Experience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positively affect corporate ESG score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which is consistent with previous research (Hong et al., 2016; Malik et al., 2020) and can be explained by higher attitude of such CEOs to long-term value of company, and values of the whole society.</a:t>
            </a:r>
          </a:p>
          <a:p>
            <a:pPr marL="514350" indent="-5143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the same time, previous experience at CEO position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negatively affects ESG score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which can be explained by poorer ESG understanding among Russian CEOs.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Hypotheses 1 is partly confirmed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Board Independence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Number of Directors-Expatriates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positively associated with Russian companies’ ESG score, which agrees with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Shaukat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al., 2015,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Ferrel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al., 2016,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Haque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(2017). But,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specialized ESG Committee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positively associated only with corporate Environmental performance.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Hypotheses 2 is partly confirmed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ESG performance makes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significant positive impact on Market Capitalization and Tobin’s Q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Russian non-financial companies.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Hypotheses 3 is mostly confirmed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 performance seems to be more significant for Russian companies than Environmental one, which can be explained by more significant effects of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Occupational Health and Safety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 Impacts on Communities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Talent Attraction and Retention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indicators on Russian companies.</a:t>
            </a:r>
          </a:p>
          <a:p>
            <a:pPr marL="514350" indent="-5143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Further study is necessary to compare these results with other emerging countries, for example, BRICS countries.</a:t>
            </a:r>
          </a:p>
          <a:p>
            <a:pPr marL="514350" indent="-5143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1076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лефон.: +Х (ХХХ) ХХХ ХХХХ"/>
          <p:cNvSpPr txBox="1"/>
          <p:nvPr/>
        </p:nvSpPr>
        <p:spPr>
          <a:xfrm>
            <a:off x="0" y="7197399"/>
            <a:ext cx="24384000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en-US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attention!</a:t>
            </a:r>
            <a:endParaRPr sz="5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97107" y="756139"/>
            <a:ext cx="6189785" cy="62249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855" y="1330739"/>
            <a:ext cx="2166348" cy="279280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рямоугольник 2"/>
          <p:cNvSpPr/>
          <p:nvPr/>
        </p:nvSpPr>
        <p:spPr>
          <a:xfrm>
            <a:off x="5328139" y="0"/>
            <a:ext cx="186924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53957"/>
                </a:solidFill>
                <a:latin typeface="Times New Roman" pitchFamily="18" charset="0"/>
                <a:cs typeface="Times New Roman" pitchFamily="18" charset="0"/>
              </a:rPr>
              <a:t>Relevance</a:t>
            </a:r>
            <a:endParaRPr lang="en-US" dirty="0">
              <a:solidFill>
                <a:srgbClr val="25395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7800" y="9123136"/>
            <a:ext cx="19126200" cy="47089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Enhancing interest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among scientists, especially in the last decade</a:t>
            </a:r>
            <a:endParaRPr lang="ru-RU" sz="3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Increasing ESG factors’ role in making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financial and strategic decisions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Growing environmental and social concerns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within the society</a:t>
            </a:r>
            <a:endParaRPr lang="ru-RU" sz="3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Increasing importance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ESG disclosure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practices for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institutional investors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Tougher institutional regulations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US, EU and some emerging countries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7801" y="7710666"/>
            <a:ext cx="9258299" cy="15292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Bloomberg L.P. and IMF calculations. URL: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https://blogs.imf.org/2019/10/10/connecting-the-dots-between-sustainable-finance-and-financial-stability/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092677663"/>
              </p:ext>
            </p:extLst>
          </p:nvPr>
        </p:nvGraphicFramePr>
        <p:xfrm>
          <a:off x="5257802" y="861775"/>
          <a:ext cx="9258298" cy="684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198940"/>
              </p:ext>
            </p:extLst>
          </p:nvPr>
        </p:nvGraphicFramePr>
        <p:xfrm>
          <a:off x="14516100" y="861774"/>
          <a:ext cx="9867900" cy="684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516099" y="7941498"/>
            <a:ext cx="9867901" cy="1067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Authors’ calculations based on Scopus data. URL: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https://www.scopus.com/home.uri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31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35507"/>
              </p:ext>
            </p:extLst>
          </p:nvPr>
        </p:nvGraphicFramePr>
        <p:xfrm>
          <a:off x="0" y="819152"/>
          <a:ext cx="24384001" cy="1284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232">
                <a:tc>
                  <a:txBody>
                    <a:bodyPr/>
                    <a:lstStyle/>
                    <a:p>
                      <a:r>
                        <a:rPr lang="en-US" sz="3500" dirty="0"/>
                        <a:t>Authors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Approaches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Samples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Key Results</a:t>
                      </a:r>
                      <a:endParaRPr lang="ru-RU" sz="3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028">
                <a:tc>
                  <a:txBody>
                    <a:bodyPr/>
                    <a:lstStyle/>
                    <a:p>
                      <a:pPr marL="0" marR="0" lvl="0" indent="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3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0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Friede</a:t>
                      </a:r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et al.</a:t>
                      </a:r>
                      <a:r>
                        <a:rPr lang="en-US" sz="3000" i="0" kern="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(2015)</a:t>
                      </a:r>
                    </a:p>
                    <a:p>
                      <a:pPr marL="0" marR="0" lvl="0" indent="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Widyawatti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(2019)</a:t>
                      </a:r>
                    </a:p>
                    <a:p>
                      <a:pPr marL="0" marR="0" lvl="0" indent="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Conenc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&amp;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Piselli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(2020)</a:t>
                      </a:r>
                    </a:p>
                    <a:p>
                      <a:pPr marL="0" marR="0" lvl="0" indent="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Daugaard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D. (2020)</a:t>
                      </a:r>
                      <a:endParaRPr lang="ru-RU" sz="3000" b="0" i="1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  <a:p>
                      <a:pPr algn="just"/>
                      <a:endParaRPr lang="ru-RU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Literature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Reviews using meta-analysis and/or textual analysis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2 200 empirical articles from 1970 to 2015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429 articles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from Web of Science from 1979 to 2016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Growing number of articles dedicated to ESG after 2002,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peaking in 2014 and 2016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years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Almost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50% of studies confirm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significant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positive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impact of ESG investments on financial performance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S-factor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, or Socially responsible investments as the most popular theme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“Socially responsible investing” as the most popular key-word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Increasing ESG importance due to growing number of investors concerned with it</a:t>
                      </a:r>
                      <a:endParaRPr lang="ru-RU" sz="2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938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dirty="0"/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Bertolotti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(2020)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Grewal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&amp;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Serafeim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(2020)</a:t>
                      </a:r>
                      <a:endParaRPr lang="ru-RU" sz="3000" b="0" i="0" u="none" strike="noStrike" kern="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Descriptive statistic analysis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MSCI companies from 2013 to 2019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Over 400 articles on Corporate Social Responsibility (CSR) and Sustainability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97% of MSCI companies participate in ESG ratings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Companies preparing Sustainability reports grew up from 20 (early 1990s) to 10 000 by now</a:t>
                      </a:r>
                      <a:endParaRPr lang="ru-RU" sz="2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185275"/>
                  </a:ext>
                </a:extLst>
              </a:tr>
              <a:tr h="4769299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Henisz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(2014)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Bolton &amp;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Kacperczyk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(2019)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Ginglinger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&amp;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Moreqau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(2019)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Lattanzio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&amp;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Litov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(2019)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Chemmanur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(2020)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Choi</a:t>
                      </a: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(2020)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3000" b="0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Roy et al. (2020)</a:t>
                      </a:r>
                      <a:endParaRPr lang="ru-RU" sz="3000" b="0" i="0" u="none" strike="noStrike" kern="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Panel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data econometric analysis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19 public gold-mining companies from 1993 to 2008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3 421 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US companies from 2005 to 2017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1 212 MSCI World Index companies from 2010 to 2018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985 US companies from 2002 to 2014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2 622 US companies from 2000 to 2013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4 168 public Indian companies from 2012 to 2017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Stakeholders’ support enhances market evaluation of companies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Large companies tend to reduce CO2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emissions in order to improve reputation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Higher Cost of Capital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for companies with higher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Environmental risks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CSR investment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mitigates companies’ risks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ESG enhances investment attractiveness for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institutional and foreign investors</a:t>
                      </a:r>
                      <a:endParaRPr lang="ru-RU" sz="26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0"/>
            <a:ext cx="24384000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 Light"/>
              </a:rPr>
              <a:t>ESG as a determinant</a:t>
            </a:r>
            <a:r>
              <a:rPr kumimoji="0" lang="en-US" sz="5000" b="1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 Light"/>
              </a:rPr>
              <a:t> of Corporate Financial Performance</a:t>
            </a:r>
            <a:endParaRPr kumimoji="0" lang="ru-RU" sz="5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itchFamily="18" charset="0"/>
              <a:cs typeface="Times New Roman" pitchFamily="18" charset="0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816704"/>
              </p:ext>
            </p:extLst>
          </p:nvPr>
        </p:nvGraphicFramePr>
        <p:xfrm>
          <a:off x="0" y="913712"/>
          <a:ext cx="24384001" cy="1280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6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1111">
                <a:tc>
                  <a:txBody>
                    <a:bodyPr/>
                    <a:lstStyle/>
                    <a:p>
                      <a:r>
                        <a:rPr lang="en-US" sz="3500" dirty="0"/>
                        <a:t>Authors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Approaches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Samples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Key Results</a:t>
                      </a:r>
                      <a:endParaRPr lang="ru-RU" sz="3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853">
                <a:tc>
                  <a:txBody>
                    <a:bodyPr/>
                    <a:lstStyle/>
                    <a:p>
                      <a:pPr marL="0" marR="0" lvl="0" indent="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3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Kim et al. (2014)</a:t>
                      </a:r>
                    </a:p>
                    <a:p>
                      <a:pPr marL="0" marR="0" lvl="0" indent="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3000" b="0" i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Huynh (2018)</a:t>
                      </a:r>
                      <a:endParaRPr lang="ru-RU" sz="3000" b="0" i="1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Panel regressions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of stock prices’ performance / corporate financial performance from ESG factors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12 978 observations in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the US from 1995 to 2009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50 biggest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public 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companies from Vietnam</a:t>
                      </a:r>
                      <a:endParaRPr lang="en-US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ESG as a disciplining factor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for top-management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Mitigating role of ESG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for company in case of financial distresses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At the same time,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increased agency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risk in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poorly governed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companies</a:t>
                      </a:r>
                      <a:endParaRPr lang="ru-RU" sz="2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0323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Klettner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(2014)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Muttakin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&amp; </a:t>
                      </a: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Subramaniam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(2015)</a:t>
                      </a:r>
                    </a:p>
                    <a:p>
                      <a:pPr marL="457200" indent="-4572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Kruger (2015)</a:t>
                      </a:r>
                    </a:p>
                    <a:p>
                      <a:pPr marL="457200" indent="-4572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Jain, </a:t>
                      </a: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Jamali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(2016)</a:t>
                      </a:r>
                    </a:p>
                    <a:p>
                      <a:pPr marL="457200" indent="-4572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Carini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(2017)</a:t>
                      </a:r>
                    </a:p>
                    <a:p>
                      <a:pPr marL="457200" indent="-4572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Gupta et al. (2017)</a:t>
                      </a:r>
                      <a:endParaRPr lang="ru-RU" sz="3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  <a:p>
                      <a:pPr marL="457200" indent="-4572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Bae et al. (2018)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Li et al. (2018)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Mun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Panel regressions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of corporate ESG indicators from CEOs’ characteristics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 100 largest Indian public companies from 2007 to 2011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88 public companies from India, Bangladesh, Pakistan from 2009 to 2016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367 public companies from the UK from 2004 to 2013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643 Korean companies from 2005 to 2016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CEO’s power is negatively associated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with corporate ESG practices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Indicators of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high CEO power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: participation/chairmanship in Board of Directors, significant share in ownership, high CEO remuneration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CEO’s personal commitment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enhances positive impact of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ESG on corporate performance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, while in other cases CEO’s power negatively influences ESG practices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Higher CEO’s education improves performance, while major specialization has contradicting effects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CEO Experience and Liberal political views enhance ESG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Foreign and institutional investors lead to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better ESG disclosure</a:t>
                      </a:r>
                    </a:p>
                    <a:p>
                      <a:pPr marL="0" marR="0" lvl="0" indent="-228600" algn="just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Companies with better Governance implement ESG practices proactively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1852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0"/>
            <a:ext cx="24384000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 Light"/>
              </a:rPr>
              <a:t>CEO Characteristics and </a:t>
            </a:r>
            <a:r>
              <a:rPr kumimoji="0" lang="en-US" sz="5000" b="1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 Light"/>
              </a:rPr>
              <a:t>ESG</a:t>
            </a:r>
            <a:endParaRPr kumimoji="0" lang="ru-RU" sz="5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itchFamily="18" charset="0"/>
              <a:cs typeface="Times New Roman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47824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56946"/>
              </p:ext>
            </p:extLst>
          </p:nvPr>
        </p:nvGraphicFramePr>
        <p:xfrm>
          <a:off x="0" y="1047062"/>
          <a:ext cx="24384001" cy="1266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6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431">
                <a:tc>
                  <a:txBody>
                    <a:bodyPr/>
                    <a:lstStyle/>
                    <a:p>
                      <a:r>
                        <a:rPr lang="en-US" sz="3500" dirty="0"/>
                        <a:t>Authors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Approaches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Samples</a:t>
                      </a:r>
                      <a:endParaRPr lang="ru-RU" sz="3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500" dirty="0"/>
                        <a:t>Key Results</a:t>
                      </a:r>
                      <a:endParaRPr lang="ru-RU" sz="3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9952">
                <a:tc>
                  <a:txBody>
                    <a:bodyPr/>
                    <a:lstStyle/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Shaukat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(2015)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Ferrel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(2016)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Shukat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(2016)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Hong et al. (2016)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Galbreath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(2017)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Haque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(2017)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Cucari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(2018)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3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Panel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regressions of corporate ESG indicators from Board of Directors characteristics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MSCI companies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Over 300 UK companies from 2002 to 2010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256 non-financial UK companies from 2002 to 2014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300 Australian companies in 2012 year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54 Italian public companies from 2011 to 2014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Companies with better Governance implement ESG practices proactively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“Better governance”: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Board independence, specialized committees, lower CEO power, high level of shareholders’ rights protection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The link is self-reinforcing (better ESG performance </a:t>
                      </a:r>
                      <a:r>
                        <a:rPr lang="ru-RU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 panose="05000000000000000000" pitchFamily="2" charset="2"/>
                        </a:rPr>
                        <a:t> Board CSR orientation)</a:t>
                      </a:r>
                      <a:endParaRPr lang="en-US" sz="2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Helvetica Light"/>
                      </a:endParaRP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Board independence, expertise and attitude to ESG can mitigate consequences of executives’ focus on short-term perspective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Such characteristics enhance positive ESG impact on financial performance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“Insiders” in Board of Directors lead to poorer ESG performance, ESG-linked compensation and trainings mitigate this 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668257"/>
                  </a:ext>
                </a:extLst>
              </a:tr>
              <a:tr h="5102555">
                <a:tc>
                  <a:txBody>
                    <a:bodyPr/>
                    <a:lstStyle/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Fasan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&amp; Mio (2017)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Kilic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, </a:t>
                      </a: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Kuzey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(2018)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Garcia-Sanchez et al. (2019)</a:t>
                      </a:r>
                    </a:p>
                    <a:p>
                      <a:pPr marL="457200" marR="0" lvl="0" indent="-457200" algn="just" defTabSz="82153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Vitolla</a:t>
                      </a:r>
                      <a:r>
                        <a:rPr lang="en-US" sz="3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et al. (2020)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Panel regressions of ESG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Integrated Reporting (IR) form Board of Directors Characteristics</a:t>
                      </a:r>
                    </a:p>
                    <a:p>
                      <a:endParaRPr lang="en-US" sz="30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Textual analysis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65 companies from 2012 to 2013 years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55 non-financial companies from Reporting Example Database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134 international companies with IR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956 companies from 31 stock indices from 2006 to 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Board size and diversity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enhance ESG Integrated reporting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IR varies by industries due to different public expectations and stakeholders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Board independence also enhances IR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IR helps to reduce agency conflict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Board power and higher level of investors’ protection lead to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higher levels of transparency</a:t>
                      </a:r>
                    </a:p>
                    <a:p>
                      <a:pPr marL="0" indent="-228600" algn="just" defTabSz="457200" rtl="0" eaLnBrk="1" latinLnBrk="0" hangingPunct="1">
                        <a:lnSpc>
                          <a:spcPct val="12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 Stronger Board </a:t>
                      </a:r>
                      <a:r>
                        <a:rPr lang="en-US" sz="2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Helvetica Light"/>
                        </a:rPr>
                        <a:t>mitigates managers’ propensity to opportunistic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0791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0"/>
            <a:ext cx="24384000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 Light"/>
              </a:rPr>
              <a:t>Board of Directors Characteristics and </a:t>
            </a:r>
            <a:r>
              <a:rPr kumimoji="0" lang="en-US" sz="5000" b="1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8" charset="0"/>
                <a:cs typeface="Times New Roman" pitchFamily="18" charset="0"/>
                <a:sym typeface="Helvetica Light"/>
              </a:rPr>
              <a:t>ESG</a:t>
            </a:r>
            <a:endParaRPr kumimoji="0" lang="ru-RU" sz="5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itchFamily="18" charset="0"/>
              <a:cs typeface="Times New Roman" pitchFamily="18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303113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855" y="1330739"/>
            <a:ext cx="2166348" cy="279280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рямоугольник 2"/>
          <p:cNvSpPr/>
          <p:nvPr/>
        </p:nvSpPr>
        <p:spPr>
          <a:xfrm>
            <a:off x="5345724" y="0"/>
            <a:ext cx="1867485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53957"/>
                </a:solidFill>
                <a:latin typeface="Times New Roman" pitchFamily="18" charset="0"/>
                <a:cs typeface="Times New Roman" pitchFamily="18" charset="0"/>
              </a:rPr>
              <a:t>Hypotheses</a:t>
            </a:r>
            <a:endParaRPr lang="en-US" dirty="0">
              <a:solidFill>
                <a:srgbClr val="25395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63295" y="1330739"/>
            <a:ext cx="18839716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CEO Age, Tenure, previous experience in Civil Service and on CEO position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positively affect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corporate ESG score;</a:t>
            </a:r>
          </a:p>
          <a:p>
            <a:pPr algn="just">
              <a:lnSpc>
                <a:spcPct val="20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1.2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Higher CEO Educational level, as well as education in Economics, Finance, and Management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enhance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corporate ESG score;</a:t>
            </a:r>
          </a:p>
          <a:p>
            <a:pPr algn="just">
              <a:lnSpc>
                <a:spcPct val="20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1.3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CEO’s membership in Board of Directors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negatively affects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corporate ESG score.</a:t>
            </a:r>
          </a:p>
          <a:p>
            <a:pPr algn="just">
              <a:lnSpc>
                <a:spcPct val="200000"/>
              </a:lnSpc>
            </a:pP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2.1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Board Size, National Diversity and Independence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lead to higher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corporate ESG score;</a:t>
            </a:r>
          </a:p>
          <a:p>
            <a:pPr algn="just">
              <a:lnSpc>
                <a:spcPct val="20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2.2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Higher number of Directors with Financial Expertise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boosts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corporate ESG score;</a:t>
            </a:r>
          </a:p>
          <a:p>
            <a:pPr algn="just">
              <a:lnSpc>
                <a:spcPct val="20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2.3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Strategy Committee and specialized ESG Committee existence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tends to improve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corporate ESG score.</a:t>
            </a:r>
          </a:p>
          <a:p>
            <a:pPr algn="just">
              <a:lnSpc>
                <a:spcPct val="200000"/>
              </a:lnSpc>
            </a:pP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ESG score improvement makes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impact on Corporate Financial Performance.</a:t>
            </a:r>
            <a:endParaRPr lang="ru-RU" sz="31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96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855" y="1330739"/>
            <a:ext cx="2166348" cy="279280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рямоугольник 2"/>
          <p:cNvSpPr/>
          <p:nvPr/>
        </p:nvSpPr>
        <p:spPr>
          <a:xfrm>
            <a:off x="5380891" y="208810"/>
            <a:ext cx="1863969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53957"/>
                </a:solidFill>
                <a:latin typeface="Times New Roman" pitchFamily="18" charset="0"/>
                <a:cs typeface="Times New Roman" pitchFamily="18" charset="0"/>
              </a:rPr>
              <a:t>Model Description</a:t>
            </a:r>
            <a:endParaRPr lang="en-US" dirty="0">
              <a:solidFill>
                <a:srgbClr val="25395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56644"/>
              </p:ext>
            </p:extLst>
          </p:nvPr>
        </p:nvGraphicFramePr>
        <p:xfrm>
          <a:off x="5200650" y="3771899"/>
          <a:ext cx="19183350" cy="99441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573029">
                  <a:extLst>
                    <a:ext uri="{9D8B030D-6E8A-4147-A177-3AD203B41FA5}">
                      <a16:colId xmlns:a16="http://schemas.microsoft.com/office/drawing/2014/main" val="2233567666"/>
                    </a:ext>
                  </a:extLst>
                </a:gridCol>
                <a:gridCol w="13610321">
                  <a:extLst>
                    <a:ext uri="{9D8B030D-6E8A-4147-A177-3AD203B41FA5}">
                      <a16:colId xmlns:a16="http://schemas.microsoft.com/office/drawing/2014/main" val="1930105186"/>
                    </a:ext>
                  </a:extLst>
                </a:gridCol>
              </a:tblGrid>
              <a:tr h="1258596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bg1"/>
                          </a:solidFill>
                        </a:rPr>
                        <a:t>Parameter</a:t>
                      </a:r>
                      <a:endParaRPr lang="ru-RU" sz="35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25395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ru-RU" sz="35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2539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188399"/>
                  </a:ext>
                </a:extLst>
              </a:tr>
              <a:tr h="130557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FinPERF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Corporate Financial Performance indicators: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Tobin’s Q, 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Market Capitalization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6238025"/>
                  </a:ext>
                </a:extLst>
              </a:tr>
              <a:tr h="1221417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ESG_Participation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Company’s participation in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S&amp;P Market Intelligence ESG Rating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1789882"/>
                  </a:ext>
                </a:extLst>
              </a:tr>
              <a:tr h="1221417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ESG_Score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Company’s score in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S&amp;P Market Intelligence ESG Rating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5216504"/>
                  </a:ext>
                </a:extLst>
              </a:tr>
              <a:tr h="1645700"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err="1">
                          <a:latin typeface="Times New Roman" pitchFamily="18" charset="0"/>
                          <a:cs typeface="Times New Roman" pitchFamily="18" charset="0"/>
                        </a:rPr>
                        <a:t>CEO</a:t>
                      </a:r>
                      <a:r>
                        <a:rPr lang="en-US" sz="3000" b="1" kern="1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_Characteristics</a:t>
                      </a:r>
                      <a:r>
                        <a:rPr lang="en-US" sz="2000" b="1" kern="1200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ru-RU" sz="2000" b="1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CEO Age (years), CEO Tenure (years), CEO Educational Level, CEO Previous Civil Service Experience (dummy), CEO Previous Experience (years), CEO’s membership in Board of Directors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0972426"/>
                  </a:ext>
                </a:extLst>
              </a:tr>
              <a:tr h="16457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BoD_Characteristics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ru-RU" sz="3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Board Size (persons), Number of Independent Directors, Directors-expatriates, Directors with Financial expertise, existence of Strategy Committee and ESG Committee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2647904"/>
                  </a:ext>
                </a:extLst>
              </a:tr>
              <a:tr h="16457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Controls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ru-RU" sz="3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000" dirty="0">
                          <a:latin typeface="Times New Roman" pitchFamily="18" charset="0"/>
                          <a:cs typeface="Times New Roman" pitchFamily="18" charset="0"/>
                        </a:rPr>
                        <a:t>Revenue,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Assets, EBITDA margin, Debt Level, </a:t>
                      </a:r>
                      <a:r>
                        <a:rPr lang="en-US" sz="3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NetCAPEX</a:t>
                      </a:r>
                      <a:r>
                        <a:rPr lang="ru-RU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ROA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7314842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891" y="1101362"/>
            <a:ext cx="19003109" cy="249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8869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-45178" y="1604897"/>
            <a:ext cx="24365417" cy="3549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2107472" y="430502"/>
            <a:ext cx="22257945" cy="121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Narrow" charset="0"/>
                <a:cs typeface="Times New Roman" pitchFamily="18" charset="0"/>
              </a:rPr>
              <a:t>Sample Description</a:t>
            </a:r>
            <a:endParaRPr lang="en-US" dirty="0">
              <a:latin typeface="Times New Roman" pitchFamily="18" charset="0"/>
              <a:ea typeface="Arial Narrow" charset="0"/>
              <a:cs typeface="Times New Roman" pitchFamily="18" charset="0"/>
            </a:endParaRPr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676400" cy="1599799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Rectangle 40"/>
          <p:cNvSpPr/>
          <p:nvPr/>
        </p:nvSpPr>
        <p:spPr>
          <a:xfrm>
            <a:off x="13468349" y="1828801"/>
            <a:ext cx="108518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largest Russian non-financial companies from IMOEX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201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526 observations after statistical outliers’ deletion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data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S&amp;P Capital IQ Market Intelligence, Bloomberg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625788"/>
              </p:ext>
            </p:extLst>
          </p:nvPr>
        </p:nvGraphicFramePr>
        <p:xfrm>
          <a:off x="0" y="1828801"/>
          <a:ext cx="13468350" cy="1188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48720159"/>
              </p:ext>
            </p:extLst>
          </p:nvPr>
        </p:nvGraphicFramePr>
        <p:xfrm>
          <a:off x="13296900" y="4875788"/>
          <a:ext cx="11087100" cy="884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Очень крутой заголовок…"/>
          <p:cNvSpPr txBox="1"/>
          <p:nvPr/>
        </p:nvSpPr>
        <p:spPr>
          <a:xfrm>
            <a:off x="1809744" y="1"/>
            <a:ext cx="22555667" cy="844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Narrow" charset="0"/>
                <a:cs typeface="Times New Roman" pitchFamily="18" charset="0"/>
              </a:rPr>
              <a:t>CEO and Boards’ “portrays” in companies with and Without ESG</a:t>
            </a:r>
            <a:endParaRPr lang="en-US" sz="4600" dirty="0">
              <a:latin typeface="Times New Roman" pitchFamily="18" charset="0"/>
              <a:ea typeface="Arial Narrow" charset="0"/>
              <a:cs typeface="Times New Roman" pitchFamily="18" charset="0"/>
            </a:endParaRPr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676400" cy="159979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/>
          <p:cNvSpPr txBox="1"/>
          <p:nvPr/>
        </p:nvSpPr>
        <p:spPr>
          <a:xfrm>
            <a:off x="-7" y="919655"/>
            <a:ext cx="24365417" cy="62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1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All CEO Characteristics’</a:t>
            </a:r>
            <a:r>
              <a:rPr lang="ru-RU" sz="31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 </a:t>
            </a:r>
            <a:r>
              <a:rPr lang="en-US" sz="31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Differences are </a:t>
            </a:r>
            <a:r>
              <a:rPr lang="en-US" sz="3100" b="1" u="sng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statistically significant</a:t>
            </a:r>
            <a:r>
              <a:rPr lang="ru-RU" sz="31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, </a:t>
            </a:r>
            <a:r>
              <a:rPr lang="en-US" sz="31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EXCEPT </a:t>
            </a:r>
            <a:r>
              <a:rPr lang="en-US" sz="3100" b="1" u="sng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CEO Board Membership</a:t>
            </a:r>
            <a:endParaRPr lang="ru-RU" sz="3100" b="1" u="sng" cap="all" dirty="0">
              <a:solidFill>
                <a:schemeClr val="accent1">
                  <a:lumMod val="50000"/>
                </a:schemeClr>
              </a:solidFill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0" y="7347545"/>
            <a:ext cx="24365420" cy="62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1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All Board Characteristics’ differences are </a:t>
            </a:r>
            <a:r>
              <a:rPr lang="en-US" sz="3100" b="1" u="sng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statistically significant</a:t>
            </a:r>
            <a:r>
              <a:rPr lang="en-US" sz="31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, except </a:t>
            </a:r>
            <a:r>
              <a:rPr lang="en-US" sz="3100" b="1" u="sng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Narrow" charset="0"/>
                <a:cs typeface="Arial Narrow" charset="0"/>
                <a:sym typeface="Arial Narrow"/>
              </a:rPr>
              <a:t>number of directors with financial expertise </a:t>
            </a:r>
            <a:endParaRPr lang="ru-RU" sz="3100" b="1" u="sng" cap="all" dirty="0">
              <a:solidFill>
                <a:schemeClr val="accent1">
                  <a:lumMod val="50000"/>
                </a:schemeClr>
              </a:solidFill>
              <a:latin typeface="+mn-lt"/>
              <a:ea typeface="Arial Narrow" charset="0"/>
              <a:cs typeface="Arial Narrow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64557156"/>
              </p:ext>
            </p:extLst>
          </p:nvPr>
        </p:nvGraphicFramePr>
        <p:xfrm>
          <a:off x="-1" y="1610227"/>
          <a:ext cx="11639550" cy="5737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3458626"/>
              </p:ext>
            </p:extLst>
          </p:nvPr>
        </p:nvGraphicFramePr>
        <p:xfrm>
          <a:off x="11487150" y="1620656"/>
          <a:ext cx="12878262" cy="614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305191829"/>
              </p:ext>
            </p:extLst>
          </p:nvPr>
        </p:nvGraphicFramePr>
        <p:xfrm>
          <a:off x="-12" y="7968868"/>
          <a:ext cx="11639561" cy="574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604378877"/>
              </p:ext>
            </p:extLst>
          </p:nvPr>
        </p:nvGraphicFramePr>
        <p:xfrm>
          <a:off x="11639550" y="7968868"/>
          <a:ext cx="12744450" cy="574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03311486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noFill/>
        <a:ln w="57150" cap="flat">
          <a:solidFill>
            <a:srgbClr val="FF0000"/>
          </a:solidFill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B41FCAD46256643A4B894E12378877F" ma:contentTypeVersion="3" ma:contentTypeDescription="Создание документа." ma:contentTypeScope="" ma:versionID="a6df77f59287ce927e7c34ef8a26d055">
  <xsd:schema xmlns:xsd="http://www.w3.org/2001/XMLSchema" xmlns:xs="http://www.w3.org/2001/XMLSchema" xmlns:p="http://schemas.microsoft.com/office/2006/metadata/properties" xmlns:ns2="404390e8-bc0c-49e6-aa04-a860ed32c5ed" targetNamespace="http://schemas.microsoft.com/office/2006/metadata/properties" ma:root="true" ma:fieldsID="276e98c250369e9758be9db294832601" ns2:_="">
    <xsd:import namespace="404390e8-bc0c-49e6-aa04-a860ed32c5e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390e8-bc0c-49e6-aa04-a860ed32c5ed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04390e8-bc0c-49e6-aa04-a860ed32c5ed" xsi:nil="true"/>
  </documentManagement>
</p:properties>
</file>

<file path=customXml/itemProps1.xml><?xml version="1.0" encoding="utf-8"?>
<ds:datastoreItem xmlns:ds="http://schemas.openxmlformats.org/officeDocument/2006/customXml" ds:itemID="{27B4916D-F2C4-4554-B33F-5E7556F238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95C115-8F89-47A9-95EC-CAF62E28B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4390e8-bc0c-49e6-aa04-a860ed32c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48B549-9156-4B6E-97E1-717ACBD0E46F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404390e8-bc0c-49e6-aa04-a860ed32c5e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3110</Words>
  <Application>Microsoft Office PowerPoint</Application>
  <PresentationFormat>Произвольный</PresentationFormat>
  <Paragraphs>708</Paragraphs>
  <Slides>17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Helvetica</vt:lpstr>
      <vt:lpstr>Helvetica Light</vt:lpstr>
      <vt:lpstr>Helvetica Neue</vt:lpstr>
      <vt:lpstr>Times New Roman</vt:lpstr>
      <vt:lpstr>Wingdings</vt:lpstr>
      <vt:lpstr>White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Кремлёв</dc:creator>
  <cp:lastModifiedBy>Веселов Дмитрий Александрович</cp:lastModifiedBy>
  <cp:revision>514</cp:revision>
  <dcterms:modified xsi:type="dcterms:W3CDTF">2023-04-13T11:34:48Z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0x0101000B41FCAD46256643A4B894E12378877F</vt:lpwstr>
  </property>
</Properties>
</file>