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Ex1.xml" ContentType="application/vnd.ms-office.chartex+xml"/>
  <Override PartName="/ppt/charts/style4.xml" ContentType="application/vnd.ms-office.chartstyle+xml"/>
  <Override PartName="/ppt/charts/colors4.xml" ContentType="application/vnd.ms-office.chartcolorstyl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charts/chart6.xml" ContentType="application/vnd.openxmlformats-officedocument.drawingml.chart+xml"/>
  <Override PartName="/ppt/charts/style7.xml" ContentType="application/vnd.ms-office.chartstyle+xml"/>
  <Override PartName="/ppt/charts/colors7.xml" ContentType="application/vnd.ms-office.chartcolorstyl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ppt/charts/chart8.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9"/>
  </p:notesMasterIdLst>
  <p:sldIdLst>
    <p:sldId id="256" r:id="rId2"/>
    <p:sldId id="304" r:id="rId3"/>
    <p:sldId id="305" r:id="rId4"/>
    <p:sldId id="297" r:id="rId5"/>
    <p:sldId id="315" r:id="rId6"/>
    <p:sldId id="276" r:id="rId7"/>
    <p:sldId id="298" r:id="rId8"/>
    <p:sldId id="277" r:id="rId9"/>
    <p:sldId id="312" r:id="rId10"/>
    <p:sldId id="314" r:id="rId11"/>
    <p:sldId id="280" r:id="rId12"/>
    <p:sldId id="313" r:id="rId13"/>
    <p:sldId id="286" r:id="rId14"/>
    <p:sldId id="316" r:id="rId15"/>
    <p:sldId id="308" r:id="rId16"/>
    <p:sldId id="309" r:id="rId17"/>
    <p:sldId id="263" r:id="rId18"/>
  </p:sldIdLst>
  <p:sldSz cx="24384000" cy="13716000"/>
  <p:notesSz cx="9926638" cy="679767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957"/>
    <a:srgbClr val="95A8D6"/>
    <a:srgbClr val="81B2DF"/>
    <a:srgbClr val="D2D8EB"/>
    <a:srgbClr val="E7EAF4"/>
    <a:srgbClr val="BCC6E2"/>
    <a:srgbClr val="7796D5"/>
    <a:srgbClr val="025BAE"/>
    <a:srgbClr val="C7DBED"/>
    <a:srgbClr val="196C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23" d="100"/>
          <a:sy n="23" d="100"/>
        </p:scale>
        <p:origin x="102" y="4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Masha\Documents\HSE\&#1040;&#1089;&#1087;&#1080;&#1088;&#1072;&#1085;&#1090;&#1091;&#1088;&#1072;\&#1055;&#1091;&#1073;&#1083;&#1080;&#1082;&#1072;&#1094;&#1080;&#1080;\CF%20Innovations\Ubnnovations%20cit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Masha\Documents\HSE\&#1040;&#1089;&#1087;&#1080;&#1088;&#1072;&#1085;&#1090;&#1091;&#1088;&#1072;\&#1044;&#1080;&#1089;&#1089;&#1077;&#1088;&#1090;&#1072;&#1094;&#1080;&#1103;\Survey\Survey%20181121%20Results%20analys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Masha\Documents\HSE\&#1040;&#1089;&#1087;&#1080;&#1088;&#1072;&#1085;&#1090;&#1091;&#1088;&#1072;\&#1044;&#1080;&#1089;&#1089;&#1077;&#1088;&#1090;&#1072;&#1094;&#1080;&#1103;\Survey\Survey%20181121%20Results%20analys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Masha\Documents\HSE\&#1040;&#1089;&#1087;&#1080;&#1088;&#1072;&#1085;&#1090;&#1091;&#1088;&#1072;\&#1044;&#1080;&#1089;&#1089;&#1077;&#1088;&#1090;&#1072;&#1094;&#1080;&#1103;\Survey\Survey%20181121%20Results%20analysis.xlsx" TargetMode="External"/><Relationship Id="rId2" Type="http://schemas.microsoft.com/office/2011/relationships/chartColorStyle" Target="colors5.xml"/><Relationship Id="rId1" Type="http://schemas.microsoft.com/office/2011/relationships/chartStyle" Target="style5.xml"/></Relationships>
</file>

<file path=ppt/charts/_rels/chart5.xml.rels><?xml version="1.0" encoding="UTF-8" standalone="yes"?>
<Relationships xmlns="http://schemas.openxmlformats.org/package/2006/relationships"><Relationship Id="rId3" Type="http://schemas.openxmlformats.org/officeDocument/2006/relationships/oleObject" Target="file:///D:\Masha\Documents\HSE\&#1040;&#1089;&#1087;&#1080;&#1088;&#1072;&#1085;&#1090;&#1091;&#1088;&#1072;\&#1044;&#1080;&#1089;&#1089;&#1077;&#1088;&#1090;&#1072;&#1094;&#1080;&#1103;\Survey\Survey%20181121%20Results%20analysis.xlsx" TargetMode="External"/><Relationship Id="rId2" Type="http://schemas.microsoft.com/office/2011/relationships/chartColorStyle" Target="colors6.xml"/><Relationship Id="rId1" Type="http://schemas.microsoft.com/office/2011/relationships/chartStyle" Target="style6.xml"/></Relationships>
</file>

<file path=ppt/charts/_rels/chart6.xml.rels><?xml version="1.0" encoding="UTF-8" standalone="yes"?>
<Relationships xmlns="http://schemas.openxmlformats.org/package/2006/relationships"><Relationship Id="rId3" Type="http://schemas.openxmlformats.org/officeDocument/2006/relationships/oleObject" Target="file:///D:\Masha\Documents\HSE\&#1040;&#1089;&#1087;&#1080;&#1088;&#1072;&#1085;&#1090;&#1091;&#1088;&#1072;\&#1044;&#1080;&#1089;&#1089;&#1077;&#1088;&#1090;&#1072;&#1094;&#1080;&#1103;\Survey\Survey%20181121%20Results%20analysis.xlsx" TargetMode="External"/><Relationship Id="rId2" Type="http://schemas.microsoft.com/office/2011/relationships/chartColorStyle" Target="colors7.xml"/><Relationship Id="rId1" Type="http://schemas.microsoft.com/office/2011/relationships/chartStyle" Target="style7.xml"/></Relationships>
</file>

<file path=ppt/charts/_rels/chart7.xml.rels><?xml version="1.0" encoding="UTF-8" standalone="yes"?>
<Relationships xmlns="http://schemas.openxmlformats.org/package/2006/relationships"><Relationship Id="rId3" Type="http://schemas.openxmlformats.org/officeDocument/2006/relationships/oleObject" Target="file:///D:\Masha\Documents\HSE\&#1040;&#1089;&#1087;&#1080;&#1088;&#1072;&#1085;&#1090;&#1091;&#1088;&#1072;\&#1044;&#1080;&#1089;&#1089;&#1077;&#1088;&#1090;&#1072;&#1094;&#1080;&#1103;\Survey\Survey%20181121%20Results%20analysis.xlsx" TargetMode="External"/><Relationship Id="rId2" Type="http://schemas.microsoft.com/office/2011/relationships/chartColorStyle" Target="colors8.xml"/><Relationship Id="rId1" Type="http://schemas.microsoft.com/office/2011/relationships/chartStyle" Target="style8.xml"/></Relationships>
</file>

<file path=ppt/charts/_rels/chart8.xml.rels><?xml version="1.0" encoding="UTF-8" standalone="yes"?>
<Relationships xmlns="http://schemas.openxmlformats.org/package/2006/relationships"><Relationship Id="rId3" Type="http://schemas.openxmlformats.org/officeDocument/2006/relationships/oleObject" Target="file:///D:\Masha\Documents\HSE\&#1040;&#1089;&#1087;&#1080;&#1088;&#1072;&#1085;&#1090;&#1091;&#1088;&#1072;\&#1044;&#1080;&#1089;&#1089;&#1077;&#1088;&#1090;&#1072;&#1094;&#1080;&#1103;\Survey\Risk%20and%20Adaptive%20-%20innovative%20styles%20characteristics.xlsx" TargetMode="External"/><Relationship Id="rId2" Type="http://schemas.microsoft.com/office/2011/relationships/chartColorStyle" Target="colors9.xml"/><Relationship Id="rId1" Type="http://schemas.microsoft.com/office/2011/relationships/chartStyle" Target="style9.xml"/></Relationships>
</file>

<file path=ppt/charts/_rels/chartEx1.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D:\Masha\Documents\HSE\&#1040;&#1089;&#1087;&#1080;&#1088;&#1072;&#1085;&#1090;&#1091;&#1088;&#1072;\&#1044;&#1080;&#1089;&#1089;&#1077;&#1088;&#1090;&#1072;&#1094;&#1080;&#1103;\Survey\Survey%20181121%20Results%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3200" b="1" i="0" u="none" strike="noStrike" kern="1200" spc="0" baseline="0">
                <a:solidFill>
                  <a:srgbClr val="253957"/>
                </a:solidFill>
                <a:latin typeface="Times New Roman" panose="02020603050405020304" pitchFamily="18" charset="0"/>
                <a:ea typeface="+mn-ea"/>
                <a:cs typeface="Times New Roman" panose="02020603050405020304" pitchFamily="18" charset="0"/>
              </a:defRPr>
            </a:pPr>
            <a:r>
              <a:rPr lang="en-US" sz="3200" b="1" dirty="0"/>
              <a:t>Cumulative citations in Scopus</a:t>
            </a:r>
            <a:endParaRPr lang="ru-RU" sz="3200" b="1" dirty="0"/>
          </a:p>
        </c:rich>
      </c:tx>
      <c:overlay val="0"/>
      <c:spPr>
        <a:noFill/>
        <a:ln>
          <a:noFill/>
        </a:ln>
        <a:effectLst/>
      </c:spPr>
      <c:txPr>
        <a:bodyPr rot="0" spcFirstLastPara="1" vertOverflow="ellipsis" vert="horz" wrap="square" anchor="ctr" anchorCtr="1"/>
        <a:lstStyle/>
        <a:p>
          <a:pPr>
            <a:defRPr sz="3200" b="1" i="0" u="none" strike="noStrike" kern="1200" spc="0" baseline="0">
              <a:solidFill>
                <a:srgbClr val="253957"/>
              </a:solidFill>
              <a:latin typeface="Times New Roman" panose="02020603050405020304" pitchFamily="18" charset="0"/>
              <a:ea typeface="+mn-ea"/>
              <a:cs typeface="Times New Roman" panose="02020603050405020304" pitchFamily="18" charset="0"/>
            </a:defRPr>
          </a:pPr>
          <a:endParaRPr lang="ru-RU"/>
        </a:p>
      </c:txPr>
    </c:title>
    <c:autoTitleDeleted val="0"/>
    <c:plotArea>
      <c:layout>
        <c:manualLayout>
          <c:layoutTarget val="inner"/>
          <c:xMode val="edge"/>
          <c:yMode val="edge"/>
          <c:x val="0.18302600660228152"/>
          <c:y val="0.11222638988911432"/>
          <c:w val="0.80722493703937981"/>
          <c:h val="0.71380533440882254"/>
        </c:manualLayout>
      </c:layout>
      <c:lineChart>
        <c:grouping val="standard"/>
        <c:varyColors val="0"/>
        <c:ser>
          <c:idx val="0"/>
          <c:order val="0"/>
          <c:tx>
            <c:strRef>
              <c:f>Лист1!$A$9</c:f>
              <c:strCache>
                <c:ptCount val="1"/>
                <c:pt idx="0">
                  <c:v>CEO &amp; innovations</c:v>
                </c:pt>
              </c:strCache>
            </c:strRef>
          </c:tx>
          <c:spPr>
            <a:ln w="28575" cap="rnd">
              <a:solidFill>
                <a:schemeClr val="accent1">
                  <a:tint val="65000"/>
                </a:schemeClr>
              </a:solidFill>
              <a:round/>
            </a:ln>
            <a:effectLst/>
          </c:spPr>
          <c:marker>
            <c:symbol val="circle"/>
            <c:size val="5"/>
            <c:spPr>
              <a:solidFill>
                <a:srgbClr val="FFFFFF"/>
              </a:solidFill>
              <a:ln w="9525">
                <a:solidFill>
                  <a:schemeClr val="accent1">
                    <a:tint val="65000"/>
                  </a:schemeClr>
                </a:solidFill>
              </a:ln>
              <a:effectLst/>
            </c:spPr>
          </c:marker>
          <c:cat>
            <c:strRef>
              <c:f>Лист1!$B$8:$G$8</c:f>
              <c:strCache>
                <c:ptCount val="6"/>
                <c:pt idx="0">
                  <c:v>&lt;2016</c:v>
                </c:pt>
                <c:pt idx="1">
                  <c:v>2016</c:v>
                </c:pt>
                <c:pt idx="2">
                  <c:v>2017</c:v>
                </c:pt>
                <c:pt idx="3">
                  <c:v>2018</c:v>
                </c:pt>
                <c:pt idx="4">
                  <c:v>2019</c:v>
                </c:pt>
                <c:pt idx="5">
                  <c:v>2020</c:v>
                </c:pt>
              </c:strCache>
            </c:strRef>
          </c:cat>
          <c:val>
            <c:numRef>
              <c:f>Лист1!$B$9:$G$9</c:f>
              <c:numCache>
                <c:formatCode>#,##0.00</c:formatCode>
                <c:ptCount val="6"/>
                <c:pt idx="0">
                  <c:v>13549</c:v>
                </c:pt>
                <c:pt idx="1">
                  <c:v>15432</c:v>
                </c:pt>
                <c:pt idx="2">
                  <c:v>17363</c:v>
                </c:pt>
                <c:pt idx="3">
                  <c:v>19600</c:v>
                </c:pt>
                <c:pt idx="4">
                  <c:v>22223</c:v>
                </c:pt>
                <c:pt idx="5">
                  <c:v>25647</c:v>
                </c:pt>
              </c:numCache>
            </c:numRef>
          </c:val>
          <c:smooth val="0"/>
          <c:extLst>
            <c:ext xmlns:c16="http://schemas.microsoft.com/office/drawing/2014/chart" uri="{C3380CC4-5D6E-409C-BE32-E72D297353CC}">
              <c16:uniqueId val="{00000000-F1D0-405F-8AF6-584C571892BE}"/>
            </c:ext>
          </c:extLst>
        </c:ser>
        <c:ser>
          <c:idx val="1"/>
          <c:order val="1"/>
          <c:tx>
            <c:strRef>
              <c:f>Лист1!$A$10</c:f>
              <c:strCache>
                <c:ptCount val="1"/>
                <c:pt idx="0">
                  <c:v>Board &amp; innovations</c:v>
                </c:pt>
              </c:strCache>
            </c:strRef>
          </c:tx>
          <c:spPr>
            <a:ln w="28575" cap="rnd">
              <a:solidFill>
                <a:schemeClr val="accent1"/>
              </a:solidFill>
              <a:round/>
            </a:ln>
            <a:effectLst/>
          </c:spPr>
          <c:marker>
            <c:symbol val="circle"/>
            <c:size val="5"/>
            <c:spPr>
              <a:solidFill>
                <a:srgbClr val="FFFFFF"/>
              </a:solidFill>
              <a:ln w="9525">
                <a:solidFill>
                  <a:schemeClr val="accent1"/>
                </a:solidFill>
              </a:ln>
              <a:effectLst/>
            </c:spPr>
          </c:marker>
          <c:cat>
            <c:strRef>
              <c:f>Лист1!$B$8:$G$8</c:f>
              <c:strCache>
                <c:ptCount val="6"/>
                <c:pt idx="0">
                  <c:v>&lt;2016</c:v>
                </c:pt>
                <c:pt idx="1">
                  <c:v>2016</c:v>
                </c:pt>
                <c:pt idx="2">
                  <c:v>2017</c:v>
                </c:pt>
                <c:pt idx="3">
                  <c:v>2018</c:v>
                </c:pt>
                <c:pt idx="4">
                  <c:v>2019</c:v>
                </c:pt>
                <c:pt idx="5">
                  <c:v>2020</c:v>
                </c:pt>
              </c:strCache>
            </c:strRef>
          </c:cat>
          <c:val>
            <c:numRef>
              <c:f>Лист1!$B$10:$G$10</c:f>
              <c:numCache>
                <c:formatCode>#,##0.00</c:formatCode>
                <c:ptCount val="6"/>
                <c:pt idx="0">
                  <c:v>6131</c:v>
                </c:pt>
                <c:pt idx="1">
                  <c:v>7109</c:v>
                </c:pt>
                <c:pt idx="2">
                  <c:v>8228</c:v>
                </c:pt>
                <c:pt idx="3">
                  <c:v>9578</c:v>
                </c:pt>
                <c:pt idx="4">
                  <c:v>11262</c:v>
                </c:pt>
                <c:pt idx="5">
                  <c:v>13615</c:v>
                </c:pt>
              </c:numCache>
            </c:numRef>
          </c:val>
          <c:smooth val="0"/>
          <c:extLst>
            <c:ext xmlns:c16="http://schemas.microsoft.com/office/drawing/2014/chart" uri="{C3380CC4-5D6E-409C-BE32-E72D297353CC}">
              <c16:uniqueId val="{00000001-F1D0-405F-8AF6-584C571892BE}"/>
            </c:ext>
          </c:extLst>
        </c:ser>
        <c:ser>
          <c:idx val="2"/>
          <c:order val="2"/>
          <c:tx>
            <c:strRef>
              <c:f>Лист1!$A$11</c:f>
              <c:strCache>
                <c:ptCount val="1"/>
                <c:pt idx="0">
                  <c:v>CEO &amp; board &amp; innovations</c:v>
                </c:pt>
              </c:strCache>
            </c:strRef>
          </c:tx>
          <c:spPr>
            <a:ln w="28575" cap="rnd">
              <a:solidFill>
                <a:schemeClr val="accent1">
                  <a:shade val="65000"/>
                </a:schemeClr>
              </a:solidFill>
              <a:round/>
            </a:ln>
            <a:effectLst/>
          </c:spPr>
          <c:marker>
            <c:symbol val="circle"/>
            <c:size val="5"/>
            <c:spPr>
              <a:solidFill>
                <a:srgbClr val="FFFFFF"/>
              </a:solidFill>
              <a:ln w="9525">
                <a:solidFill>
                  <a:schemeClr val="accent1">
                    <a:shade val="65000"/>
                  </a:schemeClr>
                </a:solidFill>
              </a:ln>
              <a:effectLst/>
            </c:spPr>
          </c:marker>
          <c:cat>
            <c:strRef>
              <c:f>Лист1!$B$8:$G$8</c:f>
              <c:strCache>
                <c:ptCount val="6"/>
                <c:pt idx="0">
                  <c:v>&lt;2016</c:v>
                </c:pt>
                <c:pt idx="1">
                  <c:v>2016</c:v>
                </c:pt>
                <c:pt idx="2">
                  <c:v>2017</c:v>
                </c:pt>
                <c:pt idx="3">
                  <c:v>2018</c:v>
                </c:pt>
                <c:pt idx="4">
                  <c:v>2019</c:v>
                </c:pt>
                <c:pt idx="5">
                  <c:v>2020</c:v>
                </c:pt>
              </c:strCache>
            </c:strRef>
          </c:cat>
          <c:val>
            <c:numRef>
              <c:f>Лист1!$B$11:$G$11</c:f>
              <c:numCache>
                <c:formatCode>#,##0.00</c:formatCode>
                <c:ptCount val="6"/>
                <c:pt idx="0">
                  <c:v>1374</c:v>
                </c:pt>
                <c:pt idx="1">
                  <c:v>1554</c:v>
                </c:pt>
                <c:pt idx="2">
                  <c:v>1741</c:v>
                </c:pt>
                <c:pt idx="3">
                  <c:v>1969</c:v>
                </c:pt>
                <c:pt idx="4">
                  <c:v>2282</c:v>
                </c:pt>
                <c:pt idx="5">
                  <c:v>2675</c:v>
                </c:pt>
              </c:numCache>
            </c:numRef>
          </c:val>
          <c:smooth val="0"/>
          <c:extLst>
            <c:ext xmlns:c16="http://schemas.microsoft.com/office/drawing/2014/chart" uri="{C3380CC4-5D6E-409C-BE32-E72D297353CC}">
              <c16:uniqueId val="{00000002-F1D0-405F-8AF6-584C571892BE}"/>
            </c:ext>
          </c:extLst>
        </c:ser>
        <c:dLbls>
          <c:showLegendKey val="0"/>
          <c:showVal val="0"/>
          <c:showCatName val="0"/>
          <c:showSerName val="0"/>
          <c:showPercent val="0"/>
          <c:showBubbleSize val="0"/>
        </c:dLbls>
        <c:marker val="1"/>
        <c:smooth val="0"/>
        <c:axId val="676603872"/>
        <c:axId val="676599280"/>
      </c:lineChart>
      <c:catAx>
        <c:axId val="676603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rgbClr val="253957"/>
                </a:solidFill>
                <a:latin typeface="Times New Roman" panose="02020603050405020304" pitchFamily="18" charset="0"/>
                <a:ea typeface="+mn-ea"/>
                <a:cs typeface="Times New Roman" panose="02020603050405020304" pitchFamily="18" charset="0"/>
              </a:defRPr>
            </a:pPr>
            <a:endParaRPr lang="ru-RU"/>
          </a:p>
        </c:txPr>
        <c:crossAx val="676599280"/>
        <c:crosses val="autoZero"/>
        <c:auto val="1"/>
        <c:lblAlgn val="ctr"/>
        <c:lblOffset val="100"/>
        <c:noMultiLvlLbl val="0"/>
      </c:catAx>
      <c:valAx>
        <c:axId val="6765992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rgbClr val="253957"/>
                    </a:solidFill>
                    <a:latin typeface="Times New Roman" panose="02020603050405020304" pitchFamily="18" charset="0"/>
                    <a:ea typeface="+mn-ea"/>
                    <a:cs typeface="Times New Roman" panose="02020603050405020304" pitchFamily="18" charset="0"/>
                  </a:defRPr>
                </a:pPr>
                <a:r>
                  <a:rPr lang="en-US"/>
                  <a:t>Citations</a:t>
                </a:r>
                <a:endParaRPr lang="ru-RU"/>
              </a:p>
            </c:rich>
          </c:tx>
          <c:overlay val="0"/>
          <c:spPr>
            <a:noFill/>
            <a:ln>
              <a:noFill/>
            </a:ln>
            <a:effectLst/>
          </c:spPr>
          <c:txPr>
            <a:bodyPr rot="-5400000" spcFirstLastPara="1" vertOverflow="ellipsis" vert="horz" wrap="square" anchor="ctr" anchorCtr="1"/>
            <a:lstStyle/>
            <a:p>
              <a:pPr>
                <a:defRPr sz="2400" b="0" i="0" u="none" strike="noStrike" kern="1200" baseline="0">
                  <a:solidFill>
                    <a:srgbClr val="253957"/>
                  </a:solidFill>
                  <a:latin typeface="Times New Roman" panose="02020603050405020304" pitchFamily="18" charset="0"/>
                  <a:ea typeface="+mn-ea"/>
                  <a:cs typeface="Times New Roman" panose="02020603050405020304" pitchFamily="18" charset="0"/>
                </a:defRPr>
              </a:pPr>
              <a:endParaRPr lang="ru-RU"/>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rgbClr val="253957"/>
                </a:solidFill>
                <a:latin typeface="Times New Roman" panose="02020603050405020304" pitchFamily="18" charset="0"/>
                <a:ea typeface="+mn-ea"/>
                <a:cs typeface="Times New Roman" panose="02020603050405020304" pitchFamily="18" charset="0"/>
              </a:defRPr>
            </a:pPr>
            <a:endParaRPr lang="ru-RU"/>
          </a:p>
        </c:txPr>
        <c:crossAx val="676603872"/>
        <c:crosses val="autoZero"/>
        <c:crossBetween val="between"/>
      </c:valAx>
      <c:spPr>
        <a:noFill/>
        <a:ln>
          <a:noFill/>
        </a:ln>
        <a:effectLst/>
      </c:spPr>
    </c:plotArea>
    <c:legend>
      <c:legendPos val="b"/>
      <c:layout>
        <c:manualLayout>
          <c:xMode val="edge"/>
          <c:yMode val="edge"/>
          <c:x val="0.11670015079695123"/>
          <c:y val="0.89437626239567303"/>
          <c:w val="0.82672909497367175"/>
          <c:h val="0.10562373760432697"/>
        </c:manualLayout>
      </c:layout>
      <c:overlay val="0"/>
      <c:spPr>
        <a:noFill/>
        <a:ln>
          <a:noFill/>
        </a:ln>
        <a:effectLst/>
      </c:spPr>
      <c:txPr>
        <a:bodyPr rot="0" spcFirstLastPara="1" vertOverflow="ellipsis" vert="horz" wrap="square" anchor="ctr" anchorCtr="1"/>
        <a:lstStyle/>
        <a:p>
          <a:pPr>
            <a:defRPr sz="2400" b="0" i="0" u="none" strike="noStrike" kern="1200" baseline="0">
              <a:solidFill>
                <a:srgbClr val="253957"/>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400">
          <a:solidFill>
            <a:srgbClr val="253957"/>
          </a:solidFill>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err="1"/>
              <a:t>PtI</a:t>
            </a:r>
            <a:r>
              <a:rPr lang="en-US" b="1" dirty="0"/>
              <a:t> distribution</a:t>
            </a:r>
            <a:endParaRPr lang="ru-RU" b="1" dirty="0"/>
          </a:p>
        </c:rich>
      </c:tx>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autoTitleDeleted val="0"/>
    <c:plotArea>
      <c:layout/>
      <c:barChart>
        <c:barDir val="col"/>
        <c:grouping val="clustered"/>
        <c:varyColors val="0"/>
        <c:ser>
          <c:idx val="0"/>
          <c:order val="0"/>
          <c:spPr>
            <a:solidFill>
              <a:schemeClr val="accent1"/>
            </a:solidFill>
            <a:ln>
              <a:noFill/>
            </a:ln>
            <a:effectLst/>
          </c:spPr>
          <c:invertIfNegative val="0"/>
          <c:cat>
            <c:numRef>
              <c:f>distr!$A$1:$A$10</c:f>
              <c:numCache>
                <c:formatCode>General</c:formatCode>
                <c:ptCount val="10"/>
                <c:pt idx="0">
                  <c:v>0</c:v>
                </c:pt>
                <c:pt idx="1">
                  <c:v>1</c:v>
                </c:pt>
                <c:pt idx="2">
                  <c:v>2</c:v>
                </c:pt>
                <c:pt idx="3">
                  <c:v>3</c:v>
                </c:pt>
                <c:pt idx="4">
                  <c:v>4</c:v>
                </c:pt>
                <c:pt idx="5">
                  <c:v>5</c:v>
                </c:pt>
                <c:pt idx="6">
                  <c:v>6</c:v>
                </c:pt>
                <c:pt idx="7">
                  <c:v>7</c:v>
                </c:pt>
                <c:pt idx="8">
                  <c:v>8</c:v>
                </c:pt>
                <c:pt idx="9">
                  <c:v>9</c:v>
                </c:pt>
              </c:numCache>
            </c:numRef>
          </c:cat>
          <c:val>
            <c:numRef>
              <c:f>distr!$B$1:$B$10</c:f>
              <c:numCache>
                <c:formatCode>General</c:formatCode>
                <c:ptCount val="10"/>
                <c:pt idx="0">
                  <c:v>1</c:v>
                </c:pt>
                <c:pt idx="1">
                  <c:v>17</c:v>
                </c:pt>
                <c:pt idx="2">
                  <c:v>32</c:v>
                </c:pt>
                <c:pt idx="3">
                  <c:v>32</c:v>
                </c:pt>
                <c:pt idx="4">
                  <c:v>26</c:v>
                </c:pt>
                <c:pt idx="5">
                  <c:v>17</c:v>
                </c:pt>
                <c:pt idx="6">
                  <c:v>13</c:v>
                </c:pt>
                <c:pt idx="7">
                  <c:v>11</c:v>
                </c:pt>
                <c:pt idx="8">
                  <c:v>3</c:v>
                </c:pt>
                <c:pt idx="9">
                  <c:v>1</c:v>
                </c:pt>
              </c:numCache>
            </c:numRef>
          </c:val>
          <c:extLst>
            <c:ext xmlns:c16="http://schemas.microsoft.com/office/drawing/2014/chart" uri="{C3380CC4-5D6E-409C-BE32-E72D297353CC}">
              <c16:uniqueId val="{00000000-FDCC-4435-AB06-2EA6720A985C}"/>
            </c:ext>
          </c:extLst>
        </c:ser>
        <c:dLbls>
          <c:showLegendKey val="0"/>
          <c:showVal val="0"/>
          <c:showCatName val="0"/>
          <c:showSerName val="0"/>
          <c:showPercent val="0"/>
          <c:showBubbleSize val="0"/>
        </c:dLbls>
        <c:gapWidth val="219"/>
        <c:overlap val="-27"/>
        <c:axId val="542592200"/>
        <c:axId val="542600728"/>
      </c:barChart>
      <c:catAx>
        <c:axId val="542592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542600728"/>
        <c:crosses val="autoZero"/>
        <c:auto val="1"/>
        <c:lblAlgn val="ctr"/>
        <c:lblOffset val="100"/>
        <c:noMultiLvlLbl val="0"/>
      </c:catAx>
      <c:valAx>
        <c:axId val="542600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542592200"/>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BSSS distribution</a:t>
            </a:r>
            <a:endParaRPr lang="ru-RU" b="1" dirty="0"/>
          </a:p>
        </c:rich>
      </c:tx>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autoTitleDeleted val="0"/>
    <c:plotArea>
      <c:layout/>
      <c:barChart>
        <c:barDir val="col"/>
        <c:grouping val="clustered"/>
        <c:varyColors val="0"/>
        <c:ser>
          <c:idx val="0"/>
          <c:order val="0"/>
          <c:spPr>
            <a:solidFill>
              <a:schemeClr val="accent1"/>
            </a:solidFill>
            <a:ln>
              <a:noFill/>
            </a:ln>
            <a:effectLst/>
          </c:spPr>
          <c:invertIfNegative val="0"/>
          <c:cat>
            <c:numRef>
              <c:f>distr!$A$19:$A$60</c:f>
              <c:numCache>
                <c:formatCode>General</c:formatCode>
                <c:ptCount val="42"/>
                <c:pt idx="0">
                  <c:v>9</c:v>
                </c:pt>
                <c:pt idx="1">
                  <c:v>10</c:v>
                </c:pt>
                <c:pt idx="2">
                  <c:v>14</c:v>
                </c:pt>
                <c:pt idx="3">
                  <c:v>16</c:v>
                </c:pt>
                <c:pt idx="4">
                  <c:v>17</c:v>
                </c:pt>
                <c:pt idx="5">
                  <c:v>18</c:v>
                </c:pt>
                <c:pt idx="6">
                  <c:v>19</c:v>
                </c:pt>
                <c:pt idx="7">
                  <c:v>20</c:v>
                </c:pt>
                <c:pt idx="8">
                  <c:v>21</c:v>
                </c:pt>
                <c:pt idx="9">
                  <c:v>22</c:v>
                </c:pt>
                <c:pt idx="10">
                  <c:v>23</c:v>
                </c:pt>
                <c:pt idx="11">
                  <c:v>24</c:v>
                </c:pt>
                <c:pt idx="12">
                  <c:v>25</c:v>
                </c:pt>
                <c:pt idx="13">
                  <c:v>26</c:v>
                </c:pt>
                <c:pt idx="14">
                  <c:v>27</c:v>
                </c:pt>
                <c:pt idx="15">
                  <c:v>28</c:v>
                </c:pt>
                <c:pt idx="16">
                  <c:v>29</c:v>
                </c:pt>
                <c:pt idx="17">
                  <c:v>30</c:v>
                </c:pt>
                <c:pt idx="18">
                  <c:v>31</c:v>
                </c:pt>
                <c:pt idx="19">
                  <c:v>32</c:v>
                </c:pt>
                <c:pt idx="20">
                  <c:v>33</c:v>
                </c:pt>
                <c:pt idx="21">
                  <c:v>34</c:v>
                </c:pt>
                <c:pt idx="22">
                  <c:v>35</c:v>
                </c:pt>
                <c:pt idx="23">
                  <c:v>36</c:v>
                </c:pt>
                <c:pt idx="24">
                  <c:v>37</c:v>
                </c:pt>
                <c:pt idx="25">
                  <c:v>38</c:v>
                </c:pt>
                <c:pt idx="26">
                  <c:v>39</c:v>
                </c:pt>
                <c:pt idx="27">
                  <c:v>40</c:v>
                </c:pt>
                <c:pt idx="28">
                  <c:v>41</c:v>
                </c:pt>
                <c:pt idx="29">
                  <c:v>42</c:v>
                </c:pt>
                <c:pt idx="30">
                  <c:v>43</c:v>
                </c:pt>
                <c:pt idx="31">
                  <c:v>44</c:v>
                </c:pt>
                <c:pt idx="32">
                  <c:v>45</c:v>
                </c:pt>
                <c:pt idx="33">
                  <c:v>46</c:v>
                </c:pt>
                <c:pt idx="34">
                  <c:v>47</c:v>
                </c:pt>
                <c:pt idx="35">
                  <c:v>48</c:v>
                </c:pt>
                <c:pt idx="36">
                  <c:v>49</c:v>
                </c:pt>
                <c:pt idx="37">
                  <c:v>50</c:v>
                </c:pt>
                <c:pt idx="38">
                  <c:v>51</c:v>
                </c:pt>
                <c:pt idx="39">
                  <c:v>52</c:v>
                </c:pt>
                <c:pt idx="40">
                  <c:v>53</c:v>
                </c:pt>
                <c:pt idx="41">
                  <c:v>56</c:v>
                </c:pt>
              </c:numCache>
            </c:numRef>
          </c:cat>
          <c:val>
            <c:numRef>
              <c:f>distr!$B$19:$B$60</c:f>
              <c:numCache>
                <c:formatCode>General</c:formatCode>
                <c:ptCount val="42"/>
                <c:pt idx="0">
                  <c:v>1</c:v>
                </c:pt>
                <c:pt idx="1">
                  <c:v>2</c:v>
                </c:pt>
                <c:pt idx="2">
                  <c:v>2</c:v>
                </c:pt>
                <c:pt idx="3">
                  <c:v>3</c:v>
                </c:pt>
                <c:pt idx="4">
                  <c:v>4</c:v>
                </c:pt>
                <c:pt idx="5">
                  <c:v>2</c:v>
                </c:pt>
                <c:pt idx="6">
                  <c:v>3</c:v>
                </c:pt>
                <c:pt idx="7">
                  <c:v>2</c:v>
                </c:pt>
                <c:pt idx="8">
                  <c:v>3</c:v>
                </c:pt>
                <c:pt idx="9">
                  <c:v>6</c:v>
                </c:pt>
                <c:pt idx="10">
                  <c:v>6</c:v>
                </c:pt>
                <c:pt idx="11">
                  <c:v>5</c:v>
                </c:pt>
                <c:pt idx="12">
                  <c:v>7</c:v>
                </c:pt>
                <c:pt idx="13">
                  <c:v>5</c:v>
                </c:pt>
                <c:pt idx="14">
                  <c:v>6</c:v>
                </c:pt>
                <c:pt idx="15">
                  <c:v>3</c:v>
                </c:pt>
                <c:pt idx="16">
                  <c:v>6</c:v>
                </c:pt>
                <c:pt idx="17">
                  <c:v>6</c:v>
                </c:pt>
                <c:pt idx="18">
                  <c:v>6</c:v>
                </c:pt>
                <c:pt idx="19">
                  <c:v>5</c:v>
                </c:pt>
                <c:pt idx="20">
                  <c:v>4</c:v>
                </c:pt>
                <c:pt idx="21">
                  <c:v>9</c:v>
                </c:pt>
                <c:pt idx="22">
                  <c:v>6</c:v>
                </c:pt>
                <c:pt idx="23">
                  <c:v>4</c:v>
                </c:pt>
                <c:pt idx="24">
                  <c:v>2</c:v>
                </c:pt>
                <c:pt idx="25">
                  <c:v>2</c:v>
                </c:pt>
                <c:pt idx="26">
                  <c:v>5</c:v>
                </c:pt>
                <c:pt idx="27">
                  <c:v>6</c:v>
                </c:pt>
                <c:pt idx="28">
                  <c:v>4</c:v>
                </c:pt>
                <c:pt idx="29">
                  <c:v>1</c:v>
                </c:pt>
                <c:pt idx="30">
                  <c:v>5</c:v>
                </c:pt>
                <c:pt idx="31">
                  <c:v>5</c:v>
                </c:pt>
                <c:pt idx="32">
                  <c:v>4</c:v>
                </c:pt>
                <c:pt idx="33">
                  <c:v>2</c:v>
                </c:pt>
                <c:pt idx="34">
                  <c:v>1</c:v>
                </c:pt>
                <c:pt idx="35">
                  <c:v>2</c:v>
                </c:pt>
                <c:pt idx="36">
                  <c:v>2</c:v>
                </c:pt>
                <c:pt idx="37">
                  <c:v>2</c:v>
                </c:pt>
                <c:pt idx="38">
                  <c:v>1</c:v>
                </c:pt>
                <c:pt idx="39">
                  <c:v>1</c:v>
                </c:pt>
                <c:pt idx="40">
                  <c:v>1</c:v>
                </c:pt>
                <c:pt idx="41">
                  <c:v>1</c:v>
                </c:pt>
              </c:numCache>
            </c:numRef>
          </c:val>
          <c:extLst>
            <c:ext xmlns:c16="http://schemas.microsoft.com/office/drawing/2014/chart" uri="{C3380CC4-5D6E-409C-BE32-E72D297353CC}">
              <c16:uniqueId val="{00000000-3638-4C6C-9F58-0F920C70DFDB}"/>
            </c:ext>
          </c:extLst>
        </c:ser>
        <c:dLbls>
          <c:showLegendKey val="0"/>
          <c:showVal val="0"/>
          <c:showCatName val="0"/>
          <c:showSerName val="0"/>
          <c:showPercent val="0"/>
          <c:showBubbleSize val="0"/>
        </c:dLbls>
        <c:gapWidth val="219"/>
        <c:overlap val="-27"/>
        <c:axId val="618051912"/>
        <c:axId val="618052240"/>
      </c:barChart>
      <c:catAx>
        <c:axId val="618051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618052240"/>
        <c:crosses val="autoZero"/>
        <c:auto val="1"/>
        <c:lblAlgn val="ctr"/>
        <c:lblOffset val="100"/>
        <c:noMultiLvlLbl val="0"/>
      </c:catAx>
      <c:valAx>
        <c:axId val="618052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618051912"/>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Risk taking to invest</a:t>
            </a:r>
            <a:endParaRPr lang="ru-RU" b="1" dirty="0"/>
          </a:p>
        </c:rich>
      </c:tx>
      <c:overlay val="0"/>
      <c:spPr>
        <a:noFill/>
        <a:ln>
          <a:noFill/>
        </a:ln>
        <a:effectLst/>
      </c:spPr>
      <c:txPr>
        <a:bodyPr rot="0" spcFirstLastPara="1" vertOverflow="ellipsis" vert="horz" wrap="square" anchor="ctr" anchorCtr="1"/>
        <a:lstStyle/>
        <a:p>
          <a:pPr algn="ctr" rtl="0">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autoTitleDeleted val="0"/>
    <c:plotArea>
      <c:layout/>
      <c:barChart>
        <c:barDir val="col"/>
        <c:grouping val="clustered"/>
        <c:varyColors val="0"/>
        <c:ser>
          <c:idx val="0"/>
          <c:order val="0"/>
          <c:spPr>
            <a:solidFill>
              <a:schemeClr val="accent1"/>
            </a:solidFill>
            <a:ln>
              <a:noFill/>
            </a:ln>
            <a:effectLst/>
          </c:spPr>
          <c:invertIfNegative val="0"/>
          <c:cat>
            <c:numRef>
              <c:f>distr!$A$161:$A$176</c:f>
              <c:numCache>
                <c:formatCode>General</c:formatCode>
                <c:ptCount val="16"/>
                <c:pt idx="0">
                  <c:v>0</c:v>
                </c:pt>
                <c:pt idx="1">
                  <c:v>100</c:v>
                </c:pt>
                <c:pt idx="2">
                  <c:v>150</c:v>
                </c:pt>
                <c:pt idx="3">
                  <c:v>200</c:v>
                </c:pt>
                <c:pt idx="4">
                  <c:v>250</c:v>
                </c:pt>
                <c:pt idx="5">
                  <c:v>300</c:v>
                </c:pt>
                <c:pt idx="6">
                  <c:v>400</c:v>
                </c:pt>
                <c:pt idx="7">
                  <c:v>444</c:v>
                </c:pt>
                <c:pt idx="8">
                  <c:v>500</c:v>
                </c:pt>
                <c:pt idx="9">
                  <c:v>600</c:v>
                </c:pt>
                <c:pt idx="10">
                  <c:v>700</c:v>
                </c:pt>
                <c:pt idx="11">
                  <c:v>730</c:v>
                </c:pt>
                <c:pt idx="12">
                  <c:v>750</c:v>
                </c:pt>
                <c:pt idx="13">
                  <c:v>800</c:v>
                </c:pt>
                <c:pt idx="14">
                  <c:v>900</c:v>
                </c:pt>
                <c:pt idx="15">
                  <c:v>1000</c:v>
                </c:pt>
              </c:numCache>
            </c:numRef>
          </c:cat>
          <c:val>
            <c:numRef>
              <c:f>distr!$B$161:$B$176</c:f>
              <c:numCache>
                <c:formatCode>General</c:formatCode>
                <c:ptCount val="16"/>
                <c:pt idx="0">
                  <c:v>3</c:v>
                </c:pt>
                <c:pt idx="1">
                  <c:v>2</c:v>
                </c:pt>
                <c:pt idx="2">
                  <c:v>3</c:v>
                </c:pt>
                <c:pt idx="3">
                  <c:v>9</c:v>
                </c:pt>
                <c:pt idx="4">
                  <c:v>3</c:v>
                </c:pt>
                <c:pt idx="5">
                  <c:v>4</c:v>
                </c:pt>
                <c:pt idx="6">
                  <c:v>7</c:v>
                </c:pt>
                <c:pt idx="7">
                  <c:v>1</c:v>
                </c:pt>
                <c:pt idx="8">
                  <c:v>46</c:v>
                </c:pt>
                <c:pt idx="9">
                  <c:v>5</c:v>
                </c:pt>
                <c:pt idx="10">
                  <c:v>7</c:v>
                </c:pt>
                <c:pt idx="11">
                  <c:v>1</c:v>
                </c:pt>
                <c:pt idx="12">
                  <c:v>4</c:v>
                </c:pt>
                <c:pt idx="13">
                  <c:v>7</c:v>
                </c:pt>
                <c:pt idx="14">
                  <c:v>2</c:v>
                </c:pt>
                <c:pt idx="15">
                  <c:v>48</c:v>
                </c:pt>
              </c:numCache>
            </c:numRef>
          </c:val>
          <c:extLst>
            <c:ext xmlns:c16="http://schemas.microsoft.com/office/drawing/2014/chart" uri="{C3380CC4-5D6E-409C-BE32-E72D297353CC}">
              <c16:uniqueId val="{00000000-CFB3-45A8-A625-6DFB74CF3E96}"/>
            </c:ext>
          </c:extLst>
        </c:ser>
        <c:dLbls>
          <c:showLegendKey val="0"/>
          <c:showVal val="0"/>
          <c:showCatName val="0"/>
          <c:showSerName val="0"/>
          <c:showPercent val="0"/>
          <c:showBubbleSize val="0"/>
        </c:dLbls>
        <c:gapWidth val="219"/>
        <c:overlap val="-27"/>
        <c:axId val="621784936"/>
        <c:axId val="621791168"/>
      </c:barChart>
      <c:catAx>
        <c:axId val="621784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621791168"/>
        <c:crosses val="autoZero"/>
        <c:auto val="1"/>
        <c:lblAlgn val="ctr"/>
        <c:lblOffset val="100"/>
        <c:noMultiLvlLbl val="0"/>
      </c:catAx>
      <c:valAx>
        <c:axId val="621791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621784936"/>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Risk taking to receive</a:t>
            </a:r>
            <a:endParaRPr lang="ru-RU" b="1" dirty="0"/>
          </a:p>
        </c:rich>
      </c:tx>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autoTitleDeleted val="0"/>
    <c:plotArea>
      <c:layout/>
      <c:barChart>
        <c:barDir val="col"/>
        <c:grouping val="clustered"/>
        <c:varyColors val="0"/>
        <c:ser>
          <c:idx val="0"/>
          <c:order val="0"/>
          <c:spPr>
            <a:solidFill>
              <a:schemeClr val="accent1"/>
            </a:solidFill>
            <a:ln>
              <a:noFill/>
            </a:ln>
            <a:effectLst/>
          </c:spPr>
          <c:invertIfNegative val="0"/>
          <c:cat>
            <c:numRef>
              <c:f>distr!$A$179:$A$184</c:f>
              <c:numCache>
                <c:formatCode>General</c:formatCode>
                <c:ptCount val="6"/>
                <c:pt idx="0">
                  <c:v>1</c:v>
                </c:pt>
                <c:pt idx="1">
                  <c:v>2</c:v>
                </c:pt>
                <c:pt idx="2">
                  <c:v>3</c:v>
                </c:pt>
                <c:pt idx="3">
                  <c:v>4</c:v>
                </c:pt>
                <c:pt idx="4">
                  <c:v>5</c:v>
                </c:pt>
                <c:pt idx="5">
                  <c:v>6</c:v>
                </c:pt>
              </c:numCache>
            </c:numRef>
          </c:cat>
          <c:val>
            <c:numRef>
              <c:f>distr!$B$179:$B$184</c:f>
              <c:numCache>
                <c:formatCode>General</c:formatCode>
                <c:ptCount val="6"/>
                <c:pt idx="0">
                  <c:v>9</c:v>
                </c:pt>
                <c:pt idx="1">
                  <c:v>21</c:v>
                </c:pt>
                <c:pt idx="2">
                  <c:v>41</c:v>
                </c:pt>
                <c:pt idx="3">
                  <c:v>26</c:v>
                </c:pt>
                <c:pt idx="4">
                  <c:v>47</c:v>
                </c:pt>
                <c:pt idx="5">
                  <c:v>9</c:v>
                </c:pt>
              </c:numCache>
            </c:numRef>
          </c:val>
          <c:extLst>
            <c:ext xmlns:c16="http://schemas.microsoft.com/office/drawing/2014/chart" uri="{C3380CC4-5D6E-409C-BE32-E72D297353CC}">
              <c16:uniqueId val="{00000000-6266-45ED-864C-52BD8C533632}"/>
            </c:ext>
          </c:extLst>
        </c:ser>
        <c:dLbls>
          <c:showLegendKey val="0"/>
          <c:showVal val="0"/>
          <c:showCatName val="0"/>
          <c:showSerName val="0"/>
          <c:showPercent val="0"/>
          <c:showBubbleSize val="0"/>
        </c:dLbls>
        <c:gapWidth val="219"/>
        <c:overlap val="-27"/>
        <c:axId val="681718520"/>
        <c:axId val="681719504"/>
      </c:barChart>
      <c:catAx>
        <c:axId val="681718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681719504"/>
        <c:crosses val="autoZero"/>
        <c:auto val="1"/>
        <c:lblAlgn val="ctr"/>
        <c:lblOffset val="100"/>
        <c:noMultiLvlLbl val="0"/>
      </c:catAx>
      <c:valAx>
        <c:axId val="681719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681718520"/>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880" b="1" i="0" u="none" strike="noStrike" kern="1200" cap="all" spc="50" baseline="0">
                <a:solidFill>
                  <a:schemeClr val="tx1">
                    <a:lumMod val="65000"/>
                    <a:lumOff val="35000"/>
                  </a:schemeClr>
                </a:solidFill>
                <a:latin typeface="+mn-lt"/>
                <a:ea typeface="+mn-ea"/>
                <a:cs typeface="+mn-cs"/>
              </a:defRPr>
            </a:pPr>
            <a:r>
              <a:rPr lang="en-US"/>
              <a:t>Share of working students</a:t>
            </a:r>
            <a:endParaRPr lang="ru-RU"/>
          </a:p>
        </c:rich>
      </c:tx>
      <c:overlay val="0"/>
      <c:spPr>
        <a:noFill/>
        <a:ln>
          <a:noFill/>
        </a:ln>
        <a:effectLst/>
      </c:spPr>
      <c:txPr>
        <a:bodyPr rot="0" spcFirstLastPara="1" vertOverflow="ellipsis" vert="horz" wrap="square" anchor="ctr" anchorCtr="1"/>
        <a:lstStyle/>
        <a:p>
          <a:pPr>
            <a:defRPr sz="2880" b="1" i="0" u="none" strike="noStrike" kern="1200" cap="all" spc="50" baseline="0">
              <a:solidFill>
                <a:schemeClr val="tx1">
                  <a:lumMod val="65000"/>
                  <a:lumOff val="35000"/>
                </a:schemeClr>
              </a:solidFill>
              <a:latin typeface="+mn-lt"/>
              <a:ea typeface="+mn-ea"/>
              <a:cs typeface="+mn-cs"/>
            </a:defRPr>
          </a:pPr>
          <a:endParaRPr lang="ru-RU"/>
        </a:p>
      </c:txPr>
    </c:title>
    <c:autoTitleDeleted val="0"/>
    <c:plotArea>
      <c:layout/>
      <c:pieChart>
        <c:varyColors val="1"/>
        <c:ser>
          <c:idx val="0"/>
          <c:order val="0"/>
          <c:dPt>
            <c:idx val="0"/>
            <c:bubble3D val="0"/>
            <c:spPr>
              <a:solidFill>
                <a:schemeClr val="accent1">
                  <a:shade val="76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3942-452D-8276-8E2257491DA5}"/>
              </c:ext>
            </c:extLst>
          </c:dPt>
          <c:dPt>
            <c:idx val="1"/>
            <c:bubble3D val="0"/>
            <c:spPr>
              <a:solidFill>
                <a:schemeClr val="accent1">
                  <a:tint val="77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3942-452D-8276-8E2257491DA5}"/>
              </c:ext>
            </c:extLst>
          </c:dPt>
          <c:dLbls>
            <c:spPr>
              <a:noFill/>
              <a:ln>
                <a:noFill/>
              </a:ln>
              <a:effectLst/>
            </c:spPr>
            <c:txPr>
              <a:bodyPr rot="0" spcFirstLastPara="1" vertOverflow="ellipsis" vert="horz" wrap="square" anchor="ctr" anchorCtr="1"/>
              <a:lstStyle/>
              <a:p>
                <a:pPr>
                  <a:defRPr sz="2400" b="1" i="0" u="none" strike="noStrike" kern="1200" baseline="0">
                    <a:solidFill>
                      <a:schemeClr val="lt1"/>
                    </a:solidFill>
                    <a:latin typeface="+mn-lt"/>
                    <a:ea typeface="+mn-ea"/>
                    <a:cs typeface="+mn-cs"/>
                  </a:defRPr>
                </a:pPr>
                <a:endParaRPr lang="ru-RU"/>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distr!$A$187:$A$188</c:f>
              <c:strCache>
                <c:ptCount val="2"/>
                <c:pt idx="0">
                  <c:v>Not working</c:v>
                </c:pt>
                <c:pt idx="1">
                  <c:v>Working</c:v>
                </c:pt>
              </c:strCache>
            </c:strRef>
          </c:cat>
          <c:val>
            <c:numRef>
              <c:f>distr!$B$187:$B$188</c:f>
              <c:numCache>
                <c:formatCode>General</c:formatCode>
                <c:ptCount val="2"/>
                <c:pt idx="0">
                  <c:v>68</c:v>
                </c:pt>
                <c:pt idx="1">
                  <c:v>85</c:v>
                </c:pt>
              </c:numCache>
            </c:numRef>
          </c:val>
          <c:extLst>
            <c:ext xmlns:c16="http://schemas.microsoft.com/office/drawing/2014/chart" uri="{C3380CC4-5D6E-409C-BE32-E72D297353CC}">
              <c16:uniqueId val="{00000004-3942-452D-8276-8E2257491DA5}"/>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400"/>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880" b="1" i="0" u="none" strike="noStrike" kern="1200" cap="all" spc="50" baseline="0">
                <a:solidFill>
                  <a:schemeClr val="tx1">
                    <a:lumMod val="65000"/>
                    <a:lumOff val="35000"/>
                  </a:schemeClr>
                </a:solidFill>
                <a:latin typeface="+mn-lt"/>
                <a:ea typeface="+mn-ea"/>
                <a:cs typeface="+mn-cs"/>
              </a:defRPr>
            </a:pPr>
            <a:r>
              <a:rPr lang="en-US"/>
              <a:t>Gender </a:t>
            </a:r>
            <a:endParaRPr lang="ru-RU"/>
          </a:p>
        </c:rich>
      </c:tx>
      <c:overlay val="0"/>
      <c:spPr>
        <a:noFill/>
        <a:ln>
          <a:noFill/>
        </a:ln>
        <a:effectLst/>
      </c:spPr>
      <c:txPr>
        <a:bodyPr rot="0" spcFirstLastPara="1" vertOverflow="ellipsis" vert="horz" wrap="square" anchor="ctr" anchorCtr="1"/>
        <a:lstStyle/>
        <a:p>
          <a:pPr>
            <a:defRPr sz="2880" b="1" i="0" u="none" strike="noStrike" kern="1200" cap="all" spc="50" baseline="0">
              <a:solidFill>
                <a:schemeClr val="tx1">
                  <a:lumMod val="65000"/>
                  <a:lumOff val="35000"/>
                </a:schemeClr>
              </a:solidFill>
              <a:latin typeface="+mn-lt"/>
              <a:ea typeface="+mn-ea"/>
              <a:cs typeface="+mn-cs"/>
            </a:defRPr>
          </a:pPr>
          <a:endParaRPr lang="ru-RU"/>
        </a:p>
      </c:txPr>
    </c:title>
    <c:autoTitleDeleted val="0"/>
    <c:plotArea>
      <c:layout/>
      <c:pieChart>
        <c:varyColors val="1"/>
        <c:ser>
          <c:idx val="0"/>
          <c:order val="0"/>
          <c:dPt>
            <c:idx val="0"/>
            <c:bubble3D val="0"/>
            <c:spPr>
              <a:solidFill>
                <a:schemeClr val="accent1">
                  <a:shade val="76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D172-481F-9822-D5F7F8475B64}"/>
              </c:ext>
            </c:extLst>
          </c:dPt>
          <c:dPt>
            <c:idx val="1"/>
            <c:bubble3D val="0"/>
            <c:spPr>
              <a:solidFill>
                <a:schemeClr val="accent1">
                  <a:tint val="77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D172-481F-9822-D5F7F8475B64}"/>
              </c:ext>
            </c:extLst>
          </c:dPt>
          <c:dLbls>
            <c:spPr>
              <a:noFill/>
              <a:ln>
                <a:noFill/>
              </a:ln>
              <a:effectLst/>
            </c:spPr>
            <c:txPr>
              <a:bodyPr rot="0" spcFirstLastPara="1" vertOverflow="ellipsis" vert="horz" wrap="square" anchor="ctr" anchorCtr="1"/>
              <a:lstStyle/>
              <a:p>
                <a:pPr>
                  <a:defRPr sz="2400" b="1" i="0" u="none" strike="noStrike" kern="1200" baseline="0">
                    <a:solidFill>
                      <a:schemeClr val="lt1"/>
                    </a:solidFill>
                    <a:latin typeface="+mn-lt"/>
                    <a:ea typeface="+mn-ea"/>
                    <a:cs typeface="+mn-cs"/>
                  </a:defRPr>
                </a:pPr>
                <a:endParaRPr lang="ru-RU"/>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distr!$A$191:$A$192</c:f>
              <c:strCache>
                <c:ptCount val="2"/>
                <c:pt idx="0">
                  <c:v>Male</c:v>
                </c:pt>
                <c:pt idx="1">
                  <c:v>Female</c:v>
                </c:pt>
              </c:strCache>
            </c:strRef>
          </c:cat>
          <c:val>
            <c:numRef>
              <c:f>distr!$B$191:$B$192</c:f>
              <c:numCache>
                <c:formatCode>General</c:formatCode>
                <c:ptCount val="2"/>
                <c:pt idx="0">
                  <c:v>58</c:v>
                </c:pt>
                <c:pt idx="1">
                  <c:v>94</c:v>
                </c:pt>
              </c:numCache>
            </c:numRef>
          </c:val>
          <c:extLst>
            <c:ext xmlns:c16="http://schemas.microsoft.com/office/drawing/2014/chart" uri="{C3380CC4-5D6E-409C-BE32-E72D297353CC}">
              <c16:uniqueId val="{00000004-D172-481F-9822-D5F7F8475B64}"/>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400"/>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Comparison of risk-attitude estimation methods</a:t>
            </a:r>
            <a:endParaRPr lang="ru-RU" b="1" dirty="0"/>
          </a:p>
        </c:rich>
      </c:tx>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autoTitleDeleted val="0"/>
    <c:plotArea>
      <c:layout/>
      <c:lineChart>
        <c:grouping val="standard"/>
        <c:varyColors val="0"/>
        <c:ser>
          <c:idx val="0"/>
          <c:order val="0"/>
          <c:tx>
            <c:v>invest</c:v>
          </c:tx>
          <c:spPr>
            <a:ln w="28575" cap="rnd">
              <a:solidFill>
                <a:schemeClr val="accent1"/>
              </a:solidFill>
              <a:round/>
            </a:ln>
            <a:effectLst/>
          </c:spPr>
          <c:marker>
            <c:symbol val="none"/>
          </c:marker>
          <c:dLbls>
            <c:dLbl>
              <c:idx val="0"/>
              <c:tx>
                <c:rich>
                  <a:bodyPr/>
                  <a:lstStyle/>
                  <a:p>
                    <a:fld id="{BA4FAF47-DD95-4F19-98C6-4BE86727BE54}" type="CELLRANGE">
                      <a:rPr lang="en-US"/>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7EE7-4924-BD0D-B212C19CA71E}"/>
                </c:ext>
              </c:extLst>
            </c:dLbl>
            <c:dLbl>
              <c:idx val="1"/>
              <c:tx>
                <c:rich>
                  <a:bodyPr/>
                  <a:lstStyle/>
                  <a:p>
                    <a:fld id="{28F203BE-20EF-4D49-914D-F395B3578F83}" type="CELLRANGE">
                      <a:rPr lang="ru-RU"/>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7EE7-4924-BD0D-B212C19CA71E}"/>
                </c:ext>
              </c:extLst>
            </c:dLbl>
            <c:dLbl>
              <c:idx val="2"/>
              <c:tx>
                <c:rich>
                  <a:bodyPr/>
                  <a:lstStyle/>
                  <a:p>
                    <a:fld id="{3C154B5F-E4D2-4333-847F-90EA0AA2FB92}" type="CELLRANGE">
                      <a:rPr lang="ru-RU"/>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7EE7-4924-BD0D-B212C19CA71E}"/>
                </c:ext>
              </c:extLst>
            </c:dLbl>
            <c:dLbl>
              <c:idx val="3"/>
              <c:tx>
                <c:rich>
                  <a:bodyPr/>
                  <a:lstStyle/>
                  <a:p>
                    <a:fld id="{5F7EE54E-45B2-4BF3-85F3-E02A875F34FA}" type="CELLRANGE">
                      <a:rPr lang="ru-RU"/>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7EE7-4924-BD0D-B212C19CA71E}"/>
                </c:ext>
              </c:extLst>
            </c:dLbl>
            <c:dLbl>
              <c:idx val="4"/>
              <c:tx>
                <c:rich>
                  <a:bodyPr/>
                  <a:lstStyle/>
                  <a:p>
                    <a:fld id="{078DC562-D159-4152-8391-13F6FCF24CFB}" type="CELLRANGE">
                      <a:rPr lang="ru-RU"/>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7EE7-4924-BD0D-B212C19CA71E}"/>
                </c:ext>
              </c:extLst>
            </c:dLbl>
            <c:dLbl>
              <c:idx val="5"/>
              <c:tx>
                <c:rich>
                  <a:bodyPr/>
                  <a:lstStyle/>
                  <a:p>
                    <a:fld id="{03521837-F8EC-4811-8589-398BE12E3BB6}" type="CELLRANGE">
                      <a:rPr lang="ru-RU"/>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7EE7-4924-BD0D-B212C19CA71E}"/>
                </c:ext>
              </c:extLst>
            </c:dLbl>
            <c:dLbl>
              <c:idx val="6"/>
              <c:tx>
                <c:rich>
                  <a:bodyPr/>
                  <a:lstStyle/>
                  <a:p>
                    <a:fld id="{89EC613D-D3A3-4363-BE7E-EC4A806C999B}" type="CELLRANGE">
                      <a:rPr lang="ru-RU"/>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7EE7-4924-BD0D-B212C19CA71E}"/>
                </c:ext>
              </c:extLst>
            </c:dLbl>
            <c:dLbl>
              <c:idx val="7"/>
              <c:tx>
                <c:rich>
                  <a:bodyPr/>
                  <a:lstStyle/>
                  <a:p>
                    <a:fld id="{7775143A-9821-4FE3-A9EE-EFAB03DB1FC9}" type="CELLRANGE">
                      <a:rPr lang="ru-RU"/>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7EE7-4924-BD0D-B212C19CA71E}"/>
                </c:ext>
              </c:extLst>
            </c:dLbl>
            <c:dLbl>
              <c:idx val="8"/>
              <c:tx>
                <c:rich>
                  <a:bodyPr/>
                  <a:lstStyle/>
                  <a:p>
                    <a:fld id="{25125D55-36E7-40B5-B334-CDAE1D15D7CC}" type="CELLRANGE">
                      <a:rPr lang="ru-RU"/>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7EE7-4924-BD0D-B212C19CA71E}"/>
                </c:ext>
              </c:extLst>
            </c:dLbl>
            <c:dLbl>
              <c:idx val="9"/>
              <c:tx>
                <c:rich>
                  <a:bodyPr/>
                  <a:lstStyle/>
                  <a:p>
                    <a:fld id="{9E496419-A391-406C-9FC7-74FCD5B945F4}" type="CELLRANGE">
                      <a:rPr lang="ru-RU"/>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7EE7-4924-BD0D-B212C19CA71E}"/>
                </c:ext>
              </c:extLst>
            </c:dLbl>
            <c:dLbl>
              <c:idx val="10"/>
              <c:tx>
                <c:rich>
                  <a:bodyPr/>
                  <a:lstStyle/>
                  <a:p>
                    <a:fld id="{80CA822D-06AA-4363-81C3-1018AB33D8E3}" type="CELLRANGE">
                      <a:rPr lang="ru-RU"/>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7EE7-4924-BD0D-B212C19CA71E}"/>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risk!$O$34:$O$50</c:f>
              <c:numCache>
                <c:formatCode>0%</c:formatCode>
                <c:ptCount val="17"/>
                <c:pt idx="0">
                  <c:v>0</c:v>
                </c:pt>
                <c:pt idx="1">
                  <c:v>0.12195121951219512</c:v>
                </c:pt>
                <c:pt idx="2">
                  <c:v>0.23809523809523808</c:v>
                </c:pt>
                <c:pt idx="3">
                  <c:v>0.34883720930232559</c:v>
                </c:pt>
                <c:pt idx="4">
                  <c:v>0.45454545454545453</c:v>
                </c:pt>
                <c:pt idx="5">
                  <c:v>0.55555555555555558</c:v>
                </c:pt>
                <c:pt idx="6">
                  <c:v>0.65217391304347827</c:v>
                </c:pt>
                <c:pt idx="7">
                  <c:v>0.74468085106382975</c:v>
                </c:pt>
                <c:pt idx="8">
                  <c:v>0.83333333333333337</c:v>
                </c:pt>
                <c:pt idx="9">
                  <c:v>0.91836734693877553</c:v>
                </c:pt>
                <c:pt idx="10">
                  <c:v>1</c:v>
                </c:pt>
                <c:pt idx="11">
                  <c:v>0</c:v>
                </c:pt>
                <c:pt idx="12">
                  <c:v>0.2</c:v>
                </c:pt>
                <c:pt idx="13">
                  <c:v>0.375</c:v>
                </c:pt>
                <c:pt idx="14">
                  <c:v>0.52941176470588236</c:v>
                </c:pt>
                <c:pt idx="15">
                  <c:v>0.66666666666666663</c:v>
                </c:pt>
                <c:pt idx="16">
                  <c:v>0.94444444444444442</c:v>
                </c:pt>
              </c:numCache>
            </c:numRef>
          </c:cat>
          <c:val>
            <c:numRef>
              <c:f>risk!$M$34:$M$44</c:f>
              <c:numCache>
                <c:formatCode>0.0%</c:formatCode>
                <c:ptCount val="11"/>
                <c:pt idx="0">
                  <c:v>0</c:v>
                </c:pt>
                <c:pt idx="1">
                  <c:v>2.5000000000000001E-2</c:v>
                </c:pt>
                <c:pt idx="2">
                  <c:v>0.05</c:v>
                </c:pt>
                <c:pt idx="3">
                  <c:v>7.4999999999999997E-2</c:v>
                </c:pt>
                <c:pt idx="4">
                  <c:v>0.1</c:v>
                </c:pt>
                <c:pt idx="5">
                  <c:v>0.125</c:v>
                </c:pt>
                <c:pt idx="6">
                  <c:v>0.15</c:v>
                </c:pt>
                <c:pt idx="7">
                  <c:v>0.17499999999999999</c:v>
                </c:pt>
                <c:pt idx="8">
                  <c:v>0.2</c:v>
                </c:pt>
                <c:pt idx="9">
                  <c:v>0.22500000000000001</c:v>
                </c:pt>
                <c:pt idx="10">
                  <c:v>0.25</c:v>
                </c:pt>
              </c:numCache>
            </c:numRef>
          </c:val>
          <c:smooth val="0"/>
          <c:extLst>
            <c:ext xmlns:c15="http://schemas.microsoft.com/office/drawing/2012/chart" uri="{02D57815-91ED-43cb-92C2-25804820EDAC}">
              <c15:datalabelsRange>
                <c15:f>risk!$L$34:$L$44</c15:f>
                <c15:dlblRangeCache>
                  <c:ptCount val="11"/>
                  <c:pt idx="0">
                    <c:v>0</c:v>
                  </c:pt>
                  <c:pt idx="1">
                    <c:v>100</c:v>
                  </c:pt>
                  <c:pt idx="2">
                    <c:v>200</c:v>
                  </c:pt>
                  <c:pt idx="3">
                    <c:v>300</c:v>
                  </c:pt>
                  <c:pt idx="4">
                    <c:v>400</c:v>
                  </c:pt>
                  <c:pt idx="5">
                    <c:v>500</c:v>
                  </c:pt>
                  <c:pt idx="6">
                    <c:v>600</c:v>
                  </c:pt>
                  <c:pt idx="7">
                    <c:v>700</c:v>
                  </c:pt>
                  <c:pt idx="8">
                    <c:v>800</c:v>
                  </c:pt>
                  <c:pt idx="9">
                    <c:v>900</c:v>
                  </c:pt>
                  <c:pt idx="10">
                    <c:v>1000</c:v>
                  </c:pt>
                </c15:dlblRangeCache>
              </c15:datalabelsRange>
            </c:ext>
            <c:ext xmlns:c16="http://schemas.microsoft.com/office/drawing/2014/chart" uri="{C3380CC4-5D6E-409C-BE32-E72D297353CC}">
              <c16:uniqueId val="{0000000B-7EE7-4924-BD0D-B212C19CA71E}"/>
            </c:ext>
          </c:extLst>
        </c:ser>
        <c:ser>
          <c:idx val="1"/>
          <c:order val="1"/>
          <c:tx>
            <c:v>receive</c:v>
          </c:tx>
          <c:spPr>
            <a:ln w="28575" cap="rnd">
              <a:solidFill>
                <a:schemeClr val="accent2"/>
              </a:solidFill>
              <a:round/>
            </a:ln>
            <a:effectLst/>
          </c:spPr>
          <c:marker>
            <c:symbol val="none"/>
          </c:marker>
          <c:dLbls>
            <c:dLbl>
              <c:idx val="0"/>
              <c:tx>
                <c:rich>
                  <a:bodyPr/>
                  <a:lstStyle/>
                  <a:p>
                    <a:fld id="{1EEA14BE-9F45-4BB5-AF79-DAFB4C4A3F1F}" type="CELLRANGE">
                      <a:rPr lang="en-US"/>
                      <a:pPr/>
                      <a:t>[ДИАПАЗОН ЯЧЕЕК]</a:t>
                    </a:fld>
                    <a:endParaRPr lang="ru-RU"/>
                  </a:p>
                </c:rich>
              </c:tx>
              <c:dLblPos val="l"/>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7EE7-4924-BD0D-B212C19CA71E}"/>
                </c:ext>
              </c:extLst>
            </c:dLbl>
            <c:dLbl>
              <c:idx val="1"/>
              <c:tx>
                <c:rich>
                  <a:bodyPr/>
                  <a:lstStyle/>
                  <a:p>
                    <a:fld id="{FEC22787-566E-451D-B32E-75FE47C6A935}" type="CELLRANGE">
                      <a:rPr lang="ru-RU"/>
                      <a:pPr/>
                      <a:t>[ДИАПАЗОН ЯЧЕЕК]</a:t>
                    </a:fld>
                    <a:endParaRPr lang="ru-RU"/>
                  </a:p>
                </c:rich>
              </c:tx>
              <c:dLblPos val="l"/>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7EE7-4924-BD0D-B212C19CA71E}"/>
                </c:ext>
              </c:extLst>
            </c:dLbl>
            <c:dLbl>
              <c:idx val="2"/>
              <c:tx>
                <c:rich>
                  <a:bodyPr/>
                  <a:lstStyle/>
                  <a:p>
                    <a:fld id="{0F132489-9A6A-4204-A89D-83AD23A03942}" type="CELLRANGE">
                      <a:rPr lang="ru-RU"/>
                      <a:pPr/>
                      <a:t>[ДИАПАЗОН ЯЧЕЕК]</a:t>
                    </a:fld>
                    <a:endParaRPr lang="ru-RU"/>
                  </a:p>
                </c:rich>
              </c:tx>
              <c:dLblPos val="l"/>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7EE7-4924-BD0D-B212C19CA71E}"/>
                </c:ext>
              </c:extLst>
            </c:dLbl>
            <c:dLbl>
              <c:idx val="3"/>
              <c:tx>
                <c:rich>
                  <a:bodyPr/>
                  <a:lstStyle/>
                  <a:p>
                    <a:fld id="{8EB483AF-7757-4724-982B-281D78FA6B2C}" type="CELLRANGE">
                      <a:rPr lang="ru-RU"/>
                      <a:pPr/>
                      <a:t>[ДИАПАЗОН ЯЧЕЕК]</a:t>
                    </a:fld>
                    <a:endParaRPr lang="ru-RU"/>
                  </a:p>
                </c:rich>
              </c:tx>
              <c:dLblPos val="l"/>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7EE7-4924-BD0D-B212C19CA71E}"/>
                </c:ext>
              </c:extLst>
            </c:dLbl>
            <c:dLbl>
              <c:idx val="4"/>
              <c:tx>
                <c:rich>
                  <a:bodyPr/>
                  <a:lstStyle/>
                  <a:p>
                    <a:fld id="{3B91F9AC-BB89-4E13-B1AD-610FA69F9E2A}" type="CELLRANGE">
                      <a:rPr lang="ru-RU"/>
                      <a:pPr/>
                      <a:t>[ДИАПАЗОН ЯЧЕЕК]</a:t>
                    </a:fld>
                    <a:endParaRPr lang="ru-RU"/>
                  </a:p>
                </c:rich>
              </c:tx>
              <c:dLblPos val="l"/>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7EE7-4924-BD0D-B212C19CA71E}"/>
                </c:ext>
              </c:extLst>
            </c:dLbl>
            <c:dLbl>
              <c:idx val="5"/>
              <c:layout>
                <c:manualLayout>
                  <c:x val="-3.2111111111111215E-2"/>
                  <c:y val="-5.5555555555555552E-2"/>
                </c:manualLayout>
              </c:layout>
              <c:tx>
                <c:rich>
                  <a:bodyPr/>
                  <a:lstStyle/>
                  <a:p>
                    <a:fld id="{757AEB0F-D9D5-40A5-84A4-EBA0649920A4}" type="CELLRANGE">
                      <a:rPr lang="en-US"/>
                      <a:pPr/>
                      <a:t>[ДИАПАЗОН ЯЧЕЕК]</a:t>
                    </a:fld>
                    <a:endParaRPr lang="ru-RU"/>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1-7EE7-4924-BD0D-B212C19CA71E}"/>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l"/>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risk!$O$34:$O$50</c:f>
              <c:numCache>
                <c:formatCode>0%</c:formatCode>
                <c:ptCount val="17"/>
                <c:pt idx="0">
                  <c:v>0</c:v>
                </c:pt>
                <c:pt idx="1">
                  <c:v>0.12195121951219512</c:v>
                </c:pt>
                <c:pt idx="2">
                  <c:v>0.23809523809523808</c:v>
                </c:pt>
                <c:pt idx="3">
                  <c:v>0.34883720930232559</c:v>
                </c:pt>
                <c:pt idx="4">
                  <c:v>0.45454545454545453</c:v>
                </c:pt>
                <c:pt idx="5">
                  <c:v>0.55555555555555558</c:v>
                </c:pt>
                <c:pt idx="6">
                  <c:v>0.65217391304347827</c:v>
                </c:pt>
                <c:pt idx="7">
                  <c:v>0.74468085106382975</c:v>
                </c:pt>
                <c:pt idx="8">
                  <c:v>0.83333333333333337</c:v>
                </c:pt>
                <c:pt idx="9">
                  <c:v>0.91836734693877553</c:v>
                </c:pt>
                <c:pt idx="10">
                  <c:v>1</c:v>
                </c:pt>
                <c:pt idx="11">
                  <c:v>0</c:v>
                </c:pt>
                <c:pt idx="12">
                  <c:v>0.2</c:v>
                </c:pt>
                <c:pt idx="13">
                  <c:v>0.375</c:v>
                </c:pt>
                <c:pt idx="14">
                  <c:v>0.52941176470588236</c:v>
                </c:pt>
                <c:pt idx="15">
                  <c:v>0.66666666666666663</c:v>
                </c:pt>
                <c:pt idx="16">
                  <c:v>0.94444444444444442</c:v>
                </c:pt>
              </c:numCache>
            </c:numRef>
          </c:cat>
          <c:val>
            <c:numRef>
              <c:f>risk!$M$45:$M$50</c:f>
              <c:numCache>
                <c:formatCode>0.0%</c:formatCode>
                <c:ptCount val="6"/>
                <c:pt idx="0">
                  <c:v>0</c:v>
                </c:pt>
                <c:pt idx="1">
                  <c:v>7.1428571428571425E-2</c:v>
                </c:pt>
                <c:pt idx="2">
                  <c:v>0.14285714285714285</c:v>
                </c:pt>
                <c:pt idx="3">
                  <c:v>0.21428571428571427</c:v>
                </c:pt>
                <c:pt idx="4">
                  <c:v>0.2857142857142857</c:v>
                </c:pt>
                <c:pt idx="5">
                  <c:v>0.2857142857142857</c:v>
                </c:pt>
              </c:numCache>
            </c:numRef>
          </c:val>
          <c:smooth val="0"/>
          <c:extLst>
            <c:ext xmlns:c15="http://schemas.microsoft.com/office/drawing/2012/chart" uri="{02D57815-91ED-43cb-92C2-25804820EDAC}">
              <c15:datalabelsRange>
                <c15:f>risk!$L$45:$L$50</c15:f>
                <c15:dlblRangeCache>
                  <c:ptCount val="6"/>
                  <c:pt idx="0">
                    <c:v>1</c:v>
                  </c:pt>
                  <c:pt idx="1">
                    <c:v>2</c:v>
                  </c:pt>
                  <c:pt idx="2">
                    <c:v>3</c:v>
                  </c:pt>
                  <c:pt idx="3">
                    <c:v>4</c:v>
                  </c:pt>
                  <c:pt idx="4">
                    <c:v>5</c:v>
                  </c:pt>
                  <c:pt idx="5">
                    <c:v>6</c:v>
                  </c:pt>
                </c15:dlblRangeCache>
              </c15:datalabelsRange>
            </c:ext>
            <c:ext xmlns:c16="http://schemas.microsoft.com/office/drawing/2014/chart" uri="{C3380CC4-5D6E-409C-BE32-E72D297353CC}">
              <c16:uniqueId val="{00000012-7EE7-4924-BD0D-B212C19CA71E}"/>
            </c:ext>
          </c:extLst>
        </c:ser>
        <c:dLbls>
          <c:showLegendKey val="0"/>
          <c:showVal val="0"/>
          <c:showCatName val="0"/>
          <c:showSerName val="0"/>
          <c:showPercent val="0"/>
          <c:showBubbleSize val="0"/>
        </c:dLbls>
        <c:smooth val="0"/>
        <c:axId val="701251040"/>
        <c:axId val="701247760"/>
      </c:lineChart>
      <c:catAx>
        <c:axId val="701251040"/>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a:t>Standard</a:t>
                </a:r>
                <a:r>
                  <a:rPr lang="en-US" baseline="0" dirty="0"/>
                  <a:t> deviation,</a:t>
                </a:r>
                <a:r>
                  <a:rPr lang="en-US" dirty="0"/>
                  <a:t> %</a:t>
                </a:r>
                <a:endParaRPr lang="ru-RU" dirty="0"/>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701247760"/>
        <c:crosses val="autoZero"/>
        <c:auto val="1"/>
        <c:lblAlgn val="ctr"/>
        <c:lblOffset val="100"/>
        <c:noMultiLvlLbl val="0"/>
      </c:catAx>
      <c:valAx>
        <c:axId val="7012477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a:t>Expected return ,%</a:t>
                </a:r>
                <a:endParaRPr lang="ru-RU" dirty="0"/>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701251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400">
          <a:latin typeface="Times New Roman" panose="02020603050405020304" pitchFamily="18" charset="0"/>
          <a:cs typeface="Times New Roman" panose="02020603050405020304" pitchFamily="18" charset="0"/>
        </a:defRPr>
      </a:pPr>
      <a:endParaRPr lang="ru-RU"/>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distr!$A$63:$A$158</cx:f>
        <cx:lvl ptCount="96" formatCode="Основной">
          <cx:pt idx="0">0</cx:pt>
          <cx:pt idx="1">2.7749999999999995</cx:pt>
          <cx:pt idx="2">2.8875000000000002</cx:pt>
          <cx:pt idx="3">3.2999999999999998</cx:pt>
          <cx:pt idx="4">3.3875000000000002</cx:pt>
          <cx:pt idx="5">3.6625000000000001</cx:pt>
          <cx:pt idx="6">3.7333333333333334</cx:pt>
          <cx:pt idx="7">3.8125</cx:pt>
          <cx:pt idx="8">4.0625</cx:pt>
          <cx:pt idx="9">4.2374999999999998</cx:pt>
          <cx:pt idx="10">4.3500000000000005</cx:pt>
          <cx:pt idx="11">4.5</cx:pt>
          <cx:pt idx="12">4.5499999999999998</cx:pt>
          <cx:pt idx="13">4.8250000000000002</cx:pt>
          <cx:pt idx="14">4.8533333333333335</cx:pt>
          <cx:pt idx="15">4.9875000000000007</cx:pt>
          <cx:pt idx="16">5</cx:pt>
          <cx:pt idx="17">5.0249999999999995</cx:pt>
          <cx:pt idx="18">5.2090909090909099</cx:pt>
          <cx:pt idx="19">5.2374999999999989</cx:pt>
          <cx:pt idx="20">5.2437500000000004</cx:pt>
          <cx:pt idx="21">5.3833333333333329</cx:pt>
          <cx:pt idx="22">5.4124999999999996</cx:pt>
          <cx:pt idx="23">5.431578947368422</cx:pt>
          <cx:pt idx="24">5.4416666666666664</cx:pt>
          <cx:pt idx="25">5.4625000000000004</cx:pt>
          <cx:pt idx="26">5.5250000000000004</cx:pt>
          <cx:pt idx="27">5.5750000000000002</cx:pt>
          <cx:pt idx="28">5.7375000000000007</cx:pt>
          <cx:pt idx="29">5.8125</cx:pt>
          <cx:pt idx="30">5.830303030303031</cx:pt>
          <cx:pt idx="31">5.8466666666666667</cx:pt>
          <cx:pt idx="32">6.0625</cx:pt>
          <cx:pt idx="33">6.0750000000000002</cx:pt>
          <cx:pt idx="34">6.0846153846153843</cx:pt>
          <cx:pt idx="35">6.1916666666666664</cx:pt>
          <cx:pt idx="36">6.2250000000000005</cx:pt>
          <cx:pt idx="37">6.2749999999999995</cx:pt>
          <cx:pt idx="38">6.3392857142857153</cx:pt>
          <cx:pt idx="39">6.3499999999999996</cx:pt>
          <cx:pt idx="40">6.3624999999999998</cx:pt>
          <cx:pt idx="41">6.4625000000000012</cx:pt>
          <cx:pt idx="42">6.5375000000000005</cx:pt>
          <cx:pt idx="43">6.541176470588236</cx:pt>
          <cx:pt idx="44">6.625</cx:pt>
          <cx:pt idx="45">6.6277777777777782</cx:pt>
          <cx:pt idx="46">6.6333333333333329</cx:pt>
          <cx:pt idx="47">6.7000000000000002</cx:pt>
          <cx:pt idx="48">6.7111111111111121</cx:pt>
          <cx:pt idx="49">6.7379310344827577</cx:pt>
          <cx:pt idx="50">6.8125</cx:pt>
          <cx:pt idx="51">6.9625000000000004</cx:pt>
          <cx:pt idx="52">6.9749999999999996</cx:pt>
          <cx:pt idx="53">7.0374999999999996</cx:pt>
          <cx:pt idx="54">7.0499999999999998</cx:pt>
          <cx:pt idx="55">7.0875000000000004</cx:pt>
          <cx:pt idx="56">7.1142857142857157</cx:pt>
          <cx:pt idx="57">7.1999999999999993</cx:pt>
          <cx:pt idx="58">7.2374999999999989</cx:pt>
          <cx:pt idx="59">7.25</cx:pt>
          <cx:pt idx="60">7.2538461538461538</cx:pt>
          <cx:pt idx="61">7.2624999999999993</cx:pt>
          <cx:pt idx="62">7.2874999999999996</cx:pt>
          <cx:pt idx="63">7.3375000000000004</cx:pt>
          <cx:pt idx="64">7.3499999999999996</cx:pt>
          <cx:pt idx="65">7.4249999999999989</cx:pt>
          <cx:pt idx="66">7.4500000000000002</cx:pt>
          <cx:pt idx="67">7.4624999999999995</cx:pt>
          <cx:pt idx="68">7.4750000000000005</cx:pt>
          <cx:pt idx="69">7.6714285714285708</cx:pt>
          <cx:pt idx="70">7.6875</cx:pt>
          <cx:pt idx="71">7.7000000000000002</cx:pt>
          <cx:pt idx="72">7.7166666666666659</cx:pt>
          <cx:pt idx="73">7.742857142857142</cx:pt>
          <cx:pt idx="74">7.8076923076923075</cx:pt>
          <cx:pt idx="75">7.9000000000000004</cx:pt>
          <cx:pt idx="76">8.0187500000000007</cx:pt>
          <cx:pt idx="77">8.091666666666665</cx:pt>
          <cx:pt idx="78">8.1499999999999986</cx:pt>
          <cx:pt idx="79">8.1624999999999996</cx:pt>
          <cx:pt idx="80">8.1666666666666679</cx:pt>
          <cx:pt idx="81">8.2000000000000011</cx:pt>
          <cx:pt idx="82">8.2384615384615394</cx:pt>
          <cx:pt idx="83">8.2461538461538453</cx:pt>
          <cx:pt idx="84">8.3125</cx:pt>
          <cx:pt idx="85">8.5750000000000011</cx:pt>
          <cx:pt idx="86">8.625</cx:pt>
          <cx:pt idx="87">8.6368421052631561</cx:pt>
          <cx:pt idx="88">8.6374999999999993</cx:pt>
          <cx:pt idx="89">8.6999999999999993</cx:pt>
          <cx:pt idx="90">8.8916666666666657</cx:pt>
          <cx:pt idx="91">9.2374999999999989</cx:pt>
          <cx:pt idx="92">9.5375000000000014</cx:pt>
          <cx:pt idx="93">9.8625000000000007</cx:pt>
          <cx:pt idx="94">9.9625000000000004</cx:pt>
          <cx:pt idx="95">9.9750000000000014</cx:pt>
        </cx:lvl>
      </cx:numDim>
    </cx:data>
    <cx:data id="1">
      <cx:numDim type="val">
        <cx:f>distr!$B$63:$B$158</cx:f>
        <cx:lvl ptCount="96" formatCode="Основной">
          <cx:pt idx="0">1</cx:pt>
          <cx:pt idx="1">1</cx:pt>
          <cx:pt idx="2">1</cx:pt>
          <cx:pt idx="3">1</cx:pt>
          <cx:pt idx="4">1</cx:pt>
          <cx:pt idx="5">1</cx:pt>
          <cx:pt idx="6">1</cx:pt>
          <cx:pt idx="7">1</cx:pt>
          <cx:pt idx="8">1</cx:pt>
          <cx:pt idx="9">1</cx:pt>
          <cx:pt idx="10">1</cx:pt>
          <cx:pt idx="11">1</cx:pt>
          <cx:pt idx="12">1</cx:pt>
          <cx:pt idx="13">1</cx:pt>
          <cx:pt idx="14">1</cx:pt>
          <cx:pt idx="15">2</cx:pt>
          <cx:pt idx="16">1</cx:pt>
          <cx:pt idx="17">1</cx:pt>
          <cx:pt idx="18">1</cx:pt>
          <cx:pt idx="19">1</cx:pt>
          <cx:pt idx="20">1</cx:pt>
          <cx:pt idx="21">1</cx:pt>
          <cx:pt idx="22">1</cx:pt>
          <cx:pt idx="23">1</cx:pt>
          <cx:pt idx="24">1</cx:pt>
          <cx:pt idx="25">1</cx:pt>
          <cx:pt idx="26">1</cx:pt>
          <cx:pt idx="27">1</cx:pt>
          <cx:pt idx="28">1</cx:pt>
          <cx:pt idx="29">1</cx:pt>
          <cx:pt idx="30">1</cx:pt>
          <cx:pt idx="31">1</cx:pt>
          <cx:pt idx="32">1</cx:pt>
          <cx:pt idx="33">2</cx:pt>
          <cx:pt idx="34">1</cx:pt>
          <cx:pt idx="35">1</cx:pt>
          <cx:pt idx="36">1</cx:pt>
          <cx:pt idx="37">1</cx:pt>
          <cx:pt idx="38">1</cx:pt>
          <cx:pt idx="39">1</cx:pt>
          <cx:pt idx="40">1</cx:pt>
          <cx:pt idx="41">1</cx:pt>
          <cx:pt idx="42">1</cx:pt>
          <cx:pt idx="43">1</cx:pt>
          <cx:pt idx="44">1</cx:pt>
          <cx:pt idx="45">1</cx:pt>
          <cx:pt idx="46">1</cx:pt>
          <cx:pt idx="47">2</cx:pt>
          <cx:pt idx="48">1</cx:pt>
          <cx:pt idx="49">1</cx:pt>
          <cx:pt idx="50">1</cx:pt>
          <cx:pt idx="51">2</cx:pt>
          <cx:pt idx="52">1</cx:pt>
          <cx:pt idx="53">1</cx:pt>
          <cx:pt idx="54">1</cx:pt>
          <cx:pt idx="55">1</cx:pt>
          <cx:pt idx="56">1</cx:pt>
          <cx:pt idx="57">1</cx:pt>
          <cx:pt idx="58">1</cx:pt>
          <cx:pt idx="59">1</cx:pt>
          <cx:pt idx="60">1</cx:pt>
          <cx:pt idx="61">1</cx:pt>
          <cx:pt idx="62">1</cx:pt>
          <cx:pt idx="63">1</cx:pt>
          <cx:pt idx="64">2</cx:pt>
          <cx:pt idx="65">1</cx:pt>
          <cx:pt idx="66">1</cx:pt>
          <cx:pt idx="67">1</cx:pt>
          <cx:pt idx="68">2</cx:pt>
          <cx:pt idx="69">1</cx:pt>
          <cx:pt idx="70">2</cx:pt>
          <cx:pt idx="71">1</cx:pt>
          <cx:pt idx="72">1</cx:pt>
          <cx:pt idx="73">1</cx:pt>
          <cx:pt idx="74">1</cx:pt>
          <cx:pt idx="75">1</cx:pt>
          <cx:pt idx="76">1</cx:pt>
          <cx:pt idx="77">1</cx:pt>
          <cx:pt idx="78">1</cx:pt>
          <cx:pt idx="79">1</cx:pt>
          <cx:pt idx="80">1</cx:pt>
          <cx:pt idx="81">2</cx:pt>
          <cx:pt idx="82">1</cx:pt>
          <cx:pt idx="83">1</cx:pt>
          <cx:pt idx="84">1</cx:pt>
          <cx:pt idx="85">1</cx:pt>
          <cx:pt idx="86">2</cx:pt>
          <cx:pt idx="87">1</cx:pt>
          <cx:pt idx="88">1</cx:pt>
          <cx:pt idx="89">1</cx:pt>
          <cx:pt idx="90">1</cx:pt>
          <cx:pt idx="91">1</cx:pt>
          <cx:pt idx="92">1</cx:pt>
          <cx:pt idx="93">1</cx:pt>
          <cx:pt idx="94">1</cx:pt>
          <cx:pt idx="95">1</cx:pt>
        </cx:lvl>
      </cx:numDim>
    </cx:data>
  </cx:chartData>
  <cx:chart>
    <cx:title pos="t" align="ctr" overlay="0">
      <cx:tx>
        <cx:rich>
          <a:bodyPr spcFirstLastPara="1" vertOverflow="ellipsis" horzOverflow="overflow" wrap="square" lIns="0" tIns="0" rIns="0" bIns="0" anchor="ctr" anchorCtr="1"/>
          <a:lstStyle/>
          <a:p>
            <a:pPr algn="ctr" rtl="0">
              <a:defRPr sz="2800">
                <a:latin typeface="Times New Roman" panose="02020603050405020304" pitchFamily="18" charset="0"/>
                <a:ea typeface="Times New Roman" panose="02020603050405020304" pitchFamily="18" charset="0"/>
                <a:cs typeface="Times New Roman" panose="02020603050405020304" pitchFamily="18" charset="0"/>
              </a:defRPr>
            </a:pPr>
            <a:r>
              <a:rPr lang="en-US" sz="2800" b="1" i="0" u="none" strike="noStrike" baseline="0" dirty="0">
                <a:solidFill>
                  <a:sysClr val="windowText" lastClr="000000">
                    <a:lumMod val="65000"/>
                    <a:lumOff val="35000"/>
                  </a:sysClr>
                </a:solidFill>
                <a:latin typeface="Times New Roman" panose="02020603050405020304" pitchFamily="18" charset="0"/>
                <a:cs typeface="Times New Roman" panose="02020603050405020304" pitchFamily="18" charset="0"/>
              </a:rPr>
              <a:t>Mednick’s creativity distribution</a:t>
            </a:r>
            <a:endParaRPr lang="ru-RU" sz="2800" b="1" i="0" u="none" strike="noStrike" baseline="0" dirty="0">
              <a:solidFill>
                <a:sysClr val="windowText" lastClr="000000">
                  <a:lumMod val="65000"/>
                  <a:lumOff val="35000"/>
                </a:sysClr>
              </a:solidFill>
              <a:latin typeface="Times New Roman" panose="02020603050405020304" pitchFamily="18" charset="0"/>
              <a:cs typeface="Times New Roman" panose="02020603050405020304" pitchFamily="18" charset="0"/>
            </a:endParaRPr>
          </a:p>
        </cx:rich>
      </cx:tx>
    </cx:title>
    <cx:plotArea>
      <cx:plotAreaRegion>
        <cx:series layoutId="clusteredColumn" uniqueId="{58AB0A2A-CCD0-47D8-B750-FEE3DF9195EC}" formatIdx="0">
          <cx:dataId val="0"/>
          <cx:layoutPr>
            <cx:binning intervalClosed="r"/>
          </cx:layoutPr>
        </cx:series>
        <cx:series layoutId="clusteredColumn" hidden="1" uniqueId="{04A2299C-E728-497E-B4F8-5051A5157D4C}" formatIdx="1">
          <cx:dataId val="1"/>
          <cx:layoutPr>
            <cx:binning intervalClosed="r"/>
          </cx:layoutPr>
        </cx:series>
      </cx:plotAreaRegion>
      <cx:axis id="0">
        <cx:catScaling gapWidth="0"/>
        <cx:tickLabels/>
        <cx:txPr>
          <a:bodyPr vertOverflow="overflow" horzOverflow="overflow" wrap="square" lIns="0" tIns="0" rIns="0" bIns="0"/>
          <a:lstStyle/>
          <a:p>
            <a:pPr algn="ctr" rtl="0">
              <a:defRPr sz="2400" b="0" i="0">
                <a:solidFill>
                  <a:srgbClr val="595959"/>
                </a:solidFill>
                <a:latin typeface="Times New Roman" panose="02020603050405020304" pitchFamily="18" charset="0"/>
                <a:ea typeface="Times New Roman" panose="02020603050405020304" pitchFamily="18" charset="0"/>
                <a:cs typeface="Times New Roman" panose="02020603050405020304" pitchFamily="18" charset="0"/>
              </a:defRPr>
            </a:pPr>
            <a:endParaRPr lang="ru-RU" sz="2400">
              <a:latin typeface="Times New Roman" panose="02020603050405020304" pitchFamily="18" charset="0"/>
              <a:cs typeface="Times New Roman" panose="02020603050405020304" pitchFamily="18" charset="0"/>
            </a:endParaRPr>
          </a:p>
        </cx:txPr>
      </cx:axis>
      <cx:axis id="1">
        <cx:valScaling/>
        <cx:majorGridlines/>
        <cx:tickLabels/>
        <cx:txPr>
          <a:bodyPr vertOverflow="overflow" horzOverflow="overflow" wrap="square" lIns="0" tIns="0" rIns="0" bIns="0"/>
          <a:lstStyle/>
          <a:p>
            <a:pPr algn="ctr" rtl="0">
              <a:defRPr sz="2400" b="0" i="0">
                <a:solidFill>
                  <a:srgbClr val="595959"/>
                </a:solidFill>
                <a:latin typeface="Times New Roman" panose="02020603050405020304" pitchFamily="18" charset="0"/>
                <a:ea typeface="Times New Roman" panose="02020603050405020304" pitchFamily="18" charset="0"/>
                <a:cs typeface="Times New Roman" panose="02020603050405020304" pitchFamily="18" charset="0"/>
              </a:defRPr>
            </a:pPr>
            <a:endParaRPr lang="ru-RU" sz="2400">
              <a:latin typeface="Times New Roman" panose="02020603050405020304" pitchFamily="18" charset="0"/>
              <a:cs typeface="Times New Roman" panose="02020603050405020304" pitchFamily="18" charset="0"/>
            </a:endParaRPr>
          </a:p>
        </cx:txPr>
      </cx:axis>
    </cx:plotArea>
  </cx:chart>
</cx: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4">
  <a:schemeClr val="accent1"/>
</cs:colorStyle>
</file>

<file path=ppt/charts/colors8.xml><?xml version="1.0" encoding="utf-8"?>
<cs:colorStyle xmlns:cs="http://schemas.microsoft.com/office/drawing/2012/chartStyle" xmlns:a="http://schemas.openxmlformats.org/drawingml/2006/main" meth="withinLinear" id="14">
  <a:schemeClr val="accent1"/>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1C61CA-AAFE-4F52-81F1-E038AAF3F799}"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ru-RU"/>
        </a:p>
      </dgm:t>
    </dgm:pt>
    <dgm:pt modelId="{3256AB96-3E3A-47A0-9ECB-103910327F90}">
      <dgm:prSet phldrT="[Текст]" custT="1"/>
      <dgm:spPr/>
      <dgm:t>
        <a:bodyPr/>
        <a:lstStyle/>
        <a:p>
          <a:r>
            <a:rPr lang="en-US" sz="2800" b="1" dirty="0">
              <a:latin typeface="Times New Roman" panose="02020603050405020304" pitchFamily="18" charset="0"/>
              <a:cs typeface="Times New Roman" panose="02020603050405020304" pitchFamily="18" charset="0"/>
            </a:rPr>
            <a:t>Motive</a:t>
          </a:r>
          <a:endParaRPr lang="ru-RU" sz="2800" b="1" dirty="0">
            <a:latin typeface="Times New Roman" panose="02020603050405020304" pitchFamily="18" charset="0"/>
            <a:cs typeface="Times New Roman" panose="02020603050405020304" pitchFamily="18" charset="0"/>
          </a:endParaRPr>
        </a:p>
      </dgm:t>
    </dgm:pt>
    <dgm:pt modelId="{5ED8C8EE-7043-423D-BB31-B8DFE0AF54D6}" type="parTrans" cxnId="{F3008D3D-4F3B-47DF-9F2B-8432E9812008}">
      <dgm:prSet/>
      <dgm:spPr/>
      <dgm:t>
        <a:bodyPr/>
        <a:lstStyle/>
        <a:p>
          <a:endParaRPr lang="ru-RU" sz="1600">
            <a:latin typeface="Times New Roman" panose="02020603050405020304" pitchFamily="18" charset="0"/>
            <a:cs typeface="Times New Roman" panose="02020603050405020304" pitchFamily="18" charset="0"/>
          </a:endParaRPr>
        </a:p>
      </dgm:t>
    </dgm:pt>
    <dgm:pt modelId="{52F0639D-8B5F-4522-9DB3-156B810D5B83}" type="sibTrans" cxnId="{F3008D3D-4F3B-47DF-9F2B-8432E9812008}">
      <dgm:prSet custT="1"/>
      <dgm:spPr/>
      <dgm:t>
        <a:bodyPr/>
        <a:lstStyle/>
        <a:p>
          <a:endParaRPr lang="ru-RU" sz="2400">
            <a:latin typeface="Times New Roman" panose="02020603050405020304" pitchFamily="18" charset="0"/>
            <a:cs typeface="Times New Roman" panose="02020603050405020304" pitchFamily="18" charset="0"/>
          </a:endParaRPr>
        </a:p>
      </dgm:t>
    </dgm:pt>
    <dgm:pt modelId="{FE78894E-A303-410F-A009-D55090ABECF2}">
      <dgm:prSet phldrT="[Текст]" custT="1"/>
      <dgm:spPr/>
      <dgm:t>
        <a:bodyPr/>
        <a:lstStyle/>
        <a:p>
          <a:r>
            <a:rPr lang="en-US" sz="2800" dirty="0">
              <a:latin typeface="Times New Roman" panose="02020603050405020304" pitchFamily="18" charset="0"/>
              <a:cs typeface="Times New Roman" panose="02020603050405020304" pitchFamily="18" charset="0"/>
            </a:rPr>
            <a:t>Sensation seeking [Zuckerman, 1994]</a:t>
          </a:r>
          <a:endParaRPr lang="ru-RU" sz="2800" dirty="0">
            <a:latin typeface="Times New Roman" panose="02020603050405020304" pitchFamily="18" charset="0"/>
            <a:cs typeface="Times New Roman" panose="02020603050405020304" pitchFamily="18" charset="0"/>
          </a:endParaRPr>
        </a:p>
      </dgm:t>
    </dgm:pt>
    <dgm:pt modelId="{0A45E580-3D2B-41B6-9641-76E4773FCDA7}" type="parTrans" cxnId="{89361487-56C6-42E7-819C-A6C3CC977C76}">
      <dgm:prSet/>
      <dgm:spPr/>
      <dgm:t>
        <a:bodyPr/>
        <a:lstStyle/>
        <a:p>
          <a:endParaRPr lang="ru-RU" sz="1600">
            <a:latin typeface="Times New Roman" panose="02020603050405020304" pitchFamily="18" charset="0"/>
            <a:cs typeface="Times New Roman" panose="02020603050405020304" pitchFamily="18" charset="0"/>
          </a:endParaRPr>
        </a:p>
      </dgm:t>
    </dgm:pt>
    <dgm:pt modelId="{6822056F-2BF0-47AA-B353-DC50FF8DFB06}" type="sibTrans" cxnId="{89361487-56C6-42E7-819C-A6C3CC977C76}">
      <dgm:prSet/>
      <dgm:spPr/>
      <dgm:t>
        <a:bodyPr/>
        <a:lstStyle/>
        <a:p>
          <a:endParaRPr lang="ru-RU" sz="1600">
            <a:latin typeface="Times New Roman" panose="02020603050405020304" pitchFamily="18" charset="0"/>
            <a:cs typeface="Times New Roman" panose="02020603050405020304" pitchFamily="18" charset="0"/>
          </a:endParaRPr>
        </a:p>
      </dgm:t>
    </dgm:pt>
    <dgm:pt modelId="{0BED0851-8CCD-40A6-8531-7C333DFA53DD}">
      <dgm:prSet phldrT="[Текст]" custT="1"/>
      <dgm:spPr/>
      <dgm:t>
        <a:bodyPr/>
        <a:lstStyle/>
        <a:p>
          <a:r>
            <a:rPr lang="en-US" sz="2800" b="1" dirty="0">
              <a:latin typeface="Times New Roman" panose="02020603050405020304" pitchFamily="18" charset="0"/>
              <a:cs typeface="Times New Roman" panose="02020603050405020304" pitchFamily="18" charset="0"/>
            </a:rPr>
            <a:t>Innovative performance</a:t>
          </a:r>
          <a:endParaRPr lang="ru-RU" sz="2800" b="1" dirty="0">
            <a:latin typeface="Times New Roman" panose="02020603050405020304" pitchFamily="18" charset="0"/>
            <a:cs typeface="Times New Roman" panose="02020603050405020304" pitchFamily="18" charset="0"/>
          </a:endParaRPr>
        </a:p>
      </dgm:t>
    </dgm:pt>
    <dgm:pt modelId="{A228B1FD-FB62-46F3-830B-F0F2AB934FF4}" type="parTrans" cxnId="{42286796-C29F-4FDA-9684-3CDC65F4334A}">
      <dgm:prSet/>
      <dgm:spPr/>
      <dgm:t>
        <a:bodyPr/>
        <a:lstStyle/>
        <a:p>
          <a:endParaRPr lang="ru-RU" sz="1600">
            <a:latin typeface="Times New Roman" panose="02020603050405020304" pitchFamily="18" charset="0"/>
            <a:cs typeface="Times New Roman" panose="02020603050405020304" pitchFamily="18" charset="0"/>
          </a:endParaRPr>
        </a:p>
      </dgm:t>
    </dgm:pt>
    <dgm:pt modelId="{A116315C-E1F8-489C-A592-6E239F9DBFD7}" type="sibTrans" cxnId="{42286796-C29F-4FDA-9684-3CDC65F4334A}">
      <dgm:prSet/>
      <dgm:spPr/>
      <dgm:t>
        <a:bodyPr/>
        <a:lstStyle/>
        <a:p>
          <a:endParaRPr lang="ru-RU" sz="1600">
            <a:latin typeface="Times New Roman" panose="02020603050405020304" pitchFamily="18" charset="0"/>
            <a:cs typeface="Times New Roman" panose="02020603050405020304" pitchFamily="18" charset="0"/>
          </a:endParaRPr>
        </a:p>
      </dgm:t>
    </dgm:pt>
    <dgm:pt modelId="{AAB4F100-53EB-4EB1-B340-FE1750B899E2}">
      <dgm:prSet phldrT="[Текст]" custT="1"/>
      <dgm:spPr/>
      <dgm:t>
        <a:bodyPr/>
        <a:lstStyle/>
        <a:p>
          <a:r>
            <a:rPr lang="en-US" sz="2800" dirty="0">
              <a:latin typeface="Times New Roman" panose="02020603050405020304" pitchFamily="18" charset="0"/>
              <a:cs typeface="Times New Roman" panose="02020603050405020304" pitchFamily="18" charset="0"/>
            </a:rPr>
            <a:t>Proactivity, risk [</a:t>
          </a:r>
          <a:r>
            <a:rPr lang="en-US" sz="2800" dirty="0" err="1">
              <a:latin typeface="Times New Roman" panose="02020603050405020304" pitchFamily="18" charset="0"/>
              <a:cs typeface="Times New Roman" panose="02020603050405020304" pitchFamily="18" charset="0"/>
            </a:rPr>
            <a:t>Hormiga</a:t>
          </a:r>
          <a:r>
            <a:rPr lang="en-US" sz="2800" dirty="0">
              <a:latin typeface="Times New Roman" panose="02020603050405020304" pitchFamily="18" charset="0"/>
              <a:cs typeface="Times New Roman" panose="02020603050405020304" pitchFamily="18" charset="0"/>
            </a:rPr>
            <a:t> et al., 2013; </a:t>
          </a:r>
          <a:r>
            <a:rPr lang="en-US" sz="2800" dirty="0" err="1">
              <a:latin typeface="Times New Roman" panose="02020603050405020304" pitchFamily="18" charset="0"/>
              <a:cs typeface="Times New Roman" panose="02020603050405020304" pitchFamily="18" charset="0"/>
            </a:rPr>
            <a:t>McGurik</a:t>
          </a:r>
          <a:r>
            <a:rPr lang="en-US" sz="2800" dirty="0">
              <a:latin typeface="Times New Roman" panose="02020603050405020304" pitchFamily="18" charset="0"/>
              <a:cs typeface="Times New Roman" panose="02020603050405020304" pitchFamily="18" charset="0"/>
            </a:rPr>
            <a:t> et al., 2015]</a:t>
          </a:r>
          <a:endParaRPr lang="ru-RU" sz="2800" dirty="0">
            <a:latin typeface="Times New Roman" panose="02020603050405020304" pitchFamily="18" charset="0"/>
            <a:cs typeface="Times New Roman" panose="02020603050405020304" pitchFamily="18" charset="0"/>
          </a:endParaRPr>
        </a:p>
      </dgm:t>
    </dgm:pt>
    <dgm:pt modelId="{4CF67037-132B-4CAF-BD8C-E894817966CB}" type="parTrans" cxnId="{FBE452AF-6EE4-493B-B0DD-793930C3580A}">
      <dgm:prSet/>
      <dgm:spPr/>
      <dgm:t>
        <a:bodyPr/>
        <a:lstStyle/>
        <a:p>
          <a:endParaRPr lang="ru-RU" sz="1600">
            <a:latin typeface="Times New Roman" panose="02020603050405020304" pitchFamily="18" charset="0"/>
            <a:cs typeface="Times New Roman" panose="02020603050405020304" pitchFamily="18" charset="0"/>
          </a:endParaRPr>
        </a:p>
      </dgm:t>
    </dgm:pt>
    <dgm:pt modelId="{9B840883-8B53-4024-ABBA-1B4C04309297}" type="sibTrans" cxnId="{FBE452AF-6EE4-493B-B0DD-793930C3580A}">
      <dgm:prSet/>
      <dgm:spPr/>
      <dgm:t>
        <a:bodyPr/>
        <a:lstStyle/>
        <a:p>
          <a:endParaRPr lang="ru-RU" sz="1600">
            <a:latin typeface="Times New Roman" panose="02020603050405020304" pitchFamily="18" charset="0"/>
            <a:cs typeface="Times New Roman" panose="02020603050405020304" pitchFamily="18" charset="0"/>
          </a:endParaRPr>
        </a:p>
      </dgm:t>
    </dgm:pt>
    <dgm:pt modelId="{1CB4AFE1-A69E-43DB-B485-856347CA2731}">
      <dgm:prSet custT="1"/>
      <dgm:spPr/>
      <dgm:t>
        <a:bodyPr/>
        <a:lstStyle/>
        <a:p>
          <a:r>
            <a:rPr lang="en-US" sz="2800" b="1" dirty="0">
              <a:latin typeface="Times New Roman" panose="02020603050405020304" pitchFamily="18" charset="0"/>
              <a:cs typeface="Times New Roman" panose="02020603050405020304" pitchFamily="18" charset="0"/>
            </a:rPr>
            <a:t>Prerequisites</a:t>
          </a:r>
          <a:endParaRPr lang="ru-RU" sz="2800" b="1" dirty="0">
            <a:latin typeface="Times New Roman" panose="02020603050405020304" pitchFamily="18" charset="0"/>
            <a:cs typeface="Times New Roman" panose="02020603050405020304" pitchFamily="18" charset="0"/>
          </a:endParaRPr>
        </a:p>
      </dgm:t>
    </dgm:pt>
    <dgm:pt modelId="{71BE110E-EF64-4329-911D-C90ED291D75C}" type="parTrans" cxnId="{037B2D19-2ACF-47CC-B144-0DAFFC72355D}">
      <dgm:prSet/>
      <dgm:spPr/>
      <dgm:t>
        <a:bodyPr/>
        <a:lstStyle/>
        <a:p>
          <a:endParaRPr lang="ru-RU" sz="1600">
            <a:latin typeface="Times New Roman" panose="02020603050405020304" pitchFamily="18" charset="0"/>
            <a:cs typeface="Times New Roman" panose="02020603050405020304" pitchFamily="18" charset="0"/>
          </a:endParaRPr>
        </a:p>
      </dgm:t>
    </dgm:pt>
    <dgm:pt modelId="{13A6D8F8-D346-4F80-84F6-DCD115499F02}" type="sibTrans" cxnId="{037B2D19-2ACF-47CC-B144-0DAFFC72355D}">
      <dgm:prSet custT="1"/>
      <dgm:spPr/>
      <dgm:t>
        <a:bodyPr/>
        <a:lstStyle/>
        <a:p>
          <a:endParaRPr lang="ru-RU" sz="2400">
            <a:latin typeface="Times New Roman" panose="02020603050405020304" pitchFamily="18" charset="0"/>
            <a:cs typeface="Times New Roman" panose="02020603050405020304" pitchFamily="18" charset="0"/>
          </a:endParaRPr>
        </a:p>
      </dgm:t>
    </dgm:pt>
    <dgm:pt modelId="{15B97085-CCD2-4C8A-9C38-5AF80EB1A77B}">
      <dgm:prSet custT="1"/>
      <dgm:spPr/>
      <dgm:t>
        <a:bodyPr/>
        <a:lstStyle/>
        <a:p>
          <a:r>
            <a:rPr lang="en-US" sz="2800" dirty="0">
              <a:latin typeface="Times New Roman" panose="02020603050405020304" pitchFamily="18" charset="0"/>
              <a:cs typeface="Times New Roman" panose="02020603050405020304" pitchFamily="18" charset="0"/>
            </a:rPr>
            <a:t>Creativity</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risk-taking, and knowledge [</a:t>
          </a:r>
          <a:r>
            <a:rPr lang="en-US" sz="2800" dirty="0" err="1">
              <a:latin typeface="Times New Roman" panose="02020603050405020304" pitchFamily="18" charset="0"/>
              <a:cs typeface="Times New Roman" panose="02020603050405020304" pitchFamily="18" charset="0"/>
            </a:rPr>
            <a:t>Yagolkovskiy</a:t>
          </a:r>
          <a:r>
            <a:rPr lang="en-US" sz="2800" dirty="0">
              <a:latin typeface="Times New Roman" panose="02020603050405020304" pitchFamily="18" charset="0"/>
              <a:cs typeface="Times New Roman" panose="02020603050405020304" pitchFamily="18" charset="0"/>
            </a:rPr>
            <a:t>, 2019]</a:t>
          </a:r>
          <a:endParaRPr lang="ru-RU" sz="2800" dirty="0">
            <a:latin typeface="Times New Roman" panose="02020603050405020304" pitchFamily="18" charset="0"/>
            <a:cs typeface="Times New Roman" panose="02020603050405020304" pitchFamily="18" charset="0"/>
          </a:endParaRPr>
        </a:p>
      </dgm:t>
    </dgm:pt>
    <dgm:pt modelId="{5A2D2160-1FA1-47FD-9A62-831767DAF217}" type="parTrans" cxnId="{B4C6CF57-EF88-48B7-9E58-7756EF8B8260}">
      <dgm:prSet/>
      <dgm:spPr/>
      <dgm:t>
        <a:bodyPr/>
        <a:lstStyle/>
        <a:p>
          <a:endParaRPr lang="ru-RU" sz="1600">
            <a:latin typeface="Times New Roman" panose="02020603050405020304" pitchFamily="18" charset="0"/>
            <a:cs typeface="Times New Roman" panose="02020603050405020304" pitchFamily="18" charset="0"/>
          </a:endParaRPr>
        </a:p>
      </dgm:t>
    </dgm:pt>
    <dgm:pt modelId="{AC82C9E3-BA5B-4214-B197-A814FA9B07D3}" type="sibTrans" cxnId="{B4C6CF57-EF88-48B7-9E58-7756EF8B8260}">
      <dgm:prSet/>
      <dgm:spPr/>
      <dgm:t>
        <a:bodyPr/>
        <a:lstStyle/>
        <a:p>
          <a:endParaRPr lang="ru-RU" sz="1600">
            <a:latin typeface="Times New Roman" panose="02020603050405020304" pitchFamily="18" charset="0"/>
            <a:cs typeface="Times New Roman" panose="02020603050405020304" pitchFamily="18" charset="0"/>
          </a:endParaRPr>
        </a:p>
      </dgm:t>
    </dgm:pt>
    <dgm:pt modelId="{A2FF4B6F-22C8-43F5-8626-8CF21FF4E09A}" type="pres">
      <dgm:prSet presAssocID="{E11C61CA-AAFE-4F52-81F1-E038AAF3F799}" presName="linearFlow" presStyleCnt="0">
        <dgm:presLayoutVars>
          <dgm:dir/>
          <dgm:animLvl val="lvl"/>
          <dgm:resizeHandles val="exact"/>
        </dgm:presLayoutVars>
      </dgm:prSet>
      <dgm:spPr/>
      <dgm:t>
        <a:bodyPr/>
        <a:lstStyle/>
        <a:p>
          <a:endParaRPr lang="ru-RU"/>
        </a:p>
      </dgm:t>
    </dgm:pt>
    <dgm:pt modelId="{CE508B67-47DA-4B1A-8865-728D78EA841F}" type="pres">
      <dgm:prSet presAssocID="{3256AB96-3E3A-47A0-9ECB-103910327F90}" presName="composite" presStyleCnt="0"/>
      <dgm:spPr/>
    </dgm:pt>
    <dgm:pt modelId="{C14931AA-37E3-4DEC-9FE1-5C3D8531C174}" type="pres">
      <dgm:prSet presAssocID="{3256AB96-3E3A-47A0-9ECB-103910327F90}" presName="parTx" presStyleLbl="node1" presStyleIdx="0" presStyleCnt="3">
        <dgm:presLayoutVars>
          <dgm:chMax val="0"/>
          <dgm:chPref val="0"/>
          <dgm:bulletEnabled val="1"/>
        </dgm:presLayoutVars>
      </dgm:prSet>
      <dgm:spPr/>
      <dgm:t>
        <a:bodyPr/>
        <a:lstStyle/>
        <a:p>
          <a:endParaRPr lang="ru-RU"/>
        </a:p>
      </dgm:t>
    </dgm:pt>
    <dgm:pt modelId="{DE812845-D4A5-4E53-99BA-A97EA97C2614}" type="pres">
      <dgm:prSet presAssocID="{3256AB96-3E3A-47A0-9ECB-103910327F90}" presName="parSh" presStyleLbl="node1" presStyleIdx="0" presStyleCnt="3"/>
      <dgm:spPr/>
      <dgm:t>
        <a:bodyPr/>
        <a:lstStyle/>
        <a:p>
          <a:endParaRPr lang="ru-RU"/>
        </a:p>
      </dgm:t>
    </dgm:pt>
    <dgm:pt modelId="{2CFCA808-921F-4A06-97C9-51EE4D06EC22}" type="pres">
      <dgm:prSet presAssocID="{3256AB96-3E3A-47A0-9ECB-103910327F90}" presName="desTx" presStyleLbl="fgAcc1" presStyleIdx="0" presStyleCnt="3">
        <dgm:presLayoutVars>
          <dgm:bulletEnabled val="1"/>
        </dgm:presLayoutVars>
      </dgm:prSet>
      <dgm:spPr/>
      <dgm:t>
        <a:bodyPr/>
        <a:lstStyle/>
        <a:p>
          <a:endParaRPr lang="ru-RU"/>
        </a:p>
      </dgm:t>
    </dgm:pt>
    <dgm:pt modelId="{3EAC2435-28B9-4486-8E7C-2FA7F82A94B5}" type="pres">
      <dgm:prSet presAssocID="{52F0639D-8B5F-4522-9DB3-156B810D5B83}" presName="sibTrans" presStyleLbl="sibTrans2D1" presStyleIdx="0" presStyleCnt="2"/>
      <dgm:spPr/>
      <dgm:t>
        <a:bodyPr/>
        <a:lstStyle/>
        <a:p>
          <a:endParaRPr lang="ru-RU"/>
        </a:p>
      </dgm:t>
    </dgm:pt>
    <dgm:pt modelId="{C7081A21-F211-4A65-B730-E0D27E771AAD}" type="pres">
      <dgm:prSet presAssocID="{52F0639D-8B5F-4522-9DB3-156B810D5B83}" presName="connTx" presStyleLbl="sibTrans2D1" presStyleIdx="0" presStyleCnt="2"/>
      <dgm:spPr/>
      <dgm:t>
        <a:bodyPr/>
        <a:lstStyle/>
        <a:p>
          <a:endParaRPr lang="ru-RU"/>
        </a:p>
      </dgm:t>
    </dgm:pt>
    <dgm:pt modelId="{ABA6D56F-2223-4D4E-AE70-B4A4C685BB76}" type="pres">
      <dgm:prSet presAssocID="{1CB4AFE1-A69E-43DB-B485-856347CA2731}" presName="composite" presStyleCnt="0"/>
      <dgm:spPr/>
    </dgm:pt>
    <dgm:pt modelId="{05CD3B83-3EE2-4DE0-A7C0-FF08207E9D91}" type="pres">
      <dgm:prSet presAssocID="{1CB4AFE1-A69E-43DB-B485-856347CA2731}" presName="parTx" presStyleLbl="node1" presStyleIdx="0" presStyleCnt="3">
        <dgm:presLayoutVars>
          <dgm:chMax val="0"/>
          <dgm:chPref val="0"/>
          <dgm:bulletEnabled val="1"/>
        </dgm:presLayoutVars>
      </dgm:prSet>
      <dgm:spPr/>
      <dgm:t>
        <a:bodyPr/>
        <a:lstStyle/>
        <a:p>
          <a:endParaRPr lang="ru-RU"/>
        </a:p>
      </dgm:t>
    </dgm:pt>
    <dgm:pt modelId="{87A35C60-035E-4218-A423-98FBF2115302}" type="pres">
      <dgm:prSet presAssocID="{1CB4AFE1-A69E-43DB-B485-856347CA2731}" presName="parSh" presStyleLbl="node1" presStyleIdx="1" presStyleCnt="3"/>
      <dgm:spPr/>
      <dgm:t>
        <a:bodyPr/>
        <a:lstStyle/>
        <a:p>
          <a:endParaRPr lang="ru-RU"/>
        </a:p>
      </dgm:t>
    </dgm:pt>
    <dgm:pt modelId="{D0B2BA4C-960D-4DDA-8CC8-419AFE547A42}" type="pres">
      <dgm:prSet presAssocID="{1CB4AFE1-A69E-43DB-B485-856347CA2731}" presName="desTx" presStyleLbl="fgAcc1" presStyleIdx="1" presStyleCnt="3">
        <dgm:presLayoutVars>
          <dgm:bulletEnabled val="1"/>
        </dgm:presLayoutVars>
      </dgm:prSet>
      <dgm:spPr/>
      <dgm:t>
        <a:bodyPr/>
        <a:lstStyle/>
        <a:p>
          <a:endParaRPr lang="ru-RU"/>
        </a:p>
      </dgm:t>
    </dgm:pt>
    <dgm:pt modelId="{212984AB-601F-4362-B348-097FED3F6D91}" type="pres">
      <dgm:prSet presAssocID="{13A6D8F8-D346-4F80-84F6-DCD115499F02}" presName="sibTrans" presStyleLbl="sibTrans2D1" presStyleIdx="1" presStyleCnt="2"/>
      <dgm:spPr/>
      <dgm:t>
        <a:bodyPr/>
        <a:lstStyle/>
        <a:p>
          <a:endParaRPr lang="ru-RU"/>
        </a:p>
      </dgm:t>
    </dgm:pt>
    <dgm:pt modelId="{D87ED79E-75DD-43A5-A9DA-75BD5035A418}" type="pres">
      <dgm:prSet presAssocID="{13A6D8F8-D346-4F80-84F6-DCD115499F02}" presName="connTx" presStyleLbl="sibTrans2D1" presStyleIdx="1" presStyleCnt="2"/>
      <dgm:spPr/>
      <dgm:t>
        <a:bodyPr/>
        <a:lstStyle/>
        <a:p>
          <a:endParaRPr lang="ru-RU"/>
        </a:p>
      </dgm:t>
    </dgm:pt>
    <dgm:pt modelId="{DE30DFAD-8C73-4830-A315-1620354355D5}" type="pres">
      <dgm:prSet presAssocID="{0BED0851-8CCD-40A6-8531-7C333DFA53DD}" presName="composite" presStyleCnt="0"/>
      <dgm:spPr/>
    </dgm:pt>
    <dgm:pt modelId="{7139781A-4423-4EF5-BA50-84F82075C82C}" type="pres">
      <dgm:prSet presAssocID="{0BED0851-8CCD-40A6-8531-7C333DFA53DD}" presName="parTx" presStyleLbl="node1" presStyleIdx="1" presStyleCnt="3">
        <dgm:presLayoutVars>
          <dgm:chMax val="0"/>
          <dgm:chPref val="0"/>
          <dgm:bulletEnabled val="1"/>
        </dgm:presLayoutVars>
      </dgm:prSet>
      <dgm:spPr/>
      <dgm:t>
        <a:bodyPr/>
        <a:lstStyle/>
        <a:p>
          <a:endParaRPr lang="ru-RU"/>
        </a:p>
      </dgm:t>
    </dgm:pt>
    <dgm:pt modelId="{A2D49BC1-2D94-49D5-A3E1-654D5E9AD6DB}" type="pres">
      <dgm:prSet presAssocID="{0BED0851-8CCD-40A6-8531-7C333DFA53DD}" presName="parSh" presStyleLbl="node1" presStyleIdx="2" presStyleCnt="3"/>
      <dgm:spPr/>
      <dgm:t>
        <a:bodyPr/>
        <a:lstStyle/>
        <a:p>
          <a:endParaRPr lang="ru-RU"/>
        </a:p>
      </dgm:t>
    </dgm:pt>
    <dgm:pt modelId="{013D6477-9F1B-44F4-813E-888AFAE19D3B}" type="pres">
      <dgm:prSet presAssocID="{0BED0851-8CCD-40A6-8531-7C333DFA53DD}" presName="desTx" presStyleLbl="fgAcc1" presStyleIdx="2" presStyleCnt="3">
        <dgm:presLayoutVars>
          <dgm:bulletEnabled val="1"/>
        </dgm:presLayoutVars>
      </dgm:prSet>
      <dgm:spPr/>
      <dgm:t>
        <a:bodyPr/>
        <a:lstStyle/>
        <a:p>
          <a:endParaRPr lang="ru-RU"/>
        </a:p>
      </dgm:t>
    </dgm:pt>
  </dgm:ptLst>
  <dgm:cxnLst>
    <dgm:cxn modelId="{FE502313-6E82-4091-B332-FD6442B3C00A}" type="presOf" srcId="{13A6D8F8-D346-4F80-84F6-DCD115499F02}" destId="{D87ED79E-75DD-43A5-A9DA-75BD5035A418}" srcOrd="1" destOrd="0" presId="urn:microsoft.com/office/officeart/2005/8/layout/process3"/>
    <dgm:cxn modelId="{AF4954F4-172C-4020-A63B-7ABC1C8A3477}" type="presOf" srcId="{E11C61CA-AAFE-4F52-81F1-E038AAF3F799}" destId="{A2FF4B6F-22C8-43F5-8626-8CF21FF4E09A}" srcOrd="0" destOrd="0" presId="urn:microsoft.com/office/officeart/2005/8/layout/process3"/>
    <dgm:cxn modelId="{42286796-C29F-4FDA-9684-3CDC65F4334A}" srcId="{E11C61CA-AAFE-4F52-81F1-E038AAF3F799}" destId="{0BED0851-8CCD-40A6-8531-7C333DFA53DD}" srcOrd="2" destOrd="0" parTransId="{A228B1FD-FB62-46F3-830B-F0F2AB934FF4}" sibTransId="{A116315C-E1F8-489C-A592-6E239F9DBFD7}"/>
    <dgm:cxn modelId="{B4C6CF57-EF88-48B7-9E58-7756EF8B8260}" srcId="{1CB4AFE1-A69E-43DB-B485-856347CA2731}" destId="{15B97085-CCD2-4C8A-9C38-5AF80EB1A77B}" srcOrd="0" destOrd="0" parTransId="{5A2D2160-1FA1-47FD-9A62-831767DAF217}" sibTransId="{AC82C9E3-BA5B-4214-B197-A814FA9B07D3}"/>
    <dgm:cxn modelId="{12D8BB38-2635-48E3-81E9-57DBD1717F58}" type="presOf" srcId="{3256AB96-3E3A-47A0-9ECB-103910327F90}" destId="{C14931AA-37E3-4DEC-9FE1-5C3D8531C174}" srcOrd="0" destOrd="0" presId="urn:microsoft.com/office/officeart/2005/8/layout/process3"/>
    <dgm:cxn modelId="{037B2D19-2ACF-47CC-B144-0DAFFC72355D}" srcId="{E11C61CA-AAFE-4F52-81F1-E038AAF3F799}" destId="{1CB4AFE1-A69E-43DB-B485-856347CA2731}" srcOrd="1" destOrd="0" parTransId="{71BE110E-EF64-4329-911D-C90ED291D75C}" sibTransId="{13A6D8F8-D346-4F80-84F6-DCD115499F02}"/>
    <dgm:cxn modelId="{55257081-6765-4AB9-9B31-875BFAA740CE}" type="presOf" srcId="{52F0639D-8B5F-4522-9DB3-156B810D5B83}" destId="{C7081A21-F211-4A65-B730-E0D27E771AAD}" srcOrd="1" destOrd="0" presId="urn:microsoft.com/office/officeart/2005/8/layout/process3"/>
    <dgm:cxn modelId="{4E936EBD-2428-415F-9FBD-AE125DCA9A28}" type="presOf" srcId="{13A6D8F8-D346-4F80-84F6-DCD115499F02}" destId="{212984AB-601F-4362-B348-097FED3F6D91}" srcOrd="0" destOrd="0" presId="urn:microsoft.com/office/officeart/2005/8/layout/process3"/>
    <dgm:cxn modelId="{26374298-1F6F-431A-97E7-F4BF3FA3BD98}" type="presOf" srcId="{AAB4F100-53EB-4EB1-B340-FE1750B899E2}" destId="{013D6477-9F1B-44F4-813E-888AFAE19D3B}" srcOrd="0" destOrd="0" presId="urn:microsoft.com/office/officeart/2005/8/layout/process3"/>
    <dgm:cxn modelId="{47C0460A-1739-4F1A-85C8-D52DBC89039A}" type="presOf" srcId="{0BED0851-8CCD-40A6-8531-7C333DFA53DD}" destId="{7139781A-4423-4EF5-BA50-84F82075C82C}" srcOrd="0" destOrd="0" presId="urn:microsoft.com/office/officeart/2005/8/layout/process3"/>
    <dgm:cxn modelId="{FDED0CB5-CBE3-43C7-B7C3-978567DF8A87}" type="presOf" srcId="{0BED0851-8CCD-40A6-8531-7C333DFA53DD}" destId="{A2D49BC1-2D94-49D5-A3E1-654D5E9AD6DB}" srcOrd="1" destOrd="0" presId="urn:microsoft.com/office/officeart/2005/8/layout/process3"/>
    <dgm:cxn modelId="{F3008D3D-4F3B-47DF-9F2B-8432E9812008}" srcId="{E11C61CA-AAFE-4F52-81F1-E038AAF3F799}" destId="{3256AB96-3E3A-47A0-9ECB-103910327F90}" srcOrd="0" destOrd="0" parTransId="{5ED8C8EE-7043-423D-BB31-B8DFE0AF54D6}" sibTransId="{52F0639D-8B5F-4522-9DB3-156B810D5B83}"/>
    <dgm:cxn modelId="{A1348934-8409-42A8-95A5-FFBB11E03924}" type="presOf" srcId="{52F0639D-8B5F-4522-9DB3-156B810D5B83}" destId="{3EAC2435-28B9-4486-8E7C-2FA7F82A94B5}" srcOrd="0" destOrd="0" presId="urn:microsoft.com/office/officeart/2005/8/layout/process3"/>
    <dgm:cxn modelId="{89361487-56C6-42E7-819C-A6C3CC977C76}" srcId="{3256AB96-3E3A-47A0-9ECB-103910327F90}" destId="{FE78894E-A303-410F-A009-D55090ABECF2}" srcOrd="0" destOrd="0" parTransId="{0A45E580-3D2B-41B6-9641-76E4773FCDA7}" sibTransId="{6822056F-2BF0-47AA-B353-DC50FF8DFB06}"/>
    <dgm:cxn modelId="{116C052F-B106-4497-8B1E-3C35E1D5278E}" type="presOf" srcId="{3256AB96-3E3A-47A0-9ECB-103910327F90}" destId="{DE812845-D4A5-4E53-99BA-A97EA97C2614}" srcOrd="1" destOrd="0" presId="urn:microsoft.com/office/officeart/2005/8/layout/process3"/>
    <dgm:cxn modelId="{FBE452AF-6EE4-493B-B0DD-793930C3580A}" srcId="{0BED0851-8CCD-40A6-8531-7C333DFA53DD}" destId="{AAB4F100-53EB-4EB1-B340-FE1750B899E2}" srcOrd="0" destOrd="0" parTransId="{4CF67037-132B-4CAF-BD8C-E894817966CB}" sibTransId="{9B840883-8B53-4024-ABBA-1B4C04309297}"/>
    <dgm:cxn modelId="{31D61BE3-65C6-460F-8ABF-30F15C52EA17}" type="presOf" srcId="{15B97085-CCD2-4C8A-9C38-5AF80EB1A77B}" destId="{D0B2BA4C-960D-4DDA-8CC8-419AFE547A42}" srcOrd="0" destOrd="0" presId="urn:microsoft.com/office/officeart/2005/8/layout/process3"/>
    <dgm:cxn modelId="{92517785-38E7-4696-838A-E1E21D6865B1}" type="presOf" srcId="{1CB4AFE1-A69E-43DB-B485-856347CA2731}" destId="{87A35C60-035E-4218-A423-98FBF2115302}" srcOrd="1" destOrd="0" presId="urn:microsoft.com/office/officeart/2005/8/layout/process3"/>
    <dgm:cxn modelId="{C3880E35-BE48-484D-9BA6-1FDDAB54C220}" type="presOf" srcId="{FE78894E-A303-410F-A009-D55090ABECF2}" destId="{2CFCA808-921F-4A06-97C9-51EE4D06EC22}" srcOrd="0" destOrd="0" presId="urn:microsoft.com/office/officeart/2005/8/layout/process3"/>
    <dgm:cxn modelId="{D19ED27E-D6EF-4475-AF3B-CA6065298B0D}" type="presOf" srcId="{1CB4AFE1-A69E-43DB-B485-856347CA2731}" destId="{05CD3B83-3EE2-4DE0-A7C0-FF08207E9D91}" srcOrd="0" destOrd="0" presId="urn:microsoft.com/office/officeart/2005/8/layout/process3"/>
    <dgm:cxn modelId="{FFCFF050-622A-4037-8EEE-19AF880BCFAA}" type="presParOf" srcId="{A2FF4B6F-22C8-43F5-8626-8CF21FF4E09A}" destId="{CE508B67-47DA-4B1A-8865-728D78EA841F}" srcOrd="0" destOrd="0" presId="urn:microsoft.com/office/officeart/2005/8/layout/process3"/>
    <dgm:cxn modelId="{C09BC9F7-8DD5-4203-B70F-0B4AC584DDF7}" type="presParOf" srcId="{CE508B67-47DA-4B1A-8865-728D78EA841F}" destId="{C14931AA-37E3-4DEC-9FE1-5C3D8531C174}" srcOrd="0" destOrd="0" presId="urn:microsoft.com/office/officeart/2005/8/layout/process3"/>
    <dgm:cxn modelId="{9BEF1B27-2732-4E6D-87F9-AFF585AA9BC9}" type="presParOf" srcId="{CE508B67-47DA-4B1A-8865-728D78EA841F}" destId="{DE812845-D4A5-4E53-99BA-A97EA97C2614}" srcOrd="1" destOrd="0" presId="urn:microsoft.com/office/officeart/2005/8/layout/process3"/>
    <dgm:cxn modelId="{E7EA34F0-CE91-4A93-B902-AFE49CCC897C}" type="presParOf" srcId="{CE508B67-47DA-4B1A-8865-728D78EA841F}" destId="{2CFCA808-921F-4A06-97C9-51EE4D06EC22}" srcOrd="2" destOrd="0" presId="urn:microsoft.com/office/officeart/2005/8/layout/process3"/>
    <dgm:cxn modelId="{988D468F-AF7E-4AFD-8CF9-B46E08993E89}" type="presParOf" srcId="{A2FF4B6F-22C8-43F5-8626-8CF21FF4E09A}" destId="{3EAC2435-28B9-4486-8E7C-2FA7F82A94B5}" srcOrd="1" destOrd="0" presId="urn:microsoft.com/office/officeart/2005/8/layout/process3"/>
    <dgm:cxn modelId="{012D4AEB-BC9C-4A0A-8D62-C4BE16C536EC}" type="presParOf" srcId="{3EAC2435-28B9-4486-8E7C-2FA7F82A94B5}" destId="{C7081A21-F211-4A65-B730-E0D27E771AAD}" srcOrd="0" destOrd="0" presId="urn:microsoft.com/office/officeart/2005/8/layout/process3"/>
    <dgm:cxn modelId="{15CED433-11A6-40A1-83C2-7D819FD085E3}" type="presParOf" srcId="{A2FF4B6F-22C8-43F5-8626-8CF21FF4E09A}" destId="{ABA6D56F-2223-4D4E-AE70-B4A4C685BB76}" srcOrd="2" destOrd="0" presId="urn:microsoft.com/office/officeart/2005/8/layout/process3"/>
    <dgm:cxn modelId="{9C50D9ED-A0BE-4673-8C5E-76B673DE4089}" type="presParOf" srcId="{ABA6D56F-2223-4D4E-AE70-B4A4C685BB76}" destId="{05CD3B83-3EE2-4DE0-A7C0-FF08207E9D91}" srcOrd="0" destOrd="0" presId="urn:microsoft.com/office/officeart/2005/8/layout/process3"/>
    <dgm:cxn modelId="{FC1D1509-C4BA-4F2F-B14C-97E56940F75A}" type="presParOf" srcId="{ABA6D56F-2223-4D4E-AE70-B4A4C685BB76}" destId="{87A35C60-035E-4218-A423-98FBF2115302}" srcOrd="1" destOrd="0" presId="urn:microsoft.com/office/officeart/2005/8/layout/process3"/>
    <dgm:cxn modelId="{5E64B3BA-4188-4472-BBA9-FDFD3CB22FED}" type="presParOf" srcId="{ABA6D56F-2223-4D4E-AE70-B4A4C685BB76}" destId="{D0B2BA4C-960D-4DDA-8CC8-419AFE547A42}" srcOrd="2" destOrd="0" presId="urn:microsoft.com/office/officeart/2005/8/layout/process3"/>
    <dgm:cxn modelId="{46E86267-4A22-44DB-8A93-47960D4B1AC5}" type="presParOf" srcId="{A2FF4B6F-22C8-43F5-8626-8CF21FF4E09A}" destId="{212984AB-601F-4362-B348-097FED3F6D91}" srcOrd="3" destOrd="0" presId="urn:microsoft.com/office/officeart/2005/8/layout/process3"/>
    <dgm:cxn modelId="{21E7200A-A9AB-46D7-981F-848393BAAFDE}" type="presParOf" srcId="{212984AB-601F-4362-B348-097FED3F6D91}" destId="{D87ED79E-75DD-43A5-A9DA-75BD5035A418}" srcOrd="0" destOrd="0" presId="urn:microsoft.com/office/officeart/2005/8/layout/process3"/>
    <dgm:cxn modelId="{B15E058B-93FD-47D4-808D-5C7F157495BB}" type="presParOf" srcId="{A2FF4B6F-22C8-43F5-8626-8CF21FF4E09A}" destId="{DE30DFAD-8C73-4830-A315-1620354355D5}" srcOrd="4" destOrd="0" presId="urn:microsoft.com/office/officeart/2005/8/layout/process3"/>
    <dgm:cxn modelId="{E190A7E9-1DA7-498B-9A25-18C2957372CD}" type="presParOf" srcId="{DE30DFAD-8C73-4830-A315-1620354355D5}" destId="{7139781A-4423-4EF5-BA50-84F82075C82C}" srcOrd="0" destOrd="0" presId="urn:microsoft.com/office/officeart/2005/8/layout/process3"/>
    <dgm:cxn modelId="{AD14A2D7-CB3D-443D-8FCD-B2219AA910BF}" type="presParOf" srcId="{DE30DFAD-8C73-4830-A315-1620354355D5}" destId="{A2D49BC1-2D94-49D5-A3E1-654D5E9AD6DB}" srcOrd="1" destOrd="0" presId="urn:microsoft.com/office/officeart/2005/8/layout/process3"/>
    <dgm:cxn modelId="{16BD5E5E-D216-42E3-B49F-5BD5779C3A35}" type="presParOf" srcId="{DE30DFAD-8C73-4830-A315-1620354355D5}" destId="{013D6477-9F1B-44F4-813E-888AFAE19D3B}"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812845-D4A5-4E53-99BA-A97EA97C2614}">
      <dsp:nvSpPr>
        <dsp:cNvPr id="0" name=""/>
        <dsp:cNvSpPr/>
      </dsp:nvSpPr>
      <dsp:spPr>
        <a:xfrm>
          <a:off x="6597" y="3244"/>
          <a:ext cx="2999883" cy="1857600"/>
        </a:xfrm>
        <a:prstGeom prst="roundRect">
          <a:avLst>
            <a:gd name="adj" fmla="val 10000"/>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06680" numCol="1" spcCol="1270" anchor="t"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Motive</a:t>
          </a:r>
          <a:endParaRPr lang="ru-RU" sz="2800" b="1" kern="1200" dirty="0">
            <a:latin typeface="Times New Roman" panose="02020603050405020304" pitchFamily="18" charset="0"/>
            <a:cs typeface="Times New Roman" panose="02020603050405020304" pitchFamily="18" charset="0"/>
          </a:endParaRPr>
        </a:p>
      </dsp:txBody>
      <dsp:txXfrm>
        <a:off x="6597" y="3244"/>
        <a:ext cx="2999883" cy="1199953"/>
      </dsp:txXfrm>
    </dsp:sp>
    <dsp:sp modelId="{2CFCA808-921F-4A06-97C9-51EE4D06EC22}">
      <dsp:nvSpPr>
        <dsp:cNvPr id="0" name=""/>
        <dsp:cNvSpPr/>
      </dsp:nvSpPr>
      <dsp:spPr>
        <a:xfrm>
          <a:off x="621031" y="1203198"/>
          <a:ext cx="2999883" cy="2476800"/>
        </a:xfrm>
        <a:prstGeom prst="roundRect">
          <a:avLst>
            <a:gd name="adj" fmla="val 10000"/>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txBody>
        <a:bodyPr spcFirstLastPara="0" vert="horz" wrap="square" lIns="199136" tIns="199136" rIns="199136"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a:latin typeface="Times New Roman" panose="02020603050405020304" pitchFamily="18" charset="0"/>
              <a:cs typeface="Times New Roman" panose="02020603050405020304" pitchFamily="18" charset="0"/>
            </a:rPr>
            <a:t>Sensation seeking [Zuckerman, 1994]</a:t>
          </a:r>
          <a:endParaRPr lang="ru-RU" sz="2800" kern="1200" dirty="0">
            <a:latin typeface="Times New Roman" panose="02020603050405020304" pitchFamily="18" charset="0"/>
            <a:cs typeface="Times New Roman" panose="02020603050405020304" pitchFamily="18" charset="0"/>
          </a:endParaRPr>
        </a:p>
      </dsp:txBody>
      <dsp:txXfrm>
        <a:off x="693574" y="1275741"/>
        <a:ext cx="2854797" cy="2331714"/>
      </dsp:txXfrm>
    </dsp:sp>
    <dsp:sp modelId="{3EAC2435-28B9-4486-8E7C-2FA7F82A94B5}">
      <dsp:nvSpPr>
        <dsp:cNvPr id="0" name=""/>
        <dsp:cNvSpPr/>
      </dsp:nvSpPr>
      <dsp:spPr>
        <a:xfrm>
          <a:off x="3461252" y="229779"/>
          <a:ext cx="964115" cy="7468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kern="1200">
            <a:latin typeface="Times New Roman" panose="02020603050405020304" pitchFamily="18" charset="0"/>
            <a:cs typeface="Times New Roman" panose="02020603050405020304" pitchFamily="18" charset="0"/>
          </a:endParaRPr>
        </a:p>
      </dsp:txBody>
      <dsp:txXfrm>
        <a:off x="3461252" y="379156"/>
        <a:ext cx="740050" cy="448130"/>
      </dsp:txXfrm>
    </dsp:sp>
    <dsp:sp modelId="{87A35C60-035E-4218-A423-98FBF2115302}">
      <dsp:nvSpPr>
        <dsp:cNvPr id="0" name=""/>
        <dsp:cNvSpPr/>
      </dsp:nvSpPr>
      <dsp:spPr>
        <a:xfrm>
          <a:off x="4825566" y="3244"/>
          <a:ext cx="2999883" cy="1857600"/>
        </a:xfrm>
        <a:prstGeom prst="roundRect">
          <a:avLst>
            <a:gd name="adj" fmla="val 10000"/>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06680" numCol="1" spcCol="1270" anchor="t"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Prerequisites</a:t>
          </a:r>
          <a:endParaRPr lang="ru-RU" sz="2800" b="1" kern="1200" dirty="0">
            <a:latin typeface="Times New Roman" panose="02020603050405020304" pitchFamily="18" charset="0"/>
            <a:cs typeface="Times New Roman" panose="02020603050405020304" pitchFamily="18" charset="0"/>
          </a:endParaRPr>
        </a:p>
      </dsp:txBody>
      <dsp:txXfrm>
        <a:off x="4825566" y="3244"/>
        <a:ext cx="2999883" cy="1199953"/>
      </dsp:txXfrm>
    </dsp:sp>
    <dsp:sp modelId="{D0B2BA4C-960D-4DDA-8CC8-419AFE547A42}">
      <dsp:nvSpPr>
        <dsp:cNvPr id="0" name=""/>
        <dsp:cNvSpPr/>
      </dsp:nvSpPr>
      <dsp:spPr>
        <a:xfrm>
          <a:off x="5440000" y="1203198"/>
          <a:ext cx="2999883" cy="2476800"/>
        </a:xfrm>
        <a:prstGeom prst="roundRect">
          <a:avLst>
            <a:gd name="adj" fmla="val 10000"/>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txBody>
        <a:bodyPr spcFirstLastPara="0" vert="horz" wrap="square" lIns="199136" tIns="199136" rIns="199136"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a:latin typeface="Times New Roman" panose="02020603050405020304" pitchFamily="18" charset="0"/>
              <a:cs typeface="Times New Roman" panose="02020603050405020304" pitchFamily="18" charset="0"/>
            </a:rPr>
            <a:t>Creativity</a:t>
          </a:r>
          <a:r>
            <a:rPr lang="ru-RU" sz="2800" kern="1200" dirty="0">
              <a:latin typeface="Times New Roman" panose="02020603050405020304" pitchFamily="18" charset="0"/>
              <a:cs typeface="Times New Roman" panose="02020603050405020304" pitchFamily="18" charset="0"/>
            </a:rPr>
            <a:t>: </a:t>
          </a:r>
          <a:r>
            <a:rPr lang="en-US" sz="2800" kern="1200" dirty="0">
              <a:latin typeface="Times New Roman" panose="02020603050405020304" pitchFamily="18" charset="0"/>
              <a:cs typeface="Times New Roman" panose="02020603050405020304" pitchFamily="18" charset="0"/>
            </a:rPr>
            <a:t>risk-taking, and knowledge [</a:t>
          </a:r>
          <a:r>
            <a:rPr lang="en-US" sz="2800" kern="1200" dirty="0" err="1">
              <a:latin typeface="Times New Roman" panose="02020603050405020304" pitchFamily="18" charset="0"/>
              <a:cs typeface="Times New Roman" panose="02020603050405020304" pitchFamily="18" charset="0"/>
            </a:rPr>
            <a:t>Yagolkovskiy</a:t>
          </a:r>
          <a:r>
            <a:rPr lang="en-US" sz="2800" kern="1200" dirty="0">
              <a:latin typeface="Times New Roman" panose="02020603050405020304" pitchFamily="18" charset="0"/>
              <a:cs typeface="Times New Roman" panose="02020603050405020304" pitchFamily="18" charset="0"/>
            </a:rPr>
            <a:t>, 2019]</a:t>
          </a:r>
          <a:endParaRPr lang="ru-RU" sz="2800" kern="1200" dirty="0">
            <a:latin typeface="Times New Roman" panose="02020603050405020304" pitchFamily="18" charset="0"/>
            <a:cs typeface="Times New Roman" panose="02020603050405020304" pitchFamily="18" charset="0"/>
          </a:endParaRPr>
        </a:p>
      </dsp:txBody>
      <dsp:txXfrm>
        <a:off x="5512543" y="1275741"/>
        <a:ext cx="2854797" cy="2331714"/>
      </dsp:txXfrm>
    </dsp:sp>
    <dsp:sp modelId="{212984AB-601F-4362-B348-097FED3F6D91}">
      <dsp:nvSpPr>
        <dsp:cNvPr id="0" name=""/>
        <dsp:cNvSpPr/>
      </dsp:nvSpPr>
      <dsp:spPr>
        <a:xfrm>
          <a:off x="8280221" y="229779"/>
          <a:ext cx="964115" cy="7468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kern="1200">
            <a:latin typeface="Times New Roman" panose="02020603050405020304" pitchFamily="18" charset="0"/>
            <a:cs typeface="Times New Roman" panose="02020603050405020304" pitchFamily="18" charset="0"/>
          </a:endParaRPr>
        </a:p>
      </dsp:txBody>
      <dsp:txXfrm>
        <a:off x="8280221" y="379156"/>
        <a:ext cx="740050" cy="448130"/>
      </dsp:txXfrm>
    </dsp:sp>
    <dsp:sp modelId="{A2D49BC1-2D94-49D5-A3E1-654D5E9AD6DB}">
      <dsp:nvSpPr>
        <dsp:cNvPr id="0" name=""/>
        <dsp:cNvSpPr/>
      </dsp:nvSpPr>
      <dsp:spPr>
        <a:xfrm>
          <a:off x="9644535" y="3244"/>
          <a:ext cx="2999883" cy="1857600"/>
        </a:xfrm>
        <a:prstGeom prst="roundRect">
          <a:avLst>
            <a:gd name="adj" fmla="val 10000"/>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06680" numCol="1" spcCol="1270" anchor="t" anchorCtr="0">
          <a:noAutofit/>
        </a:bodyPr>
        <a:lstStyle/>
        <a:p>
          <a:pPr lvl="0" algn="l" defTabSz="1244600">
            <a:lnSpc>
              <a:spcPct val="90000"/>
            </a:lnSpc>
            <a:spcBef>
              <a:spcPct val="0"/>
            </a:spcBef>
            <a:spcAft>
              <a:spcPct val="35000"/>
            </a:spcAft>
          </a:pPr>
          <a:r>
            <a:rPr lang="en-US" sz="2800" b="1" kern="1200" dirty="0">
              <a:latin typeface="Times New Roman" panose="02020603050405020304" pitchFamily="18" charset="0"/>
              <a:cs typeface="Times New Roman" panose="02020603050405020304" pitchFamily="18" charset="0"/>
            </a:rPr>
            <a:t>Innovative performance</a:t>
          </a:r>
          <a:endParaRPr lang="ru-RU" sz="2800" b="1" kern="1200" dirty="0">
            <a:latin typeface="Times New Roman" panose="02020603050405020304" pitchFamily="18" charset="0"/>
            <a:cs typeface="Times New Roman" panose="02020603050405020304" pitchFamily="18" charset="0"/>
          </a:endParaRPr>
        </a:p>
      </dsp:txBody>
      <dsp:txXfrm>
        <a:off x="9644535" y="3244"/>
        <a:ext cx="2999883" cy="1199953"/>
      </dsp:txXfrm>
    </dsp:sp>
    <dsp:sp modelId="{013D6477-9F1B-44F4-813E-888AFAE19D3B}">
      <dsp:nvSpPr>
        <dsp:cNvPr id="0" name=""/>
        <dsp:cNvSpPr/>
      </dsp:nvSpPr>
      <dsp:spPr>
        <a:xfrm>
          <a:off x="10258969" y="1203198"/>
          <a:ext cx="2999883" cy="2476800"/>
        </a:xfrm>
        <a:prstGeom prst="roundRect">
          <a:avLst>
            <a:gd name="adj" fmla="val 10000"/>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txBody>
        <a:bodyPr spcFirstLastPara="0" vert="horz" wrap="square" lIns="199136" tIns="199136" rIns="199136"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a:latin typeface="Times New Roman" panose="02020603050405020304" pitchFamily="18" charset="0"/>
              <a:cs typeface="Times New Roman" panose="02020603050405020304" pitchFamily="18" charset="0"/>
            </a:rPr>
            <a:t>Proactivity, risk [</a:t>
          </a:r>
          <a:r>
            <a:rPr lang="en-US" sz="2800" kern="1200" dirty="0" err="1">
              <a:latin typeface="Times New Roman" panose="02020603050405020304" pitchFamily="18" charset="0"/>
              <a:cs typeface="Times New Roman" panose="02020603050405020304" pitchFamily="18" charset="0"/>
            </a:rPr>
            <a:t>Hormiga</a:t>
          </a:r>
          <a:r>
            <a:rPr lang="en-US" sz="2800" kern="1200" dirty="0">
              <a:latin typeface="Times New Roman" panose="02020603050405020304" pitchFamily="18" charset="0"/>
              <a:cs typeface="Times New Roman" panose="02020603050405020304" pitchFamily="18" charset="0"/>
            </a:rPr>
            <a:t> et al., 2013; </a:t>
          </a:r>
          <a:r>
            <a:rPr lang="en-US" sz="2800" kern="1200" dirty="0" err="1">
              <a:latin typeface="Times New Roman" panose="02020603050405020304" pitchFamily="18" charset="0"/>
              <a:cs typeface="Times New Roman" panose="02020603050405020304" pitchFamily="18" charset="0"/>
            </a:rPr>
            <a:t>McGurik</a:t>
          </a:r>
          <a:r>
            <a:rPr lang="en-US" sz="2800" kern="1200" dirty="0">
              <a:latin typeface="Times New Roman" panose="02020603050405020304" pitchFamily="18" charset="0"/>
              <a:cs typeface="Times New Roman" panose="02020603050405020304" pitchFamily="18" charset="0"/>
            </a:rPr>
            <a:t> et al., 2015]</a:t>
          </a:r>
          <a:endParaRPr lang="ru-RU" sz="2800" kern="1200" dirty="0">
            <a:latin typeface="Times New Roman" panose="02020603050405020304" pitchFamily="18" charset="0"/>
            <a:cs typeface="Times New Roman" panose="02020603050405020304" pitchFamily="18" charset="0"/>
          </a:endParaRPr>
        </a:p>
      </dsp:txBody>
      <dsp:txXfrm>
        <a:off x="10331512" y="1275741"/>
        <a:ext cx="2854797" cy="233171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2697163" y="509588"/>
            <a:ext cx="4532312" cy="2549525"/>
          </a:xfrm>
          <a:prstGeom prst="rect">
            <a:avLst/>
          </a:prstGeom>
        </p:spPr>
        <p:txBody>
          <a:bodyPr/>
          <a:lstStyle/>
          <a:p>
            <a:endParaRPr/>
          </a:p>
        </p:txBody>
      </p:sp>
      <p:sp>
        <p:nvSpPr>
          <p:cNvPr id="49" name="Shape 49"/>
          <p:cNvSpPr>
            <a:spLocks noGrp="1"/>
          </p:cNvSpPr>
          <p:nvPr>
            <p:ph type="body" sz="quarter" idx="1"/>
          </p:nvPr>
        </p:nvSpPr>
        <p:spPr>
          <a:xfrm>
            <a:off x="1323552" y="3228896"/>
            <a:ext cx="7279535" cy="3058954"/>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xfrm>
            <a:off x="23641272" y="13168877"/>
            <a:ext cx="494513" cy="511176"/>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hf hdr="0" dt="0"/>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8.png"/><Relationship Id="rId5" Type="http://schemas.microsoft.com/office/2014/relationships/chartEx" Target="../charts/chartEx1.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7" Type="http://schemas.openxmlformats.org/officeDocument/2006/relationships/chart" Target="../charts/chart8.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31394" y="2653512"/>
            <a:ext cx="16380342" cy="5140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sz="6600" dirty="0"/>
              <a:t>38</a:t>
            </a:r>
            <a:r>
              <a:rPr lang="en-US" sz="6600" baseline="30000" dirty="0" err="1"/>
              <a:t>th</a:t>
            </a:r>
            <a:r>
              <a:rPr lang="en-US" sz="6600" dirty="0"/>
              <a:t> EBES conference 2022, Poland </a:t>
            </a:r>
          </a:p>
          <a:p>
            <a:pPr algn="l">
              <a:defRPr sz="7000" b="1" cap="all">
                <a:solidFill>
                  <a:srgbClr val="253957"/>
                </a:solidFill>
                <a:latin typeface="+mn-lt"/>
                <a:ea typeface="+mn-ea"/>
                <a:cs typeface="+mn-cs"/>
                <a:sym typeface="Arial Narrow"/>
              </a:defRPr>
            </a:pPr>
            <a:endParaRPr lang="en-US" sz="6600" dirty="0"/>
          </a:p>
          <a:p>
            <a:pPr algn="l">
              <a:defRPr sz="7000" b="1" cap="all">
                <a:solidFill>
                  <a:srgbClr val="253957"/>
                </a:solidFill>
                <a:latin typeface="+mn-lt"/>
                <a:ea typeface="+mn-ea"/>
                <a:cs typeface="+mn-cs"/>
                <a:sym typeface="Arial Narrow"/>
              </a:defRPr>
            </a:pPr>
            <a:r>
              <a:rPr lang="en-US" sz="6600" dirty="0"/>
              <a:t>Survey: Students’ Propensity to Innovate</a:t>
            </a:r>
            <a:endParaRPr lang="ru-RU" sz="8800" dirty="0"/>
          </a:p>
        </p:txBody>
      </p:sp>
      <p:sp>
        <p:nvSpPr>
          <p:cNvPr id="53" name="Очень крутой подзаголовок презентации"/>
          <p:cNvSpPr txBox="1"/>
          <p:nvPr/>
        </p:nvSpPr>
        <p:spPr>
          <a:xfrm>
            <a:off x="7116914" y="9234264"/>
            <a:ext cx="15732269" cy="19442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en-US" dirty="0"/>
              <a:t>Prepared by</a:t>
            </a:r>
            <a:r>
              <a:rPr lang="ru-RU" dirty="0"/>
              <a:t> </a:t>
            </a:r>
            <a:r>
              <a:rPr lang="en-US" dirty="0" err="1"/>
              <a:t>Evdokimova</a:t>
            </a:r>
            <a:r>
              <a:rPr lang="en-US" dirty="0"/>
              <a:t> </a:t>
            </a:r>
            <a:r>
              <a:rPr lang="en-US" dirty="0" err="1"/>
              <a:t>Mariia</a:t>
            </a:r>
            <a:r>
              <a:rPr lang="en-US" dirty="0"/>
              <a:t>,</a:t>
            </a:r>
            <a:endParaRPr lang="ru-RU" dirty="0"/>
          </a:p>
          <a:p>
            <a:r>
              <a:rPr lang="en-US" dirty="0"/>
              <a:t>Scientific advisor: Stepanova Anastasia</a:t>
            </a:r>
            <a:r>
              <a:rPr lang="ru-RU" dirty="0"/>
              <a:t>, </a:t>
            </a:r>
            <a:r>
              <a:rPr lang="en-US" dirty="0"/>
              <a:t>PhD in finance</a:t>
            </a:r>
            <a:r>
              <a:rPr lang="ru-RU" dirty="0"/>
              <a:t>.</a:t>
            </a:r>
            <a:endParaRPr dirty="0"/>
          </a:p>
        </p:txBody>
      </p:sp>
      <p:sp>
        <p:nvSpPr>
          <p:cNvPr id="54" name="Название подразделения,  лаборатории, факультета и т.д."/>
          <p:cNvSpPr txBox="1"/>
          <p:nvPr/>
        </p:nvSpPr>
        <p:spPr>
          <a:xfrm>
            <a:off x="7116914" y="935439"/>
            <a:ext cx="9443423" cy="790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en-US" dirty="0"/>
              <a:t>NRU HSE, School of Finance</a:t>
            </a:r>
            <a:endParaRPr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en-US" dirty="0"/>
              <a:t>Warsaw</a:t>
            </a:r>
            <a:r>
              <a:rPr dirty="0"/>
              <a:t>, 20</a:t>
            </a:r>
            <a:r>
              <a:rPr lang="ru-RU" dirty="0"/>
              <a:t>2</a:t>
            </a:r>
            <a:r>
              <a:rPr lang="en-US" dirty="0"/>
              <a:t>2</a:t>
            </a:r>
            <a:endParaRPr dirty="0"/>
          </a:p>
        </p:txBody>
      </p:sp>
      <p:pic>
        <p:nvPicPr>
          <p:cNvPr id="56" name="Изображение" descr="Изображение"/>
          <p:cNvPicPr>
            <a:picLocks noChangeAspect="1"/>
          </p:cNvPicPr>
          <p:nvPr/>
        </p:nvPicPr>
        <p:blipFill>
          <a:blip r:embed="rId2"/>
          <a:stretch>
            <a:fillRect/>
          </a:stretch>
        </p:blipFill>
        <p:spPr>
          <a:xfrm>
            <a:off x="1221970" y="1330739"/>
            <a:ext cx="2736119" cy="2645547"/>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547515"/>
            <a:ext cx="16073440" cy="1199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DATA gathering</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10</a:t>
            </a:fld>
            <a:endParaRPr lang="ru-RU"/>
          </a:p>
        </p:txBody>
      </p:sp>
      <p:sp>
        <p:nvSpPr>
          <p:cNvPr id="13"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9D75127-9FB2-477E-90F9-90404BEF95F5}"/>
              </a:ext>
            </a:extLst>
          </p:cNvPr>
          <p:cNvSpPr txBox="1"/>
          <p:nvPr/>
        </p:nvSpPr>
        <p:spPr>
          <a:xfrm>
            <a:off x="1226606" y="2475362"/>
            <a:ext cx="10312898" cy="145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just">
              <a:lnSpc>
                <a:spcPct val="150000"/>
              </a:lnSpc>
              <a:buFont typeface="Arial" panose="020B0604020202020204" pitchFamily="34" charset="0"/>
              <a:buChar char="•"/>
            </a:pPr>
            <a:r>
              <a:rPr lang="en-US" sz="2800" dirty="0">
                <a:solidFill>
                  <a:srgbClr val="253957"/>
                </a:solidFill>
                <a:latin typeface="Times New Roman" panose="02020603050405020304" pitchFamily="18" charset="0"/>
                <a:ea typeface="Times New Roman" panose="02020603050405020304" pitchFamily="18" charset="0"/>
              </a:rPr>
              <a:t>NRU HSE economics students and recent graduates (&lt; 3 years)</a:t>
            </a:r>
          </a:p>
          <a:p>
            <a:pPr marL="457200" indent="-457200" algn="just">
              <a:lnSpc>
                <a:spcPct val="150000"/>
              </a:lnSpc>
              <a:buFont typeface="Arial" panose="020B0604020202020204" pitchFamily="34" charset="0"/>
              <a:buChar char="•"/>
            </a:pPr>
            <a:r>
              <a:rPr lang="en-US" sz="2800" dirty="0">
                <a:solidFill>
                  <a:srgbClr val="253957"/>
                </a:solidFill>
                <a:latin typeface="Times New Roman" panose="02020603050405020304" pitchFamily="18" charset="0"/>
                <a:ea typeface="Times New Roman" panose="02020603050405020304" pitchFamily="18" charset="0"/>
              </a:rPr>
              <a:t>15</a:t>
            </a:r>
            <a:r>
              <a:rPr lang="ru-RU" sz="2800" dirty="0">
                <a:solidFill>
                  <a:srgbClr val="253957"/>
                </a:solidFill>
                <a:latin typeface="Times New Roman" panose="02020603050405020304" pitchFamily="18" charset="0"/>
                <a:ea typeface="Times New Roman" panose="02020603050405020304" pitchFamily="18" charset="0"/>
              </a:rPr>
              <a:t>3</a:t>
            </a:r>
            <a:r>
              <a:rPr lang="en-US" sz="2800" dirty="0">
                <a:solidFill>
                  <a:srgbClr val="253957"/>
                </a:solidFill>
                <a:latin typeface="Times New Roman" panose="02020603050405020304" pitchFamily="18" charset="0"/>
                <a:ea typeface="Times New Roman" panose="02020603050405020304" pitchFamily="18" charset="0"/>
              </a:rPr>
              <a:t> respondents from 650, response rate is 23%</a:t>
            </a:r>
            <a:endParaRPr lang="ru-RU" sz="2800" dirty="0">
              <a:solidFill>
                <a:srgbClr val="253957"/>
              </a:solidFill>
              <a:effectLst/>
              <a:latin typeface="Times New Roman" panose="02020603050405020304" pitchFamily="18" charset="0"/>
              <a:ea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242C9868-8AC4-4E43-AF07-BC414939B225}"/>
              </a:ext>
            </a:extLst>
          </p:cNvPr>
          <p:cNvGraphicFramePr>
            <a:graphicFrameLocks noGrp="1"/>
          </p:cNvGraphicFramePr>
          <p:nvPr>
            <p:extLst>
              <p:ext uri="{D42A27DB-BD31-4B8C-83A1-F6EECF244321}">
                <p14:modId xmlns:p14="http://schemas.microsoft.com/office/powerpoint/2010/main" val="3309698882"/>
              </p:ext>
            </p:extLst>
          </p:nvPr>
        </p:nvGraphicFramePr>
        <p:xfrm>
          <a:off x="12621351" y="9645118"/>
          <a:ext cx="11017225" cy="3480435"/>
        </p:xfrm>
        <a:graphic>
          <a:graphicData uri="http://schemas.openxmlformats.org/drawingml/2006/table">
            <a:tbl>
              <a:tblPr firstRow="1" lastRow="1">
                <a:tableStyleId>{B301B821-A1FF-4177-AEE7-76D212191A09}</a:tableStyleId>
              </a:tblPr>
              <a:tblGrid>
                <a:gridCol w="3807600">
                  <a:extLst>
                    <a:ext uri="{9D8B030D-6E8A-4147-A177-3AD203B41FA5}">
                      <a16:colId xmlns:a16="http://schemas.microsoft.com/office/drawing/2014/main" val="2614719098"/>
                    </a:ext>
                  </a:extLst>
                </a:gridCol>
                <a:gridCol w="2376264">
                  <a:extLst>
                    <a:ext uri="{9D8B030D-6E8A-4147-A177-3AD203B41FA5}">
                      <a16:colId xmlns:a16="http://schemas.microsoft.com/office/drawing/2014/main" val="651558597"/>
                    </a:ext>
                  </a:extLst>
                </a:gridCol>
                <a:gridCol w="1080120">
                  <a:extLst>
                    <a:ext uri="{9D8B030D-6E8A-4147-A177-3AD203B41FA5}">
                      <a16:colId xmlns:a16="http://schemas.microsoft.com/office/drawing/2014/main" val="4062238362"/>
                    </a:ext>
                  </a:extLst>
                </a:gridCol>
                <a:gridCol w="1872208">
                  <a:extLst>
                    <a:ext uri="{9D8B030D-6E8A-4147-A177-3AD203B41FA5}">
                      <a16:colId xmlns:a16="http://schemas.microsoft.com/office/drawing/2014/main" val="2746524720"/>
                    </a:ext>
                  </a:extLst>
                </a:gridCol>
                <a:gridCol w="1881033">
                  <a:extLst>
                    <a:ext uri="{9D8B030D-6E8A-4147-A177-3AD203B41FA5}">
                      <a16:colId xmlns:a16="http://schemas.microsoft.com/office/drawing/2014/main" val="2504170032"/>
                    </a:ext>
                  </a:extLst>
                </a:gridCol>
              </a:tblGrid>
              <a:tr h="200025">
                <a:tc>
                  <a:txBody>
                    <a:bodyPr/>
                    <a:lstStyle/>
                    <a:p>
                      <a:pPr algn="l" fontAlgn="b"/>
                      <a:r>
                        <a:rPr lang="en-US" sz="2800" u="none" strike="noStrike" dirty="0">
                          <a:effectLst/>
                          <a:latin typeface="Times New Roman" panose="02020603050405020304" pitchFamily="18" charset="0"/>
                          <a:cs typeface="Times New Roman" panose="02020603050405020304" pitchFamily="18" charset="0"/>
                        </a:rPr>
                        <a:t>Wave</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Announcement</a:t>
                      </a:r>
                      <a:endParaRPr lang="en-GB"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Chat</a:t>
                      </a:r>
                      <a:endParaRPr lang="en-GB"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Individual message</a:t>
                      </a:r>
                      <a:endParaRPr lang="en-GB"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US" sz="2800" u="none" strike="noStrike" dirty="0">
                          <a:effectLst/>
                          <a:latin typeface="Times New Roman" panose="02020603050405020304" pitchFamily="18" charset="0"/>
                          <a:cs typeface="Times New Roman" panose="02020603050405020304" pitchFamily="18" charset="0"/>
                        </a:rPr>
                        <a:t>Average</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354823130"/>
                  </a:ext>
                </a:extLst>
              </a:tr>
              <a:tr h="200025">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wave 0 (Sep’21)</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10%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100%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dirty="0">
                          <a:effectLst/>
                          <a:latin typeface="Times New Roman" panose="02020603050405020304" pitchFamily="18" charset="0"/>
                          <a:cs typeface="Times New Roman" panose="02020603050405020304" pitchFamily="18" charset="0"/>
                        </a:rPr>
                        <a:t>55%</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520733539"/>
                  </a:ext>
                </a:extLst>
              </a:tr>
              <a:tr h="200025">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wave 1 (Oct’21) – offline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100%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dirty="0">
                          <a:effectLst/>
                          <a:latin typeface="Times New Roman" panose="02020603050405020304" pitchFamily="18" charset="0"/>
                          <a:cs typeface="Times New Roman" panose="02020603050405020304" pitchFamily="18" charset="0"/>
                        </a:rPr>
                        <a:t>100%</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521031435"/>
                  </a:ext>
                </a:extLst>
              </a:tr>
              <a:tr h="200025">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wave 2 (Oct’21) – ann.</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21%</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dirty="0">
                          <a:effectLst/>
                          <a:latin typeface="Times New Roman" panose="02020603050405020304" pitchFamily="18" charset="0"/>
                          <a:cs typeface="Times New Roman" panose="02020603050405020304" pitchFamily="18" charset="0"/>
                        </a:rPr>
                        <a:t>21%</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001725464"/>
                  </a:ext>
                </a:extLst>
              </a:tr>
              <a:tr h="200025">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wave 3 (Nov’21) – chat</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6%</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dirty="0">
                          <a:effectLst/>
                          <a:latin typeface="Times New Roman" panose="02020603050405020304" pitchFamily="18" charset="0"/>
                          <a:cs typeface="Times New Roman" panose="02020603050405020304" pitchFamily="18" charset="0"/>
                        </a:rPr>
                        <a:t>6%</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554050649"/>
                  </a:ext>
                </a:extLst>
              </a:tr>
              <a:tr h="200025">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wave 4 (Nov’21) – motive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84%</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dirty="0">
                          <a:effectLst/>
                          <a:latin typeface="Times New Roman" panose="02020603050405020304" pitchFamily="18" charset="0"/>
                          <a:cs typeface="Times New Roman" panose="02020603050405020304" pitchFamily="18" charset="0"/>
                        </a:rPr>
                        <a:t>84%</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133970972"/>
                  </a:ext>
                </a:extLst>
              </a:tr>
              <a:tr h="200025">
                <a:tc>
                  <a:txBody>
                    <a:bodyPr/>
                    <a:lstStyle/>
                    <a:p>
                      <a:pPr algn="l" fontAlgn="b"/>
                      <a:r>
                        <a:rPr lang="en-US" sz="2800" u="none" strike="noStrike" dirty="0">
                          <a:effectLst/>
                          <a:latin typeface="Times New Roman" panose="02020603050405020304" pitchFamily="18" charset="0"/>
                          <a:cs typeface="Times New Roman" panose="02020603050405020304" pitchFamily="18" charset="0"/>
                        </a:rPr>
                        <a:t>Average</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72%</a:t>
                      </a:r>
                      <a:endParaRPr lang="ru-RU" sz="2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7%</a:t>
                      </a:r>
                      <a:endParaRPr lang="ru-RU" sz="2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100%</a:t>
                      </a:r>
                      <a:endParaRPr lang="ru-RU" sz="2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dirty="0">
                          <a:effectLst/>
                          <a:latin typeface="Times New Roman" panose="02020603050405020304" pitchFamily="18" charset="0"/>
                          <a:cs typeface="Times New Roman" panose="02020603050405020304" pitchFamily="18" charset="0"/>
                        </a:rPr>
                        <a:t>55%</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804217255"/>
                  </a:ext>
                </a:extLst>
              </a:tr>
            </a:tbl>
          </a:graphicData>
        </a:graphic>
      </p:graphicFrame>
      <p:graphicFrame>
        <p:nvGraphicFramePr>
          <p:cNvPr id="5" name="Таблица 4">
            <a:extLst>
              <a:ext uri="{FF2B5EF4-FFF2-40B4-BE49-F238E27FC236}">
                <a16:creationId xmlns:a16="http://schemas.microsoft.com/office/drawing/2014/main" id="{972C3828-AFCE-4D71-BEFE-F9C18F47246B}"/>
              </a:ext>
            </a:extLst>
          </p:cNvPr>
          <p:cNvGraphicFramePr>
            <a:graphicFrameLocks noGrp="1"/>
          </p:cNvGraphicFramePr>
          <p:nvPr>
            <p:extLst>
              <p:ext uri="{D42A27DB-BD31-4B8C-83A1-F6EECF244321}">
                <p14:modId xmlns:p14="http://schemas.microsoft.com/office/powerpoint/2010/main" val="3535285107"/>
              </p:ext>
            </p:extLst>
          </p:nvPr>
        </p:nvGraphicFramePr>
        <p:xfrm>
          <a:off x="373349" y="9725540"/>
          <a:ext cx="10965395" cy="3480435"/>
        </p:xfrm>
        <a:graphic>
          <a:graphicData uri="http://schemas.openxmlformats.org/drawingml/2006/table">
            <a:tbl>
              <a:tblPr firstRow="1" lastRow="1">
                <a:tableStyleId>{B301B821-A1FF-4177-AEE7-76D212191A09}</a:tableStyleId>
              </a:tblPr>
              <a:tblGrid>
                <a:gridCol w="3879608">
                  <a:extLst>
                    <a:ext uri="{9D8B030D-6E8A-4147-A177-3AD203B41FA5}">
                      <a16:colId xmlns:a16="http://schemas.microsoft.com/office/drawing/2014/main" val="3667891346"/>
                    </a:ext>
                  </a:extLst>
                </a:gridCol>
                <a:gridCol w="1728192">
                  <a:extLst>
                    <a:ext uri="{9D8B030D-6E8A-4147-A177-3AD203B41FA5}">
                      <a16:colId xmlns:a16="http://schemas.microsoft.com/office/drawing/2014/main" val="4072745932"/>
                    </a:ext>
                  </a:extLst>
                </a:gridCol>
                <a:gridCol w="1912528">
                  <a:extLst>
                    <a:ext uri="{9D8B030D-6E8A-4147-A177-3AD203B41FA5}">
                      <a16:colId xmlns:a16="http://schemas.microsoft.com/office/drawing/2014/main" val="2056858216"/>
                    </a:ext>
                  </a:extLst>
                </a:gridCol>
                <a:gridCol w="1879392">
                  <a:extLst>
                    <a:ext uri="{9D8B030D-6E8A-4147-A177-3AD203B41FA5}">
                      <a16:colId xmlns:a16="http://schemas.microsoft.com/office/drawing/2014/main" val="1645973752"/>
                    </a:ext>
                  </a:extLst>
                </a:gridCol>
                <a:gridCol w="1565675">
                  <a:extLst>
                    <a:ext uri="{9D8B030D-6E8A-4147-A177-3AD203B41FA5}">
                      <a16:colId xmlns:a16="http://schemas.microsoft.com/office/drawing/2014/main" val="1915981128"/>
                    </a:ext>
                  </a:extLst>
                </a:gridCol>
              </a:tblGrid>
              <a:tr h="137304">
                <a:tc>
                  <a:txBody>
                    <a:bodyPr/>
                    <a:lstStyle/>
                    <a:p>
                      <a:pPr algn="l" fontAlgn="b"/>
                      <a:r>
                        <a:rPr lang="en-US" sz="2800" u="none" strike="noStrike" dirty="0">
                          <a:effectLst/>
                          <a:latin typeface="Times New Roman" panose="02020603050405020304" pitchFamily="18" charset="0"/>
                          <a:cs typeface="Times New Roman" panose="02020603050405020304" pitchFamily="18" charset="0"/>
                        </a:rPr>
                        <a:t>Wave</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Score motivation</a:t>
                      </a:r>
                      <a:endParaRPr lang="en-GB"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Week motivation</a:t>
                      </a:r>
                      <a:endParaRPr lang="en-GB"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US" sz="2800" b="1" u="none" strike="noStrike" cap="none" spc="0" baseline="0" dirty="0">
                          <a:ln>
                            <a:noFill/>
                          </a:ln>
                          <a:solidFill>
                            <a:schemeClr val="lt1"/>
                          </a:solidFill>
                          <a:effectLst/>
                          <a:uFillTx/>
                          <a:latin typeface="Times New Roman" panose="02020603050405020304" pitchFamily="18" charset="0"/>
                          <a:cs typeface="Times New Roman" panose="02020603050405020304" pitchFamily="18" charset="0"/>
                          <a:sym typeface="Helvetica Light"/>
                        </a:rPr>
                        <a:t>No motivation</a:t>
                      </a:r>
                      <a:endParaRPr lang="ru-RU" sz="2800" b="1" i="0" u="none" strike="noStrike" cap="none" spc="0" baseline="0" dirty="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algn="l" fontAlgn="b"/>
                      <a:r>
                        <a:rPr lang="en-US" sz="2800" u="none" strike="noStrike" dirty="0">
                          <a:effectLst/>
                          <a:latin typeface="Times New Roman" panose="02020603050405020304" pitchFamily="18" charset="0"/>
                          <a:cs typeface="Times New Roman" panose="02020603050405020304" pitchFamily="18" charset="0"/>
                        </a:rPr>
                        <a:t>Average</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973819991"/>
                  </a:ext>
                </a:extLst>
              </a:tr>
              <a:tr h="200025">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wave 0 (Sep’21)</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55%</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55%</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98139702"/>
                  </a:ext>
                </a:extLst>
              </a:tr>
              <a:tr h="200025">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wave 1 (Oct’21) – offline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100%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100%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480217593"/>
                  </a:ext>
                </a:extLst>
              </a:tr>
              <a:tr h="200025">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wave 2 (Oct’21) – ann.</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21%</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21%</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698772642"/>
                  </a:ext>
                </a:extLst>
              </a:tr>
              <a:tr h="200025">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wave 3 (Nov’21) – chat</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dirty="0">
                          <a:effectLst/>
                          <a:latin typeface="Times New Roman" panose="02020603050405020304" pitchFamily="18" charset="0"/>
                          <a:cs typeface="Times New Roman" panose="02020603050405020304" pitchFamily="18" charset="0"/>
                        </a:rPr>
                        <a:t>6%</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6%</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293925974"/>
                  </a:ext>
                </a:extLst>
              </a:tr>
              <a:tr h="200025">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wave 4 (Nov’21) – motive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87%</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69%</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dirty="0">
                          <a:effectLst/>
                          <a:latin typeface="Times New Roman" panose="02020603050405020304" pitchFamily="18" charset="0"/>
                          <a:cs typeface="Times New Roman" panose="02020603050405020304" pitchFamily="18" charset="0"/>
                        </a:rPr>
                        <a:t>84%</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073202915"/>
                  </a:ext>
                </a:extLst>
              </a:tr>
              <a:tr h="200025">
                <a:tc>
                  <a:txBody>
                    <a:bodyPr/>
                    <a:lstStyle/>
                    <a:p>
                      <a:pPr algn="l" fontAlgn="b"/>
                      <a:r>
                        <a:rPr lang="en-US" sz="2800" u="none" strike="noStrike" dirty="0">
                          <a:effectLst/>
                          <a:latin typeface="Times New Roman" panose="02020603050405020304" pitchFamily="18" charset="0"/>
                          <a:cs typeface="Times New Roman" panose="02020603050405020304" pitchFamily="18" charset="0"/>
                        </a:rPr>
                        <a:t>Average</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87%</a:t>
                      </a:r>
                      <a:endParaRPr lang="ru-RU" sz="2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a:effectLst/>
                          <a:latin typeface="Times New Roman" panose="02020603050405020304" pitchFamily="18" charset="0"/>
                          <a:cs typeface="Times New Roman" panose="02020603050405020304" pitchFamily="18" charset="0"/>
                        </a:rPr>
                        <a:t>69%</a:t>
                      </a:r>
                      <a:endParaRPr lang="ru-RU" sz="2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dirty="0">
                          <a:effectLst/>
                          <a:latin typeface="Times New Roman" panose="02020603050405020304" pitchFamily="18" charset="0"/>
                          <a:cs typeface="Times New Roman" panose="02020603050405020304" pitchFamily="18" charset="0"/>
                        </a:rPr>
                        <a:t>34%</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ru-RU" sz="2800" u="none" strike="noStrike" dirty="0">
                          <a:effectLst/>
                          <a:latin typeface="Times New Roman" panose="02020603050405020304" pitchFamily="18" charset="0"/>
                          <a:cs typeface="Times New Roman" panose="02020603050405020304" pitchFamily="18" charset="0"/>
                        </a:rPr>
                        <a:t>55%</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03116484"/>
                  </a:ext>
                </a:extLst>
              </a:tr>
            </a:tbl>
          </a:graphicData>
        </a:graphic>
      </p:graphicFrame>
      <p:sp>
        <p:nvSpPr>
          <p:cNvPr id="14" name="TextBox 13">
            <a:extLst>
              <a:ext uri="{FF2B5EF4-FFF2-40B4-BE49-F238E27FC236}">
                <a16:creationId xmlns:a16="http://schemas.microsoft.com/office/drawing/2014/main" id="{B66CBCEE-F283-47E5-B08D-792817EC2F0A}"/>
              </a:ext>
            </a:extLst>
          </p:cNvPr>
          <p:cNvSpPr txBox="1"/>
          <p:nvPr/>
        </p:nvSpPr>
        <p:spPr>
          <a:xfrm>
            <a:off x="12647901" y="8998787"/>
            <a:ext cx="8733146"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3600" b="1" dirty="0">
                <a:solidFill>
                  <a:srgbClr val="253957"/>
                </a:solidFill>
                <a:latin typeface="+mn-lt"/>
                <a:ea typeface="+mn-ea"/>
                <a:cs typeface="+mn-cs"/>
                <a:sym typeface="Arial Narrow"/>
              </a:rPr>
              <a:t>Response rate in dependence on</a:t>
            </a:r>
            <a:r>
              <a:rPr lang="ru-RU" sz="3600" b="1" dirty="0">
                <a:solidFill>
                  <a:srgbClr val="253957"/>
                </a:solidFill>
                <a:latin typeface="+mn-lt"/>
                <a:ea typeface="+mn-ea"/>
                <a:cs typeface="+mn-cs"/>
                <a:sym typeface="Arial Narrow"/>
              </a:rPr>
              <a:t> </a:t>
            </a:r>
            <a:r>
              <a:rPr lang="en-GB" sz="3600" b="1" dirty="0">
                <a:solidFill>
                  <a:srgbClr val="253957"/>
                </a:solidFill>
                <a:latin typeface="+mn-lt"/>
                <a:ea typeface="+mn-ea"/>
                <a:cs typeface="+mn-cs"/>
                <a:sym typeface="Arial Narrow"/>
              </a:rPr>
              <a:t>addressing</a:t>
            </a:r>
            <a:r>
              <a:rPr lang="en-US" sz="3600" b="1" dirty="0">
                <a:solidFill>
                  <a:srgbClr val="253957"/>
                </a:solidFill>
                <a:latin typeface="+mn-lt"/>
                <a:ea typeface="+mn-ea"/>
                <a:cs typeface="+mn-cs"/>
                <a:sym typeface="Arial Narrow"/>
              </a:rPr>
              <a:t> </a:t>
            </a:r>
            <a:endParaRPr lang="ru-RU" sz="3600" b="1" dirty="0">
              <a:solidFill>
                <a:srgbClr val="253957"/>
              </a:solidFill>
              <a:latin typeface="+mn-lt"/>
              <a:ea typeface="+mn-ea"/>
              <a:cs typeface="+mn-cs"/>
              <a:sym typeface="Arial Narrow"/>
            </a:endParaRPr>
          </a:p>
        </p:txBody>
      </p:sp>
      <p:sp>
        <p:nvSpPr>
          <p:cNvPr id="15" name="TextBox 14">
            <a:extLst>
              <a:ext uri="{FF2B5EF4-FFF2-40B4-BE49-F238E27FC236}">
                <a16:creationId xmlns:a16="http://schemas.microsoft.com/office/drawing/2014/main" id="{6059F3AA-B3FE-4C8E-9B66-D9AF5DF701AE}"/>
              </a:ext>
            </a:extLst>
          </p:cNvPr>
          <p:cNvSpPr txBox="1"/>
          <p:nvPr/>
        </p:nvSpPr>
        <p:spPr>
          <a:xfrm>
            <a:off x="373349" y="9085815"/>
            <a:ext cx="8733146"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3600" b="1" dirty="0">
                <a:solidFill>
                  <a:srgbClr val="253957"/>
                </a:solidFill>
                <a:latin typeface="+mn-lt"/>
                <a:ea typeface="+mn-ea"/>
                <a:cs typeface="+mn-cs"/>
                <a:sym typeface="Arial Narrow"/>
              </a:rPr>
              <a:t>Response rate in dependence on</a:t>
            </a:r>
            <a:r>
              <a:rPr lang="ru-RU" sz="3600" b="1" dirty="0">
                <a:solidFill>
                  <a:srgbClr val="253957"/>
                </a:solidFill>
                <a:latin typeface="+mn-lt"/>
                <a:ea typeface="+mn-ea"/>
                <a:cs typeface="+mn-cs"/>
                <a:sym typeface="Arial Narrow"/>
              </a:rPr>
              <a:t> </a:t>
            </a:r>
            <a:r>
              <a:rPr lang="en-US" sz="3600" b="1" dirty="0">
                <a:solidFill>
                  <a:srgbClr val="253957"/>
                </a:solidFill>
                <a:latin typeface="+mn-lt"/>
                <a:ea typeface="+mn-ea"/>
                <a:cs typeface="+mn-cs"/>
                <a:sym typeface="Arial Narrow"/>
              </a:rPr>
              <a:t>motivation</a:t>
            </a:r>
            <a:endParaRPr lang="ru-RU" sz="3600" b="1" dirty="0">
              <a:solidFill>
                <a:srgbClr val="253957"/>
              </a:solidFill>
              <a:latin typeface="+mn-lt"/>
              <a:ea typeface="+mn-ea"/>
              <a:cs typeface="+mn-cs"/>
              <a:sym typeface="Arial Narrow"/>
            </a:endParaRPr>
          </a:p>
        </p:txBody>
      </p:sp>
      <p:graphicFrame>
        <p:nvGraphicFramePr>
          <p:cNvPr id="6" name="Таблица 5">
            <a:extLst>
              <a:ext uri="{FF2B5EF4-FFF2-40B4-BE49-F238E27FC236}">
                <a16:creationId xmlns:a16="http://schemas.microsoft.com/office/drawing/2014/main" id="{4EF48C45-F27A-4D81-B21B-062475497335}"/>
              </a:ext>
            </a:extLst>
          </p:cNvPr>
          <p:cNvGraphicFramePr>
            <a:graphicFrameLocks noGrp="1"/>
          </p:cNvGraphicFramePr>
          <p:nvPr>
            <p:extLst>
              <p:ext uri="{D42A27DB-BD31-4B8C-83A1-F6EECF244321}">
                <p14:modId xmlns:p14="http://schemas.microsoft.com/office/powerpoint/2010/main" val="4232995294"/>
              </p:ext>
            </p:extLst>
          </p:nvPr>
        </p:nvGraphicFramePr>
        <p:xfrm>
          <a:off x="2830960" y="3928295"/>
          <a:ext cx="17785974" cy="4798695"/>
        </p:xfrm>
        <a:graphic>
          <a:graphicData uri="http://schemas.openxmlformats.org/drawingml/2006/table">
            <a:tbl>
              <a:tblPr firstRow="1">
                <a:tableStyleId>{B301B821-A1FF-4177-AEE7-76D212191A09}</a:tableStyleId>
              </a:tblPr>
              <a:tblGrid>
                <a:gridCol w="1602072">
                  <a:extLst>
                    <a:ext uri="{9D8B030D-6E8A-4147-A177-3AD203B41FA5}">
                      <a16:colId xmlns:a16="http://schemas.microsoft.com/office/drawing/2014/main" val="3617990286"/>
                    </a:ext>
                  </a:extLst>
                </a:gridCol>
                <a:gridCol w="1602072">
                  <a:extLst>
                    <a:ext uri="{9D8B030D-6E8A-4147-A177-3AD203B41FA5}">
                      <a16:colId xmlns:a16="http://schemas.microsoft.com/office/drawing/2014/main" val="3210236222"/>
                    </a:ext>
                  </a:extLst>
                </a:gridCol>
                <a:gridCol w="2647873">
                  <a:extLst>
                    <a:ext uri="{9D8B030D-6E8A-4147-A177-3AD203B41FA5}">
                      <a16:colId xmlns:a16="http://schemas.microsoft.com/office/drawing/2014/main" val="1086748987"/>
                    </a:ext>
                  </a:extLst>
                </a:gridCol>
                <a:gridCol w="1602072">
                  <a:extLst>
                    <a:ext uri="{9D8B030D-6E8A-4147-A177-3AD203B41FA5}">
                      <a16:colId xmlns:a16="http://schemas.microsoft.com/office/drawing/2014/main" val="2581436113"/>
                    </a:ext>
                  </a:extLst>
                </a:gridCol>
                <a:gridCol w="1602072">
                  <a:extLst>
                    <a:ext uri="{9D8B030D-6E8A-4147-A177-3AD203B41FA5}">
                      <a16:colId xmlns:a16="http://schemas.microsoft.com/office/drawing/2014/main" val="2015503458"/>
                    </a:ext>
                  </a:extLst>
                </a:gridCol>
                <a:gridCol w="1858476">
                  <a:extLst>
                    <a:ext uri="{9D8B030D-6E8A-4147-A177-3AD203B41FA5}">
                      <a16:colId xmlns:a16="http://schemas.microsoft.com/office/drawing/2014/main" val="3599053747"/>
                    </a:ext>
                  </a:extLst>
                </a:gridCol>
                <a:gridCol w="1345668">
                  <a:extLst>
                    <a:ext uri="{9D8B030D-6E8A-4147-A177-3AD203B41FA5}">
                      <a16:colId xmlns:a16="http://schemas.microsoft.com/office/drawing/2014/main" val="3234336024"/>
                    </a:ext>
                  </a:extLst>
                </a:gridCol>
                <a:gridCol w="2558866">
                  <a:extLst>
                    <a:ext uri="{9D8B030D-6E8A-4147-A177-3AD203B41FA5}">
                      <a16:colId xmlns:a16="http://schemas.microsoft.com/office/drawing/2014/main" val="3420912228"/>
                    </a:ext>
                  </a:extLst>
                </a:gridCol>
                <a:gridCol w="2966803">
                  <a:extLst>
                    <a:ext uri="{9D8B030D-6E8A-4147-A177-3AD203B41FA5}">
                      <a16:colId xmlns:a16="http://schemas.microsoft.com/office/drawing/2014/main" val="1733198999"/>
                    </a:ext>
                  </a:extLst>
                </a:gridCol>
              </a:tblGrid>
              <a:tr h="200025">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dirty="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Wave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Date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dirty="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Respondents</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dirty="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Responses</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Audience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Respponse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Format</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Comment</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Announcement</a:t>
                      </a:r>
                    </a:p>
                  </a:txBody>
                  <a:tcPr marL="9525" marR="9525" marT="9525" marB="0" anchor="b"/>
                </a:tc>
                <a:extLst>
                  <a:ext uri="{0D108BD9-81ED-4DB2-BD59-A6C34878D82A}">
                    <a16:rowId xmlns:a16="http://schemas.microsoft.com/office/drawing/2014/main" val="200970393"/>
                  </a:ext>
                </a:extLst>
              </a:tr>
              <a:tr h="200025">
                <a:tc rowSpan="2">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wave 0</a:t>
                      </a:r>
                    </a:p>
                  </a:txBody>
                  <a:tcPr marL="9525" marR="9525" marT="9525" marB="0" anchor="ctr"/>
                </a:tc>
                <a:tc rowSpan="2">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24-25 Sep</a:t>
                      </a:r>
                    </a:p>
                  </a:txBody>
                  <a:tcPr marL="9525" marR="9525" marT="9525" marB="0" anchor="ctr"/>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graduates</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20</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20</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online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no motivation</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individual message</a:t>
                      </a:r>
                    </a:p>
                  </a:txBody>
                  <a:tcPr marL="9525" marR="9525" marT="9525" marB="0" anchor="b"/>
                </a:tc>
                <a:extLst>
                  <a:ext uri="{0D108BD9-81ED-4DB2-BD59-A6C34878D82A}">
                    <a16:rowId xmlns:a16="http://schemas.microsoft.com/office/drawing/2014/main" val="3761239243"/>
                  </a:ext>
                </a:extLst>
              </a:tr>
              <a:tr h="200025">
                <a:tc vMerge="1">
                  <a:txBody>
                    <a:bodyPr/>
                    <a:lstStyle/>
                    <a:p>
                      <a:endParaRPr lang="ru-RU"/>
                    </a:p>
                  </a:txBody>
                  <a:tcPr/>
                </a:tc>
                <a:tc vMerge="1">
                  <a:txBody>
                    <a:bodyPr/>
                    <a:lstStyle/>
                    <a:p>
                      <a:endParaRPr lang="ru-RU"/>
                    </a:p>
                  </a:txBody>
                  <a:tcPr/>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 + 3 bac stat</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20</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online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no motivation</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chat</a:t>
                      </a:r>
                    </a:p>
                  </a:txBody>
                  <a:tcPr marL="9525" marR="9525" marT="9525" marB="0" anchor="b"/>
                </a:tc>
                <a:extLst>
                  <a:ext uri="{0D108BD9-81ED-4DB2-BD59-A6C34878D82A}">
                    <a16:rowId xmlns:a16="http://schemas.microsoft.com/office/drawing/2014/main" val="1303142134"/>
                  </a:ext>
                </a:extLst>
              </a:tr>
              <a:tr h="200025">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wave 1</a:t>
                      </a:r>
                    </a:p>
                  </a:txBody>
                  <a:tcPr marL="9525" marR="9525" marT="9525" marB="0" anchor="ctr"/>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12 Oct</a:t>
                      </a:r>
                    </a:p>
                  </a:txBody>
                  <a:tcPr marL="9525" marR="9525" marT="9525" marB="0" anchor="ctr"/>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3 bac </a:t>
                      </a:r>
                      <a:r>
                        <a:rPr lang="en-GB" sz="2800" b="0" i="0" u="none" strike="noStrike" cap="none" spc="0" baseline="0" dirty="0" err="1">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econom</a:t>
                      </a:r>
                      <a:endPar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20</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20</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offline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no motivation</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announcement</a:t>
                      </a:r>
                    </a:p>
                  </a:txBody>
                  <a:tcPr marL="9525" marR="9525" marT="9525" marB="0" anchor="b"/>
                </a:tc>
                <a:extLst>
                  <a:ext uri="{0D108BD9-81ED-4DB2-BD59-A6C34878D82A}">
                    <a16:rowId xmlns:a16="http://schemas.microsoft.com/office/drawing/2014/main" val="2304782543"/>
                  </a:ext>
                </a:extLst>
              </a:tr>
              <a:tr h="200025">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wave 2</a:t>
                      </a:r>
                    </a:p>
                  </a:txBody>
                  <a:tcPr marL="9525" marR="9525" marT="9525" marB="0" anchor="ctr"/>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29 Oct</a:t>
                      </a:r>
                    </a:p>
                  </a:txBody>
                  <a:tcPr marL="9525" marR="9525" marT="9525" marB="0" anchor="ctr"/>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 bac </a:t>
                      </a:r>
                      <a:r>
                        <a:rPr lang="en-GB" sz="2800" b="0" i="0" u="none" strike="noStrike" cap="none" spc="0" baseline="0" dirty="0" err="1">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econom</a:t>
                      </a:r>
                      <a:endPar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58</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17,2%</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online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no motivation</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announcement</a:t>
                      </a:r>
                    </a:p>
                  </a:txBody>
                  <a:tcPr marL="9525" marR="9525" marT="9525" marB="0" anchor="b"/>
                </a:tc>
                <a:extLst>
                  <a:ext uri="{0D108BD9-81ED-4DB2-BD59-A6C34878D82A}">
                    <a16:rowId xmlns:a16="http://schemas.microsoft.com/office/drawing/2014/main" val="1419220247"/>
                  </a:ext>
                </a:extLst>
              </a:tr>
              <a:tr h="200025">
                <a:tc rowSpan="2">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wave 3</a:t>
                      </a:r>
                    </a:p>
                  </a:txBody>
                  <a:tcPr marL="9525" marR="9525" marT="9525" marB="0" anchor="ctr"/>
                </a:tc>
                <a:tc rowSpan="2">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 Nov</a:t>
                      </a:r>
                    </a:p>
                  </a:txBody>
                  <a:tcPr marL="9525" marR="9525" marT="9525" marB="0" anchor="ctr"/>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PhD</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215</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0,5%</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online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no motivation</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chat</a:t>
                      </a:r>
                    </a:p>
                  </a:txBody>
                  <a:tcPr marL="9525" marR="9525" marT="9525" marB="0" anchor="b"/>
                </a:tc>
                <a:extLst>
                  <a:ext uri="{0D108BD9-81ED-4DB2-BD59-A6C34878D82A}">
                    <a16:rowId xmlns:a16="http://schemas.microsoft.com/office/drawing/2014/main" val="3190845404"/>
                  </a:ext>
                </a:extLst>
              </a:tr>
              <a:tr h="200025">
                <a:tc vMerge="1">
                  <a:txBody>
                    <a:bodyPr/>
                    <a:lstStyle/>
                    <a:p>
                      <a:endParaRPr lang="ru-RU"/>
                    </a:p>
                  </a:txBody>
                  <a:tcPr/>
                </a:tc>
                <a:tc vMerge="1">
                  <a:txBody>
                    <a:bodyPr/>
                    <a:lstStyle/>
                    <a:p>
                      <a:endParaRPr lang="ru-RU"/>
                    </a:p>
                  </a:txBody>
                  <a:tcPr/>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2-3 bac </a:t>
                      </a:r>
                      <a:r>
                        <a:rPr lang="en-GB" sz="2800" b="0" i="0" u="none" strike="noStrike" cap="none" spc="0" baseline="0" dirty="0" err="1">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econom</a:t>
                      </a:r>
                      <a:endPar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7</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234</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3,0%</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online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no motivation</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chat</a:t>
                      </a:r>
                    </a:p>
                  </a:txBody>
                  <a:tcPr marL="9525" marR="9525" marT="9525" marB="0" anchor="b"/>
                </a:tc>
                <a:extLst>
                  <a:ext uri="{0D108BD9-81ED-4DB2-BD59-A6C34878D82A}">
                    <a16:rowId xmlns:a16="http://schemas.microsoft.com/office/drawing/2014/main" val="1369088335"/>
                  </a:ext>
                </a:extLst>
              </a:tr>
              <a:tr h="200025">
                <a:tc rowSpan="3">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wave 4</a:t>
                      </a:r>
                    </a:p>
                  </a:txBody>
                  <a:tcPr marL="9525" marR="9525" marT="9525" marB="0" anchor="ctr"/>
                </a:tc>
                <a:tc rowSpan="3">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11-16 Nov</a:t>
                      </a:r>
                    </a:p>
                  </a:txBody>
                  <a:tcPr marL="9525" marR="9525" marT="9525" marB="0" anchor="ctr"/>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4 bac</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72</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78</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92,3%</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online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motivation</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announcement</a:t>
                      </a:r>
                    </a:p>
                  </a:txBody>
                  <a:tcPr marL="9525" marR="9525" marT="9525" marB="0" anchor="b"/>
                </a:tc>
                <a:extLst>
                  <a:ext uri="{0D108BD9-81ED-4DB2-BD59-A6C34878D82A}">
                    <a16:rowId xmlns:a16="http://schemas.microsoft.com/office/drawing/2014/main" val="1709451831"/>
                  </a:ext>
                </a:extLst>
              </a:tr>
              <a:tr h="200025">
                <a:tc vMerge="1">
                  <a:txBody>
                    <a:bodyPr/>
                    <a:lstStyle/>
                    <a:p>
                      <a:endParaRPr lang="ru-RU"/>
                    </a:p>
                  </a:txBody>
                  <a:tcPr/>
                </a:tc>
                <a:tc vMerge="1">
                  <a:txBody>
                    <a:bodyPr/>
                    <a:lstStyle/>
                    <a:p>
                      <a:endParaRPr lang="ru-RU"/>
                    </a:p>
                  </a:txBody>
                  <a:tcPr/>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3 bac stat</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5</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9</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55,6%</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online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1"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motivation</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announcement</a:t>
                      </a:r>
                    </a:p>
                  </a:txBody>
                  <a:tcPr marL="9525" marR="9525" marT="9525" marB="0" anchor="b"/>
                </a:tc>
                <a:extLst>
                  <a:ext uri="{0D108BD9-81ED-4DB2-BD59-A6C34878D82A}">
                    <a16:rowId xmlns:a16="http://schemas.microsoft.com/office/drawing/2014/main" val="1421412930"/>
                  </a:ext>
                </a:extLst>
              </a:tr>
              <a:tr h="200025">
                <a:tc vMerge="1">
                  <a:txBody>
                    <a:bodyPr/>
                    <a:lstStyle/>
                    <a:p>
                      <a:endParaRPr lang="ru-RU"/>
                    </a:p>
                  </a:txBody>
                  <a:tcPr/>
                </a:tc>
                <a:tc vMerge="1">
                  <a:txBody>
                    <a:bodyPr/>
                    <a:lstStyle/>
                    <a:p>
                      <a:endParaRPr lang="ru-RU"/>
                    </a:p>
                  </a:txBody>
                  <a:tcPr/>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 + 3 bac stat</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18</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26</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69,2%</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online</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week motivation</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en-GB"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announcement</a:t>
                      </a:r>
                    </a:p>
                  </a:txBody>
                  <a:tcPr marL="9525" marR="9525" marT="9525" marB="0" anchor="b"/>
                </a:tc>
                <a:extLst>
                  <a:ext uri="{0D108BD9-81ED-4DB2-BD59-A6C34878D82A}">
                    <a16:rowId xmlns:a16="http://schemas.microsoft.com/office/drawing/2014/main" val="1463843447"/>
                  </a:ext>
                </a:extLst>
              </a:tr>
              <a:tr h="200025">
                <a:tc>
                  <a:txBody>
                    <a:bodyPr/>
                    <a:lstStyle/>
                    <a:p>
                      <a:pPr marL="0" marR="0" indent="0" algn="l" defTabSz="821531" rtl="0" fontAlgn="b"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1"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155</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1"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680</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r>
                        <a:rPr lang="ru-RU" sz="2800" b="1"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22,8%</a:t>
                      </a: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endPar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b" latinLnBrk="0">
                        <a:lnSpc>
                          <a:spcPct val="100000"/>
                        </a:lnSpc>
                        <a:spcBef>
                          <a:spcPts val="0"/>
                        </a:spcBef>
                        <a:spcAft>
                          <a:spcPts val="0"/>
                        </a:spcAft>
                        <a:buClrTx/>
                        <a:buSzTx/>
                        <a:buFontTx/>
                        <a:buNone/>
                        <a:tabLst/>
                      </a:pPr>
                      <a:endPar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2779902849"/>
                  </a:ext>
                </a:extLst>
              </a:tr>
            </a:tbl>
          </a:graphicData>
        </a:graphic>
      </p:graphicFrame>
      <p:sp>
        <p:nvSpPr>
          <p:cNvPr id="16" name="Название подразделения, лаборатории, факультета и т.д.">
            <a:extLst>
              <a:ext uri="{FF2B5EF4-FFF2-40B4-BE49-F238E27FC236}">
                <a16:creationId xmlns:a16="http://schemas.microsoft.com/office/drawing/2014/main" id="{444C0E2F-72FE-416A-A05B-3F9FA41163A9}"/>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spTree>
    <p:extLst>
      <p:ext uri="{BB962C8B-B14F-4D97-AF65-F5344CB8AC3E}">
        <p14:creationId xmlns:p14="http://schemas.microsoft.com/office/powerpoint/2010/main" val="258398228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547515"/>
            <a:ext cx="16073440" cy="11995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Survey results</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11</a:t>
            </a:fld>
            <a:endParaRPr lang="ru-RU"/>
          </a:p>
        </p:txBody>
      </p:sp>
      <p:sp>
        <p:nvSpPr>
          <p:cNvPr id="17" name="TextBox 16">
            <a:extLst>
              <a:ext uri="{FF2B5EF4-FFF2-40B4-BE49-F238E27FC236}">
                <a16:creationId xmlns:a16="http://schemas.microsoft.com/office/drawing/2014/main" id="{8472F413-2FB0-484D-AF74-DCB244A9265C}"/>
              </a:ext>
            </a:extLst>
          </p:cNvPr>
          <p:cNvSpPr txBox="1"/>
          <p:nvPr/>
        </p:nvSpPr>
        <p:spPr>
          <a:xfrm>
            <a:off x="17376576" y="2164428"/>
            <a:ext cx="4968552"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3600" b="1" dirty="0">
                <a:solidFill>
                  <a:srgbClr val="253957"/>
                </a:solidFill>
                <a:latin typeface="+mn-lt"/>
                <a:ea typeface="+mn-ea"/>
                <a:cs typeface="+mn-cs"/>
                <a:sym typeface="Arial Narrow"/>
              </a:rPr>
              <a:t>Descriptive statistics</a:t>
            </a:r>
            <a:endParaRPr lang="ru-RU" sz="3600" b="1" dirty="0">
              <a:solidFill>
                <a:srgbClr val="253957"/>
              </a:solidFill>
              <a:latin typeface="+mn-lt"/>
              <a:ea typeface="+mn-ea"/>
              <a:cs typeface="+mn-cs"/>
              <a:sym typeface="Arial Narrow"/>
            </a:endParaRPr>
          </a:p>
        </p:txBody>
      </p:sp>
      <p:graphicFrame>
        <p:nvGraphicFramePr>
          <p:cNvPr id="4" name="Таблица 3">
            <a:extLst>
              <a:ext uri="{FF2B5EF4-FFF2-40B4-BE49-F238E27FC236}">
                <a16:creationId xmlns:a16="http://schemas.microsoft.com/office/drawing/2014/main" id="{9278F861-7F0E-48F6-A695-7A84622D5076}"/>
              </a:ext>
            </a:extLst>
          </p:cNvPr>
          <p:cNvGraphicFramePr>
            <a:graphicFrameLocks noGrp="1"/>
          </p:cNvGraphicFramePr>
          <p:nvPr>
            <p:extLst>
              <p:ext uri="{D42A27DB-BD31-4B8C-83A1-F6EECF244321}">
                <p14:modId xmlns:p14="http://schemas.microsoft.com/office/powerpoint/2010/main" val="2818360635"/>
              </p:ext>
            </p:extLst>
          </p:nvPr>
        </p:nvGraphicFramePr>
        <p:xfrm>
          <a:off x="14496256" y="2791665"/>
          <a:ext cx="9168704" cy="9597390"/>
        </p:xfrm>
        <a:graphic>
          <a:graphicData uri="http://schemas.openxmlformats.org/drawingml/2006/table">
            <a:tbl>
              <a:tblPr firstRow="1" firstCol="1" bandRow="1">
                <a:tableStyleId>{5C22544A-7EE6-4342-B048-85BDC9FD1C3A}</a:tableStyleId>
              </a:tblPr>
              <a:tblGrid>
                <a:gridCol w="2791117">
                  <a:extLst>
                    <a:ext uri="{9D8B030D-6E8A-4147-A177-3AD203B41FA5}">
                      <a16:colId xmlns:a16="http://schemas.microsoft.com/office/drawing/2014/main" val="4282098801"/>
                    </a:ext>
                  </a:extLst>
                </a:gridCol>
                <a:gridCol w="848003">
                  <a:extLst>
                    <a:ext uri="{9D8B030D-6E8A-4147-A177-3AD203B41FA5}">
                      <a16:colId xmlns:a16="http://schemas.microsoft.com/office/drawing/2014/main" val="2255916625"/>
                    </a:ext>
                  </a:extLst>
                </a:gridCol>
                <a:gridCol w="1539226">
                  <a:extLst>
                    <a:ext uri="{9D8B030D-6E8A-4147-A177-3AD203B41FA5}">
                      <a16:colId xmlns:a16="http://schemas.microsoft.com/office/drawing/2014/main" val="3667330478"/>
                    </a:ext>
                  </a:extLst>
                </a:gridCol>
                <a:gridCol w="1539226">
                  <a:extLst>
                    <a:ext uri="{9D8B030D-6E8A-4147-A177-3AD203B41FA5}">
                      <a16:colId xmlns:a16="http://schemas.microsoft.com/office/drawing/2014/main" val="2169849775"/>
                    </a:ext>
                  </a:extLst>
                </a:gridCol>
                <a:gridCol w="1231380">
                  <a:extLst>
                    <a:ext uri="{9D8B030D-6E8A-4147-A177-3AD203B41FA5}">
                      <a16:colId xmlns:a16="http://schemas.microsoft.com/office/drawing/2014/main" val="711731197"/>
                    </a:ext>
                  </a:extLst>
                </a:gridCol>
                <a:gridCol w="1219752">
                  <a:extLst>
                    <a:ext uri="{9D8B030D-6E8A-4147-A177-3AD203B41FA5}">
                      <a16:colId xmlns:a16="http://schemas.microsoft.com/office/drawing/2014/main" val="1936820976"/>
                    </a:ext>
                  </a:extLst>
                </a:gridCol>
              </a:tblGrid>
              <a:tr h="309392">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Variable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800" u="none" strike="noStrike" dirty="0" err="1">
                          <a:effectLst/>
                          <a:latin typeface="Times New Roman" panose="02020603050405020304" pitchFamily="18" charset="0"/>
                          <a:cs typeface="Times New Roman" panose="02020603050405020304" pitchFamily="18" charset="0"/>
                        </a:rPr>
                        <a:t>Obs</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800" u="none" strike="noStrike">
                          <a:effectLst/>
                          <a:latin typeface="Times New Roman" panose="02020603050405020304" pitchFamily="18" charset="0"/>
                          <a:cs typeface="Times New Roman" panose="02020603050405020304" pitchFamily="18" charset="0"/>
                        </a:rPr>
                        <a:t>Mean</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800" u="none" strike="noStrike">
                          <a:effectLst/>
                          <a:latin typeface="Times New Roman" panose="02020603050405020304" pitchFamily="18" charset="0"/>
                          <a:cs typeface="Times New Roman" panose="02020603050405020304" pitchFamily="18" charset="0"/>
                        </a:rPr>
                        <a:t>Std. Dev.</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800" u="none" strike="noStrike">
                          <a:effectLst/>
                          <a:latin typeface="Times New Roman" panose="02020603050405020304" pitchFamily="18" charset="0"/>
                          <a:cs typeface="Times New Roman" panose="02020603050405020304" pitchFamily="18" charset="0"/>
                        </a:rPr>
                        <a:t>Min</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800" u="none" strike="noStrike">
                          <a:effectLst/>
                          <a:latin typeface="Times New Roman" panose="02020603050405020304" pitchFamily="18" charset="0"/>
                          <a:cs typeface="Times New Roman" panose="02020603050405020304" pitchFamily="18" charset="0"/>
                        </a:rPr>
                        <a:t>Max</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833216399"/>
                  </a:ext>
                </a:extLst>
              </a:tr>
              <a:tr h="309392">
                <a:tc>
                  <a:txBody>
                    <a:bodyPr/>
                    <a:lstStyle/>
                    <a:p>
                      <a:pPr algn="l" fontAlgn="ctr"/>
                      <a:r>
                        <a:rPr lang="en-GB" sz="2800" u="none" strike="noStrike" dirty="0" err="1">
                          <a:effectLst/>
                          <a:latin typeface="Times New Roman" panose="02020603050405020304" pitchFamily="18" charset="0"/>
                          <a:cs typeface="Times New Roman" panose="02020603050405020304" pitchFamily="18" charset="0"/>
                        </a:rPr>
                        <a:t>PtI</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3,6</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1,9</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9,0</a:t>
                      </a:r>
                    </a:p>
                  </a:txBody>
                  <a:tcPr marL="9525" marR="9525" marT="9525" marB="0" anchor="ctr"/>
                </a:tc>
                <a:extLst>
                  <a:ext uri="{0D108BD9-81ED-4DB2-BD59-A6C34878D82A}">
                    <a16:rowId xmlns:a16="http://schemas.microsoft.com/office/drawing/2014/main" val="1539388509"/>
                  </a:ext>
                </a:extLst>
              </a:tr>
              <a:tr h="309392">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BSSS</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31,7</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9,9</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9,0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56,0</a:t>
                      </a:r>
                    </a:p>
                  </a:txBody>
                  <a:tcPr marL="9525" marR="9525" marT="9525" marB="0" anchor="ctr"/>
                </a:tc>
                <a:extLst>
                  <a:ext uri="{0D108BD9-81ED-4DB2-BD59-A6C34878D82A}">
                    <a16:rowId xmlns:a16="http://schemas.microsoft.com/office/drawing/2014/main" val="903041652"/>
                  </a:ext>
                </a:extLst>
              </a:tr>
              <a:tr h="309392">
                <a:tc>
                  <a:txBody>
                    <a:bodyPr/>
                    <a:lstStyle/>
                    <a:p>
                      <a:pPr marL="0" marR="0" indent="0" algn="l" defTabSz="821531" rtl="0" fontAlgn="ctr" latinLnBrk="0">
                        <a:lnSpc>
                          <a:spcPct val="100000"/>
                        </a:lnSpc>
                        <a:spcBef>
                          <a:spcPts val="0"/>
                        </a:spcBef>
                        <a:spcAft>
                          <a:spcPts val="0"/>
                        </a:spcAft>
                        <a:buClrTx/>
                        <a:buSzTx/>
                        <a:buFontTx/>
                        <a:buNone/>
                        <a:tabLst/>
                      </a:pPr>
                      <a:r>
                        <a:rPr lang="en-GB" sz="2800" b="1" i="0" u="none" strike="noStrike" cap="none" spc="0" baseline="0" dirty="0" err="1">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RT_inv</a:t>
                      </a:r>
                      <a:endParaRPr lang="en-GB" sz="2800" b="1" i="0" u="none" strike="noStrike" cap="none" spc="0" baseline="0" dirty="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152</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642,6</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295,2</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extLst>
                  <a:ext uri="{0D108BD9-81ED-4DB2-BD59-A6C34878D82A}">
                    <a16:rowId xmlns:a16="http://schemas.microsoft.com/office/drawing/2014/main" val="623950052"/>
                  </a:ext>
                </a:extLst>
              </a:tr>
              <a:tr h="309392">
                <a:tc>
                  <a:txBody>
                    <a:bodyPr/>
                    <a:lstStyle/>
                    <a:p>
                      <a:pPr marL="0" marR="0" indent="0" algn="l" defTabSz="821531" rtl="0" fontAlgn="ctr" latinLnBrk="0">
                        <a:lnSpc>
                          <a:spcPct val="100000"/>
                        </a:lnSpc>
                        <a:spcBef>
                          <a:spcPts val="0"/>
                        </a:spcBef>
                        <a:spcAft>
                          <a:spcPts val="0"/>
                        </a:spcAft>
                        <a:buClrTx/>
                        <a:buSzTx/>
                        <a:buFontTx/>
                        <a:buNone/>
                        <a:tabLst/>
                      </a:pPr>
                      <a:r>
                        <a:rPr lang="en-GB" sz="2800" b="1" i="0" u="none" strike="noStrike" cap="none" spc="0" baseline="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RT_recive</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3,7</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6,0</a:t>
                      </a:r>
                    </a:p>
                  </a:txBody>
                  <a:tcPr marL="9525" marR="9525" marT="9525" marB="0" anchor="ctr"/>
                </a:tc>
                <a:extLst>
                  <a:ext uri="{0D108BD9-81ED-4DB2-BD59-A6C34878D82A}">
                    <a16:rowId xmlns:a16="http://schemas.microsoft.com/office/drawing/2014/main" val="1725248498"/>
                  </a:ext>
                </a:extLst>
              </a:tr>
              <a:tr h="309392">
                <a:tc>
                  <a:txBody>
                    <a:bodyPr/>
                    <a:lstStyle/>
                    <a:p>
                      <a:pPr marL="0" marR="0" indent="0" algn="l" defTabSz="821531" rtl="0" fontAlgn="ctr" latinLnBrk="0">
                        <a:lnSpc>
                          <a:spcPct val="100000"/>
                        </a:lnSpc>
                        <a:spcBef>
                          <a:spcPts val="0"/>
                        </a:spcBef>
                        <a:spcAft>
                          <a:spcPts val="0"/>
                        </a:spcAft>
                        <a:buClrTx/>
                        <a:buSzTx/>
                        <a:buFontTx/>
                        <a:buNone/>
                        <a:tabLst/>
                      </a:pPr>
                      <a:r>
                        <a:rPr lang="en-GB" sz="2800" b="1" i="0" u="none" strike="noStrike" cap="none" spc="0" baseline="0" dirty="0" err="1">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RT_self</a:t>
                      </a:r>
                      <a:endParaRPr lang="en-GB" sz="2800" b="1" i="0" u="none" strike="noStrike" cap="none" spc="0" baseline="0" dirty="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2,1</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0,4</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3,0</a:t>
                      </a:r>
                    </a:p>
                  </a:txBody>
                  <a:tcPr marL="9525" marR="9525" marT="9525" marB="0" anchor="ctr"/>
                </a:tc>
                <a:extLst>
                  <a:ext uri="{0D108BD9-81ED-4DB2-BD59-A6C34878D82A}">
                    <a16:rowId xmlns:a16="http://schemas.microsoft.com/office/drawing/2014/main" val="1556627911"/>
                  </a:ext>
                </a:extLst>
              </a:tr>
              <a:tr h="241892">
                <a:tc>
                  <a:txBody>
                    <a:bodyPr/>
                    <a:lstStyle/>
                    <a:p>
                      <a:pPr marL="0" marR="0" indent="0" algn="l" defTabSz="821531" rtl="0" fontAlgn="ctr" latinLnBrk="0">
                        <a:lnSpc>
                          <a:spcPct val="100000"/>
                        </a:lnSpc>
                        <a:spcBef>
                          <a:spcPts val="0"/>
                        </a:spcBef>
                        <a:spcAft>
                          <a:spcPts val="0"/>
                        </a:spcAft>
                        <a:buClrTx/>
                        <a:buSzTx/>
                        <a:buFontTx/>
                        <a:buNone/>
                        <a:tabLst/>
                      </a:pPr>
                      <a:r>
                        <a:rPr lang="en-GB" sz="2800" b="1" i="0" u="none" strike="noStrike" cap="none" spc="0" baseline="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Johnson</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en-US"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28,8</a:t>
                      </a: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 </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4,0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21,0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36,0</a:t>
                      </a:r>
                    </a:p>
                  </a:txBody>
                  <a:tcPr marL="9525" marR="9525" marT="9525" marB="0" anchor="ctr"/>
                </a:tc>
                <a:extLst>
                  <a:ext uri="{0D108BD9-81ED-4DB2-BD59-A6C34878D82A}">
                    <a16:rowId xmlns:a16="http://schemas.microsoft.com/office/drawing/2014/main" val="547038130"/>
                  </a:ext>
                </a:extLst>
              </a:tr>
              <a:tr h="309392">
                <a:tc>
                  <a:txBody>
                    <a:bodyPr/>
                    <a:lstStyle/>
                    <a:p>
                      <a:pPr marL="0" marR="0" indent="0" algn="l" defTabSz="821531" rtl="0" fontAlgn="ctr" latinLnBrk="0">
                        <a:lnSpc>
                          <a:spcPct val="100000"/>
                        </a:lnSpc>
                        <a:spcBef>
                          <a:spcPts val="0"/>
                        </a:spcBef>
                        <a:spcAft>
                          <a:spcPts val="0"/>
                        </a:spcAft>
                        <a:buClrTx/>
                        <a:buSzTx/>
                        <a:buFontTx/>
                        <a:buNone/>
                        <a:tabLst/>
                      </a:pPr>
                      <a:r>
                        <a:rPr lang="en-GB" sz="2800" b="1" i="0" u="none" strike="noStrike" cap="none" spc="0" baseline="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CAQ</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132</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8,3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4,3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22,0</a:t>
                      </a:r>
                    </a:p>
                  </a:txBody>
                  <a:tcPr marL="9525" marR="9525" marT="9525" marB="0" anchor="ctr"/>
                </a:tc>
                <a:extLst>
                  <a:ext uri="{0D108BD9-81ED-4DB2-BD59-A6C34878D82A}">
                    <a16:rowId xmlns:a16="http://schemas.microsoft.com/office/drawing/2014/main" val="4230682577"/>
                  </a:ext>
                </a:extLst>
              </a:tr>
              <a:tr h="309392">
                <a:tc>
                  <a:txBody>
                    <a:bodyPr/>
                    <a:lstStyle/>
                    <a:p>
                      <a:pPr marL="0" marR="0" indent="0" algn="l" defTabSz="821531" rtl="0" fontAlgn="ctr" latinLnBrk="0">
                        <a:lnSpc>
                          <a:spcPct val="100000"/>
                        </a:lnSpc>
                        <a:spcBef>
                          <a:spcPts val="0"/>
                        </a:spcBef>
                        <a:spcAft>
                          <a:spcPts val="0"/>
                        </a:spcAft>
                        <a:buClrTx/>
                        <a:buSzTx/>
                        <a:buFontTx/>
                        <a:buNone/>
                        <a:tabLst/>
                      </a:pPr>
                      <a:r>
                        <a:rPr lang="en-GB" sz="2800" b="1" i="0" u="none" strike="noStrike" cap="none" spc="0" baseline="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Torrance</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19</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9,9</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4,6</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19,0</a:t>
                      </a:r>
                    </a:p>
                  </a:txBody>
                  <a:tcPr marL="9525" marR="9525" marT="9525" marB="0" anchor="ctr"/>
                </a:tc>
                <a:extLst>
                  <a:ext uri="{0D108BD9-81ED-4DB2-BD59-A6C34878D82A}">
                    <a16:rowId xmlns:a16="http://schemas.microsoft.com/office/drawing/2014/main" val="3260002766"/>
                  </a:ext>
                </a:extLst>
              </a:tr>
              <a:tr h="309392">
                <a:tc>
                  <a:txBody>
                    <a:bodyPr/>
                    <a:lstStyle/>
                    <a:p>
                      <a:pPr marL="0" marR="0" indent="0" algn="l" defTabSz="821531" rtl="0" fontAlgn="ctr" latinLnBrk="0">
                        <a:lnSpc>
                          <a:spcPct val="100000"/>
                        </a:lnSpc>
                        <a:spcBef>
                          <a:spcPts val="0"/>
                        </a:spcBef>
                        <a:spcAft>
                          <a:spcPts val="0"/>
                        </a:spcAft>
                        <a:buClrTx/>
                        <a:buSzTx/>
                        <a:buFontTx/>
                        <a:buNone/>
                        <a:tabLst/>
                      </a:pPr>
                      <a:r>
                        <a:rPr lang="en-GB" sz="2800" b="1" i="0" u="none" strike="noStrike" cap="none" spc="0" baseline="0" dirty="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Mednick</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105</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6,6</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1,7</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a:t>
                      </a:r>
                    </a:p>
                  </a:txBody>
                  <a:tcPr marL="9525" marR="9525" marT="9525" marB="0" anchor="ctr"/>
                </a:tc>
                <a:extLst>
                  <a:ext uri="{0D108BD9-81ED-4DB2-BD59-A6C34878D82A}">
                    <a16:rowId xmlns:a16="http://schemas.microsoft.com/office/drawing/2014/main" val="593744966"/>
                  </a:ext>
                </a:extLst>
              </a:tr>
              <a:tr h="309392">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Age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21,1</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2,2</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18,0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28,0</a:t>
                      </a:r>
                    </a:p>
                  </a:txBody>
                  <a:tcPr marL="9525" marR="9525" marT="9525" marB="0" anchor="ctr"/>
                </a:tc>
                <a:extLst>
                  <a:ext uri="{0D108BD9-81ED-4DB2-BD59-A6C34878D82A}">
                    <a16:rowId xmlns:a16="http://schemas.microsoft.com/office/drawing/2014/main" val="2682345817"/>
                  </a:ext>
                </a:extLst>
              </a:tr>
              <a:tr h="309392">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Male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152</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0,6</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0,5</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a:t>
                      </a:r>
                    </a:p>
                  </a:txBody>
                  <a:tcPr marL="9525" marR="9525" marT="9525" marB="0" anchor="ctr"/>
                </a:tc>
                <a:extLst>
                  <a:ext uri="{0D108BD9-81ED-4DB2-BD59-A6C34878D82A}">
                    <a16:rowId xmlns:a16="http://schemas.microsoft.com/office/drawing/2014/main" val="1878640708"/>
                  </a:ext>
                </a:extLst>
              </a:tr>
              <a:tr h="309392">
                <a:tc>
                  <a:txBody>
                    <a:bodyPr/>
                    <a:lstStyle/>
                    <a:p>
                      <a:pPr algn="l" fontAlgn="ctr"/>
                      <a:r>
                        <a:rPr lang="en-GB" sz="2800" u="none" strike="noStrike">
                          <a:effectLst/>
                          <a:latin typeface="Times New Roman" panose="02020603050405020304" pitchFamily="18" charset="0"/>
                          <a:cs typeface="Times New Roman" panose="02020603050405020304" pitchFamily="18" charset="0"/>
                        </a:rPr>
                        <a:t>Income</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2,2</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6,0</a:t>
                      </a:r>
                    </a:p>
                  </a:txBody>
                  <a:tcPr marL="9525" marR="9525" marT="9525" marB="0" anchor="ctr"/>
                </a:tc>
                <a:extLst>
                  <a:ext uri="{0D108BD9-81ED-4DB2-BD59-A6C34878D82A}">
                    <a16:rowId xmlns:a16="http://schemas.microsoft.com/office/drawing/2014/main" val="3818693428"/>
                  </a:ext>
                </a:extLst>
              </a:tr>
              <a:tr h="309392">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Student</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0,9</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a:t>
                      </a:r>
                    </a:p>
                  </a:txBody>
                  <a:tcPr marL="9525" marR="9525" marT="9525" marB="0" anchor="ctr"/>
                </a:tc>
                <a:extLst>
                  <a:ext uri="{0D108BD9-81ED-4DB2-BD59-A6C34878D82A}">
                    <a16:rowId xmlns:a16="http://schemas.microsoft.com/office/drawing/2014/main" val="2637235387"/>
                  </a:ext>
                </a:extLst>
              </a:tr>
              <a:tr h="309392">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Working</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0,6</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0,5</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a:t>
                      </a:r>
                    </a:p>
                  </a:txBody>
                  <a:tcPr marL="9525" marR="9525" marT="9525" marB="0" anchor="ctr"/>
                </a:tc>
                <a:extLst>
                  <a:ext uri="{0D108BD9-81ED-4DB2-BD59-A6C34878D82A}">
                    <a16:rowId xmlns:a16="http://schemas.microsoft.com/office/drawing/2014/main" val="1831050656"/>
                  </a:ext>
                </a:extLst>
              </a:tr>
              <a:tr h="309392">
                <a:tc>
                  <a:txBody>
                    <a:bodyPr/>
                    <a:lstStyle/>
                    <a:p>
                      <a:pPr algn="l" fontAlgn="ctr"/>
                      <a:r>
                        <a:rPr lang="en-GB" sz="2800" u="none" strike="noStrike" dirty="0" err="1">
                          <a:effectLst/>
                          <a:latin typeface="Times New Roman" panose="02020603050405020304" pitchFamily="18" charset="0"/>
                          <a:cs typeface="Times New Roman" panose="02020603050405020304" pitchFamily="18" charset="0"/>
                        </a:rPr>
                        <a:t>Educ_years</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3,8</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1,1</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9,0</a:t>
                      </a:r>
                    </a:p>
                  </a:txBody>
                  <a:tcPr marL="9525" marR="9525" marT="9525" marB="0" anchor="ctr"/>
                </a:tc>
                <a:extLst>
                  <a:ext uri="{0D108BD9-81ED-4DB2-BD59-A6C34878D82A}">
                    <a16:rowId xmlns:a16="http://schemas.microsoft.com/office/drawing/2014/main" val="3278957836"/>
                  </a:ext>
                </a:extLst>
              </a:tr>
              <a:tr h="309392">
                <a:tc>
                  <a:txBody>
                    <a:bodyPr/>
                    <a:lstStyle/>
                    <a:p>
                      <a:pPr algn="l" fontAlgn="ctr"/>
                      <a:r>
                        <a:rPr lang="en-GB" sz="2800" u="none" strike="noStrike" dirty="0" err="1">
                          <a:effectLst/>
                          <a:latin typeface="Times New Roman" panose="02020603050405020304" pitchFamily="18" charset="0"/>
                          <a:cs typeface="Times New Roman" panose="02020603050405020304" pitchFamily="18" charset="0"/>
                        </a:rPr>
                        <a:t>N_higher_educ</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1,2</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0,5</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3,0</a:t>
                      </a:r>
                    </a:p>
                  </a:txBody>
                  <a:tcPr marL="9525" marR="9525" marT="9525" marB="0" anchor="ctr"/>
                </a:tc>
                <a:extLst>
                  <a:ext uri="{0D108BD9-81ED-4DB2-BD59-A6C34878D82A}">
                    <a16:rowId xmlns:a16="http://schemas.microsoft.com/office/drawing/2014/main" val="3164944500"/>
                  </a:ext>
                </a:extLst>
              </a:tr>
              <a:tr h="309392">
                <a:tc>
                  <a:txBody>
                    <a:bodyPr/>
                    <a:lstStyle/>
                    <a:p>
                      <a:pPr algn="l" fontAlgn="ctr"/>
                      <a:r>
                        <a:rPr lang="en-GB" sz="2800" u="none" strike="noStrike" dirty="0" err="1">
                          <a:effectLst/>
                          <a:latin typeface="Times New Roman" panose="02020603050405020304" pitchFamily="18" charset="0"/>
                          <a:cs typeface="Times New Roman" panose="02020603050405020304" pitchFamily="18" charset="0"/>
                        </a:rPr>
                        <a:t>N_jobs</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1,2</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5,0</a:t>
                      </a:r>
                    </a:p>
                  </a:txBody>
                  <a:tcPr marL="9525" marR="9525" marT="9525" marB="0" anchor="ctr"/>
                </a:tc>
                <a:extLst>
                  <a:ext uri="{0D108BD9-81ED-4DB2-BD59-A6C34878D82A}">
                    <a16:rowId xmlns:a16="http://schemas.microsoft.com/office/drawing/2014/main" val="676544033"/>
                  </a:ext>
                </a:extLst>
              </a:tr>
              <a:tr h="309392">
                <a:tc>
                  <a:txBody>
                    <a:bodyPr/>
                    <a:lstStyle/>
                    <a:p>
                      <a:pPr algn="l" fontAlgn="ctr"/>
                      <a:r>
                        <a:rPr lang="en-GB" sz="2800" u="none" strike="noStrike">
                          <a:effectLst/>
                          <a:latin typeface="Times New Roman" panose="02020603050405020304" pitchFamily="18" charset="0"/>
                          <a:cs typeface="Times New Roman" panose="02020603050405020304" pitchFamily="18" charset="0"/>
                        </a:rPr>
                        <a:t>Activity</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2,6</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0,8</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4,0</a:t>
                      </a:r>
                    </a:p>
                  </a:txBody>
                  <a:tcPr marL="9525" marR="9525" marT="9525" marB="0" anchor="ctr"/>
                </a:tc>
                <a:extLst>
                  <a:ext uri="{0D108BD9-81ED-4DB2-BD59-A6C34878D82A}">
                    <a16:rowId xmlns:a16="http://schemas.microsoft.com/office/drawing/2014/main" val="644733995"/>
                  </a:ext>
                </a:extLst>
              </a:tr>
              <a:tr h="309392">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Investment</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0,64</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a:t>
                      </a:r>
                    </a:p>
                  </a:txBody>
                  <a:tcPr marL="9525" marR="9525" marT="9525" marB="0" anchor="ctr"/>
                </a:tc>
                <a:extLst>
                  <a:ext uri="{0D108BD9-81ED-4DB2-BD59-A6C34878D82A}">
                    <a16:rowId xmlns:a16="http://schemas.microsoft.com/office/drawing/2014/main" val="535378754"/>
                  </a:ext>
                </a:extLst>
              </a:tr>
              <a:tr h="309392">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Extreme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0,5</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0,5</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a:t>
                      </a:r>
                    </a:p>
                  </a:txBody>
                  <a:tcPr marL="9525" marR="9525" marT="9525" marB="0" anchor="ctr"/>
                </a:tc>
                <a:extLst>
                  <a:ext uri="{0D108BD9-81ED-4DB2-BD59-A6C34878D82A}">
                    <a16:rowId xmlns:a16="http://schemas.microsoft.com/office/drawing/2014/main" val="1135548308"/>
                  </a:ext>
                </a:extLst>
              </a:tr>
              <a:tr h="309392">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Addicted</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153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0,3</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0,5</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a:t>
                      </a:r>
                    </a:p>
                  </a:txBody>
                  <a:tcPr marL="9525" marR="9525" marT="9525" marB="0" anchor="ctr"/>
                </a:tc>
                <a:tc>
                  <a:txBody>
                    <a:bodyPr/>
                    <a:lstStyle/>
                    <a:p>
                      <a:pPr marL="0" marR="0" indent="0" algn="ctr"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a:t>
                      </a:r>
                    </a:p>
                  </a:txBody>
                  <a:tcPr marL="9525" marR="9525" marT="9525" marB="0" anchor="ctr"/>
                </a:tc>
                <a:extLst>
                  <a:ext uri="{0D108BD9-81ED-4DB2-BD59-A6C34878D82A}">
                    <a16:rowId xmlns:a16="http://schemas.microsoft.com/office/drawing/2014/main" val="2699258567"/>
                  </a:ext>
                </a:extLst>
              </a:tr>
            </a:tbl>
          </a:graphicData>
        </a:graphic>
      </p:graphicFrame>
      <p:graphicFrame>
        <p:nvGraphicFramePr>
          <p:cNvPr id="19" name="Диаграмма 18">
            <a:extLst>
              <a:ext uri="{FF2B5EF4-FFF2-40B4-BE49-F238E27FC236}">
                <a16:creationId xmlns:a16="http://schemas.microsoft.com/office/drawing/2014/main" id="{A2E210B8-6C00-4A9B-9F98-011A9DD7B15F}"/>
              </a:ext>
            </a:extLst>
          </p:cNvPr>
          <p:cNvGraphicFramePr>
            <a:graphicFrameLocks/>
          </p:cNvGraphicFramePr>
          <p:nvPr>
            <p:extLst>
              <p:ext uri="{D42A27DB-BD31-4B8C-83A1-F6EECF244321}">
                <p14:modId xmlns:p14="http://schemas.microsoft.com/office/powerpoint/2010/main" val="3929876078"/>
              </p:ext>
            </p:extLst>
          </p:nvPr>
        </p:nvGraphicFramePr>
        <p:xfrm>
          <a:off x="1030760" y="2264697"/>
          <a:ext cx="10307984" cy="37214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Диаграмма 19">
            <a:extLst>
              <a:ext uri="{FF2B5EF4-FFF2-40B4-BE49-F238E27FC236}">
                <a16:creationId xmlns:a16="http://schemas.microsoft.com/office/drawing/2014/main" id="{53AF9957-1F53-4C3B-9421-0C8EAD951784}"/>
              </a:ext>
            </a:extLst>
          </p:cNvPr>
          <p:cNvGraphicFramePr>
            <a:graphicFrameLocks/>
          </p:cNvGraphicFramePr>
          <p:nvPr>
            <p:extLst>
              <p:ext uri="{D42A27DB-BD31-4B8C-83A1-F6EECF244321}">
                <p14:modId xmlns:p14="http://schemas.microsoft.com/office/powerpoint/2010/main" val="229872010"/>
              </p:ext>
            </p:extLst>
          </p:nvPr>
        </p:nvGraphicFramePr>
        <p:xfrm>
          <a:off x="1191617" y="5826164"/>
          <a:ext cx="10108952" cy="3528392"/>
        </p:xfrm>
        <a:graphic>
          <a:graphicData uri="http://schemas.openxmlformats.org/drawingml/2006/chart">
            <c:chart xmlns:c="http://schemas.openxmlformats.org/drawingml/2006/chart" xmlns:r="http://schemas.openxmlformats.org/officeDocument/2006/relationships" r:id="rId4"/>
          </a:graphicData>
        </a:graphic>
      </p:graphicFrame>
      <mc:AlternateContent xmlns:mc="http://schemas.openxmlformats.org/markup-compatibility/2006" xmlns:cx1="http://schemas.microsoft.com/office/drawing/2015/9/8/chartex">
        <mc:Choice Requires="cx1">
          <p:graphicFrame>
            <p:nvGraphicFramePr>
              <p:cNvPr id="21" name="Диаграмма 20">
                <a:extLst>
                  <a:ext uri="{FF2B5EF4-FFF2-40B4-BE49-F238E27FC236}">
                    <a16:creationId xmlns:a16="http://schemas.microsoft.com/office/drawing/2014/main" id="{B942B352-47D7-4145-AFA5-4483DD134B96}"/>
                  </a:ext>
                </a:extLst>
              </p:cNvPr>
              <p:cNvGraphicFramePr/>
              <p:nvPr>
                <p:extLst>
                  <p:ext uri="{D42A27DB-BD31-4B8C-83A1-F6EECF244321}">
                    <p14:modId xmlns:p14="http://schemas.microsoft.com/office/powerpoint/2010/main" val="3252608356"/>
                  </p:ext>
                </p:extLst>
              </p:nvPr>
            </p:nvGraphicFramePr>
            <p:xfrm>
              <a:off x="1226605" y="9354556"/>
              <a:ext cx="10965395" cy="4361444"/>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21" name="Диаграмма 20">
                <a:extLst>
                  <a:ext uri="{FF2B5EF4-FFF2-40B4-BE49-F238E27FC236}">
                    <a16:creationId xmlns:a16="http://schemas.microsoft.com/office/drawing/2014/main" id="{B942B352-47D7-4145-AFA5-4483DD134B96}"/>
                  </a:ext>
                </a:extLst>
              </p:cNvPr>
              <p:cNvPicPr>
                <a:picLocks noGrp="1" noRot="1" noChangeAspect="1" noMove="1" noResize="1" noEditPoints="1" noAdjustHandles="1" noChangeArrowheads="1" noChangeShapeType="1"/>
              </p:cNvPicPr>
              <p:nvPr/>
            </p:nvPicPr>
            <p:blipFill>
              <a:blip r:embed="rId6"/>
              <a:stretch>
                <a:fillRect/>
              </a:stretch>
            </p:blipFill>
            <p:spPr>
              <a:xfrm>
                <a:off x="1226605" y="9354556"/>
                <a:ext cx="10965395" cy="4361444"/>
              </a:xfrm>
              <a:prstGeom prst="rect">
                <a:avLst/>
              </a:prstGeom>
            </p:spPr>
          </p:pic>
        </mc:Fallback>
      </mc:AlternateContent>
      <p:sp>
        <p:nvSpPr>
          <p:cNvPr id="12" name="Название подразделения, лаборатории, факультета и т.д.">
            <a:extLst>
              <a:ext uri="{FF2B5EF4-FFF2-40B4-BE49-F238E27FC236}">
                <a16:creationId xmlns:a16="http://schemas.microsoft.com/office/drawing/2014/main" id="{3186B730-97B9-4622-9C5B-937AB64DEC90}"/>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spTree>
    <p:extLst>
      <p:ext uri="{BB962C8B-B14F-4D97-AF65-F5344CB8AC3E}">
        <p14:creationId xmlns:p14="http://schemas.microsoft.com/office/powerpoint/2010/main" val="282888932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547515"/>
            <a:ext cx="16073440" cy="1199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Survey results</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12</a:t>
            </a:fld>
            <a:endParaRPr lang="ru-RU"/>
          </a:p>
        </p:txBody>
      </p:sp>
      <p:graphicFrame>
        <p:nvGraphicFramePr>
          <p:cNvPr id="14" name="Диаграмма 13">
            <a:extLst>
              <a:ext uri="{FF2B5EF4-FFF2-40B4-BE49-F238E27FC236}">
                <a16:creationId xmlns:a16="http://schemas.microsoft.com/office/drawing/2014/main" id="{BDB62CCA-881D-4945-BF9B-3B1790F500A9}"/>
              </a:ext>
            </a:extLst>
          </p:cNvPr>
          <p:cNvGraphicFramePr>
            <a:graphicFrameLocks/>
          </p:cNvGraphicFramePr>
          <p:nvPr>
            <p:extLst>
              <p:ext uri="{D42A27DB-BD31-4B8C-83A1-F6EECF244321}">
                <p14:modId xmlns:p14="http://schemas.microsoft.com/office/powerpoint/2010/main" val="317496448"/>
              </p:ext>
            </p:extLst>
          </p:nvPr>
        </p:nvGraphicFramePr>
        <p:xfrm>
          <a:off x="1226606" y="7730407"/>
          <a:ext cx="12117522" cy="54771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Диаграмма 14">
            <a:extLst>
              <a:ext uri="{FF2B5EF4-FFF2-40B4-BE49-F238E27FC236}">
                <a16:creationId xmlns:a16="http://schemas.microsoft.com/office/drawing/2014/main" id="{D1FF1938-A11C-4FEB-8FE8-513FD3180835}"/>
              </a:ext>
            </a:extLst>
          </p:cNvPr>
          <p:cNvGraphicFramePr>
            <a:graphicFrameLocks/>
          </p:cNvGraphicFramePr>
          <p:nvPr>
            <p:extLst>
              <p:ext uri="{D42A27DB-BD31-4B8C-83A1-F6EECF244321}">
                <p14:modId xmlns:p14="http://schemas.microsoft.com/office/powerpoint/2010/main" val="4046288011"/>
              </p:ext>
            </p:extLst>
          </p:nvPr>
        </p:nvGraphicFramePr>
        <p:xfrm>
          <a:off x="1226606" y="2253230"/>
          <a:ext cx="11901498" cy="547717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Диаграмма 17">
            <a:extLst>
              <a:ext uri="{FF2B5EF4-FFF2-40B4-BE49-F238E27FC236}">
                <a16:creationId xmlns:a16="http://schemas.microsoft.com/office/drawing/2014/main" id="{7BACAD4F-D306-4E97-8186-DD414659CB03}"/>
              </a:ext>
            </a:extLst>
          </p:cNvPr>
          <p:cNvGraphicFramePr>
            <a:graphicFrameLocks/>
          </p:cNvGraphicFramePr>
          <p:nvPr>
            <p:extLst>
              <p:ext uri="{D42A27DB-BD31-4B8C-83A1-F6EECF244321}">
                <p14:modId xmlns:p14="http://schemas.microsoft.com/office/powerpoint/2010/main" val="385390507"/>
              </p:ext>
            </p:extLst>
          </p:nvPr>
        </p:nvGraphicFramePr>
        <p:xfrm>
          <a:off x="13006261" y="8827182"/>
          <a:ext cx="6264696" cy="422864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Диаграмма 18">
            <a:extLst>
              <a:ext uri="{FF2B5EF4-FFF2-40B4-BE49-F238E27FC236}">
                <a16:creationId xmlns:a16="http://schemas.microsoft.com/office/drawing/2014/main" id="{CD3C14BB-7D52-4C7A-AFD5-FF48EA114D29}"/>
              </a:ext>
            </a:extLst>
          </p:cNvPr>
          <p:cNvGraphicFramePr>
            <a:graphicFrameLocks/>
          </p:cNvGraphicFramePr>
          <p:nvPr>
            <p:extLst>
              <p:ext uri="{D42A27DB-BD31-4B8C-83A1-F6EECF244321}">
                <p14:modId xmlns:p14="http://schemas.microsoft.com/office/powerpoint/2010/main" val="251062052"/>
              </p:ext>
            </p:extLst>
          </p:nvPr>
        </p:nvGraphicFramePr>
        <p:xfrm>
          <a:off x="18398805" y="9078036"/>
          <a:ext cx="4608512" cy="3887936"/>
        </p:xfrm>
        <a:graphic>
          <a:graphicData uri="http://schemas.openxmlformats.org/drawingml/2006/chart">
            <c:chart xmlns:c="http://schemas.openxmlformats.org/drawingml/2006/chart" xmlns:r="http://schemas.openxmlformats.org/officeDocument/2006/relationships" r:id="rId6"/>
          </a:graphicData>
        </a:graphic>
      </p:graphicFrame>
      <p:sp>
        <p:nvSpPr>
          <p:cNvPr id="12" name="Название подразделения, лаборатории, факультета и т.д.">
            <a:extLst>
              <a:ext uri="{FF2B5EF4-FFF2-40B4-BE49-F238E27FC236}">
                <a16:creationId xmlns:a16="http://schemas.microsoft.com/office/drawing/2014/main" id="{468FE90E-7C7E-4AEA-BF56-17E9014CC51C}"/>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graphicFrame>
        <p:nvGraphicFramePr>
          <p:cNvPr id="16" name="Диаграмма 15">
            <a:extLst>
              <a:ext uri="{FF2B5EF4-FFF2-40B4-BE49-F238E27FC236}">
                <a16:creationId xmlns:a16="http://schemas.microsoft.com/office/drawing/2014/main" id="{7B1B2002-E333-455F-9979-2713E2908B3A}"/>
              </a:ext>
            </a:extLst>
          </p:cNvPr>
          <p:cNvGraphicFramePr>
            <a:graphicFrameLocks/>
          </p:cNvGraphicFramePr>
          <p:nvPr>
            <p:extLst>
              <p:ext uri="{D42A27DB-BD31-4B8C-83A1-F6EECF244321}">
                <p14:modId xmlns:p14="http://schemas.microsoft.com/office/powerpoint/2010/main" val="3262884955"/>
              </p:ext>
            </p:extLst>
          </p:nvPr>
        </p:nvGraphicFramePr>
        <p:xfrm>
          <a:off x="13704168" y="2253230"/>
          <a:ext cx="9793088" cy="626095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55721654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601101"/>
            <a:ext cx="16073440" cy="11142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Correlation matrices</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13</a:t>
            </a:fld>
            <a:endParaRPr lang="ru-RU"/>
          </a:p>
        </p:txBody>
      </p:sp>
      <p:graphicFrame>
        <p:nvGraphicFramePr>
          <p:cNvPr id="21" name="Таблица 20">
            <a:extLst>
              <a:ext uri="{FF2B5EF4-FFF2-40B4-BE49-F238E27FC236}">
                <a16:creationId xmlns:a16="http://schemas.microsoft.com/office/drawing/2014/main" id="{D3EF3E32-2BA7-4B4E-8F89-8B1E7B5AF015}"/>
              </a:ext>
            </a:extLst>
          </p:cNvPr>
          <p:cNvGraphicFramePr>
            <a:graphicFrameLocks noGrp="1"/>
          </p:cNvGraphicFramePr>
          <p:nvPr>
            <p:extLst>
              <p:ext uri="{D42A27DB-BD31-4B8C-83A1-F6EECF244321}">
                <p14:modId xmlns:p14="http://schemas.microsoft.com/office/powerpoint/2010/main" val="1489231060"/>
              </p:ext>
            </p:extLst>
          </p:nvPr>
        </p:nvGraphicFramePr>
        <p:xfrm>
          <a:off x="1236262" y="3317895"/>
          <a:ext cx="10102482" cy="3053715"/>
        </p:xfrm>
        <a:graphic>
          <a:graphicData uri="http://schemas.openxmlformats.org/drawingml/2006/table">
            <a:tbl>
              <a:tblPr firstRow="1" firstCol="1" bandRow="1">
                <a:tableStyleId>{5C22544A-7EE6-4342-B048-85BDC9FD1C3A}</a:tableStyleId>
              </a:tblPr>
              <a:tblGrid>
                <a:gridCol w="1594641">
                  <a:extLst>
                    <a:ext uri="{9D8B030D-6E8A-4147-A177-3AD203B41FA5}">
                      <a16:colId xmlns:a16="http://schemas.microsoft.com/office/drawing/2014/main" val="130832322"/>
                    </a:ext>
                  </a:extLst>
                </a:gridCol>
                <a:gridCol w="1341213">
                  <a:extLst>
                    <a:ext uri="{9D8B030D-6E8A-4147-A177-3AD203B41FA5}">
                      <a16:colId xmlns:a16="http://schemas.microsoft.com/office/drawing/2014/main" val="1341499089"/>
                    </a:ext>
                  </a:extLst>
                </a:gridCol>
                <a:gridCol w="1389448">
                  <a:extLst>
                    <a:ext uri="{9D8B030D-6E8A-4147-A177-3AD203B41FA5}">
                      <a16:colId xmlns:a16="http://schemas.microsoft.com/office/drawing/2014/main" val="2096391501"/>
                    </a:ext>
                  </a:extLst>
                </a:gridCol>
                <a:gridCol w="1517868">
                  <a:extLst>
                    <a:ext uri="{9D8B030D-6E8A-4147-A177-3AD203B41FA5}">
                      <a16:colId xmlns:a16="http://schemas.microsoft.com/office/drawing/2014/main" val="1576879878"/>
                    </a:ext>
                  </a:extLst>
                </a:gridCol>
                <a:gridCol w="1407287">
                  <a:extLst>
                    <a:ext uri="{9D8B030D-6E8A-4147-A177-3AD203B41FA5}">
                      <a16:colId xmlns:a16="http://schemas.microsoft.com/office/drawing/2014/main" val="3972821197"/>
                    </a:ext>
                  </a:extLst>
                </a:gridCol>
                <a:gridCol w="1316319">
                  <a:extLst>
                    <a:ext uri="{9D8B030D-6E8A-4147-A177-3AD203B41FA5}">
                      <a16:colId xmlns:a16="http://schemas.microsoft.com/office/drawing/2014/main" val="3400745113"/>
                    </a:ext>
                  </a:extLst>
                </a:gridCol>
                <a:gridCol w="1535706">
                  <a:extLst>
                    <a:ext uri="{9D8B030D-6E8A-4147-A177-3AD203B41FA5}">
                      <a16:colId xmlns:a16="http://schemas.microsoft.com/office/drawing/2014/main" val="3255493348"/>
                    </a:ext>
                  </a:extLst>
                </a:gridCol>
              </a:tblGrid>
              <a:tr h="200025">
                <a:tc>
                  <a:txBody>
                    <a:bodyPr/>
                    <a:lstStyle/>
                    <a:p>
                      <a:pPr algn="l" fontAlgn="ctr"/>
                      <a:endParaRPr lang="ru-RU"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PtI</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b="1" i="0" u="none" strike="noStrike" dirty="0">
                          <a:solidFill>
                            <a:schemeClr val="bg1"/>
                          </a:solidFill>
                          <a:effectLst/>
                          <a:latin typeface="Times New Roman" panose="02020603050405020304" pitchFamily="18" charset="0"/>
                          <a:cs typeface="Times New Roman" panose="02020603050405020304" pitchFamily="18" charset="0"/>
                        </a:rPr>
                        <a:t>BSSS</a:t>
                      </a:r>
                    </a:p>
                  </a:txBody>
                  <a:tcPr marL="9525" marR="9525" marT="9525" marB="0" anchor="ctr"/>
                </a:tc>
                <a:tc>
                  <a:txBody>
                    <a:bodyPr/>
                    <a:lstStyle/>
                    <a:p>
                      <a:pPr algn="l" fontAlgn="ctr"/>
                      <a:r>
                        <a:rPr lang="en-GB" sz="2800" b="1" i="0" u="none" strike="noStrike" dirty="0">
                          <a:solidFill>
                            <a:schemeClr val="bg1"/>
                          </a:solidFill>
                          <a:effectLst/>
                          <a:latin typeface="Times New Roman" panose="02020603050405020304" pitchFamily="18" charset="0"/>
                          <a:cs typeface="Times New Roman" panose="02020603050405020304" pitchFamily="18" charset="0"/>
                        </a:rPr>
                        <a:t>Torrance</a:t>
                      </a:r>
                    </a:p>
                  </a:txBody>
                  <a:tcPr marL="9525" marR="9525" marT="9525" marB="0" anchor="ctr"/>
                </a:tc>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RT_inv</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RT_rec</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RT_self</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843364644"/>
                  </a:ext>
                </a:extLst>
              </a:tr>
              <a:tr h="200025">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PtI</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1.0000</a:t>
                      </a:r>
                    </a:p>
                  </a:txBody>
                  <a:tcPr marL="9525" marR="9525" marT="9525" marB="0" anchor="ctr"/>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tc>
                  <a:txBody>
                    <a:bodyPr/>
                    <a:lstStyle/>
                    <a:p>
                      <a:pPr algn="l" fontAlgn="b"/>
                      <a:r>
                        <a:rPr lang="ru-RU" sz="28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tc>
                  <a:txBody>
                    <a:bodyPr/>
                    <a:lstStyle/>
                    <a:p>
                      <a:pPr algn="l" fontAlgn="b"/>
                      <a:r>
                        <a:rPr lang="ru-RU" sz="28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extLst>
                  <a:ext uri="{0D108BD9-81ED-4DB2-BD59-A6C34878D82A}">
                    <a16:rowId xmlns:a16="http://schemas.microsoft.com/office/drawing/2014/main" val="1671209207"/>
                  </a:ext>
                </a:extLst>
              </a:tr>
              <a:tr h="200025">
                <a:tc>
                  <a:txBody>
                    <a:bodyPr/>
                    <a:lstStyle/>
                    <a:p>
                      <a:pPr algn="l" fontAlgn="ctr"/>
                      <a:r>
                        <a:rPr lang="en-GB" sz="2800" b="1" i="0" u="none" strike="noStrike" dirty="0">
                          <a:solidFill>
                            <a:schemeClr val="bg1"/>
                          </a:solidFill>
                          <a:effectLst/>
                          <a:latin typeface="Times New Roman" panose="02020603050405020304" pitchFamily="18" charset="0"/>
                          <a:cs typeface="Times New Roman" panose="02020603050405020304" pitchFamily="18" charset="0"/>
                        </a:rPr>
                        <a:t>BSSS</a:t>
                      </a: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0.2840</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1.0000</a:t>
                      </a:r>
                    </a:p>
                  </a:txBody>
                  <a:tcPr marL="9525" marR="9525" marT="9525" marB="0" anchor="ctr"/>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extLst>
                  <a:ext uri="{0D108BD9-81ED-4DB2-BD59-A6C34878D82A}">
                    <a16:rowId xmlns:a16="http://schemas.microsoft.com/office/drawing/2014/main" val="553049109"/>
                  </a:ext>
                </a:extLst>
              </a:tr>
              <a:tr h="200025">
                <a:tc>
                  <a:txBody>
                    <a:bodyPr/>
                    <a:lstStyle/>
                    <a:p>
                      <a:pPr algn="l" fontAlgn="ctr"/>
                      <a:r>
                        <a:rPr lang="en-GB" sz="2800" b="1" i="0" u="none" strike="noStrike" dirty="0">
                          <a:solidFill>
                            <a:schemeClr val="bg1"/>
                          </a:solidFill>
                          <a:effectLst/>
                          <a:latin typeface="Times New Roman" panose="02020603050405020304" pitchFamily="18" charset="0"/>
                          <a:cs typeface="Times New Roman" panose="02020603050405020304" pitchFamily="18" charset="0"/>
                        </a:rPr>
                        <a:t>Torrance</a:t>
                      </a: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0.2029</a:t>
                      </a:r>
                    </a:p>
                  </a:txBody>
                  <a:tcPr marL="9525" marR="9525" marT="9525" marB="0" anchor="ctr"/>
                </a:tc>
                <a:tc>
                  <a:txBody>
                    <a:bodyPr/>
                    <a:lstStyle/>
                    <a:p>
                      <a:pPr algn="l" fontAlgn="ctr"/>
                      <a:r>
                        <a:rPr lang="ru-RU" sz="2800" b="0" i="0" u="none" strike="noStrike">
                          <a:solidFill>
                            <a:srgbClr val="000000"/>
                          </a:solidFill>
                          <a:effectLst/>
                          <a:latin typeface="Times New Roman" panose="02020603050405020304" pitchFamily="18" charset="0"/>
                          <a:cs typeface="Times New Roman" panose="02020603050405020304" pitchFamily="18" charset="0"/>
                        </a:rPr>
                        <a:t>0.3559</a:t>
                      </a:r>
                    </a:p>
                  </a:txBody>
                  <a:tcPr marL="9525" marR="9525" marT="9525" marB="0" anchor="ctr"/>
                </a:tc>
                <a:tc>
                  <a:txBody>
                    <a:bodyPr/>
                    <a:lstStyle/>
                    <a:p>
                      <a:pPr algn="l" fontAlgn="ctr"/>
                      <a:r>
                        <a:rPr lang="ru-RU" sz="2800" b="0" i="0" u="none" strike="noStrike">
                          <a:solidFill>
                            <a:srgbClr val="000000"/>
                          </a:solidFill>
                          <a:effectLst/>
                          <a:latin typeface="Times New Roman" panose="02020603050405020304" pitchFamily="18" charset="0"/>
                          <a:cs typeface="Times New Roman" panose="02020603050405020304" pitchFamily="18" charset="0"/>
                        </a:rPr>
                        <a:t>1.0000</a:t>
                      </a:r>
                    </a:p>
                  </a:txBody>
                  <a:tcPr marL="9525" marR="9525" marT="9525" marB="0" anchor="ctr"/>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extLst>
                  <a:ext uri="{0D108BD9-81ED-4DB2-BD59-A6C34878D82A}">
                    <a16:rowId xmlns:a16="http://schemas.microsoft.com/office/drawing/2014/main" val="1747048374"/>
                  </a:ext>
                </a:extLst>
              </a:tr>
              <a:tr h="200025">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RT_inv</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0.1693</a:t>
                      </a:r>
                    </a:p>
                  </a:txBody>
                  <a:tcPr marL="9525" marR="9525" marT="9525" marB="0" anchor="ctr"/>
                </a:tc>
                <a:tc>
                  <a:txBody>
                    <a:bodyPr/>
                    <a:lstStyle/>
                    <a:p>
                      <a:pPr algn="l" fontAlgn="ctr"/>
                      <a:r>
                        <a:rPr lang="ru-RU" sz="2800" b="0" i="0" u="none" strike="noStrike">
                          <a:solidFill>
                            <a:srgbClr val="000000"/>
                          </a:solidFill>
                          <a:effectLst/>
                          <a:latin typeface="Times New Roman" panose="02020603050405020304" pitchFamily="18" charset="0"/>
                          <a:cs typeface="Times New Roman" panose="02020603050405020304" pitchFamily="18" charset="0"/>
                        </a:rPr>
                        <a:t>0.0729</a:t>
                      </a:r>
                    </a:p>
                  </a:txBody>
                  <a:tcPr marL="9525" marR="9525" marT="9525" marB="0" anchor="ctr"/>
                </a:tc>
                <a:tc>
                  <a:txBody>
                    <a:bodyPr/>
                    <a:lstStyle/>
                    <a:p>
                      <a:pPr algn="l" fontAlgn="ctr"/>
                      <a:r>
                        <a:rPr lang="ru-RU" sz="2800" b="0" i="0" u="none" strike="noStrike">
                          <a:solidFill>
                            <a:srgbClr val="000000"/>
                          </a:solidFill>
                          <a:effectLst/>
                          <a:latin typeface="Times New Roman" panose="02020603050405020304" pitchFamily="18" charset="0"/>
                          <a:cs typeface="Times New Roman" panose="02020603050405020304" pitchFamily="18" charset="0"/>
                        </a:rPr>
                        <a:t>0.0705</a:t>
                      </a:r>
                    </a:p>
                  </a:txBody>
                  <a:tcPr marL="9525" marR="9525" marT="9525" marB="0" anchor="ctr"/>
                </a:tc>
                <a:tc>
                  <a:txBody>
                    <a:bodyPr/>
                    <a:lstStyle/>
                    <a:p>
                      <a:pPr algn="l" fontAlgn="ctr"/>
                      <a:r>
                        <a:rPr lang="ru-RU" sz="2800" b="0" i="0" u="none" strike="noStrike">
                          <a:solidFill>
                            <a:srgbClr val="000000"/>
                          </a:solidFill>
                          <a:effectLst/>
                          <a:latin typeface="Times New Roman" panose="02020603050405020304" pitchFamily="18" charset="0"/>
                          <a:cs typeface="Times New Roman" panose="02020603050405020304" pitchFamily="18" charset="0"/>
                        </a:rPr>
                        <a:t>1.0000</a:t>
                      </a:r>
                    </a:p>
                  </a:txBody>
                  <a:tcPr marL="9525" marR="9525" marT="9525" marB="0" anchor="ctr"/>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extLst>
                  <a:ext uri="{0D108BD9-81ED-4DB2-BD59-A6C34878D82A}">
                    <a16:rowId xmlns:a16="http://schemas.microsoft.com/office/drawing/2014/main" val="2219040895"/>
                  </a:ext>
                </a:extLst>
              </a:tr>
              <a:tr h="200025">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RT_rec</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0.2204</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0.2670</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a:solidFill>
                            <a:srgbClr val="000000"/>
                          </a:solidFill>
                          <a:effectLst/>
                          <a:latin typeface="Times New Roman" panose="02020603050405020304" pitchFamily="18" charset="0"/>
                          <a:cs typeface="Times New Roman" panose="02020603050405020304" pitchFamily="18" charset="0"/>
                        </a:rPr>
                        <a:t>0.3394</a:t>
                      </a: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0.4201</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a:solidFill>
                            <a:srgbClr val="000000"/>
                          </a:solidFill>
                          <a:effectLst/>
                          <a:latin typeface="Times New Roman" panose="02020603050405020304" pitchFamily="18" charset="0"/>
                          <a:cs typeface="Times New Roman" panose="02020603050405020304" pitchFamily="18" charset="0"/>
                        </a:rPr>
                        <a:t>1.0000</a:t>
                      </a:r>
                    </a:p>
                  </a:txBody>
                  <a:tcPr marL="9525" marR="9525" marT="9525" marB="0" anchor="ctr"/>
                </a:tc>
                <a:tc>
                  <a:txBody>
                    <a:bodyPr/>
                    <a:lstStyle/>
                    <a:p>
                      <a:pPr algn="l" fontAlgn="b"/>
                      <a:r>
                        <a:rPr lang="ru-RU" sz="2800" b="0" i="0" u="none" strike="noStrike">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tc>
                <a:extLst>
                  <a:ext uri="{0D108BD9-81ED-4DB2-BD59-A6C34878D82A}">
                    <a16:rowId xmlns:a16="http://schemas.microsoft.com/office/drawing/2014/main" val="3645547250"/>
                  </a:ext>
                </a:extLst>
              </a:tr>
              <a:tr h="200025">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RT_self</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0.3993</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0.2234</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0.4210</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-0.0586</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-0.0360</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b="0" i="0" u="none" strike="noStrike" dirty="0">
                          <a:solidFill>
                            <a:srgbClr val="000000"/>
                          </a:solidFill>
                          <a:effectLst/>
                          <a:latin typeface="Times New Roman" panose="02020603050405020304" pitchFamily="18" charset="0"/>
                          <a:cs typeface="Times New Roman" panose="02020603050405020304" pitchFamily="18" charset="0"/>
                        </a:rPr>
                        <a:t>1.0000</a:t>
                      </a:r>
                    </a:p>
                  </a:txBody>
                  <a:tcPr marL="9525" marR="9525" marT="9525" marB="0" anchor="ctr"/>
                </a:tc>
                <a:extLst>
                  <a:ext uri="{0D108BD9-81ED-4DB2-BD59-A6C34878D82A}">
                    <a16:rowId xmlns:a16="http://schemas.microsoft.com/office/drawing/2014/main" val="4248085480"/>
                  </a:ext>
                </a:extLst>
              </a:tr>
            </a:tbl>
          </a:graphicData>
        </a:graphic>
      </p:graphicFrame>
      <p:sp>
        <p:nvSpPr>
          <p:cNvPr id="22" name="TextBox 21">
            <a:extLst>
              <a:ext uri="{FF2B5EF4-FFF2-40B4-BE49-F238E27FC236}">
                <a16:creationId xmlns:a16="http://schemas.microsoft.com/office/drawing/2014/main" id="{9223FD7E-FD7E-4B80-A0C7-A1931643A953}"/>
              </a:ext>
            </a:extLst>
          </p:cNvPr>
          <p:cNvSpPr txBox="1"/>
          <p:nvPr/>
        </p:nvSpPr>
        <p:spPr>
          <a:xfrm>
            <a:off x="4919193" y="2421406"/>
            <a:ext cx="15121680"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3600" b="1" dirty="0" err="1">
                <a:solidFill>
                  <a:srgbClr val="253957"/>
                </a:solidFill>
                <a:latin typeface="+mn-lt"/>
                <a:ea typeface="+mn-ea"/>
                <a:cs typeface="+mn-cs"/>
              </a:rPr>
              <a:t>PtI</a:t>
            </a:r>
            <a:r>
              <a:rPr lang="en-US" sz="3600" b="1" dirty="0">
                <a:solidFill>
                  <a:srgbClr val="253957"/>
                </a:solidFill>
                <a:latin typeface="+mn-lt"/>
                <a:ea typeface="+mn-ea"/>
                <a:cs typeface="+mn-cs"/>
              </a:rPr>
              <a:t> correlation with sensation-seeking, creativity, and risk-taking.</a:t>
            </a:r>
            <a:endParaRPr lang="ru-RU" sz="3600" b="1" dirty="0">
              <a:solidFill>
                <a:srgbClr val="253957"/>
              </a:solidFill>
              <a:latin typeface="+mn-lt"/>
              <a:ea typeface="+mn-ea"/>
              <a:cs typeface="+mn-cs"/>
            </a:endParaRPr>
          </a:p>
        </p:txBody>
      </p:sp>
      <p:graphicFrame>
        <p:nvGraphicFramePr>
          <p:cNvPr id="3" name="Таблица 2">
            <a:extLst>
              <a:ext uri="{FF2B5EF4-FFF2-40B4-BE49-F238E27FC236}">
                <a16:creationId xmlns:a16="http://schemas.microsoft.com/office/drawing/2014/main" id="{B0143C3C-807B-4169-B931-9EB9CBD9866F}"/>
              </a:ext>
            </a:extLst>
          </p:cNvPr>
          <p:cNvGraphicFramePr>
            <a:graphicFrameLocks noGrp="1"/>
          </p:cNvGraphicFramePr>
          <p:nvPr>
            <p:extLst>
              <p:ext uri="{D42A27DB-BD31-4B8C-83A1-F6EECF244321}">
                <p14:modId xmlns:p14="http://schemas.microsoft.com/office/powerpoint/2010/main" val="483330535"/>
              </p:ext>
            </p:extLst>
          </p:nvPr>
        </p:nvGraphicFramePr>
        <p:xfrm>
          <a:off x="1251398" y="7605105"/>
          <a:ext cx="14613010" cy="5215890"/>
        </p:xfrm>
        <a:graphic>
          <a:graphicData uri="http://schemas.openxmlformats.org/drawingml/2006/table">
            <a:tbl>
              <a:tblPr firstRow="1" firstCol="1" bandRow="1">
                <a:tableStyleId>{5C22544A-7EE6-4342-B048-85BDC9FD1C3A}</a:tableStyleId>
              </a:tblPr>
              <a:tblGrid>
                <a:gridCol w="2206340">
                  <a:extLst>
                    <a:ext uri="{9D8B030D-6E8A-4147-A177-3AD203B41FA5}">
                      <a16:colId xmlns:a16="http://schemas.microsoft.com/office/drawing/2014/main" val="1032547840"/>
                    </a:ext>
                  </a:extLst>
                </a:gridCol>
                <a:gridCol w="1381361">
                  <a:extLst>
                    <a:ext uri="{9D8B030D-6E8A-4147-A177-3AD203B41FA5}">
                      <a16:colId xmlns:a16="http://schemas.microsoft.com/office/drawing/2014/main" val="1721399860"/>
                    </a:ext>
                  </a:extLst>
                </a:gridCol>
                <a:gridCol w="1451631">
                  <a:extLst>
                    <a:ext uri="{9D8B030D-6E8A-4147-A177-3AD203B41FA5}">
                      <a16:colId xmlns:a16="http://schemas.microsoft.com/office/drawing/2014/main" val="758326068"/>
                    </a:ext>
                  </a:extLst>
                </a:gridCol>
                <a:gridCol w="1436774">
                  <a:extLst>
                    <a:ext uri="{9D8B030D-6E8A-4147-A177-3AD203B41FA5}">
                      <a16:colId xmlns:a16="http://schemas.microsoft.com/office/drawing/2014/main" val="2115501725"/>
                    </a:ext>
                  </a:extLst>
                </a:gridCol>
                <a:gridCol w="1440160">
                  <a:extLst>
                    <a:ext uri="{9D8B030D-6E8A-4147-A177-3AD203B41FA5}">
                      <a16:colId xmlns:a16="http://schemas.microsoft.com/office/drawing/2014/main" val="2975844418"/>
                    </a:ext>
                  </a:extLst>
                </a:gridCol>
                <a:gridCol w="1224136">
                  <a:extLst>
                    <a:ext uri="{9D8B030D-6E8A-4147-A177-3AD203B41FA5}">
                      <a16:colId xmlns:a16="http://schemas.microsoft.com/office/drawing/2014/main" val="1587520360"/>
                    </a:ext>
                  </a:extLst>
                </a:gridCol>
                <a:gridCol w="1368152">
                  <a:extLst>
                    <a:ext uri="{9D8B030D-6E8A-4147-A177-3AD203B41FA5}">
                      <a16:colId xmlns:a16="http://schemas.microsoft.com/office/drawing/2014/main" val="3263332299"/>
                    </a:ext>
                  </a:extLst>
                </a:gridCol>
                <a:gridCol w="1512168">
                  <a:extLst>
                    <a:ext uri="{9D8B030D-6E8A-4147-A177-3AD203B41FA5}">
                      <a16:colId xmlns:a16="http://schemas.microsoft.com/office/drawing/2014/main" val="1283670675"/>
                    </a:ext>
                  </a:extLst>
                </a:gridCol>
                <a:gridCol w="1296144">
                  <a:extLst>
                    <a:ext uri="{9D8B030D-6E8A-4147-A177-3AD203B41FA5}">
                      <a16:colId xmlns:a16="http://schemas.microsoft.com/office/drawing/2014/main" val="2972707350"/>
                    </a:ext>
                  </a:extLst>
                </a:gridCol>
                <a:gridCol w="1296144">
                  <a:extLst>
                    <a:ext uri="{9D8B030D-6E8A-4147-A177-3AD203B41FA5}">
                      <a16:colId xmlns:a16="http://schemas.microsoft.com/office/drawing/2014/main" val="2434452021"/>
                    </a:ext>
                  </a:extLst>
                </a:gridCol>
              </a:tblGrid>
              <a:tr h="400050">
                <a:tc>
                  <a:txBody>
                    <a:bodyPr/>
                    <a:lstStyle/>
                    <a:p>
                      <a:pPr algn="l" fontAlgn="ctr"/>
                      <a:r>
                        <a:rPr lang="ru-RU" sz="2800" u="none" strike="noStrike" dirty="0">
                          <a:effectLst/>
                          <a:latin typeface="Times New Roman" panose="02020603050405020304" pitchFamily="18" charset="0"/>
                          <a:cs typeface="Times New Roman" panose="02020603050405020304" pitchFamily="18" charset="0"/>
                        </a:rPr>
                        <a:t>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RT receive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RT </a:t>
                      </a:r>
                      <a:r>
                        <a:rPr lang="en-GB" sz="2800" u="none" strike="noStrike" dirty="0" err="1">
                          <a:effectLst/>
                          <a:latin typeface="Times New Roman" panose="02020603050405020304" pitchFamily="18" charset="0"/>
                          <a:cs typeface="Times New Roman" panose="02020603050405020304" pitchFamily="18" charset="0"/>
                        </a:rPr>
                        <a:t>inv</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RT self </a:t>
                      </a:r>
                      <a:r>
                        <a:rPr lang="en-GB" sz="2800" u="none" strike="noStrike" dirty="0" err="1">
                          <a:effectLst/>
                          <a:latin typeface="Times New Roman" panose="02020603050405020304" pitchFamily="18" charset="0"/>
                          <a:cs typeface="Times New Roman" panose="02020603050405020304" pitchFamily="18" charset="0"/>
                        </a:rPr>
                        <a:t>estim</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Extreme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lvl="0" indent="0" algn="l" defTabSz="821531" rtl="0" eaLnBrk="1" fontAlgn="ctr" latinLnBrk="0" hangingPunct="1">
                        <a:lnSpc>
                          <a:spcPct val="100000"/>
                        </a:lnSpc>
                        <a:spcBef>
                          <a:spcPts val="0"/>
                        </a:spcBef>
                        <a:spcAft>
                          <a:spcPts val="0"/>
                        </a:spcAft>
                        <a:buClrTx/>
                        <a:buSzTx/>
                        <a:buFontTx/>
                        <a:buNone/>
                        <a:tabLst/>
                        <a:defRPr/>
                      </a:pPr>
                      <a:r>
                        <a:rPr lang="en-GB" sz="2800" b="1" i="0" u="none" strike="noStrike" cap="none" spc="0" baseline="0" dirty="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Activity</a:t>
                      </a:r>
                    </a:p>
                  </a:txBody>
                  <a:tcPr marL="9525" marR="9525" marT="9525" marB="0" anchor="ctr"/>
                </a:tc>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Parents function</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a:effectLst/>
                          <a:latin typeface="Times New Roman" panose="02020603050405020304" pitchFamily="18" charset="0"/>
                          <a:cs typeface="Times New Roman" panose="02020603050405020304" pitchFamily="18" charset="0"/>
                        </a:rPr>
                        <a:t>Working</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a:effectLst/>
                          <a:latin typeface="Times New Roman" panose="02020603050405020304" pitchFamily="18" charset="0"/>
                          <a:cs typeface="Times New Roman" panose="02020603050405020304" pitchFamily="18" charset="0"/>
                        </a:rPr>
                        <a:t>Age</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a:effectLst/>
                          <a:latin typeface="Times New Roman" panose="02020603050405020304" pitchFamily="18" charset="0"/>
                          <a:cs typeface="Times New Roman" panose="02020603050405020304" pitchFamily="18" charset="0"/>
                        </a:rPr>
                        <a:t>Male</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166109401"/>
                  </a:ext>
                </a:extLst>
              </a:tr>
              <a:tr h="200025">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RT receive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dirty="0">
                          <a:effectLst/>
                          <a:latin typeface="Times New Roman" panose="02020603050405020304" pitchFamily="18" charset="0"/>
                          <a:cs typeface="Times New Roman" panose="02020603050405020304" pitchFamily="18" charset="0"/>
                        </a:rPr>
                        <a:t>1.0000</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18919243"/>
                  </a:ext>
                </a:extLst>
              </a:tr>
              <a:tr h="200025">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RT </a:t>
                      </a:r>
                      <a:r>
                        <a:rPr lang="en-GB" sz="2800" u="none" strike="noStrike" dirty="0" err="1">
                          <a:effectLst/>
                          <a:latin typeface="Times New Roman" panose="02020603050405020304" pitchFamily="18" charset="0"/>
                          <a:cs typeface="Times New Roman" panose="02020603050405020304" pitchFamily="18" charset="0"/>
                        </a:rPr>
                        <a:t>inv</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0.1930*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 </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399130202"/>
                  </a:ext>
                </a:extLst>
              </a:tr>
              <a:tr h="200025">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RT self </a:t>
                      </a:r>
                      <a:r>
                        <a:rPr lang="en-GB" sz="2800" u="none" strike="noStrike" dirty="0" err="1">
                          <a:effectLst/>
                          <a:latin typeface="Times New Roman" panose="02020603050405020304" pitchFamily="18" charset="0"/>
                          <a:cs typeface="Times New Roman" panose="02020603050405020304" pitchFamily="18" charset="0"/>
                        </a:rPr>
                        <a:t>estim</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0.2201*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0.3007*</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2965200002"/>
                  </a:ext>
                </a:extLst>
              </a:tr>
              <a:tr h="200025">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Extreme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0.1680*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 0.1718*</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0.3476*</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110464586"/>
                  </a:ext>
                </a:extLst>
              </a:tr>
              <a:tr h="200025">
                <a:tc>
                  <a:txBody>
                    <a:bodyPr/>
                    <a:lstStyle/>
                    <a:p>
                      <a:pPr marL="0" marR="0" indent="0" algn="l" defTabSz="821531" rtl="0" fontAlgn="ctr" latinLnBrk="0">
                        <a:lnSpc>
                          <a:spcPct val="100000"/>
                        </a:lnSpc>
                        <a:spcBef>
                          <a:spcPts val="0"/>
                        </a:spcBef>
                        <a:spcAft>
                          <a:spcPts val="0"/>
                        </a:spcAft>
                        <a:buClrTx/>
                        <a:buSzTx/>
                        <a:buFontTx/>
                        <a:buNone/>
                        <a:tabLst/>
                      </a:pPr>
                      <a:r>
                        <a:rPr lang="en-GB" sz="2800" b="1" i="0" u="none" strike="noStrike" cap="none" spc="0" baseline="0" dirty="0">
                          <a:ln>
                            <a:noFill/>
                          </a:ln>
                          <a:solidFill>
                            <a:schemeClr val="lt1"/>
                          </a:solidFill>
                          <a:effectLst/>
                          <a:uFillTx/>
                          <a:latin typeface="Times New Roman" panose="02020603050405020304" pitchFamily="18" charset="0"/>
                          <a:ea typeface="+mn-ea"/>
                          <a:cs typeface="Times New Roman" panose="02020603050405020304" pitchFamily="18" charset="0"/>
                          <a:sym typeface="Helvetica Light"/>
                        </a:rPr>
                        <a:t>Activity</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0.1125</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 0.1221 </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 0.2817*</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0.1573*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1310298583"/>
                  </a:ext>
                </a:extLst>
              </a:tr>
              <a:tr h="200025">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Parents function</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-0.0095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0.0256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0.1951*</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0.1756*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0.1480*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4008772672"/>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Working</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0.1199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0.0882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0.0305</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-0.1520*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0.1380*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0.1236</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191882357"/>
                  </a:ext>
                </a:extLst>
              </a:tr>
              <a:tr h="200025">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Age</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-0.0370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-0.0178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-0.1001</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-0.0831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-0.0096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0.0440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0.3483*</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807788215"/>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Male</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-0.1588*</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 -0.2028*</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 -0.1429*</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-0.1354*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0.0670 </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0.1287</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-0.0154</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 -0.0049</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extLst>
                  <a:ext uri="{0D108BD9-81ED-4DB2-BD59-A6C34878D82A}">
                    <a16:rowId xmlns:a16="http://schemas.microsoft.com/office/drawing/2014/main" val="1512352226"/>
                  </a:ext>
                </a:extLst>
              </a:tr>
            </a:tbl>
          </a:graphicData>
        </a:graphic>
      </p:graphicFrame>
      <p:sp>
        <p:nvSpPr>
          <p:cNvPr id="20" name="TextBox 19">
            <a:extLst>
              <a:ext uri="{FF2B5EF4-FFF2-40B4-BE49-F238E27FC236}">
                <a16:creationId xmlns:a16="http://schemas.microsoft.com/office/drawing/2014/main" id="{62E03440-EC06-47D6-9D1F-09FC0E97A9A8}"/>
              </a:ext>
            </a:extLst>
          </p:cNvPr>
          <p:cNvSpPr txBox="1"/>
          <p:nvPr/>
        </p:nvSpPr>
        <p:spPr>
          <a:xfrm>
            <a:off x="1251399" y="6858000"/>
            <a:ext cx="6116066"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3600" b="1" dirty="0">
                <a:solidFill>
                  <a:srgbClr val="253957"/>
                </a:solidFill>
                <a:latin typeface="+mn-lt"/>
                <a:ea typeface="+mn-ea"/>
                <a:cs typeface="+mn-cs"/>
              </a:rPr>
              <a:t>Risk-taking correlation matrix</a:t>
            </a:r>
            <a:endParaRPr lang="ru-RU" sz="3600" b="1" dirty="0">
              <a:solidFill>
                <a:srgbClr val="253957"/>
              </a:solidFill>
              <a:latin typeface="+mn-lt"/>
              <a:ea typeface="+mn-ea"/>
              <a:cs typeface="+mn-cs"/>
            </a:endParaRPr>
          </a:p>
        </p:txBody>
      </p:sp>
      <p:sp>
        <p:nvSpPr>
          <p:cNvPr id="23"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2B82DE6C-7894-4EC3-BB58-77C1B85ACB2F}"/>
              </a:ext>
            </a:extLst>
          </p:cNvPr>
          <p:cNvSpPr txBox="1"/>
          <p:nvPr/>
        </p:nvSpPr>
        <p:spPr>
          <a:xfrm>
            <a:off x="16224448" y="7823227"/>
            <a:ext cx="7230325" cy="47796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457200" indent="-457200" algn="just">
              <a:lnSpc>
                <a:spcPct val="150000"/>
              </a:lnSpc>
              <a:buFont typeface="Wingdings" panose="05000000000000000000" pitchFamily="2" charset="2"/>
              <a:buChar char="Ø"/>
            </a:pPr>
            <a:r>
              <a:rPr lang="en-US" sz="2800" dirty="0">
                <a:solidFill>
                  <a:srgbClr val="253957"/>
                </a:solidFill>
                <a:latin typeface="Times New Roman" panose="02020603050405020304" pitchFamily="18" charset="0"/>
                <a:ea typeface="Times New Roman" panose="02020603050405020304" pitchFamily="18" charset="0"/>
              </a:rPr>
              <a:t>RT to receive, to invest and self-estimated are correlated positively</a:t>
            </a:r>
          </a:p>
          <a:p>
            <a:pPr marL="457200" indent="-457200" algn="just">
              <a:lnSpc>
                <a:spcPct val="150000"/>
              </a:lnSpc>
              <a:buFont typeface="Wingdings" panose="05000000000000000000" pitchFamily="2" charset="2"/>
              <a:buChar char="Ø"/>
            </a:pPr>
            <a:r>
              <a:rPr lang="en-US" sz="2800" dirty="0">
                <a:solidFill>
                  <a:srgbClr val="253957"/>
                </a:solidFill>
                <a:effectLst/>
                <a:latin typeface="Times New Roman" panose="02020603050405020304" pitchFamily="18" charset="0"/>
                <a:ea typeface="Times New Roman" panose="02020603050405020304" pitchFamily="18" charset="0"/>
              </a:rPr>
              <a:t>Extreme sports, activity and bearing parents function in childhood increases risk-taking</a:t>
            </a:r>
          </a:p>
          <a:p>
            <a:pPr marL="457200" indent="-457200" algn="just">
              <a:lnSpc>
                <a:spcPct val="150000"/>
              </a:lnSpc>
              <a:buFont typeface="Wingdings" panose="05000000000000000000" pitchFamily="2" charset="2"/>
              <a:buChar char="Ø"/>
            </a:pPr>
            <a:r>
              <a:rPr lang="en-US" sz="2800" dirty="0">
                <a:solidFill>
                  <a:srgbClr val="253957"/>
                </a:solidFill>
                <a:latin typeface="Times New Roman" panose="02020603050405020304" pitchFamily="18" charset="0"/>
                <a:ea typeface="Times New Roman" panose="02020603050405020304" pitchFamily="18" charset="0"/>
              </a:rPr>
              <a:t>Working experience decreases interest to extreme sports</a:t>
            </a:r>
          </a:p>
          <a:p>
            <a:pPr marL="457200" indent="-457200" algn="just">
              <a:lnSpc>
                <a:spcPct val="150000"/>
              </a:lnSpc>
              <a:buFont typeface="Wingdings" panose="05000000000000000000" pitchFamily="2" charset="2"/>
              <a:buChar char="Ø"/>
            </a:pPr>
            <a:r>
              <a:rPr lang="en-US" sz="2800" dirty="0">
                <a:solidFill>
                  <a:srgbClr val="253957"/>
                </a:solidFill>
                <a:effectLst/>
                <a:latin typeface="Times New Roman" panose="02020603050405020304" pitchFamily="18" charset="0"/>
                <a:ea typeface="Times New Roman" panose="02020603050405020304" pitchFamily="18" charset="0"/>
              </a:rPr>
              <a:t>Men are more risky than women</a:t>
            </a:r>
            <a:endParaRPr lang="ru-RU" sz="2800" dirty="0">
              <a:solidFill>
                <a:srgbClr val="253957"/>
              </a:solidFill>
              <a:effectLst/>
              <a:latin typeface="Times New Roman" panose="02020603050405020304" pitchFamily="18" charset="0"/>
              <a:ea typeface="Times New Roman" panose="02020603050405020304" pitchFamily="18" charset="0"/>
            </a:endParaRPr>
          </a:p>
        </p:txBody>
      </p:sp>
      <p:graphicFrame>
        <p:nvGraphicFramePr>
          <p:cNvPr id="4" name="Таблица 3">
            <a:extLst>
              <a:ext uri="{FF2B5EF4-FFF2-40B4-BE49-F238E27FC236}">
                <a16:creationId xmlns:a16="http://schemas.microsoft.com/office/drawing/2014/main" id="{B2A9A82F-4D3B-47E4-AAD2-D4C78E85F15C}"/>
              </a:ext>
            </a:extLst>
          </p:cNvPr>
          <p:cNvGraphicFramePr>
            <a:graphicFrameLocks noGrp="1"/>
          </p:cNvGraphicFramePr>
          <p:nvPr>
            <p:extLst>
              <p:ext uri="{D42A27DB-BD31-4B8C-83A1-F6EECF244321}">
                <p14:modId xmlns:p14="http://schemas.microsoft.com/office/powerpoint/2010/main" val="3574672071"/>
              </p:ext>
            </p:extLst>
          </p:nvPr>
        </p:nvGraphicFramePr>
        <p:xfrm>
          <a:off x="12480033" y="3356810"/>
          <a:ext cx="9846655" cy="3053715"/>
        </p:xfrm>
        <a:graphic>
          <a:graphicData uri="http://schemas.openxmlformats.org/drawingml/2006/table">
            <a:tbl>
              <a:tblPr firstRow="1" firstCol="1" bandRow="1">
                <a:tableStyleId>{5C22544A-7EE6-4342-B048-85BDC9FD1C3A}</a:tableStyleId>
              </a:tblPr>
              <a:tblGrid>
                <a:gridCol w="1406665">
                  <a:extLst>
                    <a:ext uri="{9D8B030D-6E8A-4147-A177-3AD203B41FA5}">
                      <a16:colId xmlns:a16="http://schemas.microsoft.com/office/drawing/2014/main" val="2534315670"/>
                    </a:ext>
                  </a:extLst>
                </a:gridCol>
                <a:gridCol w="1406665">
                  <a:extLst>
                    <a:ext uri="{9D8B030D-6E8A-4147-A177-3AD203B41FA5}">
                      <a16:colId xmlns:a16="http://schemas.microsoft.com/office/drawing/2014/main" val="1840928414"/>
                    </a:ext>
                  </a:extLst>
                </a:gridCol>
                <a:gridCol w="1406665">
                  <a:extLst>
                    <a:ext uri="{9D8B030D-6E8A-4147-A177-3AD203B41FA5}">
                      <a16:colId xmlns:a16="http://schemas.microsoft.com/office/drawing/2014/main" val="4204629319"/>
                    </a:ext>
                  </a:extLst>
                </a:gridCol>
                <a:gridCol w="1406665">
                  <a:extLst>
                    <a:ext uri="{9D8B030D-6E8A-4147-A177-3AD203B41FA5}">
                      <a16:colId xmlns:a16="http://schemas.microsoft.com/office/drawing/2014/main" val="2035056731"/>
                    </a:ext>
                  </a:extLst>
                </a:gridCol>
                <a:gridCol w="1406665">
                  <a:extLst>
                    <a:ext uri="{9D8B030D-6E8A-4147-A177-3AD203B41FA5}">
                      <a16:colId xmlns:a16="http://schemas.microsoft.com/office/drawing/2014/main" val="2430836771"/>
                    </a:ext>
                  </a:extLst>
                </a:gridCol>
                <a:gridCol w="1406665">
                  <a:extLst>
                    <a:ext uri="{9D8B030D-6E8A-4147-A177-3AD203B41FA5}">
                      <a16:colId xmlns:a16="http://schemas.microsoft.com/office/drawing/2014/main" val="1646367769"/>
                    </a:ext>
                  </a:extLst>
                </a:gridCol>
                <a:gridCol w="1406665">
                  <a:extLst>
                    <a:ext uri="{9D8B030D-6E8A-4147-A177-3AD203B41FA5}">
                      <a16:colId xmlns:a16="http://schemas.microsoft.com/office/drawing/2014/main" val="2025154501"/>
                    </a:ext>
                  </a:extLst>
                </a:gridCol>
              </a:tblGrid>
              <a:tr h="400050">
                <a:tc>
                  <a:txBody>
                    <a:bodyPr/>
                    <a:lstStyle/>
                    <a:p>
                      <a:pPr algn="l" fontAlgn="ctr"/>
                      <a:r>
                        <a:rPr lang="ru-RU" sz="2800" u="none" strike="noStrike">
                          <a:effectLst/>
                          <a:latin typeface="Times New Roman" panose="02020603050405020304" pitchFamily="18" charset="0"/>
                          <a:cs typeface="Times New Roman" panose="02020603050405020304" pitchFamily="18" charset="0"/>
                        </a:rPr>
                        <a:t>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PtI</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b="1" i="0" u="none" strike="noStrike" dirty="0">
                          <a:solidFill>
                            <a:schemeClr val="bg1"/>
                          </a:solidFill>
                          <a:effectLst/>
                          <a:latin typeface="Times New Roman" panose="02020603050405020304" pitchFamily="18" charset="0"/>
                          <a:cs typeface="Times New Roman" panose="02020603050405020304" pitchFamily="18" charset="0"/>
                        </a:rPr>
                        <a:t>BSSS</a:t>
                      </a:r>
                    </a:p>
                  </a:txBody>
                  <a:tcPr marL="9525" marR="9525" marT="9525" marB="0" anchor="ctr"/>
                </a:tc>
                <a:tc>
                  <a:txBody>
                    <a:bodyPr/>
                    <a:lstStyle/>
                    <a:p>
                      <a:pPr algn="l" fontAlgn="ctr"/>
                      <a:r>
                        <a:rPr lang="en-GB" sz="2800" b="1" i="0" u="none" strike="noStrike" dirty="0">
                          <a:solidFill>
                            <a:schemeClr val="bg1"/>
                          </a:solidFill>
                          <a:effectLst/>
                          <a:latin typeface="Times New Roman" panose="02020603050405020304" pitchFamily="18" charset="0"/>
                          <a:cs typeface="Times New Roman" panose="02020603050405020304" pitchFamily="18" charset="0"/>
                        </a:rPr>
                        <a:t>Mednick</a:t>
                      </a:r>
                    </a:p>
                  </a:txBody>
                  <a:tcPr marL="9525" marR="9525" marT="9525" marB="0" anchor="ctr"/>
                </a:tc>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RT_inv</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RT_rec</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dirty="0" err="1">
                          <a:effectLst/>
                          <a:latin typeface="Times New Roman" panose="02020603050405020304" pitchFamily="18" charset="0"/>
                          <a:cs typeface="Times New Roman" panose="02020603050405020304" pitchFamily="18" charset="0"/>
                        </a:rPr>
                        <a:t>RT_self</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543329383"/>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PtI</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dirty="0">
                          <a:effectLst/>
                          <a:latin typeface="Times New Roman" panose="02020603050405020304" pitchFamily="18" charset="0"/>
                          <a:cs typeface="Times New Roman" panose="02020603050405020304" pitchFamily="18" charset="0"/>
                        </a:rPr>
                        <a:t>1.0000</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108709705"/>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BSSS</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0.3456*</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 </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3322628697"/>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Mednick</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0.0410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0.0711</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 </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1522569415"/>
                  </a:ext>
                </a:extLst>
              </a:tr>
              <a:tr h="200025">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RT_inv</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0.0485</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0.1609*</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0.1028</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3948823708"/>
                  </a:ext>
                </a:extLst>
              </a:tr>
              <a:tr h="200025">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RT_rec</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0.1799*</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0.2757*</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0.0257</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0.1930*</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endPar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endParaRPr>
                    </a:p>
                  </a:txBody>
                  <a:tcPr marL="9525" marR="9525" marT="9525" marB="0" anchor="b"/>
                </a:tc>
                <a:extLst>
                  <a:ext uri="{0D108BD9-81ED-4DB2-BD59-A6C34878D82A}">
                    <a16:rowId xmlns:a16="http://schemas.microsoft.com/office/drawing/2014/main" val="2877049821"/>
                  </a:ext>
                </a:extLst>
              </a:tr>
              <a:tr h="400050">
                <a:tc>
                  <a:txBody>
                    <a:bodyPr/>
                    <a:lstStyle/>
                    <a:p>
                      <a:pPr algn="l" fontAlgn="ctr"/>
                      <a:r>
                        <a:rPr lang="en-GB" sz="2800" b="1" i="0" u="none" strike="noStrike" dirty="0" err="1">
                          <a:solidFill>
                            <a:schemeClr val="bg1"/>
                          </a:solidFill>
                          <a:effectLst/>
                          <a:latin typeface="Times New Roman" panose="02020603050405020304" pitchFamily="18" charset="0"/>
                          <a:cs typeface="Times New Roman" panose="02020603050405020304" pitchFamily="18" charset="0"/>
                        </a:rPr>
                        <a:t>RT_self</a:t>
                      </a:r>
                      <a:endParaRPr lang="en-GB" sz="28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0.2835*</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0.4487*</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-0.0068</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0.2201*</a:t>
                      </a:r>
                    </a:p>
                  </a:txBody>
                  <a:tcPr marL="9525" marR="9525" marT="9525" marB="0" anchor="ctr"/>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0.3007*</a:t>
                      </a:r>
                    </a:p>
                  </a:txBody>
                  <a:tcPr marL="9525" marR="9525" marT="9525" marB="0" anchor="b"/>
                </a:tc>
                <a:tc>
                  <a:txBody>
                    <a:bodyPr/>
                    <a:lstStyle/>
                    <a:p>
                      <a:pPr marL="0" marR="0" indent="0" algn="l" defTabSz="821531" rtl="0" fontAlgn="ctr" latinLnBrk="0">
                        <a:lnSpc>
                          <a:spcPct val="100000"/>
                        </a:lnSpc>
                        <a:spcBef>
                          <a:spcPts val="0"/>
                        </a:spcBef>
                        <a:spcAft>
                          <a:spcPts val="0"/>
                        </a:spcAft>
                        <a:buClrTx/>
                        <a:buSzTx/>
                        <a:buFontTx/>
                        <a:buNone/>
                        <a:tabLst/>
                      </a:pPr>
                      <a:r>
                        <a:rPr lang="ru-RU" sz="2800" b="0" i="0" u="none" strike="noStrike" cap="none" spc="0" baseline="0" dirty="0">
                          <a:ln>
                            <a:noFill/>
                          </a:ln>
                          <a:solidFill>
                            <a:schemeClr val="dk1"/>
                          </a:solidFill>
                          <a:effectLst/>
                          <a:uFillTx/>
                          <a:latin typeface="Times New Roman" panose="02020603050405020304" pitchFamily="18" charset="0"/>
                          <a:ea typeface="+mn-ea"/>
                          <a:cs typeface="Times New Roman" panose="02020603050405020304" pitchFamily="18" charset="0"/>
                          <a:sym typeface="Helvetica Light"/>
                        </a:rPr>
                        <a:t>1.0000</a:t>
                      </a:r>
                    </a:p>
                  </a:txBody>
                  <a:tcPr marL="9525" marR="9525" marT="9525" marB="0" anchor="b"/>
                </a:tc>
                <a:extLst>
                  <a:ext uri="{0D108BD9-81ED-4DB2-BD59-A6C34878D82A}">
                    <a16:rowId xmlns:a16="http://schemas.microsoft.com/office/drawing/2014/main" val="694267750"/>
                  </a:ext>
                </a:extLst>
              </a:tr>
            </a:tbl>
          </a:graphicData>
        </a:graphic>
      </p:graphicFrame>
      <p:sp>
        <p:nvSpPr>
          <p:cNvPr id="24"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1D10E76B-76F6-40A4-BCDA-33CBFD0F482E}"/>
              </a:ext>
            </a:extLst>
          </p:cNvPr>
          <p:cNvSpPr txBox="1"/>
          <p:nvPr/>
        </p:nvSpPr>
        <p:spPr>
          <a:xfrm>
            <a:off x="20541288" y="6186623"/>
            <a:ext cx="2163872" cy="1060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lnSpc>
                <a:spcPct val="150000"/>
              </a:lnSpc>
              <a:defRPr sz="2800">
                <a:solidFill>
                  <a:srgbClr val="253957"/>
                </a:solidFill>
                <a:latin typeface="+mn-lt"/>
                <a:ea typeface="+mn-ea"/>
                <a:cs typeface="+mn-cs"/>
                <a:sym typeface="Arial Narrow"/>
              </a:defRPr>
            </a:pPr>
            <a:r>
              <a:rPr lang="en-US" sz="2800" dirty="0">
                <a:solidFill>
                  <a:srgbClr val="253957"/>
                </a:solidFill>
                <a:latin typeface="Times New Roman" panose="02020603050405020304" pitchFamily="18" charset="0"/>
              </a:rPr>
              <a:t>N obs. = 105</a:t>
            </a:r>
          </a:p>
        </p:txBody>
      </p:sp>
      <p:sp>
        <p:nvSpPr>
          <p:cNvPr id="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7F48C278-FFC4-40EC-BF2D-130ABB2B0908}"/>
              </a:ext>
            </a:extLst>
          </p:cNvPr>
          <p:cNvSpPr txBox="1"/>
          <p:nvPr/>
        </p:nvSpPr>
        <p:spPr>
          <a:xfrm>
            <a:off x="9285052" y="6150047"/>
            <a:ext cx="2163872" cy="1060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lnSpc>
                <a:spcPct val="150000"/>
              </a:lnSpc>
              <a:defRPr sz="2800">
                <a:solidFill>
                  <a:srgbClr val="253957"/>
                </a:solidFill>
                <a:latin typeface="+mn-lt"/>
                <a:ea typeface="+mn-ea"/>
                <a:cs typeface="+mn-cs"/>
                <a:sym typeface="Arial Narrow"/>
              </a:defRPr>
            </a:pPr>
            <a:r>
              <a:rPr lang="en-US" sz="2800" dirty="0">
                <a:solidFill>
                  <a:srgbClr val="253957"/>
                </a:solidFill>
                <a:latin typeface="Times New Roman" panose="02020603050405020304" pitchFamily="18" charset="0"/>
              </a:rPr>
              <a:t>N obs. = 19</a:t>
            </a:r>
          </a:p>
        </p:txBody>
      </p:sp>
      <p:sp>
        <p:nvSpPr>
          <p:cNvPr id="2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CBD8E86D-EAEE-4A7D-996B-AB80AFC45680}"/>
              </a:ext>
            </a:extLst>
          </p:cNvPr>
          <p:cNvSpPr txBox="1"/>
          <p:nvPr/>
        </p:nvSpPr>
        <p:spPr>
          <a:xfrm>
            <a:off x="13416136" y="12703247"/>
            <a:ext cx="2163872" cy="1060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lnSpc>
                <a:spcPct val="150000"/>
              </a:lnSpc>
              <a:defRPr sz="2800">
                <a:solidFill>
                  <a:srgbClr val="253957"/>
                </a:solidFill>
                <a:latin typeface="+mn-lt"/>
                <a:ea typeface="+mn-ea"/>
                <a:cs typeface="+mn-cs"/>
                <a:sym typeface="Arial Narrow"/>
              </a:defRPr>
            </a:pPr>
            <a:r>
              <a:rPr lang="en-US" sz="2800" dirty="0">
                <a:solidFill>
                  <a:srgbClr val="253957"/>
                </a:solidFill>
                <a:latin typeface="Times New Roman" panose="02020603050405020304" pitchFamily="18" charset="0"/>
              </a:rPr>
              <a:t>N obs. = 151</a:t>
            </a:r>
          </a:p>
        </p:txBody>
      </p:sp>
      <p:sp>
        <p:nvSpPr>
          <p:cNvPr id="27" name="TextBox 26">
            <a:extLst>
              <a:ext uri="{FF2B5EF4-FFF2-40B4-BE49-F238E27FC236}">
                <a16:creationId xmlns:a16="http://schemas.microsoft.com/office/drawing/2014/main" id="{9E528C83-13CF-4B0F-9E19-723DC4E7E934}"/>
              </a:ext>
            </a:extLst>
          </p:cNvPr>
          <p:cNvSpPr txBox="1"/>
          <p:nvPr/>
        </p:nvSpPr>
        <p:spPr>
          <a:xfrm>
            <a:off x="5567264" y="12769357"/>
            <a:ext cx="4369332"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kumimoji="0" lang="ru-RU" altLang="ru-RU"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p&lt;0.1</a:t>
            </a:r>
            <a:endParaRPr lang="ru-RU" sz="2800" dirty="0"/>
          </a:p>
        </p:txBody>
      </p:sp>
      <p:sp>
        <p:nvSpPr>
          <p:cNvPr id="28" name="TextBox 27">
            <a:extLst>
              <a:ext uri="{FF2B5EF4-FFF2-40B4-BE49-F238E27FC236}">
                <a16:creationId xmlns:a16="http://schemas.microsoft.com/office/drawing/2014/main" id="{52EE5236-2332-49E5-B427-B439F60FB3D4}"/>
              </a:ext>
            </a:extLst>
          </p:cNvPr>
          <p:cNvSpPr txBox="1"/>
          <p:nvPr/>
        </p:nvSpPr>
        <p:spPr>
          <a:xfrm>
            <a:off x="4102837" y="6338077"/>
            <a:ext cx="4369332"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kumimoji="0" lang="ru-RU" altLang="ru-RU"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p&lt;0.1</a:t>
            </a:r>
            <a:endParaRPr lang="ru-RU" sz="2800" dirty="0"/>
          </a:p>
        </p:txBody>
      </p:sp>
      <p:sp>
        <p:nvSpPr>
          <p:cNvPr id="29" name="TextBox 28">
            <a:extLst>
              <a:ext uri="{FF2B5EF4-FFF2-40B4-BE49-F238E27FC236}">
                <a16:creationId xmlns:a16="http://schemas.microsoft.com/office/drawing/2014/main" id="{70F6EA54-CA8B-47D9-A370-75BF13AF2A47}"/>
              </a:ext>
            </a:extLst>
          </p:cNvPr>
          <p:cNvSpPr txBox="1"/>
          <p:nvPr/>
        </p:nvSpPr>
        <p:spPr>
          <a:xfrm>
            <a:off x="15218694" y="6400330"/>
            <a:ext cx="4369332"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kumimoji="0" lang="ru-RU" altLang="ru-RU"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p&lt;0.1</a:t>
            </a:r>
            <a:endParaRPr lang="ru-RU" sz="2800" dirty="0"/>
          </a:p>
        </p:txBody>
      </p:sp>
      <p:sp>
        <p:nvSpPr>
          <p:cNvPr id="19" name="Название подразделения, лаборатории, факультета и т.д.">
            <a:extLst>
              <a:ext uri="{FF2B5EF4-FFF2-40B4-BE49-F238E27FC236}">
                <a16:creationId xmlns:a16="http://schemas.microsoft.com/office/drawing/2014/main" id="{FDB0B017-529E-48F0-9B54-6A5727442388}"/>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spTree>
    <p:extLst>
      <p:ext uri="{BB962C8B-B14F-4D97-AF65-F5344CB8AC3E}">
        <p14:creationId xmlns:p14="http://schemas.microsoft.com/office/powerpoint/2010/main" val="272737950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483073" y="404822"/>
            <a:ext cx="12661255" cy="11142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err="1"/>
              <a:t>PtI</a:t>
            </a:r>
            <a:r>
              <a:rPr lang="en-US" dirty="0"/>
              <a:t> analysis</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14</a:t>
            </a:fld>
            <a:endParaRPr lang="ru-RU"/>
          </a:p>
        </p:txBody>
      </p:sp>
      <p:sp>
        <p:nvSpPr>
          <p:cNvPr id="8" name="Название подразделения, лаборатории, факультета и т.д.">
            <a:extLst>
              <a:ext uri="{FF2B5EF4-FFF2-40B4-BE49-F238E27FC236}">
                <a16:creationId xmlns:a16="http://schemas.microsoft.com/office/drawing/2014/main" id="{9A368BF9-91FE-494D-A3D9-B8D6CE2F9902}"/>
              </a:ext>
            </a:extLst>
          </p:cNvPr>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School of Finance</a:t>
            </a:r>
            <a:endParaRPr dirty="0"/>
          </a:p>
        </p:txBody>
      </p:sp>
      <mc:AlternateContent xmlns:mc="http://schemas.openxmlformats.org/markup-compatibility/2006" xmlns:a14="http://schemas.microsoft.com/office/drawing/2010/main">
        <mc:Choice Requires="a14">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F9ABE4E-7C78-4B94-839D-EA84217FC46A}"/>
                  </a:ext>
                </a:extLst>
              </p:cNvPr>
              <p:cNvSpPr txBox="1"/>
              <p:nvPr/>
            </p:nvSpPr>
            <p:spPr>
              <a:xfrm>
                <a:off x="750520" y="2560532"/>
                <a:ext cx="12594054" cy="1714891"/>
              </a:xfrm>
              <a:prstGeom prst="rect">
                <a:avLst/>
              </a:prstGeom>
              <a:ln w="12700">
                <a:miter lim="400000"/>
              </a:ln>
              <a:extLst>
                <a:ext uri="{C572A759-6A51-4108-AA02-DFA0A04FC94B}">
                  <ma14:wrappingTextBoxFlag xmlns="" xmlns:m="http://schemas.openxmlformats.org/officeDocument/2006/math"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rPr>
                          </m:ctrlPr>
                        </m:sSubPr>
                        <m:e>
                          <m:r>
                            <a:rPr lang="en-US" b="0" i="1" dirty="0" smtClean="0">
                              <a:latin typeface="Cambria Math" panose="02040503050406030204" pitchFamily="18" charset="0"/>
                            </a:rPr>
                            <m:t>𝑃𝑡𝐼</m:t>
                          </m:r>
                        </m:e>
                        <m:sub>
                          <m:r>
                            <a:rPr lang="en-US" b="0" i="1" dirty="0" smtClean="0">
                              <a:latin typeface="Cambria Math" panose="02040503050406030204" pitchFamily="18" charset="0"/>
                            </a:rPr>
                            <m:t>𝑖</m:t>
                          </m:r>
                        </m:sub>
                      </m:sSub>
                      <m:r>
                        <a:rPr lang="en-US" b="0" i="1" dirty="0" smtClean="0">
                          <a:latin typeface="Cambria Math" panose="02040503050406030204" pitchFamily="18" charset="0"/>
                        </a:rPr>
                        <m:t>= </m:t>
                      </m:r>
                      <m:r>
                        <a:rPr lang="en-US" b="0" i="1" dirty="0" smtClean="0">
                          <a:latin typeface="Cambria Math" panose="02040503050406030204" pitchFamily="18" charset="0"/>
                          <a:ea typeface="Cambria Math" panose="02040503050406030204" pitchFamily="18" charset="0"/>
                        </a:rPr>
                        <m:t>𝛼</m:t>
                      </m:r>
                      <m:r>
                        <a:rPr lang="en-US" b="0" i="1" dirty="0" smtClean="0">
                          <a:latin typeface="Cambria Math" panose="02040503050406030204" pitchFamily="18" charset="0"/>
                          <a:ea typeface="Cambria Math" panose="02040503050406030204" pitchFamily="18" charset="0"/>
                        </a:rPr>
                        <m:t>+</m:t>
                      </m:r>
                      <m:sSub>
                        <m:sSubPr>
                          <m:ctrlPr>
                            <a:rPr lang="en-US" i="1" dirty="0">
                              <a:latin typeface="Cambria Math" panose="02040503050406030204" pitchFamily="18" charset="0"/>
                              <a:ea typeface="Cambria Math" panose="02040503050406030204" pitchFamily="18" charset="0"/>
                            </a:rPr>
                          </m:ctrlPr>
                        </m:sSubPr>
                        <m:e>
                          <m:r>
                            <a:rPr lang="en-US" i="1" dirty="0">
                              <a:latin typeface="Cambria Math" panose="02040503050406030204" pitchFamily="18" charset="0"/>
                              <a:ea typeface="Cambria Math" panose="02040503050406030204" pitchFamily="18" charset="0"/>
                            </a:rPr>
                            <m:t>𝛽</m:t>
                          </m:r>
                        </m:e>
                        <m:sub>
                          <m:r>
                            <a:rPr lang="en-US" i="1" dirty="0">
                              <a:latin typeface="Cambria Math" panose="02040503050406030204" pitchFamily="18" charset="0"/>
                              <a:ea typeface="Cambria Math" panose="02040503050406030204" pitchFamily="18" charset="0"/>
                            </a:rPr>
                            <m:t>1</m:t>
                          </m:r>
                        </m:sub>
                      </m:sSub>
                      <m:r>
                        <a:rPr lang="en-US" i="1" dirty="0">
                          <a:latin typeface="Cambria Math" panose="02040503050406030204" pitchFamily="18" charset="0"/>
                          <a:ea typeface="Cambria Math" panose="02040503050406030204" pitchFamily="18" charset="0"/>
                        </a:rPr>
                        <m:t>∗</m:t>
                      </m:r>
                      <m:sSub>
                        <m:sSubPr>
                          <m:ctrlPr>
                            <a:rPr lang="en-US" i="1" dirty="0">
                              <a:latin typeface="Cambria Math" panose="02040503050406030204" pitchFamily="18" charset="0"/>
                              <a:ea typeface="Cambria Math" panose="02040503050406030204" pitchFamily="18" charset="0"/>
                            </a:rPr>
                          </m:ctrlPr>
                        </m:sSubPr>
                        <m:e>
                          <m:r>
                            <a:rPr lang="en-US" b="0" i="1" dirty="0" smtClean="0">
                              <a:latin typeface="Cambria Math" panose="02040503050406030204" pitchFamily="18" charset="0"/>
                              <a:ea typeface="Cambria Math" panose="02040503050406030204" pitchFamily="18" charset="0"/>
                            </a:rPr>
                            <m:t>𝑆𝑒𝑛𝑠𝑎𝑡𝑖𝑜𝑛𝑆𝑒𝑒𝑘𝑖𝑛𝑔</m:t>
                          </m:r>
                        </m:e>
                        <m:sub>
                          <m:r>
                            <a:rPr lang="en-US" i="1" dirty="0">
                              <a:latin typeface="Cambria Math" panose="02040503050406030204" pitchFamily="18" charset="0"/>
                              <a:ea typeface="Cambria Math" panose="02040503050406030204" pitchFamily="18" charset="0"/>
                            </a:rPr>
                            <m:t>𝑖</m:t>
                          </m:r>
                        </m:sub>
                      </m:sSub>
                      <m:r>
                        <a:rPr lang="en-US" i="1" dirty="0">
                          <a:latin typeface="Cambria Math" panose="02040503050406030204" pitchFamily="18" charset="0"/>
                          <a:ea typeface="Cambria Math" panose="02040503050406030204" pitchFamily="18" charset="0"/>
                        </a:rPr>
                        <m:t>+</m:t>
                      </m:r>
                      <m:sSub>
                        <m:sSubPr>
                          <m:ctrlPr>
                            <a:rPr lang="en-US" i="1" dirty="0">
                              <a:latin typeface="Cambria Math" panose="02040503050406030204" pitchFamily="18" charset="0"/>
                              <a:ea typeface="Cambria Math" panose="02040503050406030204" pitchFamily="18" charset="0"/>
                            </a:rPr>
                          </m:ctrlPr>
                        </m:sSubPr>
                        <m:e>
                          <m:r>
                            <a:rPr lang="en-US" i="1" dirty="0">
                              <a:latin typeface="Cambria Math" panose="02040503050406030204" pitchFamily="18" charset="0"/>
                              <a:ea typeface="Cambria Math" panose="02040503050406030204" pitchFamily="18" charset="0"/>
                            </a:rPr>
                            <m:t>𝛽</m:t>
                          </m:r>
                        </m:e>
                        <m:sub>
                          <m:r>
                            <a:rPr lang="en-US" i="1" dirty="0">
                              <a:latin typeface="Cambria Math" panose="02040503050406030204" pitchFamily="18" charset="0"/>
                              <a:ea typeface="Cambria Math" panose="02040503050406030204" pitchFamily="18" charset="0"/>
                            </a:rPr>
                            <m:t>2</m:t>
                          </m:r>
                        </m:sub>
                      </m:sSub>
                      <m:r>
                        <a:rPr lang="en-US" i="1" dirty="0">
                          <a:latin typeface="Cambria Math" panose="02040503050406030204" pitchFamily="18" charset="0"/>
                          <a:ea typeface="Cambria Math" panose="02040503050406030204" pitchFamily="18" charset="0"/>
                        </a:rPr>
                        <m:t>∗</m:t>
                      </m:r>
                      <m:sSub>
                        <m:sSubPr>
                          <m:ctrlPr>
                            <a:rPr lang="en-US" i="1" dirty="0">
                              <a:latin typeface="Cambria Math" panose="02040503050406030204" pitchFamily="18" charset="0"/>
                              <a:ea typeface="Cambria Math" panose="02040503050406030204" pitchFamily="18" charset="0"/>
                            </a:rPr>
                          </m:ctrlPr>
                        </m:sSubPr>
                        <m:e>
                          <m:r>
                            <a:rPr lang="en-US" b="0" i="1" dirty="0" smtClean="0">
                              <a:latin typeface="Cambria Math" panose="02040503050406030204" pitchFamily="18" charset="0"/>
                              <a:ea typeface="Cambria Math" panose="02040503050406030204" pitchFamily="18" charset="0"/>
                            </a:rPr>
                            <m:t>𝑅𝑖𝑠𝑘𝑇𝑎𝑘𝑖𝑛𝑔</m:t>
                          </m:r>
                        </m:e>
                        <m:sub>
                          <m:r>
                            <a:rPr lang="en-US" i="1" dirty="0">
                              <a:latin typeface="Cambria Math" panose="02040503050406030204" pitchFamily="18" charset="0"/>
                              <a:ea typeface="Cambria Math" panose="02040503050406030204" pitchFamily="18" charset="0"/>
                            </a:rPr>
                            <m:t>𝑖</m:t>
                          </m:r>
                        </m:sub>
                      </m:sSub>
                      <m:r>
                        <a:rPr lang="en-US" i="1" dirty="0">
                          <a:latin typeface="Cambria Math" panose="02040503050406030204" pitchFamily="18" charset="0"/>
                          <a:ea typeface="Cambria Math" panose="02040503050406030204" pitchFamily="18" charset="0"/>
                        </a:rPr>
                        <m:t>+</m:t>
                      </m:r>
                      <m:sSub>
                        <m:sSubPr>
                          <m:ctrlPr>
                            <a:rPr lang="en-US" i="1" dirty="0">
                              <a:latin typeface="Cambria Math" panose="02040503050406030204" pitchFamily="18" charset="0"/>
                              <a:ea typeface="Cambria Math" panose="02040503050406030204" pitchFamily="18" charset="0"/>
                            </a:rPr>
                          </m:ctrlPr>
                        </m:sSubPr>
                        <m:e>
                          <m:r>
                            <a:rPr lang="en-US" i="1" dirty="0">
                              <a:latin typeface="Cambria Math" panose="02040503050406030204" pitchFamily="18" charset="0"/>
                              <a:ea typeface="Cambria Math" panose="02040503050406030204" pitchFamily="18" charset="0"/>
                            </a:rPr>
                            <m:t>𝛽</m:t>
                          </m:r>
                        </m:e>
                        <m:sub>
                          <m:r>
                            <a:rPr lang="en-US" i="1" dirty="0">
                              <a:latin typeface="Cambria Math" panose="02040503050406030204" pitchFamily="18" charset="0"/>
                              <a:ea typeface="Cambria Math" panose="02040503050406030204" pitchFamily="18" charset="0"/>
                            </a:rPr>
                            <m:t>3</m:t>
                          </m:r>
                        </m:sub>
                      </m:sSub>
                      <m:r>
                        <a:rPr lang="en-US" i="1" dirty="0">
                          <a:latin typeface="Cambria Math" panose="02040503050406030204" pitchFamily="18" charset="0"/>
                          <a:ea typeface="Cambria Math" panose="02040503050406030204" pitchFamily="18" charset="0"/>
                        </a:rPr>
                        <m:t>∗</m:t>
                      </m:r>
                      <m:sSub>
                        <m:sSubPr>
                          <m:ctrlPr>
                            <a:rPr lang="en-US" i="1" dirty="0">
                              <a:latin typeface="Cambria Math" panose="02040503050406030204" pitchFamily="18" charset="0"/>
                              <a:ea typeface="Cambria Math" panose="02040503050406030204" pitchFamily="18" charset="0"/>
                            </a:rPr>
                          </m:ctrlPr>
                        </m:sSubPr>
                        <m:e>
                          <m:r>
                            <a:rPr lang="en-US" b="0" i="1" dirty="0" smtClean="0">
                              <a:latin typeface="Cambria Math" panose="02040503050406030204" pitchFamily="18" charset="0"/>
                              <a:ea typeface="Cambria Math" panose="02040503050406030204" pitchFamily="18" charset="0"/>
                            </a:rPr>
                            <m:t>𝐶𝑟𝑒𝑎𝑡𝑖𝑣𝑖𝑡𝑦</m:t>
                          </m:r>
                        </m:e>
                        <m:sub>
                          <m:r>
                            <a:rPr lang="en-US" i="1" dirty="0">
                              <a:latin typeface="Cambria Math" panose="02040503050406030204" pitchFamily="18" charset="0"/>
                              <a:ea typeface="Cambria Math" panose="02040503050406030204" pitchFamily="18" charset="0"/>
                            </a:rPr>
                            <m:t>𝑖</m:t>
                          </m:r>
                        </m:sub>
                      </m:sSub>
                      <m:r>
                        <a:rPr lang="en-US" i="1" dirty="0">
                          <a:latin typeface="Cambria Math" panose="02040503050406030204" pitchFamily="18" charset="0"/>
                          <a:ea typeface="Cambria Math" panose="02040503050406030204" pitchFamily="18" charset="0"/>
                        </a:rPr>
                        <m:t>+</m:t>
                      </m:r>
                      <m:sSub>
                        <m:sSubPr>
                          <m:ctrlPr>
                            <a:rPr lang="en-US" i="1" dirty="0">
                              <a:latin typeface="Cambria Math" panose="02040503050406030204" pitchFamily="18" charset="0"/>
                              <a:ea typeface="Cambria Math" panose="02040503050406030204" pitchFamily="18" charset="0"/>
                            </a:rPr>
                          </m:ctrlPr>
                        </m:sSubPr>
                        <m:e>
                          <m:r>
                            <a:rPr lang="en-US" i="1" dirty="0">
                              <a:latin typeface="Cambria Math" panose="02040503050406030204" pitchFamily="18" charset="0"/>
                              <a:ea typeface="Cambria Math" panose="02040503050406030204" pitchFamily="18" charset="0"/>
                            </a:rPr>
                            <m:t>𝛽</m:t>
                          </m:r>
                        </m:e>
                        <m:sub>
                          <m:r>
                            <a:rPr lang="en-US" i="1" dirty="0">
                              <a:latin typeface="Cambria Math" panose="02040503050406030204" pitchFamily="18" charset="0"/>
                              <a:ea typeface="Cambria Math" panose="02040503050406030204" pitchFamily="18" charset="0"/>
                            </a:rPr>
                            <m:t>4</m:t>
                          </m:r>
                        </m:sub>
                      </m:sSub>
                      <m:r>
                        <a:rPr lang="en-US" i="1" dirty="0">
                          <a:latin typeface="Cambria Math" panose="02040503050406030204" pitchFamily="18" charset="0"/>
                          <a:ea typeface="Cambria Math" panose="02040503050406030204" pitchFamily="18" charset="0"/>
                        </a:rPr>
                        <m:t>∗</m:t>
                      </m:r>
                      <m:sSub>
                        <m:sSubPr>
                          <m:ctrlPr>
                            <a:rPr lang="en-US" i="1" dirty="0">
                              <a:latin typeface="Cambria Math" panose="02040503050406030204" pitchFamily="18" charset="0"/>
                              <a:ea typeface="Cambria Math" panose="02040503050406030204" pitchFamily="18" charset="0"/>
                            </a:rPr>
                          </m:ctrlPr>
                        </m:sSubPr>
                        <m:e>
                          <m:r>
                            <a:rPr lang="en-US" b="0" i="1" dirty="0" smtClean="0">
                              <a:latin typeface="Cambria Math" panose="02040503050406030204" pitchFamily="18" charset="0"/>
                              <a:ea typeface="Cambria Math" panose="02040503050406030204" pitchFamily="18" charset="0"/>
                            </a:rPr>
                            <m:t>𝑃𝑟𝑜𝑎𝑐𝑡𝑖𝑣𝑖𝑡𝑦</m:t>
                          </m:r>
                        </m:e>
                        <m:sub>
                          <m:r>
                            <a:rPr lang="en-US" i="1" dirty="0">
                              <a:latin typeface="Cambria Math" panose="02040503050406030204" pitchFamily="18" charset="0"/>
                              <a:ea typeface="Cambria Math" panose="02040503050406030204" pitchFamily="18" charset="0"/>
                            </a:rPr>
                            <m:t>𝑖</m:t>
                          </m:r>
                        </m:sub>
                      </m:sSub>
                      <m:r>
                        <a:rPr lang="en-US" b="0" i="0" dirty="0" smtClean="0">
                          <a:latin typeface="Cambria Math" panose="02040503050406030204" pitchFamily="18" charset="0"/>
                          <a:ea typeface="Cambria Math" panose="02040503050406030204" pitchFamily="18" charset="0"/>
                        </a:rPr>
                        <m:t>+</m:t>
                      </m:r>
                      <m:r>
                        <a:rPr lang="en-US" b="0" i="1" dirty="0" smtClean="0">
                          <a:latin typeface="Cambria Math" panose="02040503050406030204" pitchFamily="18" charset="0"/>
                          <a:ea typeface="Cambria Math" panose="02040503050406030204" pitchFamily="18" charset="0"/>
                        </a:rPr>
                        <m:t>𝐶𝑜𝑛𝑡𝑟𝑜𝑙𝑠</m:t>
                      </m:r>
                      <m:r>
                        <a:rPr lang="ru-RU" b="0" i="1" dirty="0" smtClean="0">
                          <a:latin typeface="Cambria Math" panose="02040503050406030204" pitchFamily="18" charset="0"/>
                          <a:ea typeface="Cambria Math" panose="02040503050406030204" pitchFamily="18" charset="0"/>
                        </a:rPr>
                        <m:t>+</m:t>
                      </m:r>
                      <m:sSub>
                        <m:sSubPr>
                          <m:ctrlPr>
                            <a:rPr lang="ru-RU" b="0" i="1" dirty="0" smtClean="0">
                              <a:latin typeface="Cambria Math" panose="02040503050406030204" pitchFamily="18" charset="0"/>
                              <a:ea typeface="Cambria Math" panose="02040503050406030204" pitchFamily="18" charset="0"/>
                            </a:rPr>
                          </m:ctrlPr>
                        </m:sSubPr>
                        <m:e>
                          <m:r>
                            <a:rPr lang="ru-RU" b="0" i="1" dirty="0" smtClean="0">
                              <a:latin typeface="Cambria Math" panose="02040503050406030204" pitchFamily="18" charset="0"/>
                              <a:ea typeface="Cambria Math" panose="02040503050406030204" pitchFamily="18" charset="0"/>
                            </a:rPr>
                            <m:t>𝜀</m:t>
                          </m:r>
                        </m:e>
                        <m:sub>
                          <m:r>
                            <a:rPr lang="en-US" b="0" i="1" dirty="0" smtClean="0">
                              <a:latin typeface="Cambria Math" panose="02040503050406030204" pitchFamily="18" charset="0"/>
                              <a:ea typeface="Cambria Math" panose="02040503050406030204" pitchFamily="18" charset="0"/>
                            </a:rPr>
                            <m:t>𝑖</m:t>
                          </m:r>
                        </m:sub>
                      </m:sSub>
                    </m:oMath>
                  </m:oMathPara>
                </a14:m>
                <a:endParaRPr lang="en-US" b="0" i="1" dirty="0">
                  <a:latin typeface="Cambria Math" panose="02040503050406030204" pitchFamily="18" charset="0"/>
                  <a:ea typeface="Cambria Math" panose="02040503050406030204" pitchFamily="18" charset="0"/>
                </a:endParaRPr>
              </a:p>
              <a:p>
                <a:pPr algn="l">
                  <a:defRPr sz="2800">
                    <a:solidFill>
                      <a:srgbClr val="253957"/>
                    </a:solidFill>
                    <a:latin typeface="+mn-lt"/>
                    <a:ea typeface="+mn-ea"/>
                    <a:cs typeface="+mn-cs"/>
                    <a:sym typeface="Arial Narrow"/>
                  </a:defRPr>
                </a:pPr>
                <a:endParaRPr lang="ru-RU" sz="1200" i="1" dirty="0">
                  <a:solidFill>
                    <a:srgbClr val="253957"/>
                  </a:solidFill>
                  <a:latin typeface="Cambria Math" panose="02040503050406030204" pitchFamily="18" charset="0"/>
                  <a:ea typeface="Cambria Math" panose="02040503050406030204" pitchFamily="18" charset="0"/>
                  <a:sym typeface="Arial Narrow"/>
                </a:endParaRPr>
              </a:p>
            </p:txBody>
          </p:sp>
        </mc:Choice>
        <mc:Fallback xmlns="">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4F9ABE4E-7C78-4B94-839D-EA84217FC46A}"/>
                  </a:ext>
                </a:extLst>
              </p:cNvPr>
              <p:cNvSpPr txBox="1">
                <a:spLocks noRot="1" noChangeAspect="1" noMove="1" noResize="1" noEditPoints="1" noAdjustHandles="1" noChangeArrowheads="1" noChangeShapeType="1" noTextEdit="1"/>
              </p:cNvSpPr>
              <p:nvPr/>
            </p:nvSpPr>
            <p:spPr>
              <a:xfrm>
                <a:off x="750520" y="2560532"/>
                <a:ext cx="12594054" cy="1714891"/>
              </a:xfrm>
              <a:prstGeom prst="rect">
                <a:avLst/>
              </a:prstGeom>
              <a:blipFill>
                <a:blip r:embed="rId3"/>
                <a:stretch>
                  <a:fillRect/>
                </a:stretch>
              </a:blipFill>
              <a:ln w="12700">
                <a:miter lim="400000"/>
              </a:ln>
              <a:extLst>
                <a:ext uri="{C572A759-6A51-4108-AA02-DFA0A04FC94B}">
                  <ma14:wrappingTextBoxFlag xmlns:a14="http://schemas.microsoft.com/office/drawing/2010/main" xmlns:ma14="http://schemas.microsoft.com/office/mac/drawingml/2011/main" xmlns:m="http://schemas.openxmlformats.org/officeDocument/2006/math" xmlns="" val="1"/>
                </a:ext>
              </a:extLst>
            </p:spPr>
            <p:txBody>
              <a:bodyPr/>
              <a:lstStyle/>
              <a:p>
                <a:r>
                  <a:rPr lang="ru-RU">
                    <a:noFill/>
                  </a:rPr>
                  <a:t> </a:t>
                </a:r>
              </a:p>
            </p:txBody>
          </p:sp>
        </mc:Fallback>
      </mc:AlternateContent>
      <p:sp>
        <p:nvSpPr>
          <p:cNvPr id="4" name="Rectangle 1">
            <a:extLst>
              <a:ext uri="{FF2B5EF4-FFF2-40B4-BE49-F238E27FC236}">
                <a16:creationId xmlns:a16="http://schemas.microsoft.com/office/drawing/2014/main" id="{9374E950-2FB9-4E1B-B5E0-147E93A2B3B4}"/>
              </a:ext>
            </a:extLst>
          </p:cNvPr>
          <p:cNvSpPr>
            <a:spLocks noChangeArrowheads="1"/>
          </p:cNvSpPr>
          <p:nvPr/>
        </p:nvSpPr>
        <p:spPr bwMode="auto">
          <a:xfrm>
            <a:off x="12480032" y="12593468"/>
            <a:ext cx="595105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Standard </a:t>
            </a:r>
            <a:r>
              <a:rPr kumimoji="0" lang="ru-RU" altLang="ru-RU"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errors</a:t>
            </a: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parentheses</a:t>
            </a:r>
            <a:endParaRPr kumimoji="0" lang="ru-RU" altLang="ru-RU" sz="3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p&lt;0.01, ** p&lt;0.05, * p&lt;0.1</a:t>
            </a:r>
            <a:endParaRPr kumimoji="0" lang="ru-RU" altLang="ru-RU" sz="36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Таблица 11">
            <a:extLst>
              <a:ext uri="{FF2B5EF4-FFF2-40B4-BE49-F238E27FC236}">
                <a16:creationId xmlns:a16="http://schemas.microsoft.com/office/drawing/2014/main" id="{18D5BD4F-2609-4CA9-A3F8-9FCA747FAEA6}"/>
              </a:ext>
            </a:extLst>
          </p:cNvPr>
          <p:cNvGraphicFramePr>
            <a:graphicFrameLocks noGrp="1"/>
          </p:cNvGraphicFramePr>
          <p:nvPr>
            <p:extLst>
              <p:ext uri="{D42A27DB-BD31-4B8C-83A1-F6EECF244321}">
                <p14:modId xmlns:p14="http://schemas.microsoft.com/office/powerpoint/2010/main" val="2127336191"/>
              </p:ext>
            </p:extLst>
          </p:nvPr>
        </p:nvGraphicFramePr>
        <p:xfrm>
          <a:off x="750520" y="5041378"/>
          <a:ext cx="12579951" cy="7860792"/>
        </p:xfrm>
        <a:graphic>
          <a:graphicData uri="http://schemas.openxmlformats.org/drawingml/2006/table">
            <a:tbl>
              <a:tblPr firstRow="1" firstCol="1" bandRow="1">
                <a:tableStyleId>{5C22544A-7EE6-4342-B048-85BDC9FD1C3A}</a:tableStyleId>
              </a:tblPr>
              <a:tblGrid>
                <a:gridCol w="2821497">
                  <a:extLst>
                    <a:ext uri="{9D8B030D-6E8A-4147-A177-3AD203B41FA5}">
                      <a16:colId xmlns:a16="http://schemas.microsoft.com/office/drawing/2014/main" val="3128651899"/>
                    </a:ext>
                  </a:extLst>
                </a:gridCol>
                <a:gridCol w="9758454">
                  <a:extLst>
                    <a:ext uri="{9D8B030D-6E8A-4147-A177-3AD203B41FA5}">
                      <a16:colId xmlns:a16="http://schemas.microsoft.com/office/drawing/2014/main" val="383568058"/>
                    </a:ext>
                  </a:extLst>
                </a:gridCol>
              </a:tblGrid>
              <a:tr h="0">
                <a:tc>
                  <a:txBody>
                    <a:bodyPr/>
                    <a:lstStyle/>
                    <a:p>
                      <a:pPr marL="457200" algn="just" latinLnBrk="1">
                        <a:lnSpc>
                          <a:spcPct val="150000"/>
                        </a:lnSpc>
                      </a:pPr>
                      <a:r>
                        <a:rPr lang="en-US" sz="2800" kern="100" dirty="0">
                          <a:effectLst/>
                          <a:latin typeface="Times New Roman" panose="02020603050405020304" pitchFamily="18" charset="0"/>
                          <a:cs typeface="Times New Roman" panose="02020603050405020304" pitchFamily="18" charset="0"/>
                        </a:rPr>
                        <a:t>Variable</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457200" algn="just" latinLnBrk="1">
                        <a:lnSpc>
                          <a:spcPct val="150000"/>
                        </a:lnSpc>
                        <a:spcAft>
                          <a:spcPts val="1000"/>
                        </a:spcAft>
                      </a:pPr>
                      <a:r>
                        <a:rPr lang="en-GB" sz="2800" kern="100" dirty="0">
                          <a:effectLst/>
                          <a:latin typeface="Times New Roman" panose="02020603050405020304" pitchFamily="18" charset="0"/>
                          <a:cs typeface="Times New Roman" panose="02020603050405020304" pitchFamily="18" charset="0"/>
                        </a:rPr>
                        <a:t>Measurement</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2194522017"/>
                  </a:ext>
                </a:extLst>
              </a:tr>
              <a:tr h="0">
                <a:tc>
                  <a:txBody>
                    <a:bodyPr/>
                    <a:lstStyle/>
                    <a:p>
                      <a:pPr marL="457200" algn="just" latinLnBrk="1">
                        <a:lnSpc>
                          <a:spcPct val="150000"/>
                        </a:lnSpc>
                      </a:pPr>
                      <a:r>
                        <a:rPr lang="en-GB" sz="2800" kern="100" dirty="0">
                          <a:effectLst/>
                          <a:latin typeface="Times New Roman" panose="02020603050405020304" pitchFamily="18" charset="0"/>
                          <a:cs typeface="Times New Roman" panose="02020603050405020304" pitchFamily="18" charset="0"/>
                        </a:rPr>
                        <a:t>Propensity </a:t>
                      </a:r>
                      <a:endParaRPr lang="ru-RU" sz="2800" kern="100" dirty="0">
                        <a:effectLst/>
                        <a:latin typeface="Times New Roman" panose="02020603050405020304" pitchFamily="18" charset="0"/>
                        <a:cs typeface="Times New Roman" panose="02020603050405020304" pitchFamily="18" charset="0"/>
                      </a:endParaRPr>
                    </a:p>
                    <a:p>
                      <a:pPr marL="457200" algn="just" latinLnBrk="1">
                        <a:lnSpc>
                          <a:spcPct val="150000"/>
                        </a:lnSpc>
                      </a:pPr>
                      <a:r>
                        <a:rPr lang="en-GB" sz="2800" kern="100" dirty="0">
                          <a:effectLst/>
                          <a:latin typeface="Times New Roman" panose="02020603050405020304" pitchFamily="18" charset="0"/>
                          <a:cs typeface="Times New Roman" panose="02020603050405020304" pitchFamily="18" charset="0"/>
                        </a:rPr>
                        <a:t>to innovate</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indent="0" algn="just" latinLnBrk="1">
                        <a:lnSpc>
                          <a:spcPct val="150000"/>
                        </a:lnSpc>
                        <a:spcAft>
                          <a:spcPts val="1000"/>
                        </a:spcAft>
                      </a:pPr>
                      <a:r>
                        <a:rPr lang="en-US" sz="2800" kern="100" dirty="0">
                          <a:effectLst/>
                          <a:latin typeface="Times New Roman" panose="02020603050405020304" pitchFamily="18" charset="0"/>
                          <a:cs typeface="Times New Roman" panose="02020603050405020304" pitchFamily="18" charset="0"/>
                        </a:rPr>
                        <a:t>Alternative Kirton adoption inventory (</a:t>
                      </a:r>
                      <a:r>
                        <a:rPr lang="en-US" sz="2800" kern="100" dirty="0" err="1">
                          <a:effectLst/>
                          <a:latin typeface="Times New Roman" panose="02020603050405020304" pitchFamily="18" charset="0"/>
                          <a:cs typeface="Times New Roman" panose="02020603050405020304" pitchFamily="18" charset="0"/>
                        </a:rPr>
                        <a:t>AltKirt</a:t>
                      </a:r>
                      <a:r>
                        <a:rPr lang="en-US" sz="2800" kern="100" dirty="0">
                          <a:effectLst/>
                          <a:latin typeface="Times New Roman" panose="02020603050405020304" pitchFamily="18" charset="0"/>
                          <a:cs typeface="Times New Roman" panose="02020603050405020304" pitchFamily="18" charset="0"/>
                        </a:rPr>
                        <a:t>), a short version of Kirton adoption inventory developed by </a:t>
                      </a:r>
                      <a:r>
                        <a:rPr lang="en-US" sz="2800" kern="100" dirty="0" err="1">
                          <a:effectLst/>
                          <a:latin typeface="Times New Roman" panose="02020603050405020304" pitchFamily="18" charset="0"/>
                          <a:cs typeface="Times New Roman" panose="02020603050405020304" pitchFamily="18" charset="0"/>
                        </a:rPr>
                        <a:t>Bobic</a:t>
                      </a:r>
                      <a:r>
                        <a:rPr lang="en-US" sz="2800" kern="100" dirty="0">
                          <a:effectLst/>
                          <a:latin typeface="Times New Roman" panose="02020603050405020304" pitchFamily="18" charset="0"/>
                          <a:cs typeface="Times New Roman" panose="02020603050405020304" pitchFamily="18" charset="0"/>
                        </a:rPr>
                        <a:t> et al. (1999);</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921433044"/>
                  </a:ext>
                </a:extLst>
              </a:tr>
              <a:tr h="0">
                <a:tc>
                  <a:txBody>
                    <a:bodyPr/>
                    <a:lstStyle/>
                    <a:p>
                      <a:pPr marL="457200" algn="just" latinLnBrk="1">
                        <a:lnSpc>
                          <a:spcPct val="150000"/>
                        </a:lnSpc>
                      </a:pPr>
                      <a:r>
                        <a:rPr lang="en-GB" sz="2800" kern="100" dirty="0">
                          <a:effectLst/>
                          <a:latin typeface="Times New Roman" panose="02020603050405020304" pitchFamily="18" charset="0"/>
                          <a:cs typeface="Times New Roman" panose="02020603050405020304" pitchFamily="18" charset="0"/>
                        </a:rPr>
                        <a:t>Sensation-</a:t>
                      </a:r>
                    </a:p>
                    <a:p>
                      <a:pPr marL="457200" algn="just" latinLnBrk="1">
                        <a:lnSpc>
                          <a:spcPct val="150000"/>
                        </a:lnSpc>
                      </a:pPr>
                      <a:r>
                        <a:rPr lang="en-GB" sz="2800" kern="100" dirty="0">
                          <a:effectLst/>
                          <a:latin typeface="Times New Roman" panose="02020603050405020304" pitchFamily="18" charset="0"/>
                          <a:cs typeface="Times New Roman" panose="02020603050405020304" pitchFamily="18" charset="0"/>
                        </a:rPr>
                        <a:t>seeking</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indent="0" algn="just" latinLnBrk="1">
                        <a:lnSpc>
                          <a:spcPct val="150000"/>
                        </a:lnSpc>
                        <a:spcAft>
                          <a:spcPts val="1000"/>
                        </a:spcAft>
                      </a:pPr>
                      <a:r>
                        <a:rPr lang="en-US" sz="2800" kern="100" dirty="0">
                          <a:effectLst/>
                          <a:latin typeface="Times New Roman" panose="02020603050405020304" pitchFamily="18" charset="0"/>
                          <a:cs typeface="Times New Roman" panose="02020603050405020304" pitchFamily="18" charset="0"/>
                        </a:rPr>
                        <a:t>Brief sensation seeking scale (BSSS) developed by Hoyle et al. (2002) – short version of sensation seeking scale elaborated by Zuckerman et al. (1978);</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1009760614"/>
                  </a:ext>
                </a:extLst>
              </a:tr>
              <a:tr h="0">
                <a:tc>
                  <a:txBody>
                    <a:bodyPr/>
                    <a:lstStyle/>
                    <a:p>
                      <a:pPr marL="457200" algn="just" latinLnBrk="1">
                        <a:lnSpc>
                          <a:spcPct val="150000"/>
                        </a:lnSpc>
                        <a:spcAft>
                          <a:spcPts val="1000"/>
                        </a:spcAft>
                      </a:pPr>
                      <a:r>
                        <a:rPr lang="en-GB" sz="2800" kern="100" dirty="0">
                          <a:effectLst/>
                          <a:latin typeface="Times New Roman" panose="02020603050405020304" pitchFamily="18" charset="0"/>
                          <a:cs typeface="Times New Roman" panose="02020603050405020304" pitchFamily="18" charset="0"/>
                        </a:rPr>
                        <a:t>Creativity</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50000"/>
                        </a:lnSpc>
                        <a:spcAft>
                          <a:spcPts val="1000"/>
                        </a:spcAft>
                      </a:pPr>
                      <a:r>
                        <a:rPr lang="en-GB" sz="2800" kern="100" dirty="0">
                          <a:effectLst/>
                          <a:latin typeface="Times New Roman" panose="02020603050405020304" pitchFamily="18" charset="0"/>
                          <a:cs typeface="Times New Roman" panose="02020603050405020304" pitchFamily="18" charset="0"/>
                        </a:rPr>
                        <a:t>1) Torrance's (1972) test of creative thinking for an offline survey, 2) Mednick's (1962) verbal creativity test for an online survey, 3) Creative achievements questionnaire (CAQ) – both for online and offline surveys;</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1167169071"/>
                  </a:ext>
                </a:extLst>
              </a:tr>
              <a:tr h="0">
                <a:tc>
                  <a:txBody>
                    <a:bodyPr/>
                    <a:lstStyle/>
                    <a:p>
                      <a:pPr marL="457200" algn="just" latinLnBrk="1">
                        <a:lnSpc>
                          <a:spcPct val="150000"/>
                        </a:lnSpc>
                        <a:spcAft>
                          <a:spcPts val="1000"/>
                        </a:spcAft>
                      </a:pPr>
                      <a:r>
                        <a:rPr lang="en-GB" sz="2800" kern="100" dirty="0">
                          <a:effectLst/>
                          <a:latin typeface="Times New Roman" panose="02020603050405020304" pitchFamily="18" charset="0"/>
                          <a:cs typeface="Times New Roman" panose="02020603050405020304" pitchFamily="18" charset="0"/>
                        </a:rPr>
                        <a:t>Risk-taking</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50000"/>
                        </a:lnSpc>
                        <a:spcAft>
                          <a:spcPts val="1000"/>
                        </a:spcAft>
                      </a:pPr>
                      <a:r>
                        <a:rPr lang="en-GB" sz="2800" kern="100">
                          <a:effectLst/>
                          <a:latin typeface="Times New Roman" panose="02020603050405020304" pitchFamily="18" charset="0"/>
                          <a:cs typeface="Times New Roman" panose="02020603050405020304" pitchFamily="18" charset="0"/>
                        </a:rPr>
                        <a:t>1) Self-estimation, 2) Gneezy &amp; Potters (1997) method, 3) Eckel &amp; Grossman (2002) method;</a:t>
                      </a:r>
                      <a:endParaRPr lang="ru-RU" sz="2800" kern="1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476843431"/>
                  </a:ext>
                </a:extLst>
              </a:tr>
              <a:tr h="0">
                <a:tc>
                  <a:txBody>
                    <a:bodyPr/>
                    <a:lstStyle/>
                    <a:p>
                      <a:pPr marL="457200" algn="just" latinLnBrk="1">
                        <a:lnSpc>
                          <a:spcPct val="150000"/>
                        </a:lnSpc>
                        <a:spcAft>
                          <a:spcPts val="1000"/>
                        </a:spcAft>
                      </a:pPr>
                      <a:r>
                        <a:rPr lang="en-GB" sz="2800" kern="100" dirty="0">
                          <a:effectLst/>
                          <a:latin typeface="Times New Roman" panose="02020603050405020304" pitchFamily="18" charset="0"/>
                          <a:cs typeface="Times New Roman" panose="02020603050405020304" pitchFamily="18" charset="0"/>
                        </a:rPr>
                        <a:t>Proactivity</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50000"/>
                        </a:lnSpc>
                        <a:spcAft>
                          <a:spcPts val="1000"/>
                        </a:spcAft>
                      </a:pPr>
                      <a:r>
                        <a:rPr lang="en-GB" sz="2800" kern="100" dirty="0">
                          <a:effectLst/>
                          <a:latin typeface="Times New Roman" panose="02020603050405020304" pitchFamily="18" charset="0"/>
                          <a:cs typeface="Times New Roman" panose="02020603050405020304" pitchFamily="18" charset="0"/>
                        </a:rPr>
                        <a:t>1) Self-estimation, 2) Rewards, 3) Regular hobbies and sports</a:t>
                      </a:r>
                      <a:r>
                        <a:rPr lang="en-US" sz="2800" kern="100" dirty="0">
                          <a:effectLst/>
                          <a:latin typeface="Times New Roman" panose="02020603050405020304" pitchFamily="18" charset="0"/>
                          <a:cs typeface="Times New Roman" panose="02020603050405020304" pitchFamily="18" charset="0"/>
                        </a:rPr>
                        <a:t>.</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617603709"/>
                  </a:ext>
                </a:extLst>
              </a:tr>
            </a:tbl>
          </a:graphicData>
        </a:graphic>
      </p:graphicFrame>
      <p:graphicFrame>
        <p:nvGraphicFramePr>
          <p:cNvPr id="11" name="Таблица 10">
            <a:extLst>
              <a:ext uri="{FF2B5EF4-FFF2-40B4-BE49-F238E27FC236}">
                <a16:creationId xmlns:a16="http://schemas.microsoft.com/office/drawing/2014/main" id="{323E5585-638C-4B5B-97F7-A6E4E7BACEC4}"/>
              </a:ext>
            </a:extLst>
          </p:cNvPr>
          <p:cNvGraphicFramePr>
            <a:graphicFrameLocks noGrp="1"/>
          </p:cNvGraphicFramePr>
          <p:nvPr>
            <p:extLst>
              <p:ext uri="{D42A27DB-BD31-4B8C-83A1-F6EECF244321}">
                <p14:modId xmlns:p14="http://schemas.microsoft.com/office/powerpoint/2010/main" val="1056564877"/>
              </p:ext>
            </p:extLst>
          </p:nvPr>
        </p:nvGraphicFramePr>
        <p:xfrm>
          <a:off x="13613386" y="961965"/>
          <a:ext cx="4069615" cy="11292840"/>
        </p:xfrm>
        <a:graphic>
          <a:graphicData uri="http://schemas.openxmlformats.org/drawingml/2006/table">
            <a:tbl>
              <a:tblPr firstRow="1" bandRow="1">
                <a:tableStyleId>{B301B821-A1FF-4177-AEE7-76D212191A09}</a:tableStyleId>
              </a:tblPr>
              <a:tblGrid>
                <a:gridCol w="2696120">
                  <a:extLst>
                    <a:ext uri="{9D8B030D-6E8A-4147-A177-3AD203B41FA5}">
                      <a16:colId xmlns:a16="http://schemas.microsoft.com/office/drawing/2014/main" val="4112584868"/>
                    </a:ext>
                  </a:extLst>
                </a:gridCol>
                <a:gridCol w="1373495">
                  <a:extLst>
                    <a:ext uri="{9D8B030D-6E8A-4147-A177-3AD203B41FA5}">
                      <a16:colId xmlns:a16="http://schemas.microsoft.com/office/drawing/2014/main" val="2264591081"/>
                    </a:ext>
                  </a:extLst>
                </a:gridCol>
              </a:tblGrid>
              <a:tr h="409575">
                <a:tc>
                  <a:txBody>
                    <a:bodyPr/>
                    <a:lstStyle/>
                    <a:p>
                      <a:pPr algn="l" fontAlgn="ctr"/>
                      <a:r>
                        <a:rPr lang="ru-RU" sz="2400" u="none" strike="noStrike" dirty="0">
                          <a:effectLst/>
                          <a:latin typeface="Times New Roman" panose="02020603050405020304" pitchFamily="18" charset="0"/>
                          <a:cs typeface="Times New Roman" panose="02020603050405020304" pitchFamily="18" charset="0"/>
                        </a:rPr>
                        <a:t>VARIABLES</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PtI</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186926747"/>
                  </a:ext>
                </a:extLst>
              </a:tr>
              <a:tr h="200025">
                <a:tc>
                  <a:txBody>
                    <a:bodyPr/>
                    <a:lstStyle/>
                    <a:p>
                      <a:pPr algn="l" fontAlgn="ctr"/>
                      <a:r>
                        <a:rPr lang="ru-RU" sz="2400" b="1" u="none" strike="noStrike" dirty="0">
                          <a:effectLst/>
                          <a:latin typeface="Times New Roman" panose="02020603050405020304" pitchFamily="18" charset="0"/>
                          <a:cs typeface="Times New Roman" panose="02020603050405020304" pitchFamily="18" charset="0"/>
                        </a:rPr>
                        <a:t>BSSS</a:t>
                      </a:r>
                      <a:endParaRPr lang="ru-RU"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b="1" u="none" strike="noStrike" dirty="0">
                          <a:effectLst/>
                          <a:latin typeface="Times New Roman" panose="02020603050405020304" pitchFamily="18" charset="0"/>
                          <a:cs typeface="Times New Roman" panose="02020603050405020304" pitchFamily="18" charset="0"/>
                        </a:rPr>
                        <a:t>0.0481**</a:t>
                      </a:r>
                      <a:endParaRPr lang="ru-RU"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468809489"/>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CAQ</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0.0268</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590733451"/>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Mednick</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-0.00963</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935238708"/>
                  </a:ext>
                </a:extLst>
              </a:tr>
              <a:tr h="200025">
                <a:tc>
                  <a:txBody>
                    <a:bodyPr/>
                    <a:lstStyle/>
                    <a:p>
                      <a:pPr algn="l" fontAlgn="ctr"/>
                      <a:r>
                        <a:rPr lang="ru-RU" sz="2400" b="1" u="none" strike="noStrike">
                          <a:effectLst/>
                          <a:latin typeface="Times New Roman" panose="02020603050405020304" pitchFamily="18" charset="0"/>
                          <a:cs typeface="Times New Roman" panose="02020603050405020304" pitchFamily="18" charset="0"/>
                        </a:rPr>
                        <a:t>Activity</a:t>
                      </a:r>
                      <a:endParaRPr lang="ru-RU"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b="1" u="none" strike="noStrike" dirty="0">
                          <a:effectLst/>
                          <a:latin typeface="Times New Roman" panose="02020603050405020304" pitchFamily="18" charset="0"/>
                          <a:cs typeface="Times New Roman" panose="02020603050405020304" pitchFamily="18" charset="0"/>
                        </a:rPr>
                        <a:t>0.496*</a:t>
                      </a:r>
                      <a:endParaRPr lang="ru-RU"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963949391"/>
                  </a:ext>
                </a:extLst>
              </a:tr>
              <a:tr h="190500">
                <a:tc>
                  <a:txBody>
                    <a:bodyPr/>
                    <a:lstStyle/>
                    <a:p>
                      <a:pPr algn="l" fontAlgn="ctr"/>
                      <a:r>
                        <a:rPr lang="ru-RU" sz="2400" u="none" strike="noStrike">
                          <a:effectLst/>
                          <a:latin typeface="Times New Roman" panose="02020603050405020304" pitchFamily="18" charset="0"/>
                          <a:cs typeface="Times New Roman" panose="02020603050405020304" pitchFamily="18" charset="0"/>
                        </a:rPr>
                        <a:t>RT_inv</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-0.000218</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960916342"/>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RT_recive</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0.150</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518285629"/>
                  </a:ext>
                </a:extLst>
              </a:tr>
              <a:tr h="200025">
                <a:tc>
                  <a:txBody>
                    <a:bodyPr/>
                    <a:lstStyle/>
                    <a:p>
                      <a:pPr algn="l" fontAlgn="ctr"/>
                      <a:r>
                        <a:rPr lang="ru-RU" sz="2400" b="1" u="none" strike="noStrike">
                          <a:effectLst/>
                          <a:latin typeface="Times New Roman" panose="02020603050405020304" pitchFamily="18" charset="0"/>
                          <a:cs typeface="Times New Roman" panose="02020603050405020304" pitchFamily="18" charset="0"/>
                        </a:rPr>
                        <a:t>Investment_exp</a:t>
                      </a:r>
                      <a:endParaRPr lang="ru-RU"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b="1" u="none" strike="noStrike" dirty="0">
                          <a:effectLst/>
                          <a:latin typeface="Times New Roman" panose="02020603050405020304" pitchFamily="18" charset="0"/>
                          <a:cs typeface="Times New Roman" panose="02020603050405020304" pitchFamily="18" charset="0"/>
                        </a:rPr>
                        <a:t>-0.702*</a:t>
                      </a:r>
                      <a:endParaRPr lang="ru-RU"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156343827"/>
                  </a:ext>
                </a:extLst>
              </a:tr>
              <a:tr h="200025">
                <a:tc>
                  <a:txBody>
                    <a:bodyPr/>
                    <a:lstStyle/>
                    <a:p>
                      <a:pPr algn="l" fontAlgn="ctr"/>
                      <a:r>
                        <a:rPr lang="ru-RU" sz="2400" b="1" u="none" strike="noStrike">
                          <a:effectLst/>
                          <a:latin typeface="Times New Roman" panose="02020603050405020304" pitchFamily="18" charset="0"/>
                          <a:cs typeface="Times New Roman" panose="02020603050405020304" pitchFamily="18" charset="0"/>
                        </a:rPr>
                        <a:t>Business_exp</a:t>
                      </a:r>
                      <a:endParaRPr lang="ru-RU" sz="24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b="1" u="none" strike="noStrike" dirty="0">
                          <a:effectLst/>
                          <a:latin typeface="Times New Roman" panose="02020603050405020304" pitchFamily="18" charset="0"/>
                          <a:cs typeface="Times New Roman" panose="02020603050405020304" pitchFamily="18" charset="0"/>
                        </a:rPr>
                        <a:t>1.101*</a:t>
                      </a:r>
                      <a:endParaRPr lang="ru-RU"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640915285"/>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Relationship</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-0.0542</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845916818"/>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Big_family</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0.216</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760282195"/>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Parents_function</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-0.307</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861081556"/>
                  </a:ext>
                </a:extLst>
              </a:tr>
              <a:tr h="200025">
                <a:tc>
                  <a:txBody>
                    <a:bodyPr/>
                    <a:lstStyle/>
                    <a:p>
                      <a:pPr algn="l" fontAlgn="ctr"/>
                      <a:r>
                        <a:rPr lang="ru-RU" sz="2400" b="1" u="none" strike="noStrike" dirty="0" err="1">
                          <a:effectLst/>
                          <a:latin typeface="Times New Roman" panose="02020603050405020304" pitchFamily="18" charset="0"/>
                          <a:cs typeface="Times New Roman" panose="02020603050405020304" pitchFamily="18" charset="0"/>
                        </a:rPr>
                        <a:t>Parents_educ</a:t>
                      </a:r>
                      <a:endParaRPr lang="ru-RU"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b="1" u="none" strike="noStrike" dirty="0">
                          <a:effectLst/>
                          <a:latin typeface="Times New Roman" panose="02020603050405020304" pitchFamily="18" charset="0"/>
                          <a:cs typeface="Times New Roman" panose="02020603050405020304" pitchFamily="18" charset="0"/>
                        </a:rPr>
                        <a:t>-0.840**</a:t>
                      </a:r>
                      <a:endParaRPr lang="ru-RU"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710600738"/>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Disaster</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0.193</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589659999"/>
                  </a:ext>
                </a:extLst>
              </a:tr>
              <a:tr h="200025">
                <a:tc>
                  <a:txBody>
                    <a:bodyPr/>
                    <a:lstStyle/>
                    <a:p>
                      <a:pPr algn="l" fontAlgn="ctr"/>
                      <a:r>
                        <a:rPr lang="ru-RU" sz="2400" b="1" u="none" strike="noStrike" dirty="0" err="1">
                          <a:effectLst/>
                          <a:latin typeface="Times New Roman" panose="02020603050405020304" pitchFamily="18" charset="0"/>
                          <a:cs typeface="Times New Roman" panose="02020603050405020304" pitchFamily="18" charset="0"/>
                        </a:rPr>
                        <a:t>Hobbies</a:t>
                      </a:r>
                      <a:endParaRPr lang="ru-RU"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b="1" u="none" strike="noStrike" dirty="0">
                          <a:effectLst/>
                          <a:latin typeface="Times New Roman" panose="02020603050405020304" pitchFamily="18" charset="0"/>
                          <a:cs typeface="Times New Roman" panose="02020603050405020304" pitchFamily="18" charset="0"/>
                        </a:rPr>
                        <a:t>-1.320**</a:t>
                      </a:r>
                      <a:endParaRPr lang="ru-RU"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19657777"/>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Sports</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0.395</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303882163"/>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Extreme</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0.0352</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130763310"/>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Addicted</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0.453</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005785364"/>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Age</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-0.0329</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510601422"/>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Male</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0.0863</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784534849"/>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Income</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-0.0209</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901371687"/>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Working</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0.714</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315155953"/>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Self_employed</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-0.833</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790997496"/>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Educ_years</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0.0468</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930949288"/>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Awards</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-0.227</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93279228"/>
                  </a:ext>
                </a:extLst>
              </a:tr>
              <a:tr h="200025">
                <a:tc>
                  <a:txBody>
                    <a:bodyPr/>
                    <a:lstStyle/>
                    <a:p>
                      <a:pPr algn="l" fontAlgn="ctr"/>
                      <a:r>
                        <a:rPr lang="ru-RU" sz="2400" b="1" u="none" strike="noStrike" dirty="0" err="1">
                          <a:effectLst/>
                          <a:latin typeface="Times New Roman" panose="02020603050405020304" pitchFamily="18" charset="0"/>
                          <a:cs typeface="Times New Roman" panose="02020603050405020304" pitchFamily="18" charset="0"/>
                        </a:rPr>
                        <a:t>N_higher_educ</a:t>
                      </a:r>
                      <a:endParaRPr lang="ru-RU"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b="1" u="none" strike="noStrike" dirty="0">
                          <a:effectLst/>
                          <a:latin typeface="Times New Roman" panose="02020603050405020304" pitchFamily="18" charset="0"/>
                          <a:cs typeface="Times New Roman" panose="02020603050405020304" pitchFamily="18" charset="0"/>
                        </a:rPr>
                        <a:t>0.948**</a:t>
                      </a:r>
                      <a:endParaRPr lang="ru-RU"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125400866"/>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N_jobs</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-0.329</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231303003"/>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Constant</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a:effectLst/>
                          <a:latin typeface="Times New Roman" panose="02020603050405020304" pitchFamily="18" charset="0"/>
                          <a:cs typeface="Times New Roman" panose="02020603050405020304" pitchFamily="18" charset="0"/>
                        </a:rPr>
                        <a:t>2.350</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019105049"/>
                  </a:ext>
                </a:extLst>
              </a:tr>
              <a:tr h="200025">
                <a:tc>
                  <a:txBody>
                    <a:bodyPr/>
                    <a:lstStyle/>
                    <a:p>
                      <a:pPr algn="l" fontAlgn="ctr"/>
                      <a:r>
                        <a:rPr lang="ru-RU" sz="2400" u="none" strike="noStrike">
                          <a:effectLst/>
                          <a:latin typeface="Times New Roman" panose="02020603050405020304" pitchFamily="18" charset="0"/>
                          <a:cs typeface="Times New Roman" panose="02020603050405020304" pitchFamily="18" charset="0"/>
                        </a:rPr>
                        <a:t>Observations</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dirty="0">
                          <a:effectLst/>
                          <a:latin typeface="Times New Roman" panose="02020603050405020304" pitchFamily="18" charset="0"/>
                          <a:cs typeface="Times New Roman" panose="02020603050405020304" pitchFamily="18" charset="0"/>
                        </a:rPr>
                        <a:t>105</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59017679"/>
                  </a:ext>
                </a:extLst>
              </a:tr>
              <a:tr h="209550">
                <a:tc>
                  <a:txBody>
                    <a:bodyPr/>
                    <a:lstStyle/>
                    <a:p>
                      <a:pPr algn="l" fontAlgn="ctr"/>
                      <a:r>
                        <a:rPr lang="ru-RU" sz="2400" u="none" strike="noStrike">
                          <a:effectLst/>
                          <a:latin typeface="Times New Roman" panose="02020603050405020304" pitchFamily="18" charset="0"/>
                          <a:cs typeface="Times New Roman" panose="02020603050405020304" pitchFamily="18" charset="0"/>
                        </a:rPr>
                        <a:t>R-squared</a:t>
                      </a:r>
                      <a:endParaRPr lang="ru-RU" sz="2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400" u="none" strike="noStrike" dirty="0">
                          <a:effectLst/>
                          <a:latin typeface="Times New Roman" panose="02020603050405020304" pitchFamily="18" charset="0"/>
                          <a:cs typeface="Times New Roman" panose="02020603050405020304" pitchFamily="18" charset="0"/>
                        </a:rPr>
                        <a:t>0.421</a:t>
                      </a:r>
                      <a:endParaRPr lang="ru-RU"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985046035"/>
                  </a:ext>
                </a:extLst>
              </a:tr>
            </a:tbl>
          </a:graphicData>
        </a:graphic>
      </p:graphicFrame>
      <p:graphicFrame>
        <p:nvGraphicFramePr>
          <p:cNvPr id="3" name="Таблица 2">
            <a:extLst>
              <a:ext uri="{FF2B5EF4-FFF2-40B4-BE49-F238E27FC236}">
                <a16:creationId xmlns:a16="http://schemas.microsoft.com/office/drawing/2014/main" id="{3D589F52-7370-4B70-B793-20BEBE2A33B8}"/>
              </a:ext>
            </a:extLst>
          </p:cNvPr>
          <p:cNvGraphicFramePr>
            <a:graphicFrameLocks noGrp="1"/>
          </p:cNvGraphicFramePr>
          <p:nvPr>
            <p:extLst>
              <p:ext uri="{D42A27DB-BD31-4B8C-83A1-F6EECF244321}">
                <p14:modId xmlns:p14="http://schemas.microsoft.com/office/powerpoint/2010/main" val="3383916030"/>
              </p:ext>
            </p:extLst>
          </p:nvPr>
        </p:nvGraphicFramePr>
        <p:xfrm>
          <a:off x="18431083" y="519471"/>
          <a:ext cx="4556992" cy="13201650"/>
        </p:xfrm>
        <a:graphic>
          <a:graphicData uri="http://schemas.openxmlformats.org/drawingml/2006/table">
            <a:tbl>
              <a:tblPr firstRow="1" bandRow="1">
                <a:tableStyleId>{B301B821-A1FF-4177-AEE7-76D212191A09}</a:tableStyleId>
              </a:tblPr>
              <a:tblGrid>
                <a:gridCol w="3019007">
                  <a:extLst>
                    <a:ext uri="{9D8B030D-6E8A-4147-A177-3AD203B41FA5}">
                      <a16:colId xmlns:a16="http://schemas.microsoft.com/office/drawing/2014/main" val="4241158996"/>
                    </a:ext>
                  </a:extLst>
                </a:gridCol>
                <a:gridCol w="1537985">
                  <a:extLst>
                    <a:ext uri="{9D8B030D-6E8A-4147-A177-3AD203B41FA5}">
                      <a16:colId xmlns:a16="http://schemas.microsoft.com/office/drawing/2014/main" val="1871952641"/>
                    </a:ext>
                  </a:extLst>
                </a:gridCol>
              </a:tblGrid>
              <a:tr h="209550">
                <a:tc>
                  <a:txBody>
                    <a:bodyPr/>
                    <a:lstStyle/>
                    <a:p>
                      <a:pPr algn="l" fontAlgn="ctr"/>
                      <a:r>
                        <a:rPr lang="en-GB" sz="2000" b="0" u="none" strike="noStrike" dirty="0">
                          <a:solidFill>
                            <a:schemeClr val="bg1"/>
                          </a:solidFill>
                          <a:effectLst/>
                          <a:latin typeface="Times New Roman" panose="02020603050405020304" pitchFamily="18" charset="0"/>
                          <a:cs typeface="Times New Roman" panose="02020603050405020304" pitchFamily="18" charset="0"/>
                        </a:rPr>
                        <a:t>VARIABLES</a:t>
                      </a:r>
                      <a:endParaRPr lang="en-GB" sz="20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000" b="0" u="none" strike="noStrike" dirty="0" err="1">
                          <a:solidFill>
                            <a:schemeClr val="bg1"/>
                          </a:solidFill>
                          <a:effectLst/>
                          <a:latin typeface="Times New Roman" panose="02020603050405020304" pitchFamily="18" charset="0"/>
                          <a:cs typeface="Times New Roman" panose="02020603050405020304" pitchFamily="18" charset="0"/>
                        </a:rPr>
                        <a:t>PtI</a:t>
                      </a:r>
                      <a:endParaRPr lang="en-GB" sz="20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403880846"/>
                  </a:ext>
                </a:extLst>
              </a:tr>
              <a:tr h="200025">
                <a:tc>
                  <a:txBody>
                    <a:bodyPr/>
                    <a:lstStyle/>
                    <a:p>
                      <a:pPr algn="l" fontAlgn="ctr"/>
                      <a:r>
                        <a:rPr lang="en-GB" sz="2000" b="1" u="none" strike="noStrike">
                          <a:solidFill>
                            <a:srgbClr val="000000"/>
                          </a:solidFill>
                          <a:effectLst/>
                          <a:latin typeface="Times New Roman" panose="02020603050405020304" pitchFamily="18" charset="0"/>
                          <a:cs typeface="Times New Roman" panose="02020603050405020304" pitchFamily="18" charset="0"/>
                        </a:rPr>
                        <a:t>BSSS</a:t>
                      </a:r>
                      <a:endParaRPr lang="en-GB"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1" u="none" strike="noStrike">
                          <a:solidFill>
                            <a:srgbClr val="000000"/>
                          </a:solidFill>
                          <a:effectLst/>
                          <a:latin typeface="Times New Roman" panose="02020603050405020304" pitchFamily="18" charset="0"/>
                          <a:cs typeface="Times New Roman" panose="02020603050405020304" pitchFamily="18" charset="0"/>
                        </a:rPr>
                        <a:t>0.119***</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820620088"/>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CAQ</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0.00901</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035413531"/>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Mednick</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-0.0868</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748829684"/>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2.Activity</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-0.137</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947173014"/>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3.Activity</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0.153</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739169046"/>
                  </a:ext>
                </a:extLst>
              </a:tr>
              <a:tr h="200025">
                <a:tc>
                  <a:txBody>
                    <a:bodyPr/>
                    <a:lstStyle/>
                    <a:p>
                      <a:pPr algn="l" fontAlgn="ctr"/>
                      <a:r>
                        <a:rPr lang="en-GB" sz="2000" b="1" u="none" strike="noStrike">
                          <a:solidFill>
                            <a:srgbClr val="000000"/>
                          </a:solidFill>
                          <a:effectLst/>
                          <a:latin typeface="Times New Roman" panose="02020603050405020304" pitchFamily="18" charset="0"/>
                          <a:cs typeface="Times New Roman" panose="02020603050405020304" pitchFamily="18" charset="0"/>
                        </a:rPr>
                        <a:t>4.Activity</a:t>
                      </a:r>
                      <a:endParaRPr lang="en-GB"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1" u="none" strike="noStrike">
                          <a:solidFill>
                            <a:srgbClr val="000000"/>
                          </a:solidFill>
                          <a:effectLst/>
                          <a:latin typeface="Times New Roman" panose="02020603050405020304" pitchFamily="18" charset="0"/>
                          <a:cs typeface="Times New Roman" panose="02020603050405020304" pitchFamily="18" charset="0"/>
                        </a:rPr>
                        <a:t>3.085*</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882149892"/>
                  </a:ext>
                </a:extLst>
              </a:tr>
              <a:tr h="25717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RT_inv</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-0.000339</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40134885"/>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RT_recive</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0.0150</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398241506"/>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Investment_exp</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-0.862</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750745169"/>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Business_exp</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-0.401</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920749460"/>
                  </a:ext>
                </a:extLst>
              </a:tr>
              <a:tr h="200025">
                <a:tc>
                  <a:txBody>
                    <a:bodyPr/>
                    <a:lstStyle/>
                    <a:p>
                      <a:pPr algn="l" fontAlgn="ctr"/>
                      <a:r>
                        <a:rPr lang="en-GB" sz="2000" b="1" u="none" strike="noStrike">
                          <a:solidFill>
                            <a:srgbClr val="000000"/>
                          </a:solidFill>
                          <a:effectLst/>
                          <a:latin typeface="Times New Roman" panose="02020603050405020304" pitchFamily="18" charset="0"/>
                          <a:cs typeface="Times New Roman" panose="02020603050405020304" pitchFamily="18" charset="0"/>
                        </a:rPr>
                        <a:t>1.Relationship</a:t>
                      </a:r>
                      <a:endParaRPr lang="en-GB"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1" u="none" strike="noStrike">
                          <a:solidFill>
                            <a:srgbClr val="000000"/>
                          </a:solidFill>
                          <a:effectLst/>
                          <a:latin typeface="Times New Roman" panose="02020603050405020304" pitchFamily="18" charset="0"/>
                          <a:cs typeface="Times New Roman" panose="02020603050405020304" pitchFamily="18" charset="0"/>
                        </a:rPr>
                        <a:t>1.913***</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005065377"/>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2.Relationship</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0.396</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501791599"/>
                  </a:ext>
                </a:extLst>
              </a:tr>
              <a:tr h="200025">
                <a:tc>
                  <a:txBody>
                    <a:bodyPr/>
                    <a:lstStyle/>
                    <a:p>
                      <a:pPr algn="l" fontAlgn="ctr"/>
                      <a:r>
                        <a:rPr lang="en-GB" sz="2000" b="1" u="none" strike="noStrike">
                          <a:solidFill>
                            <a:srgbClr val="000000"/>
                          </a:solidFill>
                          <a:effectLst/>
                          <a:latin typeface="Times New Roman" panose="02020603050405020304" pitchFamily="18" charset="0"/>
                          <a:cs typeface="Times New Roman" panose="02020603050405020304" pitchFamily="18" charset="0"/>
                        </a:rPr>
                        <a:t>3.Relationship</a:t>
                      </a:r>
                      <a:endParaRPr lang="en-GB"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1" u="none" strike="noStrike">
                          <a:solidFill>
                            <a:srgbClr val="000000"/>
                          </a:solidFill>
                          <a:effectLst/>
                          <a:latin typeface="Times New Roman" panose="02020603050405020304" pitchFamily="18" charset="0"/>
                          <a:cs typeface="Times New Roman" panose="02020603050405020304" pitchFamily="18" charset="0"/>
                        </a:rPr>
                        <a:t>-4.754**</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908338448"/>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Big_family</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1.150</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68645848"/>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Parents_function</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-0.531</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658983988"/>
                  </a:ext>
                </a:extLst>
              </a:tr>
              <a:tr h="200025">
                <a:tc>
                  <a:txBody>
                    <a:bodyPr/>
                    <a:lstStyle/>
                    <a:p>
                      <a:pPr algn="l" fontAlgn="ctr"/>
                      <a:r>
                        <a:rPr lang="en-GB" sz="2000" b="1" u="none" strike="noStrike">
                          <a:solidFill>
                            <a:srgbClr val="000000"/>
                          </a:solidFill>
                          <a:effectLst/>
                          <a:latin typeface="Times New Roman" panose="02020603050405020304" pitchFamily="18" charset="0"/>
                          <a:cs typeface="Times New Roman" panose="02020603050405020304" pitchFamily="18" charset="0"/>
                        </a:rPr>
                        <a:t>1.Parents_educ</a:t>
                      </a:r>
                      <a:endParaRPr lang="en-GB"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1" u="none" strike="noStrike">
                          <a:solidFill>
                            <a:srgbClr val="000000"/>
                          </a:solidFill>
                          <a:effectLst/>
                          <a:latin typeface="Times New Roman" panose="02020603050405020304" pitchFamily="18" charset="0"/>
                          <a:cs typeface="Times New Roman" panose="02020603050405020304" pitchFamily="18" charset="0"/>
                        </a:rPr>
                        <a:t>-2.968*</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116155181"/>
                  </a:ext>
                </a:extLst>
              </a:tr>
              <a:tr h="200025">
                <a:tc>
                  <a:txBody>
                    <a:bodyPr/>
                    <a:lstStyle/>
                    <a:p>
                      <a:pPr algn="l" fontAlgn="ctr"/>
                      <a:r>
                        <a:rPr lang="en-GB" sz="2000" b="1" u="none" strike="noStrike">
                          <a:solidFill>
                            <a:srgbClr val="000000"/>
                          </a:solidFill>
                          <a:effectLst/>
                          <a:latin typeface="Times New Roman" panose="02020603050405020304" pitchFamily="18" charset="0"/>
                          <a:cs typeface="Times New Roman" panose="02020603050405020304" pitchFamily="18" charset="0"/>
                        </a:rPr>
                        <a:t>2.Parents_educ</a:t>
                      </a:r>
                      <a:endParaRPr lang="en-GB"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1" u="none" strike="noStrike">
                          <a:solidFill>
                            <a:srgbClr val="000000"/>
                          </a:solidFill>
                          <a:effectLst/>
                          <a:latin typeface="Times New Roman" panose="02020603050405020304" pitchFamily="18" charset="0"/>
                          <a:cs typeface="Times New Roman" panose="02020603050405020304" pitchFamily="18" charset="0"/>
                        </a:rPr>
                        <a:t>-3.974**</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074235870"/>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Disaster</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0.731</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598341141"/>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Hobbies</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-1.137</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739143643"/>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Sports</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0.0726</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842503033"/>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Extreme</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-0.842</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930872292"/>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Addicted</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-0.0425</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520785203"/>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Age</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-0.382</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90187566"/>
                  </a:ext>
                </a:extLst>
              </a:tr>
              <a:tr h="200025">
                <a:tc>
                  <a:txBody>
                    <a:bodyPr/>
                    <a:lstStyle/>
                    <a:p>
                      <a:pPr algn="l" fontAlgn="ctr"/>
                      <a:r>
                        <a:rPr lang="en-GB" sz="2000" b="0" u="none" strike="noStrike" dirty="0">
                          <a:solidFill>
                            <a:srgbClr val="000000"/>
                          </a:solidFill>
                          <a:effectLst/>
                          <a:latin typeface="Times New Roman" panose="02020603050405020304" pitchFamily="18" charset="0"/>
                          <a:cs typeface="Times New Roman" panose="02020603050405020304" pitchFamily="18" charset="0"/>
                        </a:rPr>
                        <a:t>Male</a:t>
                      </a: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0.00923</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96845659"/>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1.Income</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-0.682</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98071546"/>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2.Income</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0.145</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604399328"/>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3.Income</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-1.386</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544742070"/>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4.Income</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-0.360</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92911749"/>
                  </a:ext>
                </a:extLst>
              </a:tr>
              <a:tr h="200025">
                <a:tc>
                  <a:txBody>
                    <a:bodyPr/>
                    <a:lstStyle/>
                    <a:p>
                      <a:pPr algn="l" fontAlgn="ctr"/>
                      <a:r>
                        <a:rPr lang="en-GB" sz="2000" b="1" u="none" strike="noStrike">
                          <a:solidFill>
                            <a:srgbClr val="000000"/>
                          </a:solidFill>
                          <a:effectLst/>
                          <a:latin typeface="Times New Roman" panose="02020603050405020304" pitchFamily="18" charset="0"/>
                          <a:cs typeface="Times New Roman" panose="02020603050405020304" pitchFamily="18" charset="0"/>
                        </a:rPr>
                        <a:t>5.Income</a:t>
                      </a:r>
                      <a:endParaRPr lang="en-GB"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1" u="none" strike="noStrike">
                          <a:solidFill>
                            <a:srgbClr val="000000"/>
                          </a:solidFill>
                          <a:effectLst/>
                          <a:latin typeface="Times New Roman" panose="02020603050405020304" pitchFamily="18" charset="0"/>
                          <a:cs typeface="Times New Roman" panose="02020603050405020304" pitchFamily="18" charset="0"/>
                        </a:rPr>
                        <a:t>-2.607*</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682598305"/>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6.Income</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-0.607</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419884129"/>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Working</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-0.102</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794185899"/>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Self_employed</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-0.457</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765890413"/>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Educ_years</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0.045</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327147905"/>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Awards</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0.143</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879000870"/>
                  </a:ext>
                </a:extLst>
              </a:tr>
              <a:tr h="200025">
                <a:tc>
                  <a:txBody>
                    <a:bodyPr/>
                    <a:lstStyle/>
                    <a:p>
                      <a:pPr algn="l" fontAlgn="ctr"/>
                      <a:r>
                        <a:rPr lang="en-GB" sz="2000" b="1" u="none" strike="noStrike">
                          <a:solidFill>
                            <a:srgbClr val="000000"/>
                          </a:solidFill>
                          <a:effectLst/>
                          <a:latin typeface="Times New Roman" panose="02020603050405020304" pitchFamily="18" charset="0"/>
                          <a:cs typeface="Times New Roman" panose="02020603050405020304" pitchFamily="18" charset="0"/>
                        </a:rPr>
                        <a:t>2.N_higher_educ</a:t>
                      </a:r>
                      <a:endParaRPr lang="en-GB"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1" u="none" strike="noStrike">
                          <a:solidFill>
                            <a:srgbClr val="000000"/>
                          </a:solidFill>
                          <a:effectLst/>
                          <a:latin typeface="Times New Roman" panose="02020603050405020304" pitchFamily="18" charset="0"/>
                          <a:cs typeface="Times New Roman" panose="02020603050405020304" pitchFamily="18" charset="0"/>
                        </a:rPr>
                        <a:t>2.004**</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040051542"/>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3.N_higher_educ</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1.235</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249677214"/>
                  </a:ext>
                </a:extLst>
              </a:tr>
              <a:tr h="200025">
                <a:tc>
                  <a:txBody>
                    <a:bodyPr/>
                    <a:lstStyle/>
                    <a:p>
                      <a:pPr algn="l" fontAlgn="ctr"/>
                      <a:r>
                        <a:rPr lang="en-GB" sz="2000" b="1" u="none" strike="noStrike">
                          <a:solidFill>
                            <a:srgbClr val="000000"/>
                          </a:solidFill>
                          <a:effectLst/>
                          <a:latin typeface="Times New Roman" panose="02020603050405020304" pitchFamily="18" charset="0"/>
                          <a:cs typeface="Times New Roman" panose="02020603050405020304" pitchFamily="18" charset="0"/>
                        </a:rPr>
                        <a:t>1.N_jobs</a:t>
                      </a:r>
                      <a:endParaRPr lang="en-GB"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1" u="none" strike="noStrike">
                          <a:solidFill>
                            <a:srgbClr val="000000"/>
                          </a:solidFill>
                          <a:effectLst/>
                          <a:latin typeface="Times New Roman" panose="02020603050405020304" pitchFamily="18" charset="0"/>
                          <a:cs typeface="Times New Roman" panose="02020603050405020304" pitchFamily="18" charset="0"/>
                        </a:rPr>
                        <a:t>1.977**</a:t>
                      </a:r>
                      <a:endParaRPr lang="ru-RU" sz="2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520196098"/>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2.N_jobs</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0.627</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19092075"/>
                  </a:ext>
                </a:extLst>
              </a:tr>
              <a:tr h="200025">
                <a:tc>
                  <a:txBody>
                    <a:bodyPr/>
                    <a:lstStyle/>
                    <a:p>
                      <a:pPr algn="l" fontAlgn="ctr"/>
                      <a:r>
                        <a:rPr lang="en-GB" sz="2000" b="0" u="none" strike="noStrike">
                          <a:solidFill>
                            <a:srgbClr val="000000"/>
                          </a:solidFill>
                          <a:effectLst/>
                          <a:latin typeface="Times New Roman" panose="02020603050405020304" pitchFamily="18" charset="0"/>
                          <a:cs typeface="Times New Roman" panose="02020603050405020304" pitchFamily="18" charset="0"/>
                        </a:rPr>
                        <a:t>3.N_jobs</a:t>
                      </a:r>
                      <a:endParaRPr lang="en-GB"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a:solidFill>
                            <a:srgbClr val="000000"/>
                          </a:solidFill>
                          <a:effectLst/>
                          <a:latin typeface="Times New Roman" panose="02020603050405020304" pitchFamily="18" charset="0"/>
                          <a:cs typeface="Times New Roman" panose="02020603050405020304" pitchFamily="18" charset="0"/>
                        </a:rPr>
                        <a:t>0.719</a:t>
                      </a:r>
                      <a:endParaRPr lang="ru-RU"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983767114"/>
                  </a:ext>
                </a:extLst>
              </a:tr>
              <a:tr h="200025">
                <a:tc>
                  <a:txBody>
                    <a:bodyPr/>
                    <a:lstStyle/>
                    <a:p>
                      <a:pPr algn="l" fontAlgn="ctr"/>
                      <a:r>
                        <a:rPr lang="en-GB" sz="2000" b="0" u="none" strike="noStrike" dirty="0">
                          <a:solidFill>
                            <a:srgbClr val="000000"/>
                          </a:solidFill>
                          <a:effectLst/>
                          <a:latin typeface="Times New Roman" panose="02020603050405020304" pitchFamily="18" charset="0"/>
                          <a:cs typeface="Times New Roman" panose="02020603050405020304" pitchFamily="18" charset="0"/>
                        </a:rPr>
                        <a:t>4.N_jobs</a:t>
                      </a: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b="0" u="none" strike="noStrike" dirty="0">
                          <a:solidFill>
                            <a:srgbClr val="000000"/>
                          </a:solidFill>
                          <a:effectLst/>
                          <a:latin typeface="Times New Roman" panose="02020603050405020304" pitchFamily="18" charset="0"/>
                          <a:cs typeface="Times New Roman" panose="02020603050405020304" pitchFamily="18" charset="0"/>
                        </a:rPr>
                        <a:t>0.984</a:t>
                      </a:r>
                      <a:endParaRPr lang="ru-RU"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661028549"/>
                  </a:ext>
                </a:extLst>
              </a:tr>
              <a:tr h="200025">
                <a:tc>
                  <a:txBody>
                    <a:bodyPr/>
                    <a:lstStyle/>
                    <a:p>
                      <a:pPr algn="l" fontAlgn="ctr"/>
                      <a:r>
                        <a:rPr lang="ru-RU" sz="2000" u="none" strike="noStrike" dirty="0" err="1">
                          <a:effectLst/>
                          <a:latin typeface="Times New Roman" panose="02020603050405020304" pitchFamily="18" charset="0"/>
                          <a:cs typeface="Times New Roman" panose="02020603050405020304" pitchFamily="18" charset="0"/>
                        </a:rPr>
                        <a:t>Observations</a:t>
                      </a:r>
                      <a:endParaRPr lang="ru-RU"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000" u="none" strike="noStrike" dirty="0">
                          <a:effectLst/>
                          <a:latin typeface="Times New Roman" panose="02020603050405020304" pitchFamily="18" charset="0"/>
                          <a:cs typeface="Times New Roman" panose="02020603050405020304" pitchFamily="18" charset="0"/>
                        </a:rPr>
                        <a:t>105</a:t>
                      </a:r>
                      <a:endParaRPr lang="ru-RU"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773089470"/>
                  </a:ext>
                </a:extLst>
              </a:tr>
            </a:tbl>
          </a:graphicData>
        </a:graphic>
      </p:graphicFrame>
      <p:sp>
        <p:nvSpPr>
          <p:cNvPr id="13" name="TextBox 12">
            <a:extLst>
              <a:ext uri="{FF2B5EF4-FFF2-40B4-BE49-F238E27FC236}">
                <a16:creationId xmlns:a16="http://schemas.microsoft.com/office/drawing/2014/main" id="{E250EBD3-1BC2-4F3A-9E8F-EA1A3BDA6E01}"/>
              </a:ext>
            </a:extLst>
          </p:cNvPr>
          <p:cNvSpPr txBox="1"/>
          <p:nvPr/>
        </p:nvSpPr>
        <p:spPr>
          <a:xfrm>
            <a:off x="7917373" y="3976742"/>
            <a:ext cx="4562659"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lgn="l"/>
            <a:r>
              <a:rPr lang="en-US" sz="2800" dirty="0">
                <a:solidFill>
                  <a:srgbClr val="253957"/>
                </a:solidFill>
                <a:latin typeface="Times New Roman" panose="02020603050405020304" pitchFamily="18" charset="0"/>
              </a:rPr>
              <a:t>Based on </a:t>
            </a:r>
            <a:r>
              <a:rPr lang="en-US" sz="2800" dirty="0" err="1">
                <a:solidFill>
                  <a:srgbClr val="253957"/>
                </a:solidFill>
                <a:latin typeface="Times New Roman" panose="02020603050405020304" pitchFamily="18" charset="0"/>
              </a:rPr>
              <a:t>Yagolkovskiy</a:t>
            </a:r>
            <a:r>
              <a:rPr lang="en-US" sz="2800" dirty="0">
                <a:solidFill>
                  <a:srgbClr val="253957"/>
                </a:solidFill>
                <a:latin typeface="Times New Roman" panose="02020603050405020304" pitchFamily="18" charset="0"/>
              </a:rPr>
              <a:t>, 2019</a:t>
            </a:r>
            <a:endParaRPr lang="ru-RU" sz="2800" dirty="0">
              <a:solidFill>
                <a:srgbClr val="253957"/>
              </a:solidFill>
              <a:latin typeface="Times New Roman" panose="02020603050405020304" pitchFamily="18" charset="0"/>
            </a:endParaRPr>
          </a:p>
        </p:txBody>
      </p:sp>
      <p:sp>
        <p:nvSpPr>
          <p:cNvPr id="14" name="TextBox 13">
            <a:extLst>
              <a:ext uri="{FF2B5EF4-FFF2-40B4-BE49-F238E27FC236}">
                <a16:creationId xmlns:a16="http://schemas.microsoft.com/office/drawing/2014/main" id="{4E1AD597-7E90-41FF-A219-5A9F44CAC438}"/>
              </a:ext>
            </a:extLst>
          </p:cNvPr>
          <p:cNvSpPr txBox="1"/>
          <p:nvPr/>
        </p:nvSpPr>
        <p:spPr>
          <a:xfrm>
            <a:off x="13580402" y="403699"/>
            <a:ext cx="4562659"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lgn="l"/>
            <a:r>
              <a:rPr lang="en-US" sz="2800" dirty="0">
                <a:solidFill>
                  <a:srgbClr val="253957"/>
                </a:solidFill>
                <a:latin typeface="Times New Roman" panose="02020603050405020304" pitchFamily="18" charset="0"/>
              </a:rPr>
              <a:t>OLS estimation</a:t>
            </a:r>
            <a:endParaRPr lang="ru-RU" sz="2800" dirty="0">
              <a:solidFill>
                <a:srgbClr val="253957"/>
              </a:solidFill>
              <a:latin typeface="Times New Roman" panose="02020603050405020304" pitchFamily="18" charset="0"/>
            </a:endParaRPr>
          </a:p>
        </p:txBody>
      </p:sp>
      <p:sp>
        <p:nvSpPr>
          <p:cNvPr id="15" name="TextBox 14">
            <a:extLst>
              <a:ext uri="{FF2B5EF4-FFF2-40B4-BE49-F238E27FC236}">
                <a16:creationId xmlns:a16="http://schemas.microsoft.com/office/drawing/2014/main" id="{1D0FA861-8A33-4DA6-8AA2-91427BB9BEEB}"/>
              </a:ext>
            </a:extLst>
          </p:cNvPr>
          <p:cNvSpPr txBox="1"/>
          <p:nvPr/>
        </p:nvSpPr>
        <p:spPr>
          <a:xfrm>
            <a:off x="18476453" y="-14724"/>
            <a:ext cx="4562659"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lgn="l"/>
            <a:r>
              <a:rPr lang="en-US" sz="2800" dirty="0">
                <a:solidFill>
                  <a:srgbClr val="253957"/>
                </a:solidFill>
                <a:latin typeface="Times New Roman" panose="02020603050405020304" pitchFamily="18" charset="0"/>
              </a:rPr>
              <a:t>Multinominal logit estimation</a:t>
            </a:r>
            <a:endParaRPr lang="ru-RU" sz="2800" dirty="0">
              <a:solidFill>
                <a:srgbClr val="253957"/>
              </a:solidFill>
              <a:latin typeface="Times New Roman" panose="02020603050405020304" pitchFamily="18" charset="0"/>
            </a:endParaRPr>
          </a:p>
        </p:txBody>
      </p:sp>
    </p:spTree>
    <p:extLst>
      <p:ext uri="{BB962C8B-B14F-4D97-AF65-F5344CB8AC3E}">
        <p14:creationId xmlns:p14="http://schemas.microsoft.com/office/powerpoint/2010/main" val="312950160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601101"/>
            <a:ext cx="16073440" cy="11142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Risk-attitude analysis</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15</a:t>
            </a:fld>
            <a:endParaRPr lang="ru-RU"/>
          </a:p>
        </p:txBody>
      </p:sp>
      <p:sp>
        <p:nvSpPr>
          <p:cNvPr id="8" name="Название подразделения, лаборатории, факультета и т.д.">
            <a:extLst>
              <a:ext uri="{FF2B5EF4-FFF2-40B4-BE49-F238E27FC236}">
                <a16:creationId xmlns:a16="http://schemas.microsoft.com/office/drawing/2014/main" id="{9A368BF9-91FE-494D-A3D9-B8D6CE2F9902}"/>
              </a:ext>
            </a:extLst>
          </p:cNvPr>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School of Finance</a:t>
            </a:r>
            <a:endParaRPr dirty="0"/>
          </a:p>
        </p:txBody>
      </p:sp>
      <mc:AlternateContent xmlns:mc="http://schemas.openxmlformats.org/markup-compatibility/2006" xmlns:a14="http://schemas.microsoft.com/office/drawing/2010/main">
        <mc:Choice Requires="a14">
          <p:sp>
            <p:nvSpPr>
              <p:cNvPr id="1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8F871878-42CA-445C-B719-16DB6B1051BC}"/>
                  </a:ext>
                </a:extLst>
              </p:cNvPr>
              <p:cNvSpPr txBox="1"/>
              <p:nvPr/>
            </p:nvSpPr>
            <p:spPr>
              <a:xfrm>
                <a:off x="896234" y="2144191"/>
                <a:ext cx="14731801" cy="1617465"/>
              </a:xfrm>
              <a:prstGeom prst="rect">
                <a:avLst/>
              </a:prstGeom>
              <a:ln w="12700">
                <a:miter lim="400000"/>
              </a:ln>
              <a:extLst>
                <a:ext uri="{C572A759-6A51-4108-AA02-DFA0A04FC94B}">
                  <ma14:wrappingTextBoxFlag xmlns="" xmlns:m="http://schemas.openxmlformats.org/officeDocument/2006/math" xmlns:ma14="http://schemas.microsoft.com/office/mac/drawingml/2011/main" val="1"/>
                </a:ext>
              </a:extLst>
            </p:spPr>
            <p:txBody>
              <a:bodyPr lIns="71437" tIns="71437" rIns="71437" bIns="71437"/>
              <a:lstStyle/>
              <a:p>
                <a:pPr latinLnBrk="1"/>
                <a14:m>
                  <m:oMathPara xmlns:m="http://schemas.openxmlformats.org/officeDocument/2006/math">
                    <m:oMathParaPr>
                      <m:jc m:val="centerGroup"/>
                    </m:oMathParaPr>
                    <m:oMath xmlns:m="http://schemas.openxmlformats.org/officeDocument/2006/math">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𝑅𝑖𝑠𝑘</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 </m:t>
                      </m:r>
                      <m:r>
                        <a:rPr lang="en-US" sz="2800" i="1">
                          <a:solidFill>
                            <a:srgbClr val="253957"/>
                          </a:solidFill>
                          <a:latin typeface="Cambria Math" panose="02040503050406030204" pitchFamily="18" charset="0"/>
                          <a:ea typeface="Cambria Math" panose="02040503050406030204" pitchFamily="18" charset="0"/>
                          <a:cs typeface="+mn-cs"/>
                        </a:rPr>
                        <m:t>𝛼</m:t>
                      </m:r>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𝛽</m:t>
                          </m:r>
                        </m:e>
                        <m:sub>
                          <m:r>
                            <a:rPr lang="en-US" sz="2800" i="1">
                              <a:solidFill>
                                <a:srgbClr val="253957"/>
                              </a:solidFill>
                              <a:latin typeface="Cambria Math" panose="02040503050406030204" pitchFamily="18" charset="0"/>
                              <a:ea typeface="Cambria Math" panose="02040503050406030204" pitchFamily="18" charset="0"/>
                              <a:cs typeface="+mn-cs"/>
                            </a:rPr>
                            <m:t>1</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𝑀𝑎𝑙𝑒</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𝛽</m:t>
                          </m:r>
                        </m:e>
                        <m:sub>
                          <m:r>
                            <a:rPr lang="en-US" sz="2800" i="1">
                              <a:solidFill>
                                <a:srgbClr val="253957"/>
                              </a:solidFill>
                              <a:latin typeface="Cambria Math" panose="02040503050406030204" pitchFamily="18" charset="0"/>
                              <a:ea typeface="Cambria Math" panose="02040503050406030204" pitchFamily="18" charset="0"/>
                              <a:cs typeface="+mn-cs"/>
                            </a:rPr>
                            <m:t>2</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𝐴𝑔𝑒</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𝛽</m:t>
                          </m:r>
                        </m:e>
                        <m:sub>
                          <m:r>
                            <a:rPr lang="en-US" sz="2800" i="1">
                              <a:solidFill>
                                <a:srgbClr val="253957"/>
                              </a:solidFill>
                              <a:latin typeface="Cambria Math" panose="02040503050406030204" pitchFamily="18" charset="0"/>
                              <a:ea typeface="Cambria Math" panose="02040503050406030204" pitchFamily="18" charset="0"/>
                              <a:cs typeface="+mn-cs"/>
                            </a:rPr>
                            <m:t>3</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𝐼𝑛𝑐𝑜𝑚𝑒</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𝛽</m:t>
                          </m:r>
                        </m:e>
                        <m:sub>
                          <m:r>
                            <a:rPr lang="en-US" sz="2800" i="1">
                              <a:solidFill>
                                <a:srgbClr val="253957"/>
                              </a:solidFill>
                              <a:latin typeface="Cambria Math" panose="02040503050406030204" pitchFamily="18" charset="0"/>
                              <a:ea typeface="Cambria Math" panose="02040503050406030204" pitchFamily="18" charset="0"/>
                              <a:cs typeface="+mn-cs"/>
                            </a:rPr>
                            <m:t>4</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𝑃𝑎𝑟𝑡𝑛𝑒𝑟</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𝛽</m:t>
                          </m:r>
                        </m:e>
                        <m:sub>
                          <m:r>
                            <a:rPr lang="en-US" sz="2800" i="1">
                              <a:solidFill>
                                <a:srgbClr val="253957"/>
                              </a:solidFill>
                              <a:latin typeface="Cambria Math" panose="02040503050406030204" pitchFamily="18" charset="0"/>
                              <a:ea typeface="Cambria Math" panose="02040503050406030204" pitchFamily="18" charset="0"/>
                              <a:cs typeface="+mn-cs"/>
                            </a:rPr>
                            <m:t>5</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𝐵𝑖𝑔𝐹𝑎𝑚𝑖𝑙𝑦</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𝛽</m:t>
                          </m:r>
                        </m:e>
                        <m:sub>
                          <m:r>
                            <a:rPr lang="en-US" sz="2800" i="1">
                              <a:solidFill>
                                <a:srgbClr val="253957"/>
                              </a:solidFill>
                              <a:latin typeface="Cambria Math" panose="02040503050406030204" pitchFamily="18" charset="0"/>
                              <a:ea typeface="Cambria Math" panose="02040503050406030204" pitchFamily="18" charset="0"/>
                              <a:cs typeface="+mn-cs"/>
                            </a:rPr>
                            <m:t>6</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𝐷𝑖𝑠𝑎𝑠𝑡𝑒𝑟𝑠</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 </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𝛽</m:t>
                          </m:r>
                        </m:e>
                        <m:sub>
                          <m:r>
                            <a:rPr lang="en-US" sz="2800" i="1">
                              <a:solidFill>
                                <a:srgbClr val="253957"/>
                              </a:solidFill>
                              <a:latin typeface="Cambria Math" panose="02040503050406030204" pitchFamily="18" charset="0"/>
                              <a:ea typeface="Cambria Math" panose="02040503050406030204" pitchFamily="18" charset="0"/>
                              <a:cs typeface="+mn-cs"/>
                            </a:rPr>
                            <m:t>7</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𝐸𝑑𝑢𝑐𝑎𝑡𝑖𝑜𝑛</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𝛽</m:t>
                          </m:r>
                        </m:e>
                        <m:sub>
                          <m:r>
                            <a:rPr lang="en-US" sz="2800" i="1">
                              <a:solidFill>
                                <a:srgbClr val="253957"/>
                              </a:solidFill>
                              <a:latin typeface="Cambria Math" panose="02040503050406030204" pitchFamily="18" charset="0"/>
                              <a:ea typeface="Cambria Math" panose="02040503050406030204" pitchFamily="18" charset="0"/>
                              <a:cs typeface="+mn-cs"/>
                            </a:rPr>
                            <m:t>8</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𝑊𝑜𝑟𝑘</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𝛽</m:t>
                          </m:r>
                        </m:e>
                        <m:sub>
                          <m:r>
                            <a:rPr lang="en-US" sz="2800" i="1">
                              <a:solidFill>
                                <a:srgbClr val="253957"/>
                              </a:solidFill>
                              <a:latin typeface="Cambria Math" panose="02040503050406030204" pitchFamily="18" charset="0"/>
                              <a:ea typeface="Cambria Math" panose="02040503050406030204" pitchFamily="18" charset="0"/>
                              <a:cs typeface="+mn-cs"/>
                            </a:rPr>
                            <m:t>9</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𝐼𝑛𝑣𝑒𝑠𝑡𝑖𝑛𝑔</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𝛽</m:t>
                          </m:r>
                        </m:e>
                        <m:sub>
                          <m:r>
                            <a:rPr lang="en-US" sz="2800" i="1">
                              <a:solidFill>
                                <a:srgbClr val="253957"/>
                              </a:solidFill>
                              <a:latin typeface="Cambria Math" panose="02040503050406030204" pitchFamily="18" charset="0"/>
                              <a:ea typeface="Cambria Math" panose="02040503050406030204" pitchFamily="18" charset="0"/>
                              <a:cs typeface="+mn-cs"/>
                            </a:rPr>
                            <m:t>10</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𝐸𝑛𝑡𝑒𝑟𝑝𝑟𝑒𝑛𝑒𝑢𝑟𝑠h𝑖𝑝</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𝛽</m:t>
                          </m:r>
                        </m:e>
                        <m:sub>
                          <m:r>
                            <a:rPr lang="en-US" sz="2800" i="1">
                              <a:solidFill>
                                <a:srgbClr val="253957"/>
                              </a:solidFill>
                              <a:latin typeface="Cambria Math" panose="02040503050406030204" pitchFamily="18" charset="0"/>
                              <a:ea typeface="Cambria Math" panose="02040503050406030204" pitchFamily="18" charset="0"/>
                              <a:cs typeface="+mn-cs"/>
                            </a:rPr>
                            <m:t>11</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𝐸𝑥𝑡𝑟𝑒𝑚𝑒𝑆𝑝𝑜𝑟𝑡</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r>
                        <a:rPr lang="en-US" sz="2800" i="1">
                          <a:solidFill>
                            <a:srgbClr val="253957"/>
                          </a:solidFill>
                          <a:latin typeface="Cambria Math" panose="02040503050406030204" pitchFamily="18" charset="0"/>
                          <a:ea typeface="Cambria Math" panose="02040503050406030204" pitchFamily="18" charset="0"/>
                          <a:cs typeface="+mn-cs"/>
                        </a:rPr>
                        <m:t>+</m:t>
                      </m:r>
                      <m:sSub>
                        <m:sSubPr>
                          <m:ctrlPr>
                            <a:rPr lang="ru-RU" sz="2800" i="1">
                              <a:solidFill>
                                <a:srgbClr val="253957"/>
                              </a:solidFill>
                              <a:latin typeface="Cambria Math" panose="02040503050406030204" pitchFamily="18" charset="0"/>
                              <a:ea typeface="Cambria Math" panose="02040503050406030204" pitchFamily="18" charset="0"/>
                              <a:cs typeface="+mn-cs"/>
                            </a:rPr>
                          </m:ctrlPr>
                        </m:sSubPr>
                        <m:e>
                          <m:r>
                            <a:rPr lang="en-US" sz="2800" i="1">
                              <a:solidFill>
                                <a:srgbClr val="253957"/>
                              </a:solidFill>
                              <a:latin typeface="Cambria Math" panose="02040503050406030204" pitchFamily="18" charset="0"/>
                              <a:ea typeface="Cambria Math" panose="02040503050406030204" pitchFamily="18" charset="0"/>
                              <a:cs typeface="+mn-cs"/>
                            </a:rPr>
                            <m:t>𝜀</m:t>
                          </m:r>
                        </m:e>
                        <m:sub>
                          <m:r>
                            <a:rPr lang="en-US" sz="2800" i="1">
                              <a:solidFill>
                                <a:srgbClr val="253957"/>
                              </a:solidFill>
                              <a:latin typeface="Cambria Math" panose="02040503050406030204" pitchFamily="18" charset="0"/>
                              <a:ea typeface="Cambria Math" panose="02040503050406030204" pitchFamily="18" charset="0"/>
                              <a:cs typeface="+mn-cs"/>
                            </a:rPr>
                            <m:t>𝑖</m:t>
                          </m:r>
                        </m:sub>
                      </m:sSub>
                    </m:oMath>
                  </m:oMathPara>
                </a14:m>
                <a:endParaRPr lang="ru-RU" sz="2800" i="1" dirty="0">
                  <a:solidFill>
                    <a:srgbClr val="253957"/>
                  </a:solidFill>
                  <a:latin typeface="Cambria Math" panose="02040503050406030204" pitchFamily="18" charset="0"/>
                  <a:ea typeface="Cambria Math" panose="02040503050406030204" pitchFamily="18" charset="0"/>
                  <a:cs typeface="+mn-cs"/>
                </a:endParaRPr>
              </a:p>
            </p:txBody>
          </p:sp>
        </mc:Choice>
        <mc:Fallback xmlns="">
          <p:sp>
            <p:nvSpPr>
              <p:cNvPr id="1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8F871878-42CA-445C-B719-16DB6B1051BC}"/>
                  </a:ext>
                </a:extLst>
              </p:cNvPr>
              <p:cNvSpPr txBox="1">
                <a:spLocks noRot="1" noChangeAspect="1" noMove="1" noResize="1" noEditPoints="1" noAdjustHandles="1" noChangeArrowheads="1" noChangeShapeType="1" noTextEdit="1"/>
              </p:cNvSpPr>
              <p:nvPr/>
            </p:nvSpPr>
            <p:spPr>
              <a:xfrm>
                <a:off x="896234" y="2144191"/>
                <a:ext cx="14731801" cy="1617465"/>
              </a:xfrm>
              <a:prstGeom prst="rect">
                <a:avLst/>
              </a:prstGeom>
              <a:blipFill>
                <a:blip r:embed="rId3"/>
                <a:stretch>
                  <a:fillRect b="-7925"/>
                </a:stretch>
              </a:blipFill>
              <a:ln w="12700">
                <a:miter lim="400000"/>
              </a:ln>
              <a:extLst>
                <a:ext uri="{C572A759-6A51-4108-AA02-DFA0A04FC94B}">
                  <ma14:wrappingTextBoxFlag xmlns:a14="http://schemas.microsoft.com/office/drawing/2010/main" xmlns:ma14="http://schemas.microsoft.com/office/mac/drawingml/2011/main" xmlns:m="http://schemas.openxmlformats.org/officeDocument/2006/math" xmlns="" val="1"/>
                </a:ext>
              </a:extLst>
            </p:spPr>
            <p:txBody>
              <a:bodyPr/>
              <a:lstStyle/>
              <a:p>
                <a:r>
                  <a:rPr lang="ru-RU">
                    <a:noFill/>
                  </a:rPr>
                  <a:t> </a:t>
                </a:r>
              </a:p>
            </p:txBody>
          </p:sp>
        </mc:Fallback>
      </mc:AlternateContent>
      <p:sp>
        <p:nvSpPr>
          <p:cNvPr id="4" name="Rectangle 1">
            <a:extLst>
              <a:ext uri="{FF2B5EF4-FFF2-40B4-BE49-F238E27FC236}">
                <a16:creationId xmlns:a16="http://schemas.microsoft.com/office/drawing/2014/main" id="{9374E950-2FB9-4E1B-B5E0-147E93A2B3B4}"/>
              </a:ext>
            </a:extLst>
          </p:cNvPr>
          <p:cNvSpPr>
            <a:spLocks noChangeArrowheads="1"/>
          </p:cNvSpPr>
          <p:nvPr/>
        </p:nvSpPr>
        <p:spPr bwMode="auto">
          <a:xfrm>
            <a:off x="17936168" y="12773636"/>
            <a:ext cx="4747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Standard </a:t>
            </a:r>
            <a:r>
              <a:rPr kumimoji="0" lang="ru-RU" altLang="ru-RU"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errors</a:t>
            </a: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24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parentheses</a:t>
            </a:r>
            <a:endParaRPr kumimoji="0" lang="ru-RU" altLang="ru-RU" sz="3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p&lt;0.01, ** p&lt;0.05, * p&lt;0.1</a:t>
            </a:r>
            <a:endParaRPr kumimoji="0" lang="ru-RU" altLang="ru-RU" sz="36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12" name="Таблица 11">
                <a:extLst>
                  <a:ext uri="{FF2B5EF4-FFF2-40B4-BE49-F238E27FC236}">
                    <a16:creationId xmlns:a16="http://schemas.microsoft.com/office/drawing/2014/main" id="{8511283F-4B71-4F3A-AEC8-D1E6CFD4E7B5}"/>
                  </a:ext>
                </a:extLst>
              </p:cNvPr>
              <p:cNvGraphicFramePr>
                <a:graphicFrameLocks noGrp="1"/>
              </p:cNvGraphicFramePr>
              <p:nvPr>
                <p:extLst>
                  <p:ext uri="{D42A27DB-BD31-4B8C-83A1-F6EECF244321}">
                    <p14:modId xmlns:p14="http://schemas.microsoft.com/office/powerpoint/2010/main" val="2539984602"/>
                  </p:ext>
                </p:extLst>
              </p:nvPr>
            </p:nvGraphicFramePr>
            <p:xfrm>
              <a:off x="592341" y="4260830"/>
              <a:ext cx="15185193" cy="9060688"/>
            </p:xfrm>
            <a:graphic>
              <a:graphicData uri="http://schemas.openxmlformats.org/drawingml/2006/table">
                <a:tbl>
                  <a:tblPr firstRow="1" firstCol="1" bandRow="1">
                    <a:tableStyleId>{5C22544A-7EE6-4342-B048-85BDC9FD1C3A}</a:tableStyleId>
                  </a:tblPr>
                  <a:tblGrid>
                    <a:gridCol w="3793144">
                      <a:extLst>
                        <a:ext uri="{9D8B030D-6E8A-4147-A177-3AD203B41FA5}">
                          <a16:colId xmlns:a16="http://schemas.microsoft.com/office/drawing/2014/main" val="1888800675"/>
                        </a:ext>
                      </a:extLst>
                    </a:gridCol>
                    <a:gridCol w="11392049">
                      <a:extLst>
                        <a:ext uri="{9D8B030D-6E8A-4147-A177-3AD203B41FA5}">
                          <a16:colId xmlns:a16="http://schemas.microsoft.com/office/drawing/2014/main" val="2068714529"/>
                        </a:ext>
                      </a:extLst>
                    </a:gridCol>
                  </a:tblGrid>
                  <a:tr h="0">
                    <a:tc>
                      <a:txBody>
                        <a:bodyPr/>
                        <a:lstStyle/>
                        <a:p>
                          <a:pPr algn="ctr" latinLnBrk="1">
                            <a:lnSpc>
                              <a:spcPct val="115000"/>
                            </a:lnSpc>
                            <a:spcAft>
                              <a:spcPts val="1000"/>
                            </a:spcAft>
                          </a:pPr>
                          <a:r>
                            <a:rPr lang="en-US" sz="2800" kern="100">
                              <a:effectLst/>
                              <a:latin typeface="Times New Roman" panose="02020603050405020304" pitchFamily="18" charset="0"/>
                              <a:cs typeface="Times New Roman" panose="02020603050405020304" pitchFamily="18" charset="0"/>
                            </a:rPr>
                            <a:t>Variable</a:t>
                          </a:r>
                          <a:endParaRPr lang="ru-RU" sz="2800" kern="1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15000"/>
                            </a:lnSpc>
                            <a:spcAft>
                              <a:spcPts val="1000"/>
                            </a:spcAft>
                          </a:pPr>
                          <a:r>
                            <a:rPr lang="en-GB" sz="2800" kern="100">
                              <a:effectLst/>
                              <a:latin typeface="Times New Roman" panose="02020603050405020304" pitchFamily="18" charset="0"/>
                              <a:cs typeface="Times New Roman" panose="02020603050405020304" pitchFamily="18" charset="0"/>
                            </a:rPr>
                            <a:t>Definition</a:t>
                          </a:r>
                          <a:endParaRPr lang="ru-RU" sz="2800" kern="1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622210667"/>
                      </a:ext>
                    </a:extLst>
                  </a:tr>
                  <a:tr h="0">
                    <a:tc>
                      <a:txBody>
                        <a:bodyPr/>
                        <a:lstStyle/>
                        <a:p>
                          <a:pPr algn="just" latinLnBrk="1">
                            <a:lnSpc>
                              <a:spcPct val="100000"/>
                            </a:lnSpc>
                            <a:spcAft>
                              <a:spcPts val="1000"/>
                            </a:spcAft>
                          </a:pPr>
                          <a14:m>
                            <m:oMathPara xmlns:m="http://schemas.openxmlformats.org/officeDocument/2006/math">
                              <m:oMathParaPr>
                                <m:jc m:val="centerGroup"/>
                              </m:oMathParaPr>
                              <m:oMath xmlns:m="http://schemas.openxmlformats.org/officeDocument/2006/math">
                                <m:sSub>
                                  <m:sSubPr>
                                    <m:ctrlPr>
                                      <a:rPr lang="ru-RU" sz="2800" b="1" i="1" kern="100">
                                        <a:effectLst/>
                                        <a:latin typeface="Cambria Math" panose="02040503050406030204" pitchFamily="18" charset="0"/>
                                      </a:rPr>
                                    </m:ctrlPr>
                                  </m:sSubPr>
                                  <m:e>
                                    <m:r>
                                      <a:rPr lang="en-US" sz="2800" b="1" i="1" kern="100">
                                        <a:effectLst/>
                                        <a:latin typeface="Cambria Math" panose="02040503050406030204" pitchFamily="18" charset="0"/>
                                      </a:rPr>
                                      <m:t>𝑴𝒂𝒍𝒆</m:t>
                                    </m:r>
                                  </m:e>
                                  <m:sub>
                                    <m:r>
                                      <a:rPr lang="en-US" sz="2800" b="1" i="1" kern="100">
                                        <a:effectLst/>
                                        <a:latin typeface="Cambria Math" panose="02040503050406030204" pitchFamily="18" charset="0"/>
                                      </a:rPr>
                                      <m:t>𝒊</m:t>
                                    </m:r>
                                  </m:sub>
                                </m:sSub>
                              </m:oMath>
                            </m:oMathPara>
                          </a14:m>
                          <a:endParaRPr lang="ru-RU" sz="2800" b="1"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00000"/>
                            </a:lnSpc>
                            <a:spcAft>
                              <a:spcPts val="1000"/>
                            </a:spcAft>
                          </a:pPr>
                          <a:r>
                            <a:rPr lang="en-US" sz="2800" kern="100" dirty="0">
                              <a:effectLst/>
                              <a:latin typeface="Times New Roman" panose="02020603050405020304" pitchFamily="18" charset="0"/>
                              <a:cs typeface="Times New Roman" panose="02020603050405020304" pitchFamily="18" charset="0"/>
                            </a:rPr>
                            <a:t>Dummy variable: 1 – female, 0 – male;</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2698429966"/>
                      </a:ext>
                    </a:extLst>
                  </a:tr>
                  <a:tr h="0">
                    <a:tc>
                      <a:txBody>
                        <a:bodyPr/>
                        <a:lstStyle/>
                        <a:p>
                          <a:pPr algn="just" latinLnBrk="1">
                            <a:lnSpc>
                              <a:spcPct val="100000"/>
                            </a:lnSpc>
                            <a:spcAft>
                              <a:spcPts val="1000"/>
                            </a:spcAft>
                          </a:pPr>
                          <a14:m>
                            <m:oMathPara xmlns:m="http://schemas.openxmlformats.org/officeDocument/2006/math">
                              <m:oMathParaPr>
                                <m:jc m:val="centerGroup"/>
                              </m:oMathParaPr>
                              <m:oMath xmlns:m="http://schemas.openxmlformats.org/officeDocument/2006/math">
                                <m:sSub>
                                  <m:sSubPr>
                                    <m:ctrlPr>
                                      <a:rPr lang="ru-RU" sz="2800" b="1" i="1" kern="100">
                                        <a:effectLst/>
                                        <a:latin typeface="Cambria Math" panose="02040503050406030204" pitchFamily="18" charset="0"/>
                                      </a:rPr>
                                    </m:ctrlPr>
                                  </m:sSubPr>
                                  <m:e>
                                    <m:r>
                                      <a:rPr lang="en-US" sz="2800" b="1" i="1" kern="100">
                                        <a:effectLst/>
                                        <a:latin typeface="Cambria Math" panose="02040503050406030204" pitchFamily="18" charset="0"/>
                                      </a:rPr>
                                      <m:t>𝑨𝒈𝒆</m:t>
                                    </m:r>
                                  </m:e>
                                  <m:sub>
                                    <m:r>
                                      <a:rPr lang="en-US" sz="2800" b="1" i="1" kern="100">
                                        <a:effectLst/>
                                        <a:latin typeface="Cambria Math" panose="02040503050406030204" pitchFamily="18" charset="0"/>
                                      </a:rPr>
                                      <m:t>𝒊</m:t>
                                    </m:r>
                                  </m:sub>
                                </m:sSub>
                              </m:oMath>
                            </m:oMathPara>
                          </a14:m>
                          <a:endParaRPr lang="ru-RU" sz="2800" b="1"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00000"/>
                            </a:lnSpc>
                            <a:spcAft>
                              <a:spcPts val="1000"/>
                            </a:spcAft>
                          </a:pPr>
                          <a:r>
                            <a:rPr lang="en-US" sz="2800" kern="100">
                              <a:effectLst/>
                              <a:latin typeface="Times New Roman" panose="02020603050405020304" pitchFamily="18" charset="0"/>
                              <a:cs typeface="Times New Roman" panose="02020603050405020304" pitchFamily="18" charset="0"/>
                            </a:rPr>
                            <a:t>Number of full years;</a:t>
                          </a:r>
                          <a:endParaRPr lang="ru-RU" sz="2800" kern="1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2880566980"/>
                      </a:ext>
                    </a:extLst>
                  </a:tr>
                  <a:tr h="0">
                    <a:tc>
                      <a:txBody>
                        <a:bodyPr/>
                        <a:lstStyle/>
                        <a:p>
                          <a:pPr algn="just" latinLnBrk="1">
                            <a:lnSpc>
                              <a:spcPct val="100000"/>
                            </a:lnSpc>
                            <a:spcAft>
                              <a:spcPts val="1000"/>
                            </a:spcAft>
                          </a:pPr>
                          <a14:m>
                            <m:oMathPara xmlns:m="http://schemas.openxmlformats.org/officeDocument/2006/math">
                              <m:oMathParaPr>
                                <m:jc m:val="centerGroup"/>
                              </m:oMathParaPr>
                              <m:oMath xmlns:m="http://schemas.openxmlformats.org/officeDocument/2006/math">
                                <m:sSub>
                                  <m:sSubPr>
                                    <m:ctrlPr>
                                      <a:rPr lang="ru-RU" sz="2800" b="1" i="1" kern="100">
                                        <a:effectLst/>
                                        <a:latin typeface="Cambria Math" panose="02040503050406030204" pitchFamily="18" charset="0"/>
                                      </a:rPr>
                                    </m:ctrlPr>
                                  </m:sSubPr>
                                  <m:e>
                                    <m:r>
                                      <a:rPr lang="en-US" sz="2800" b="1" i="1" kern="100">
                                        <a:effectLst/>
                                        <a:latin typeface="Cambria Math" panose="02040503050406030204" pitchFamily="18" charset="0"/>
                                      </a:rPr>
                                      <m:t>𝑰𝒏𝒄𝒐𝒎𝒆</m:t>
                                    </m:r>
                                  </m:e>
                                  <m:sub>
                                    <m:r>
                                      <a:rPr lang="en-US" sz="2800" b="1" i="1" kern="100">
                                        <a:effectLst/>
                                        <a:latin typeface="Cambria Math" panose="02040503050406030204" pitchFamily="18" charset="0"/>
                                      </a:rPr>
                                      <m:t>𝒊</m:t>
                                    </m:r>
                                  </m:sub>
                                </m:sSub>
                              </m:oMath>
                            </m:oMathPara>
                          </a14:m>
                          <a:endParaRPr lang="ru-RU" sz="2800" b="1"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0" marR="0" lvl="0" indent="0" algn="just" defTabSz="821531" rtl="0" fontAlgn="auto" latinLnBrk="0" hangingPunct="0">
                            <a:lnSpc>
                              <a:spcPct val="100000"/>
                            </a:lnSpc>
                            <a:spcBef>
                              <a:spcPts val="0"/>
                            </a:spcBef>
                            <a:spcAft>
                              <a:spcPts val="0"/>
                            </a:spcAft>
                            <a:buClrTx/>
                            <a:buSzTx/>
                            <a:buFont typeface="+mj-lt"/>
                            <a:buNone/>
                            <a:tabLst/>
                          </a:pPr>
                          <a:r>
                            <a:rPr kumimoji="0" lang="en-US" sz="2800" b="0" i="0" u="none" strike="noStrike" cap="none" spc="0" normalizeH="0" baseline="0" dirty="0">
                              <a:ln>
                                <a:noFill/>
                              </a:ln>
                              <a:solidFill>
                                <a:schemeClr val="tx1"/>
                              </a:solidFill>
                              <a:effectLst/>
                              <a:uFillTx/>
                              <a:latin typeface="Times New Roman" panose="02020603050405020304" pitchFamily="18" charset="0"/>
                              <a:cs typeface="+mj-cs"/>
                              <a:sym typeface="Helvetica Light"/>
                            </a:rPr>
                            <a:t>Categorical variable, income per month: 0 – &lt;10 000 rub., 1 – 10 000 – 19 000 rub., 2 – 19 000 – 27 000 rub., 3 – 27 000 – 45 000 rub.,  4 – 45 000 – 60 000 rub.,  5 – 60 000 – 75 000 rub., 6 – 75 000 – 100 000 rub., 7 – 100 000 – 150 000 rub., 8 – &gt;150 000 rub. </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algun Gothic" panose="020B0503020000020004" pitchFamily="34" charset="-127"/>
                            <a:cs typeface="+mj-cs"/>
                            <a:sym typeface="Helvetica Light"/>
                          </a:endParaRPr>
                        </a:p>
                      </a:txBody>
                      <a:tcPr marL="68580" marR="68580" marT="0" marB="0"/>
                    </a:tc>
                    <a:extLst>
                      <a:ext uri="{0D108BD9-81ED-4DB2-BD59-A6C34878D82A}">
                        <a16:rowId xmlns:a16="http://schemas.microsoft.com/office/drawing/2014/main" val="3941607015"/>
                      </a:ext>
                    </a:extLst>
                  </a:tr>
                  <a:tr h="0">
                    <a:tc>
                      <a:txBody>
                        <a:bodyPr/>
                        <a:lstStyle/>
                        <a:p>
                          <a:pPr algn="just" latinLnBrk="1">
                            <a:lnSpc>
                              <a:spcPct val="100000"/>
                            </a:lnSpc>
                            <a:spcAft>
                              <a:spcPts val="1000"/>
                            </a:spcAft>
                          </a:pPr>
                          <a14:m>
                            <m:oMathPara xmlns:m="http://schemas.openxmlformats.org/officeDocument/2006/math">
                              <m:oMathParaPr>
                                <m:jc m:val="centerGroup"/>
                              </m:oMathParaPr>
                              <m:oMath xmlns:m="http://schemas.openxmlformats.org/officeDocument/2006/math">
                                <m:sSub>
                                  <m:sSubPr>
                                    <m:ctrlPr>
                                      <a:rPr lang="ru-RU" sz="2800" b="1" i="1" kern="100">
                                        <a:effectLst/>
                                        <a:latin typeface="Cambria Math" panose="02040503050406030204" pitchFamily="18" charset="0"/>
                                      </a:rPr>
                                    </m:ctrlPr>
                                  </m:sSubPr>
                                  <m:e>
                                    <m:r>
                                      <a:rPr lang="en-US" sz="2800" b="1" i="1" kern="100">
                                        <a:effectLst/>
                                        <a:latin typeface="Cambria Math" panose="02040503050406030204" pitchFamily="18" charset="0"/>
                                      </a:rPr>
                                      <m:t>𝑷𝒂𝒓𝒕𝒏𝒆𝒓</m:t>
                                    </m:r>
                                  </m:e>
                                  <m:sub>
                                    <m:r>
                                      <a:rPr lang="en-US" sz="2800" b="1" i="1" kern="100">
                                        <a:effectLst/>
                                        <a:latin typeface="Cambria Math" panose="02040503050406030204" pitchFamily="18" charset="0"/>
                                      </a:rPr>
                                      <m:t>𝒊</m:t>
                                    </m:r>
                                  </m:sub>
                                </m:sSub>
                              </m:oMath>
                            </m:oMathPara>
                          </a14:m>
                          <a:endParaRPr lang="ru-RU" sz="2800" b="1"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Categorical variable: 0 – no partner and other;</a:t>
                          </a:r>
                          <a:r>
                            <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 </a:t>
                          </a: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1 – has a partner; </a:t>
                          </a:r>
                          <a:r>
                            <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 </a:t>
                          </a:r>
                          <a:endPar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2 – cohabitation;</a:t>
                          </a:r>
                          <a:r>
                            <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 </a:t>
                          </a: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3 – marriage;</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874662166"/>
                      </a:ext>
                    </a:extLst>
                  </a:tr>
                  <a:tr h="0">
                    <a:tc>
                      <a:txBody>
                        <a:bodyPr/>
                        <a:lstStyle/>
                        <a:p>
                          <a:pPr algn="just" latinLnBrk="1">
                            <a:lnSpc>
                              <a:spcPct val="100000"/>
                            </a:lnSpc>
                            <a:spcAft>
                              <a:spcPts val="1000"/>
                            </a:spcAft>
                          </a:pPr>
                          <a14:m>
                            <m:oMathPara xmlns:m="http://schemas.openxmlformats.org/officeDocument/2006/math">
                              <m:oMathParaPr>
                                <m:jc m:val="centerGroup"/>
                              </m:oMathParaPr>
                              <m:oMath xmlns:m="http://schemas.openxmlformats.org/officeDocument/2006/math">
                                <m:sSub>
                                  <m:sSubPr>
                                    <m:ctrlPr>
                                      <a:rPr lang="ru-RU" sz="2800" b="1" i="1" kern="100">
                                        <a:effectLst/>
                                        <a:latin typeface="Cambria Math" panose="02040503050406030204" pitchFamily="18" charset="0"/>
                                      </a:rPr>
                                    </m:ctrlPr>
                                  </m:sSubPr>
                                  <m:e>
                                    <m:r>
                                      <a:rPr lang="en-US" sz="2800" b="1" i="1" kern="100">
                                        <a:effectLst/>
                                        <a:latin typeface="Cambria Math" panose="02040503050406030204" pitchFamily="18" charset="0"/>
                                      </a:rPr>
                                      <m:t>𝑩𝒊𝒈𝑭𝒂𝒎𝒊𝒍𝒚</m:t>
                                    </m:r>
                                  </m:e>
                                  <m:sub>
                                    <m:r>
                                      <a:rPr lang="en-US" sz="2800" b="1" i="1" kern="100">
                                        <a:effectLst/>
                                        <a:latin typeface="Cambria Math" panose="02040503050406030204" pitchFamily="18" charset="0"/>
                                      </a:rPr>
                                      <m:t>𝒊</m:t>
                                    </m:r>
                                  </m:sub>
                                </m:sSub>
                              </m:oMath>
                            </m:oMathPara>
                          </a14:m>
                          <a:endParaRPr lang="ru-RU" sz="2800" b="1"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Dummy variable: 1 – grown in a big family (&gt;3 children), 0 – other;</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3004746289"/>
                      </a:ext>
                    </a:extLst>
                  </a:tr>
                  <a:tr h="0">
                    <a:tc>
                      <a:txBody>
                        <a:bodyPr/>
                        <a:lstStyle/>
                        <a:p>
                          <a:pPr algn="just" latinLnBrk="1">
                            <a:lnSpc>
                              <a:spcPct val="100000"/>
                            </a:lnSpc>
                            <a:spcAft>
                              <a:spcPts val="1000"/>
                            </a:spcAft>
                          </a:pPr>
                          <a14:m>
                            <m:oMathPara xmlns:m="http://schemas.openxmlformats.org/officeDocument/2006/math">
                              <m:oMathParaPr>
                                <m:jc m:val="centerGroup"/>
                              </m:oMathParaPr>
                              <m:oMath xmlns:m="http://schemas.openxmlformats.org/officeDocument/2006/math">
                                <m:sSub>
                                  <m:sSubPr>
                                    <m:ctrlPr>
                                      <a:rPr lang="ru-RU" sz="2800" b="1" i="1" kern="100">
                                        <a:effectLst/>
                                        <a:latin typeface="Cambria Math" panose="02040503050406030204" pitchFamily="18" charset="0"/>
                                      </a:rPr>
                                    </m:ctrlPr>
                                  </m:sSubPr>
                                  <m:e>
                                    <m:r>
                                      <a:rPr lang="en-US" sz="2800" b="1" i="1" kern="100">
                                        <a:effectLst/>
                                        <a:latin typeface="Cambria Math" panose="02040503050406030204" pitchFamily="18" charset="0"/>
                                      </a:rPr>
                                      <m:t>𝑫𝒊𝒔𝒂𝒔𝒕𝒆𝒓𝒔</m:t>
                                    </m:r>
                                  </m:e>
                                  <m:sub>
                                    <m:r>
                                      <a:rPr lang="en-US" sz="2800" b="1" i="1" kern="100">
                                        <a:effectLst/>
                                        <a:latin typeface="Cambria Math" panose="02040503050406030204" pitchFamily="18" charset="0"/>
                                      </a:rPr>
                                      <m:t>𝒊</m:t>
                                    </m:r>
                                  </m:sub>
                                </m:sSub>
                              </m:oMath>
                            </m:oMathPara>
                          </a14:m>
                          <a:endParaRPr lang="ru-RU" sz="2800" b="1"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Dummy variable: 1 – was involved in a disaster in childhood (car accident, death, divorce, etc.); 0 – other;</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97010563"/>
                      </a:ext>
                    </a:extLst>
                  </a:tr>
                  <a:tr h="0">
                    <a:tc>
                      <a:txBody>
                        <a:bodyPr/>
                        <a:lstStyle/>
                        <a:p>
                          <a:pPr algn="just" latinLnBrk="1">
                            <a:lnSpc>
                              <a:spcPct val="100000"/>
                            </a:lnSpc>
                            <a:spcAft>
                              <a:spcPts val="1000"/>
                            </a:spcAft>
                          </a:pPr>
                          <a14:m>
                            <m:oMathPara xmlns:m="http://schemas.openxmlformats.org/officeDocument/2006/math">
                              <m:oMathParaPr>
                                <m:jc m:val="centerGroup"/>
                              </m:oMathParaPr>
                              <m:oMath xmlns:m="http://schemas.openxmlformats.org/officeDocument/2006/math">
                                <m:sSub>
                                  <m:sSubPr>
                                    <m:ctrlPr>
                                      <a:rPr lang="ru-RU" sz="2800" b="1" i="1" kern="100">
                                        <a:effectLst/>
                                        <a:latin typeface="Cambria Math" panose="02040503050406030204" pitchFamily="18" charset="0"/>
                                      </a:rPr>
                                    </m:ctrlPr>
                                  </m:sSubPr>
                                  <m:e>
                                    <m:r>
                                      <a:rPr lang="en-US" sz="2800" b="1" i="1" kern="100">
                                        <a:effectLst/>
                                        <a:latin typeface="Cambria Math" panose="02040503050406030204" pitchFamily="18" charset="0"/>
                                      </a:rPr>
                                      <m:t>𝑬𝒅𝒖𝒄𝒂𝒕𝒊𝒐𝒏</m:t>
                                    </m:r>
                                  </m:e>
                                  <m:sub>
                                    <m:r>
                                      <a:rPr lang="en-US" sz="2800" b="1" i="1" kern="100">
                                        <a:effectLst/>
                                        <a:latin typeface="Cambria Math" panose="02040503050406030204" pitchFamily="18" charset="0"/>
                                      </a:rPr>
                                      <m:t>𝒊</m:t>
                                    </m:r>
                                  </m:sub>
                                </m:sSub>
                              </m:oMath>
                            </m:oMathPara>
                          </a14:m>
                          <a:endParaRPr lang="ru-RU" sz="2800" b="1"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342900" lvl="0" indent="-342900" algn="just" latinLnBrk="1">
                            <a:lnSpc>
                              <a:spcPct val="100000"/>
                            </a:lnSpc>
                            <a:buFont typeface="+mj-lt"/>
                            <a:buAutoNum type="arabicParenR"/>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Education level by the number of education years, </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p>
                          <a:pPr marL="342900" lvl="0" indent="-342900" algn="just" latinLnBrk="1">
                            <a:lnSpc>
                              <a:spcPct val="100000"/>
                            </a:lnSpc>
                            <a:buFont typeface="+mj-lt"/>
                            <a:buAutoNum type="arabicParenR"/>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Education field/major (dummy), 3) Number of universities;</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1654635556"/>
                      </a:ext>
                    </a:extLst>
                  </a:tr>
                  <a:tr h="0">
                    <a:tc>
                      <a:txBody>
                        <a:bodyPr/>
                        <a:lstStyle/>
                        <a:p>
                          <a:pPr algn="just" latinLnBrk="1">
                            <a:lnSpc>
                              <a:spcPct val="100000"/>
                            </a:lnSpc>
                            <a:spcAft>
                              <a:spcPts val="1000"/>
                            </a:spcAft>
                          </a:pPr>
                          <a14:m>
                            <m:oMathPara xmlns:m="http://schemas.openxmlformats.org/officeDocument/2006/math">
                              <m:oMathParaPr>
                                <m:jc m:val="centerGroup"/>
                              </m:oMathParaPr>
                              <m:oMath xmlns:m="http://schemas.openxmlformats.org/officeDocument/2006/math">
                                <m:sSub>
                                  <m:sSubPr>
                                    <m:ctrlPr>
                                      <a:rPr lang="ru-RU" sz="2800" b="1" i="1" kern="100">
                                        <a:effectLst/>
                                        <a:latin typeface="Cambria Math" panose="02040503050406030204" pitchFamily="18" charset="0"/>
                                      </a:rPr>
                                    </m:ctrlPr>
                                  </m:sSubPr>
                                  <m:e>
                                    <m:r>
                                      <a:rPr lang="en-US" sz="2800" b="1" i="1" kern="100">
                                        <a:effectLst/>
                                        <a:latin typeface="Cambria Math" panose="02040503050406030204" pitchFamily="18" charset="0"/>
                                      </a:rPr>
                                      <m:t>𝑾𝒐𝒓𝒌</m:t>
                                    </m:r>
                                  </m:e>
                                  <m:sub>
                                    <m:r>
                                      <a:rPr lang="en-US" sz="2800" b="1" i="1" kern="100">
                                        <a:effectLst/>
                                        <a:latin typeface="Cambria Math" panose="02040503050406030204" pitchFamily="18" charset="0"/>
                                      </a:rPr>
                                      <m:t>𝒊</m:t>
                                    </m:r>
                                  </m:sub>
                                </m:sSub>
                              </m:oMath>
                            </m:oMathPara>
                          </a14:m>
                          <a:endParaRPr lang="ru-RU" sz="2800" b="1"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marL="342900" lvl="0" indent="-342900" algn="just" latinLnBrk="1">
                            <a:lnSpc>
                              <a:spcPct val="100000"/>
                            </a:lnSpc>
                            <a:buFont typeface="+mj-lt"/>
                            <a:buAutoNum type="arabicParenR"/>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Working experience (dummy), </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p>
                          <a:pPr marL="342900" lvl="0" indent="-342900" algn="just" latinLnBrk="1">
                            <a:lnSpc>
                              <a:spcPct val="100000"/>
                            </a:lnSpc>
                            <a:spcAft>
                              <a:spcPts val="1000"/>
                            </a:spcAft>
                            <a:buFont typeface="+mj-lt"/>
                            <a:buAutoNum type="arabicParenR"/>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Number of working places;</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560774337"/>
                      </a:ext>
                    </a:extLst>
                  </a:tr>
                  <a:tr h="0">
                    <a:tc>
                      <a:txBody>
                        <a:bodyPr/>
                        <a:lstStyle/>
                        <a:p>
                          <a:pPr algn="just" latinLnBrk="1">
                            <a:lnSpc>
                              <a:spcPct val="100000"/>
                            </a:lnSpc>
                            <a:spcAft>
                              <a:spcPts val="1000"/>
                            </a:spcAft>
                          </a:pPr>
                          <a14:m>
                            <m:oMathPara xmlns:m="http://schemas.openxmlformats.org/officeDocument/2006/math">
                              <m:oMathParaPr>
                                <m:jc m:val="centerGroup"/>
                              </m:oMathParaPr>
                              <m:oMath xmlns:m="http://schemas.openxmlformats.org/officeDocument/2006/math">
                                <m:sSub>
                                  <m:sSubPr>
                                    <m:ctrlPr>
                                      <a:rPr lang="ru-RU" sz="2800" b="1" i="1" kern="100">
                                        <a:effectLst/>
                                        <a:latin typeface="Cambria Math" panose="02040503050406030204" pitchFamily="18" charset="0"/>
                                      </a:rPr>
                                    </m:ctrlPr>
                                  </m:sSubPr>
                                  <m:e>
                                    <m:r>
                                      <a:rPr lang="en-US" sz="2800" b="1" i="1" kern="100">
                                        <a:effectLst/>
                                        <a:latin typeface="Cambria Math" panose="02040503050406030204" pitchFamily="18" charset="0"/>
                                      </a:rPr>
                                      <m:t>𝑰𝒏𝒗𝒆𝒔𝒕𝒊𝒏𝒈</m:t>
                                    </m:r>
                                  </m:e>
                                  <m:sub>
                                    <m:r>
                                      <a:rPr lang="en-US" sz="2800" b="1" i="1" kern="100">
                                        <a:effectLst/>
                                        <a:latin typeface="Cambria Math" panose="02040503050406030204" pitchFamily="18" charset="0"/>
                                      </a:rPr>
                                      <m:t>𝒊</m:t>
                                    </m:r>
                                  </m:sub>
                                </m:sSub>
                              </m:oMath>
                            </m:oMathPara>
                          </a14:m>
                          <a:endParaRPr lang="ru-RU" sz="2800" b="1"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Dummy variable: 1 – has the investing experience, 0 – others;</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736220192"/>
                      </a:ext>
                    </a:extLst>
                  </a:tr>
                  <a:tr h="0">
                    <a:tc>
                      <a:txBody>
                        <a:bodyPr/>
                        <a:lstStyle/>
                        <a:p>
                          <a:pPr algn="just" latinLnBrk="1">
                            <a:lnSpc>
                              <a:spcPct val="100000"/>
                            </a:lnSpc>
                            <a:spcAft>
                              <a:spcPts val="1000"/>
                            </a:spcAft>
                          </a:pPr>
                          <a14:m>
                            <m:oMathPara xmlns:m="http://schemas.openxmlformats.org/officeDocument/2006/math">
                              <m:oMathParaPr>
                                <m:jc m:val="centerGroup"/>
                              </m:oMathParaPr>
                              <m:oMath xmlns:m="http://schemas.openxmlformats.org/officeDocument/2006/math">
                                <m:sSub>
                                  <m:sSubPr>
                                    <m:ctrlPr>
                                      <a:rPr lang="ru-RU" sz="2800" b="1" i="1" kern="100">
                                        <a:effectLst/>
                                        <a:latin typeface="Cambria Math" panose="02040503050406030204" pitchFamily="18" charset="0"/>
                                      </a:rPr>
                                    </m:ctrlPr>
                                  </m:sSubPr>
                                  <m:e>
                                    <m:r>
                                      <a:rPr lang="en-US" sz="2800" b="1" i="1" kern="100">
                                        <a:effectLst/>
                                        <a:latin typeface="Cambria Math" panose="02040503050406030204" pitchFamily="18" charset="0"/>
                                      </a:rPr>
                                      <m:t>𝑬𝒏𝒕𝒆𝒓𝒑𝒓𝒆𝒏𝒆𝒖𝒓𝒔𝒉𝒊𝒑</m:t>
                                    </m:r>
                                  </m:e>
                                  <m:sub>
                                    <m:r>
                                      <a:rPr lang="en-US" sz="2800" b="1" i="1" kern="100">
                                        <a:effectLst/>
                                        <a:latin typeface="Cambria Math" panose="02040503050406030204" pitchFamily="18" charset="0"/>
                                      </a:rPr>
                                      <m:t>𝒊</m:t>
                                    </m:r>
                                  </m:sub>
                                </m:sSub>
                              </m:oMath>
                            </m:oMathPara>
                          </a14:m>
                          <a:endParaRPr lang="ru-RU" sz="2800" b="1"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Dummy variable: 1 – has the entrepreneurship experience, 0 – others;</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2039344596"/>
                      </a:ext>
                    </a:extLst>
                  </a:tr>
                  <a:tr h="0">
                    <a:tc>
                      <a:txBody>
                        <a:bodyPr/>
                        <a:lstStyle/>
                        <a:p>
                          <a:pPr algn="just" latinLnBrk="1">
                            <a:lnSpc>
                              <a:spcPct val="100000"/>
                            </a:lnSpc>
                            <a:spcAft>
                              <a:spcPts val="1000"/>
                            </a:spcAft>
                          </a:pPr>
                          <a14:m>
                            <m:oMathPara xmlns:m="http://schemas.openxmlformats.org/officeDocument/2006/math">
                              <m:oMathParaPr>
                                <m:jc m:val="centerGroup"/>
                              </m:oMathParaPr>
                              <m:oMath xmlns:m="http://schemas.openxmlformats.org/officeDocument/2006/math">
                                <m:sSub>
                                  <m:sSubPr>
                                    <m:ctrlPr>
                                      <a:rPr lang="ru-RU" sz="2800" b="1" i="1" kern="100">
                                        <a:effectLst/>
                                        <a:latin typeface="Cambria Math" panose="02040503050406030204" pitchFamily="18" charset="0"/>
                                      </a:rPr>
                                    </m:ctrlPr>
                                  </m:sSubPr>
                                  <m:e>
                                    <m:r>
                                      <a:rPr lang="en-US" sz="2800" b="1" i="1" kern="100">
                                        <a:effectLst/>
                                        <a:latin typeface="Cambria Math" panose="02040503050406030204" pitchFamily="18" charset="0"/>
                                      </a:rPr>
                                      <m:t>𝑬𝒙𝒕𝒓𝒆𝒎𝒆𝑺𝒑𝒐𝒓𝒕</m:t>
                                    </m:r>
                                  </m:e>
                                  <m:sub>
                                    <m:r>
                                      <a:rPr lang="en-US" sz="2800" b="1" i="1" kern="100">
                                        <a:effectLst/>
                                        <a:latin typeface="Cambria Math" panose="02040503050406030204" pitchFamily="18" charset="0"/>
                                      </a:rPr>
                                      <m:t>𝒊</m:t>
                                    </m:r>
                                  </m:sub>
                                </m:sSub>
                              </m:oMath>
                            </m:oMathPara>
                          </a14:m>
                          <a:endParaRPr lang="ru-RU" sz="2800" b="1"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Dummy variable: 1 – like extreme sports, 0 – others.</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4069408122"/>
                      </a:ext>
                    </a:extLst>
                  </a:tr>
                </a:tbl>
              </a:graphicData>
            </a:graphic>
          </p:graphicFrame>
        </mc:Choice>
        <mc:Fallback xmlns="">
          <p:graphicFrame>
            <p:nvGraphicFramePr>
              <p:cNvPr id="12" name="Таблица 11">
                <a:extLst>
                  <a:ext uri="{FF2B5EF4-FFF2-40B4-BE49-F238E27FC236}">
                    <a16:creationId xmlns:a16="http://schemas.microsoft.com/office/drawing/2014/main" id="{8511283F-4B71-4F3A-AEC8-D1E6CFD4E7B5}"/>
                  </a:ext>
                </a:extLst>
              </p:cNvPr>
              <p:cNvGraphicFramePr>
                <a:graphicFrameLocks noGrp="1"/>
              </p:cNvGraphicFramePr>
              <p:nvPr>
                <p:extLst>
                  <p:ext uri="{D42A27DB-BD31-4B8C-83A1-F6EECF244321}">
                    <p14:modId xmlns:p14="http://schemas.microsoft.com/office/powerpoint/2010/main" val="2539984602"/>
                  </p:ext>
                </p:extLst>
              </p:nvPr>
            </p:nvGraphicFramePr>
            <p:xfrm>
              <a:off x="592341" y="4260830"/>
              <a:ext cx="15185193" cy="9021318"/>
            </p:xfrm>
            <a:graphic>
              <a:graphicData uri="http://schemas.openxmlformats.org/drawingml/2006/table">
                <a:tbl>
                  <a:tblPr firstRow="1" firstCol="1" bandRow="1">
                    <a:tableStyleId>{5C22544A-7EE6-4342-B048-85BDC9FD1C3A}</a:tableStyleId>
                  </a:tblPr>
                  <a:tblGrid>
                    <a:gridCol w="3793144">
                      <a:extLst>
                        <a:ext uri="{9D8B030D-6E8A-4147-A177-3AD203B41FA5}">
                          <a16:colId xmlns:a16="http://schemas.microsoft.com/office/drawing/2014/main" val="1888800675"/>
                        </a:ext>
                      </a:extLst>
                    </a:gridCol>
                    <a:gridCol w="11392049">
                      <a:extLst>
                        <a:ext uri="{9D8B030D-6E8A-4147-A177-3AD203B41FA5}">
                          <a16:colId xmlns:a16="http://schemas.microsoft.com/office/drawing/2014/main" val="2068714529"/>
                        </a:ext>
                      </a:extLst>
                    </a:gridCol>
                  </a:tblGrid>
                  <a:tr h="451358">
                    <a:tc>
                      <a:txBody>
                        <a:bodyPr/>
                        <a:lstStyle/>
                        <a:p>
                          <a:pPr algn="ctr" latinLnBrk="1">
                            <a:lnSpc>
                              <a:spcPct val="115000"/>
                            </a:lnSpc>
                            <a:spcAft>
                              <a:spcPts val="1000"/>
                            </a:spcAft>
                          </a:pPr>
                          <a:r>
                            <a:rPr lang="en-US" sz="2800" kern="100">
                              <a:effectLst/>
                              <a:latin typeface="Times New Roman" panose="02020603050405020304" pitchFamily="18" charset="0"/>
                              <a:cs typeface="Times New Roman" panose="02020603050405020304" pitchFamily="18" charset="0"/>
                            </a:rPr>
                            <a:t>Variable</a:t>
                          </a:r>
                          <a:endParaRPr lang="ru-RU" sz="2800" kern="1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tc>
                      <a:txBody>
                        <a:bodyPr/>
                        <a:lstStyle/>
                        <a:p>
                          <a:pPr algn="just" latinLnBrk="1">
                            <a:lnSpc>
                              <a:spcPct val="115000"/>
                            </a:lnSpc>
                            <a:spcAft>
                              <a:spcPts val="1000"/>
                            </a:spcAft>
                          </a:pPr>
                          <a:r>
                            <a:rPr lang="en-GB" sz="2800" kern="100">
                              <a:effectLst/>
                              <a:latin typeface="Times New Roman" panose="02020603050405020304" pitchFamily="18" charset="0"/>
                              <a:cs typeface="Times New Roman" panose="02020603050405020304" pitchFamily="18" charset="0"/>
                            </a:rPr>
                            <a:t>Definition</a:t>
                          </a:r>
                          <a:endParaRPr lang="ru-RU" sz="2800" kern="1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622210667"/>
                      </a:ext>
                    </a:extLst>
                  </a:tr>
                  <a:tr h="553720">
                    <a:tc>
                      <a:txBody>
                        <a:bodyPr/>
                        <a:lstStyle/>
                        <a:p>
                          <a:endParaRPr lang="ru-RU"/>
                        </a:p>
                      </a:txBody>
                      <a:tcPr marL="68580" marR="68580" marT="0" marB="0">
                        <a:blipFill>
                          <a:blip r:embed="rId4"/>
                          <a:stretch>
                            <a:fillRect l="-161" t="-95604" r="-301286" b="-1461538"/>
                          </a:stretch>
                        </a:blipFill>
                      </a:tcPr>
                    </a:tc>
                    <a:tc>
                      <a:txBody>
                        <a:bodyPr/>
                        <a:lstStyle/>
                        <a:p>
                          <a:pPr algn="just" latinLnBrk="1">
                            <a:lnSpc>
                              <a:spcPct val="100000"/>
                            </a:lnSpc>
                            <a:spcAft>
                              <a:spcPts val="1000"/>
                            </a:spcAft>
                          </a:pPr>
                          <a:r>
                            <a:rPr lang="en-US" sz="2800" kern="100" dirty="0">
                              <a:effectLst/>
                              <a:latin typeface="Times New Roman" panose="02020603050405020304" pitchFamily="18" charset="0"/>
                              <a:cs typeface="Times New Roman" panose="02020603050405020304" pitchFamily="18" charset="0"/>
                            </a:rPr>
                            <a:t>Dummy variable: 1 – female, 0 – male;</a:t>
                          </a:r>
                          <a:endParaRPr lang="ru-RU" sz="2800" kern="1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2698429966"/>
                      </a:ext>
                    </a:extLst>
                  </a:tr>
                  <a:tr h="553720">
                    <a:tc>
                      <a:txBody>
                        <a:bodyPr/>
                        <a:lstStyle/>
                        <a:p>
                          <a:endParaRPr lang="ru-RU"/>
                        </a:p>
                      </a:txBody>
                      <a:tcPr marL="68580" marR="68580" marT="0" marB="0">
                        <a:blipFill>
                          <a:blip r:embed="rId4"/>
                          <a:stretch>
                            <a:fillRect l="-161" t="-195604" r="-301286" b="-1361538"/>
                          </a:stretch>
                        </a:blipFill>
                      </a:tcPr>
                    </a:tc>
                    <a:tc>
                      <a:txBody>
                        <a:bodyPr/>
                        <a:lstStyle/>
                        <a:p>
                          <a:pPr algn="just" latinLnBrk="1">
                            <a:lnSpc>
                              <a:spcPct val="100000"/>
                            </a:lnSpc>
                            <a:spcAft>
                              <a:spcPts val="1000"/>
                            </a:spcAft>
                          </a:pPr>
                          <a:r>
                            <a:rPr lang="en-US" sz="2800" kern="100">
                              <a:effectLst/>
                              <a:latin typeface="Times New Roman" panose="02020603050405020304" pitchFamily="18" charset="0"/>
                              <a:cs typeface="Times New Roman" panose="02020603050405020304" pitchFamily="18" charset="0"/>
                            </a:rPr>
                            <a:t>Number of full years;</a:t>
                          </a:r>
                          <a:endParaRPr lang="ru-RU" sz="2800" kern="1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2880566980"/>
                      </a:ext>
                    </a:extLst>
                  </a:tr>
                  <a:tr h="1706880">
                    <a:tc>
                      <a:txBody>
                        <a:bodyPr/>
                        <a:lstStyle/>
                        <a:p>
                          <a:endParaRPr lang="ru-RU"/>
                        </a:p>
                      </a:txBody>
                      <a:tcPr marL="68580" marR="68580" marT="0" marB="0">
                        <a:blipFill>
                          <a:blip r:embed="rId4"/>
                          <a:stretch>
                            <a:fillRect l="-161" t="-96071" r="-301286" b="-342500"/>
                          </a:stretch>
                        </a:blipFill>
                      </a:tcPr>
                    </a:tc>
                    <a:tc>
                      <a:txBody>
                        <a:bodyPr/>
                        <a:lstStyle/>
                        <a:p>
                          <a:pPr marL="0" marR="0" lvl="0" indent="0" algn="just" defTabSz="821531" rtl="0" fontAlgn="auto" latinLnBrk="0" hangingPunct="0">
                            <a:lnSpc>
                              <a:spcPct val="100000"/>
                            </a:lnSpc>
                            <a:spcBef>
                              <a:spcPts val="0"/>
                            </a:spcBef>
                            <a:spcAft>
                              <a:spcPts val="0"/>
                            </a:spcAft>
                            <a:buClrTx/>
                            <a:buSzTx/>
                            <a:buFont typeface="+mj-lt"/>
                            <a:buNone/>
                            <a:tabLst/>
                          </a:pPr>
                          <a:r>
                            <a:rPr kumimoji="0" lang="en-US" sz="2800" b="0" i="0" u="none" strike="noStrike" cap="none" spc="0" normalizeH="0" baseline="0" dirty="0">
                              <a:ln>
                                <a:noFill/>
                              </a:ln>
                              <a:solidFill>
                                <a:schemeClr val="tx1"/>
                              </a:solidFill>
                              <a:effectLst/>
                              <a:uFillTx/>
                              <a:latin typeface="Times New Roman" panose="02020603050405020304" pitchFamily="18" charset="0"/>
                              <a:cs typeface="+mj-cs"/>
                              <a:sym typeface="Helvetica Light"/>
                            </a:rPr>
                            <a:t>Categorical variable, income per month: 0 – &lt;10 000 rub., 1 – 10 000 – 19 000 rub., 2 – 19 000 – 27 000 rub., 3 – 27 000 – 45 000 rub.,  4 – 45 000 – 60 000 rub.,  5 – 60 000 – 75 000 rub., 6 – 75 000 – 100 000 rub., 7 – 100 000 – 150 000 rub., 8 – &gt;150 000 rub. </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algun Gothic" panose="020B0503020000020004" pitchFamily="34" charset="-127"/>
                            <a:cs typeface="+mj-cs"/>
                            <a:sym typeface="Helvetica Light"/>
                          </a:endParaRPr>
                        </a:p>
                      </a:txBody>
                      <a:tcPr marL="68580" marR="68580" marT="0" marB="0"/>
                    </a:tc>
                    <a:extLst>
                      <a:ext uri="{0D108BD9-81ED-4DB2-BD59-A6C34878D82A}">
                        <a16:rowId xmlns:a16="http://schemas.microsoft.com/office/drawing/2014/main" val="3941607015"/>
                      </a:ext>
                    </a:extLst>
                  </a:tr>
                  <a:tr h="980440">
                    <a:tc>
                      <a:txBody>
                        <a:bodyPr/>
                        <a:lstStyle/>
                        <a:p>
                          <a:endParaRPr lang="ru-RU"/>
                        </a:p>
                      </a:txBody>
                      <a:tcPr marL="68580" marR="68580" marT="0" marB="0">
                        <a:blipFill>
                          <a:blip r:embed="rId4"/>
                          <a:stretch>
                            <a:fillRect l="-161" t="-340994" r="-301286" b="-495652"/>
                          </a:stretch>
                        </a:blipFill>
                      </a:tcPr>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Categorical variable: 0 – no partner and other;</a:t>
                          </a:r>
                          <a:r>
                            <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 </a:t>
                          </a: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1 – has a partner; </a:t>
                          </a:r>
                          <a:r>
                            <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 </a:t>
                          </a:r>
                          <a:endPar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2 – cohabitation;</a:t>
                          </a:r>
                          <a:r>
                            <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 </a:t>
                          </a: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3 – marriage;</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874662166"/>
                      </a:ext>
                    </a:extLst>
                  </a:tr>
                  <a:tr h="553720">
                    <a:tc>
                      <a:txBody>
                        <a:bodyPr/>
                        <a:lstStyle/>
                        <a:p>
                          <a:endParaRPr lang="ru-RU"/>
                        </a:p>
                      </a:txBody>
                      <a:tcPr marL="68580" marR="68580" marT="0" marB="0">
                        <a:blipFill>
                          <a:blip r:embed="rId4"/>
                          <a:stretch>
                            <a:fillRect l="-161" t="-780220" r="-301286" b="-776923"/>
                          </a:stretch>
                        </a:blipFill>
                      </a:tcPr>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Dummy variable: 1 – grown in a big family (&gt;3 children), 0 – other;</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3004746289"/>
                      </a:ext>
                    </a:extLst>
                  </a:tr>
                  <a:tr h="853440">
                    <a:tc>
                      <a:txBody>
                        <a:bodyPr/>
                        <a:lstStyle/>
                        <a:p>
                          <a:endParaRPr lang="ru-RU"/>
                        </a:p>
                      </a:txBody>
                      <a:tcPr marL="68580" marR="68580" marT="0" marB="0">
                        <a:blipFill>
                          <a:blip r:embed="rId4"/>
                          <a:stretch>
                            <a:fillRect l="-161" t="-572143" r="-301286" b="-405000"/>
                          </a:stretch>
                        </a:blipFill>
                      </a:tcPr>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Dummy variable: 1 – was involved in a disaster in childhood (car accident, death, divorce, etc.); 0 – other;</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97010563"/>
                      </a:ext>
                    </a:extLst>
                  </a:tr>
                  <a:tr h="853440">
                    <a:tc>
                      <a:txBody>
                        <a:bodyPr/>
                        <a:lstStyle/>
                        <a:p>
                          <a:endParaRPr lang="ru-RU"/>
                        </a:p>
                      </a:txBody>
                      <a:tcPr marL="68580" marR="68580" marT="0" marB="0">
                        <a:blipFill>
                          <a:blip r:embed="rId4"/>
                          <a:stretch>
                            <a:fillRect l="-161" t="-672143" r="-301286" b="-305000"/>
                          </a:stretch>
                        </a:blipFill>
                      </a:tcPr>
                    </a:tc>
                    <a:tc>
                      <a:txBody>
                        <a:bodyPr/>
                        <a:lstStyle/>
                        <a:p>
                          <a:pPr marL="342900" lvl="0" indent="-342900" algn="just" latinLnBrk="1">
                            <a:lnSpc>
                              <a:spcPct val="100000"/>
                            </a:lnSpc>
                            <a:buFont typeface="+mj-lt"/>
                            <a:buAutoNum type="arabicParenR"/>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Education level by the number of education years, </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p>
                          <a:pPr marL="342900" lvl="0" indent="-342900" algn="just" latinLnBrk="1">
                            <a:lnSpc>
                              <a:spcPct val="100000"/>
                            </a:lnSpc>
                            <a:buFont typeface="+mj-lt"/>
                            <a:buAutoNum type="arabicParenR"/>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Education field/major (dummy), 3) Number of universities;</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1654635556"/>
                      </a:ext>
                    </a:extLst>
                  </a:tr>
                  <a:tr h="853440">
                    <a:tc>
                      <a:txBody>
                        <a:bodyPr/>
                        <a:lstStyle/>
                        <a:p>
                          <a:endParaRPr lang="ru-RU"/>
                        </a:p>
                      </a:txBody>
                      <a:tcPr marL="68580" marR="68580" marT="0" marB="0">
                        <a:blipFill>
                          <a:blip r:embed="rId4"/>
                          <a:stretch>
                            <a:fillRect l="-161" t="-772143" r="-301286" b="-205000"/>
                          </a:stretch>
                        </a:blipFill>
                      </a:tcPr>
                    </a:tc>
                    <a:tc>
                      <a:txBody>
                        <a:bodyPr/>
                        <a:lstStyle/>
                        <a:p>
                          <a:pPr marL="342900" lvl="0" indent="-342900" algn="just" latinLnBrk="1">
                            <a:lnSpc>
                              <a:spcPct val="100000"/>
                            </a:lnSpc>
                            <a:buFont typeface="+mj-lt"/>
                            <a:buAutoNum type="arabicParenR"/>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Working experience (dummy), </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p>
                          <a:pPr marL="342900" lvl="0" indent="-342900" algn="just" latinLnBrk="1">
                            <a:lnSpc>
                              <a:spcPct val="100000"/>
                            </a:lnSpc>
                            <a:spcAft>
                              <a:spcPts val="1000"/>
                            </a:spcAft>
                            <a:buFont typeface="+mj-lt"/>
                            <a:buAutoNum type="arabicParenR"/>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Number of working places;</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560774337"/>
                      </a:ext>
                    </a:extLst>
                  </a:tr>
                  <a:tr h="553720">
                    <a:tc>
                      <a:txBody>
                        <a:bodyPr/>
                        <a:lstStyle/>
                        <a:p>
                          <a:endParaRPr lang="ru-RU"/>
                        </a:p>
                      </a:txBody>
                      <a:tcPr marL="68580" marR="68580" marT="0" marB="0">
                        <a:blipFill>
                          <a:blip r:embed="rId4"/>
                          <a:stretch>
                            <a:fillRect l="-161" t="-1341758" r="-301286" b="-215385"/>
                          </a:stretch>
                        </a:blipFill>
                      </a:tcPr>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Dummy variable: 1 – has the investing experience, 0 – others;</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736220192"/>
                      </a:ext>
                    </a:extLst>
                  </a:tr>
                  <a:tr h="553720">
                    <a:tc>
                      <a:txBody>
                        <a:bodyPr/>
                        <a:lstStyle/>
                        <a:p>
                          <a:endParaRPr lang="ru-RU"/>
                        </a:p>
                      </a:txBody>
                      <a:tcPr marL="68580" marR="68580" marT="0" marB="0">
                        <a:blipFill>
                          <a:blip r:embed="rId4"/>
                          <a:stretch>
                            <a:fillRect l="-161" t="-1441758" r="-301286" b="-115385"/>
                          </a:stretch>
                        </a:blipFill>
                      </a:tcPr>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Dummy variable: 1 – has the entrepreneurship experience, 0 – others;</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2039344596"/>
                      </a:ext>
                    </a:extLst>
                  </a:tr>
                  <a:tr h="553720">
                    <a:tc>
                      <a:txBody>
                        <a:bodyPr/>
                        <a:lstStyle/>
                        <a:p>
                          <a:endParaRPr lang="ru-RU"/>
                        </a:p>
                      </a:txBody>
                      <a:tcPr marL="68580" marR="68580" marT="0" marB="0">
                        <a:blipFill>
                          <a:blip r:embed="rId4"/>
                          <a:stretch>
                            <a:fillRect l="-161" t="-1541758" r="-301286" b="-15385"/>
                          </a:stretch>
                        </a:blipFill>
                      </a:tcPr>
                    </a:tc>
                    <a:tc>
                      <a:txBody>
                        <a:bodyPr/>
                        <a:lstStyle/>
                        <a:p>
                          <a:pPr algn="just" latinLnBrk="1">
                            <a:lnSpc>
                              <a:spcPct val="100000"/>
                            </a:lnSpc>
                            <a:spcAft>
                              <a:spcPts val="1000"/>
                            </a:spcAft>
                          </a:pPr>
                          <a:r>
                            <a:rPr kumimoji="0" lang="en-US"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rPr>
                            <a:t>Dummy variable: 1 – like extreme sports, 0 – others.</a:t>
                          </a:r>
                          <a:endParaRPr kumimoji="0" lang="ru-RU" sz="2800" b="0" i="0" u="none" strike="noStrike" cap="none" spc="0" normalizeH="0" baseline="0" dirty="0">
                            <a:ln>
                              <a:noFill/>
                            </a:ln>
                            <a:solidFill>
                              <a:schemeClr val="tx1"/>
                            </a:solidFill>
                            <a:effectLst/>
                            <a:uFillTx/>
                            <a:latin typeface="Times New Roman" panose="02020603050405020304" pitchFamily="18" charset="0"/>
                            <a:ea typeface="+mn-ea"/>
                            <a:cs typeface="+mj-cs"/>
                            <a:sym typeface="Helvetica Light"/>
                          </a:endParaRPr>
                        </a:p>
                      </a:txBody>
                      <a:tcPr marL="68580" marR="68580" marT="0" marB="0"/>
                    </a:tc>
                    <a:extLst>
                      <a:ext uri="{0D108BD9-81ED-4DB2-BD59-A6C34878D82A}">
                        <a16:rowId xmlns:a16="http://schemas.microsoft.com/office/drawing/2014/main" val="4069408122"/>
                      </a:ext>
                    </a:extLst>
                  </a:tr>
                </a:tbl>
              </a:graphicData>
            </a:graphic>
          </p:graphicFrame>
        </mc:Fallback>
      </mc:AlternateContent>
      <p:graphicFrame>
        <p:nvGraphicFramePr>
          <p:cNvPr id="13" name="Таблица 12">
            <a:extLst>
              <a:ext uri="{FF2B5EF4-FFF2-40B4-BE49-F238E27FC236}">
                <a16:creationId xmlns:a16="http://schemas.microsoft.com/office/drawing/2014/main" id="{D2AB3BF3-DFBA-4A65-AF14-76869134ACA4}"/>
              </a:ext>
            </a:extLst>
          </p:cNvPr>
          <p:cNvGraphicFramePr>
            <a:graphicFrameLocks noGrp="1"/>
          </p:cNvGraphicFramePr>
          <p:nvPr>
            <p:extLst>
              <p:ext uri="{D42A27DB-BD31-4B8C-83A1-F6EECF244321}">
                <p14:modId xmlns:p14="http://schemas.microsoft.com/office/powerpoint/2010/main" val="615935047"/>
              </p:ext>
            </p:extLst>
          </p:nvPr>
        </p:nvGraphicFramePr>
        <p:xfrm>
          <a:off x="16734727" y="940140"/>
          <a:ext cx="6120681" cy="11778615"/>
        </p:xfrm>
        <a:graphic>
          <a:graphicData uri="http://schemas.openxmlformats.org/drawingml/2006/table">
            <a:tbl>
              <a:tblPr firstRow="1" bandRow="1">
                <a:tableStyleId>{B301B821-A1FF-4177-AEE7-76D212191A09}</a:tableStyleId>
              </a:tblPr>
              <a:tblGrid>
                <a:gridCol w="2528107">
                  <a:extLst>
                    <a:ext uri="{9D8B030D-6E8A-4147-A177-3AD203B41FA5}">
                      <a16:colId xmlns:a16="http://schemas.microsoft.com/office/drawing/2014/main" val="1539412582"/>
                    </a:ext>
                  </a:extLst>
                </a:gridCol>
                <a:gridCol w="1796287">
                  <a:extLst>
                    <a:ext uri="{9D8B030D-6E8A-4147-A177-3AD203B41FA5}">
                      <a16:colId xmlns:a16="http://schemas.microsoft.com/office/drawing/2014/main" val="3731135122"/>
                    </a:ext>
                  </a:extLst>
                </a:gridCol>
                <a:gridCol w="1796287">
                  <a:extLst>
                    <a:ext uri="{9D8B030D-6E8A-4147-A177-3AD203B41FA5}">
                      <a16:colId xmlns:a16="http://schemas.microsoft.com/office/drawing/2014/main" val="2401225032"/>
                    </a:ext>
                  </a:extLst>
                </a:gridCol>
              </a:tblGrid>
              <a:tr h="209550">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VARIABLES</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800" u="none" strike="noStrike">
                          <a:effectLst/>
                          <a:latin typeface="Times New Roman" panose="02020603050405020304" pitchFamily="18" charset="0"/>
                          <a:cs typeface="Times New Roman" panose="02020603050405020304" pitchFamily="18" charset="0"/>
                        </a:rPr>
                        <a:t>RT_recive</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GB" sz="2800" u="none" strike="noStrike">
                          <a:effectLst/>
                          <a:latin typeface="Times New Roman" panose="02020603050405020304" pitchFamily="18" charset="0"/>
                          <a:cs typeface="Times New Roman" panose="02020603050405020304" pitchFamily="18" charset="0"/>
                        </a:rPr>
                        <a:t>RT_inv</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222577226"/>
                  </a:ext>
                </a:extLst>
              </a:tr>
              <a:tr h="200025">
                <a:tc>
                  <a:txBody>
                    <a:bodyPr/>
                    <a:lstStyle/>
                    <a:p>
                      <a:pPr algn="l" fontAlgn="ctr"/>
                      <a:r>
                        <a:rPr lang="en-GB" sz="2800" b="1" u="none" strike="noStrike" dirty="0">
                          <a:effectLst/>
                          <a:latin typeface="Times New Roman" panose="02020603050405020304" pitchFamily="18" charset="0"/>
                          <a:cs typeface="Times New Roman" panose="02020603050405020304" pitchFamily="18" charset="0"/>
                        </a:rPr>
                        <a:t>Male</a:t>
                      </a:r>
                      <a:endParaRPr lang="en-GB"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b="1" u="none" strike="noStrike" dirty="0">
                          <a:effectLst/>
                          <a:latin typeface="Times New Roman" panose="02020603050405020304" pitchFamily="18" charset="0"/>
                          <a:cs typeface="Times New Roman" panose="02020603050405020304" pitchFamily="18" charset="0"/>
                        </a:rPr>
                        <a:t>-0.472**</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-66.52</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547310219"/>
                  </a:ext>
                </a:extLst>
              </a:tr>
              <a:tr h="200025">
                <a:tc>
                  <a:txBody>
                    <a:bodyPr/>
                    <a:lstStyle/>
                    <a:p>
                      <a:pPr algn="l" fontAlgn="ct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(0.228)</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dirty="0">
                          <a:effectLst/>
                          <a:latin typeface="Times New Roman" panose="02020603050405020304" pitchFamily="18" charset="0"/>
                          <a:cs typeface="Times New Roman" panose="02020603050405020304" pitchFamily="18" charset="0"/>
                        </a:rPr>
                        <a:t>(49.31)</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532860781"/>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Age</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-0.0240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-29.36</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570876685"/>
                  </a:ext>
                </a:extLst>
              </a:tr>
              <a:tr h="200025">
                <a:tc>
                  <a:txBody>
                    <a:bodyPr/>
                    <a:lstStyle/>
                    <a:p>
                      <a:pPr algn="l" fontAlgn="ct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(0.0835)</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(18.31)</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220770095"/>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Income</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0.0142</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5.150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44081216"/>
                  </a:ext>
                </a:extLst>
              </a:tr>
              <a:tr h="200025">
                <a:tc>
                  <a:txBody>
                    <a:bodyPr/>
                    <a:lstStyle/>
                    <a:p>
                      <a:pPr algn="l" fontAlgn="ct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(0.0700)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(15.03)</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193311064"/>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Relationship</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-0.123</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7.604</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46528093"/>
                  </a:ext>
                </a:extLst>
              </a:tr>
              <a:tr h="200025">
                <a:tc>
                  <a:txBody>
                    <a:bodyPr/>
                    <a:lstStyle/>
                    <a:p>
                      <a:pPr algn="l" fontAlgn="ct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(0.140)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(30.20)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80074275"/>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Big_family</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-0.190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0.375</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082444905"/>
                  </a:ext>
                </a:extLst>
              </a:tr>
              <a:tr h="200025">
                <a:tc>
                  <a:txBody>
                    <a:bodyPr/>
                    <a:lstStyle/>
                    <a:p>
                      <a:pPr algn="l" fontAlgn="ct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(0.332)</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(71.38)</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242878256"/>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Disaster</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-0.465</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7.962</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228023448"/>
                  </a:ext>
                </a:extLst>
              </a:tr>
              <a:tr h="200025">
                <a:tc>
                  <a:txBody>
                    <a:bodyPr/>
                    <a:lstStyle/>
                    <a:p>
                      <a:pPr algn="l" fontAlgn="ct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(0.310)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(66.57)</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176511040"/>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Educ_years</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0.0377</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51.95</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408377519"/>
                  </a:ext>
                </a:extLst>
              </a:tr>
              <a:tr h="200025">
                <a:tc>
                  <a:txBody>
                    <a:bodyPr/>
                    <a:lstStyle/>
                    <a:p>
                      <a:pPr algn="l" fontAlgn="ct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(0.157)</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(34.29)</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242347215"/>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Working</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0.346</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39.02</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980930080"/>
                  </a:ext>
                </a:extLst>
              </a:tr>
              <a:tr h="200025">
                <a:tc>
                  <a:txBody>
                    <a:bodyPr/>
                    <a:lstStyle/>
                    <a:p>
                      <a:pPr algn="l" fontAlgn="ct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(0.274)</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(59.14)</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797724606"/>
                  </a:ext>
                </a:extLst>
              </a:tr>
              <a:tr h="228600">
                <a:tc>
                  <a:txBody>
                    <a:bodyPr/>
                    <a:lstStyle/>
                    <a:p>
                      <a:pPr algn="l" fontAlgn="ctr"/>
                      <a:r>
                        <a:rPr lang="en-GB" sz="2800" u="none" strike="noStrike">
                          <a:effectLst/>
                          <a:latin typeface="Times New Roman" panose="02020603050405020304" pitchFamily="18" charset="0"/>
                          <a:cs typeface="Times New Roman" panose="02020603050405020304" pitchFamily="18" charset="0"/>
                        </a:rPr>
                        <a:t>Investment_exp</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0.105</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96.23*</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821706912"/>
                  </a:ext>
                </a:extLst>
              </a:tr>
              <a:tr h="200025">
                <a:tc>
                  <a:txBody>
                    <a:bodyPr/>
                    <a:lstStyle/>
                    <a:p>
                      <a:pPr algn="l" fontAlgn="ct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(0.245)</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(52.97)</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996557596"/>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Business_exp</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0.0927</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15.51</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609199059"/>
                  </a:ext>
                </a:extLst>
              </a:tr>
              <a:tr h="200025">
                <a:tc>
                  <a:txBody>
                    <a:bodyPr/>
                    <a:lstStyle/>
                    <a:p>
                      <a:pPr algn="l" fontAlgn="ct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(0.392)</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(84.15)</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42071882"/>
                  </a:ext>
                </a:extLst>
              </a:tr>
              <a:tr h="200025">
                <a:tc>
                  <a:txBody>
                    <a:bodyPr/>
                    <a:lstStyle/>
                    <a:p>
                      <a:pPr algn="l" fontAlgn="ctr"/>
                      <a:r>
                        <a:rPr lang="en-GB" sz="2800" b="1" u="none" strike="noStrike" dirty="0">
                          <a:effectLst/>
                          <a:latin typeface="Times New Roman" panose="02020603050405020304" pitchFamily="18" charset="0"/>
                          <a:cs typeface="Times New Roman" panose="02020603050405020304" pitchFamily="18" charset="0"/>
                        </a:rPr>
                        <a:t>Extreme</a:t>
                      </a:r>
                      <a:endParaRPr lang="en-GB"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b="1" u="none" strike="noStrike">
                          <a:effectLst/>
                          <a:latin typeface="Times New Roman" panose="02020603050405020304" pitchFamily="18" charset="0"/>
                          <a:cs typeface="Times New Roman" panose="02020603050405020304" pitchFamily="18" charset="0"/>
                        </a:rPr>
                        <a:t>0.420*</a:t>
                      </a:r>
                      <a:endParaRPr lang="ru-RU" sz="2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b="1" u="none" strike="noStrike" dirty="0">
                          <a:effectLst/>
                          <a:latin typeface="Times New Roman" panose="02020603050405020304" pitchFamily="18" charset="0"/>
                          <a:cs typeface="Times New Roman" panose="02020603050405020304" pitchFamily="18" charset="0"/>
                        </a:rPr>
                        <a:t>93.92*</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297961324"/>
                  </a:ext>
                </a:extLst>
              </a:tr>
              <a:tr h="200025">
                <a:tc>
                  <a:txBody>
                    <a:bodyPr/>
                    <a:lstStyle/>
                    <a:p>
                      <a:pPr algn="l" fontAlgn="ct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(0.231)</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(49.76)</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478036636"/>
                  </a:ext>
                </a:extLst>
              </a:tr>
              <a:tr h="200025">
                <a:tc>
                  <a:txBody>
                    <a:bodyPr/>
                    <a:lstStyle/>
                    <a:p>
                      <a:pPr algn="l" fontAlgn="ctr"/>
                      <a:r>
                        <a:rPr lang="en-GB" sz="2800" b="1" u="none" strike="noStrike" dirty="0">
                          <a:effectLst/>
                          <a:latin typeface="Times New Roman" panose="02020603050405020304" pitchFamily="18" charset="0"/>
                          <a:cs typeface="Times New Roman" panose="02020603050405020304" pitchFamily="18" charset="0"/>
                        </a:rPr>
                        <a:t>Constant</a:t>
                      </a:r>
                      <a:endParaRPr lang="en-GB"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b="1" u="none" strike="noStrike" dirty="0">
                          <a:effectLst/>
                          <a:latin typeface="Times New Roman" panose="02020603050405020304" pitchFamily="18" charset="0"/>
                          <a:cs typeface="Times New Roman" panose="02020603050405020304" pitchFamily="18" charset="0"/>
                        </a:rPr>
                        <a:t>4.021***</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b="1" u="none" strike="noStrike" dirty="0">
                          <a:effectLst/>
                          <a:latin typeface="Times New Roman" panose="02020603050405020304" pitchFamily="18" charset="0"/>
                          <a:cs typeface="Times New Roman" panose="02020603050405020304" pitchFamily="18" charset="0"/>
                        </a:rPr>
                        <a:t>955.3***</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14575810"/>
                  </a:ext>
                </a:extLst>
              </a:tr>
              <a:tr h="200025">
                <a:tc>
                  <a:txBody>
                    <a:bodyPr/>
                    <a:lstStyle/>
                    <a:p>
                      <a:pPr algn="l" fontAlgn="ct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(1.404)</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(305.6)</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030219991"/>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Observations</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152</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151</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063467064"/>
                  </a:ext>
                </a:extLst>
              </a:tr>
              <a:tr h="209550">
                <a:tc>
                  <a:txBody>
                    <a:bodyPr/>
                    <a:lstStyle/>
                    <a:p>
                      <a:pPr algn="l" fontAlgn="ctr"/>
                      <a:r>
                        <a:rPr lang="en-GB" sz="2800" u="none" strike="noStrike">
                          <a:effectLst/>
                          <a:latin typeface="Times New Roman" panose="02020603050405020304" pitchFamily="18" charset="0"/>
                          <a:cs typeface="Times New Roman" panose="02020603050405020304" pitchFamily="18" charset="0"/>
                        </a:rPr>
                        <a:t>R-squared</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a:effectLst/>
                          <a:latin typeface="Times New Roman" panose="02020603050405020304" pitchFamily="18" charset="0"/>
                          <a:cs typeface="Times New Roman" panose="02020603050405020304" pitchFamily="18" charset="0"/>
                        </a:rPr>
                        <a:t>0.097</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ru-RU" sz="2800" u="none" strike="noStrike" dirty="0">
                          <a:effectLst/>
                          <a:latin typeface="Times New Roman" panose="02020603050405020304" pitchFamily="18" charset="0"/>
                          <a:cs typeface="Times New Roman" panose="02020603050405020304" pitchFamily="18" charset="0"/>
                        </a:rPr>
                        <a:t>0.120</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102628124"/>
                  </a:ext>
                </a:extLst>
              </a:tr>
            </a:tbl>
          </a:graphicData>
        </a:graphic>
      </p:graphicFrame>
    </p:spTree>
    <p:extLst>
      <p:ext uri="{BB962C8B-B14F-4D97-AF65-F5344CB8AC3E}">
        <p14:creationId xmlns:p14="http://schemas.microsoft.com/office/powerpoint/2010/main" val="42558774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601101"/>
            <a:ext cx="16073440" cy="11142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Conclusion</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16</a:t>
            </a:fld>
            <a:endParaRPr lang="ru-RU"/>
          </a:p>
        </p:txBody>
      </p:sp>
      <p:sp>
        <p:nvSpPr>
          <p:cNvPr id="14" name="Заголовок основного текста">
            <a:extLst>
              <a:ext uri="{FF2B5EF4-FFF2-40B4-BE49-F238E27FC236}">
                <a16:creationId xmlns:a16="http://schemas.microsoft.com/office/drawing/2014/main" id="{79D9C72D-06B6-4749-9F49-A6116AD70B8F}"/>
              </a:ext>
            </a:extLst>
          </p:cNvPr>
          <p:cNvSpPr txBox="1"/>
          <p:nvPr/>
        </p:nvSpPr>
        <p:spPr>
          <a:xfrm>
            <a:off x="8876196" y="8481817"/>
            <a:ext cx="6811424" cy="9328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Limitations of the research</a:t>
            </a:r>
          </a:p>
        </p:txBody>
      </p:sp>
      <p:sp>
        <p:nvSpPr>
          <p:cNvPr id="1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118B39C2-0011-4A98-AF62-4F1A93386867}"/>
              </a:ext>
            </a:extLst>
          </p:cNvPr>
          <p:cNvSpPr txBox="1"/>
          <p:nvPr/>
        </p:nvSpPr>
        <p:spPr>
          <a:xfrm>
            <a:off x="8628742" y="9564711"/>
            <a:ext cx="6957707" cy="27803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r>
              <a:rPr lang="en-US" dirty="0">
                <a:latin typeface="Times New Roman" panose="02020603050405020304" pitchFamily="18" charset="0"/>
                <a:cs typeface="Times New Roman" panose="02020603050405020304" pitchFamily="18" charset="0"/>
              </a:rPr>
              <a:t>We are not consider popular individuality descriptive approach called “Big five personal traits”</a:t>
            </a:r>
          </a:p>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r>
              <a:rPr lang="en-US" dirty="0">
                <a:latin typeface="Times New Roman" panose="02020603050405020304" pitchFamily="18" charset="0"/>
                <a:cs typeface="Times New Roman" panose="02020603050405020304" pitchFamily="18" charset="0"/>
              </a:rPr>
              <a:t>We are not going to measure IQ</a:t>
            </a:r>
          </a:p>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r>
              <a:rPr lang="en-US" dirty="0">
                <a:latin typeface="Times New Roman" panose="02020603050405020304" pitchFamily="18" charset="0"/>
                <a:cs typeface="Times New Roman" panose="02020603050405020304" pitchFamily="18" charset="0"/>
              </a:rPr>
              <a:t>Possible selection bias</a:t>
            </a:r>
            <a:endParaRPr dirty="0">
              <a:latin typeface="Times New Roman" panose="02020603050405020304" pitchFamily="18" charset="0"/>
              <a:cs typeface="Times New Roman" panose="02020603050405020304" pitchFamily="18" charset="0"/>
            </a:endParaRPr>
          </a:p>
        </p:txBody>
      </p:sp>
      <p:sp>
        <p:nvSpPr>
          <p:cNvPr id="16" name="Заголовок основного текста">
            <a:extLst>
              <a:ext uri="{FF2B5EF4-FFF2-40B4-BE49-F238E27FC236}">
                <a16:creationId xmlns:a16="http://schemas.microsoft.com/office/drawing/2014/main" id="{53E60FDB-7D2D-4765-A641-6D07116DC001}"/>
              </a:ext>
            </a:extLst>
          </p:cNvPr>
          <p:cNvSpPr txBox="1"/>
          <p:nvPr/>
        </p:nvSpPr>
        <p:spPr>
          <a:xfrm>
            <a:off x="15519625" y="2119728"/>
            <a:ext cx="6499479" cy="9328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Contribution of the study</a:t>
            </a:r>
          </a:p>
        </p:txBody>
      </p:sp>
      <p:sp>
        <p:nvSpPr>
          <p:cNvPr id="1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F7EEDDCF-171F-4799-8DF4-70FEC682D72C}"/>
              </a:ext>
            </a:extLst>
          </p:cNvPr>
          <p:cNvSpPr txBox="1"/>
          <p:nvPr/>
        </p:nvSpPr>
        <p:spPr>
          <a:xfrm>
            <a:off x="15538601" y="2849233"/>
            <a:ext cx="7974312" cy="31923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r>
              <a:rPr lang="en-US" dirty="0">
                <a:latin typeface="Times New Roman" panose="02020603050405020304" pitchFamily="18" charset="0"/>
                <a:cs typeface="Times New Roman" panose="02020603050405020304" pitchFamily="18" charset="0"/>
              </a:rPr>
              <a:t>Development</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propensity to innovate measurement based on observable facts</a:t>
            </a:r>
          </a:p>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r>
              <a:rPr lang="en-US" dirty="0">
                <a:latin typeface="Times New Roman" panose="02020603050405020304" pitchFamily="18" charset="0"/>
                <a:cs typeface="Times New Roman" panose="02020603050405020304" pitchFamily="18" charset="0"/>
              </a:rPr>
              <a:t>Evaluation of propensity to innovate and risk taking determinants</a:t>
            </a:r>
          </a:p>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r>
              <a:rPr lang="en-US" dirty="0">
                <a:latin typeface="Times New Roman" panose="02020603050405020304" pitchFamily="18" charset="0"/>
                <a:cs typeface="Times New Roman" panose="02020603050405020304" pitchFamily="18" charset="0"/>
              </a:rPr>
              <a:t>Proved positive correlation between risk-attitude and </a:t>
            </a:r>
            <a:r>
              <a:rPr lang="en-US" dirty="0" err="1">
                <a:latin typeface="Times New Roman" panose="02020603050405020304" pitchFamily="18" charset="0"/>
                <a:cs typeface="Times New Roman" panose="02020603050405020304" pitchFamily="18" charset="0"/>
              </a:rPr>
              <a:t>PtI</a:t>
            </a:r>
            <a:r>
              <a:rPr lang="en-US" dirty="0">
                <a:latin typeface="Times New Roman" panose="02020603050405020304" pitchFamily="18" charset="0"/>
                <a:cs typeface="Times New Roman" panose="02020603050405020304" pitchFamily="18" charset="0"/>
              </a:rPr>
              <a:t>, creativity and sensation-seeking</a:t>
            </a:r>
            <a:endParaRPr dirty="0">
              <a:latin typeface="Times New Roman" panose="02020603050405020304" pitchFamily="18" charset="0"/>
              <a:cs typeface="Times New Roman" panose="02020603050405020304" pitchFamily="18" charset="0"/>
            </a:endParaRPr>
          </a:p>
        </p:txBody>
      </p:sp>
      <p:graphicFrame>
        <p:nvGraphicFramePr>
          <p:cNvPr id="6" name="Таблица 5">
            <a:extLst>
              <a:ext uri="{FF2B5EF4-FFF2-40B4-BE49-F238E27FC236}">
                <a16:creationId xmlns:a16="http://schemas.microsoft.com/office/drawing/2014/main" id="{C80D6AA6-3616-4C98-A933-7C889A9E8E5E}"/>
              </a:ext>
            </a:extLst>
          </p:cNvPr>
          <p:cNvGraphicFramePr>
            <a:graphicFrameLocks noGrp="1"/>
          </p:cNvGraphicFramePr>
          <p:nvPr>
            <p:extLst>
              <p:ext uri="{D42A27DB-BD31-4B8C-83A1-F6EECF244321}">
                <p14:modId xmlns:p14="http://schemas.microsoft.com/office/powerpoint/2010/main" val="1607556839"/>
              </p:ext>
            </p:extLst>
          </p:nvPr>
        </p:nvGraphicFramePr>
        <p:xfrm>
          <a:off x="998729" y="3225012"/>
          <a:ext cx="4276064" cy="1308735"/>
        </p:xfrm>
        <a:graphic>
          <a:graphicData uri="http://schemas.openxmlformats.org/drawingml/2006/table">
            <a:tbl>
              <a:tblPr firstRow="1" firstCol="1" bandRow="1">
                <a:tableStyleId>{5C22544A-7EE6-4342-B048-85BDC9FD1C3A}</a:tableStyleId>
              </a:tblPr>
              <a:tblGrid>
                <a:gridCol w="1485065">
                  <a:extLst>
                    <a:ext uri="{9D8B030D-6E8A-4147-A177-3AD203B41FA5}">
                      <a16:colId xmlns:a16="http://schemas.microsoft.com/office/drawing/2014/main" val="3325153924"/>
                    </a:ext>
                  </a:extLst>
                </a:gridCol>
                <a:gridCol w="1602287">
                  <a:extLst>
                    <a:ext uri="{9D8B030D-6E8A-4147-A177-3AD203B41FA5}">
                      <a16:colId xmlns:a16="http://schemas.microsoft.com/office/drawing/2014/main" val="1731832601"/>
                    </a:ext>
                  </a:extLst>
                </a:gridCol>
                <a:gridCol w="1188712">
                  <a:extLst>
                    <a:ext uri="{9D8B030D-6E8A-4147-A177-3AD203B41FA5}">
                      <a16:colId xmlns:a16="http://schemas.microsoft.com/office/drawing/2014/main" val="3457640886"/>
                    </a:ext>
                  </a:extLst>
                </a:gridCol>
              </a:tblGrid>
              <a:tr h="200025">
                <a:tc>
                  <a:txBody>
                    <a:bodyPr/>
                    <a:lstStyle/>
                    <a:p>
                      <a:pPr algn="l" fontAlgn="ctr"/>
                      <a:r>
                        <a:rPr lang="ru-RU" sz="2800" u="none" strike="noStrike" dirty="0">
                          <a:effectLst/>
                          <a:latin typeface="Times New Roman" panose="02020603050405020304" pitchFamily="18" charset="0"/>
                          <a:cs typeface="Times New Roman" panose="02020603050405020304" pitchFamily="18" charset="0"/>
                        </a:rPr>
                        <a:t>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a:effectLst/>
                          <a:latin typeface="Times New Roman" panose="02020603050405020304" pitchFamily="18" charset="0"/>
                          <a:cs typeface="Times New Roman" panose="02020603050405020304" pitchFamily="18" charset="0"/>
                        </a:rPr>
                        <a:t>Age</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a:effectLst/>
                          <a:latin typeface="Times New Roman" panose="02020603050405020304" pitchFamily="18" charset="0"/>
                          <a:cs typeface="Times New Roman" panose="02020603050405020304" pitchFamily="18" charset="0"/>
                        </a:rPr>
                        <a:t>Sports</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788045485"/>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Age</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a:effectLst/>
                          <a:latin typeface="Times New Roman" panose="02020603050405020304" pitchFamily="18" charset="0"/>
                          <a:cs typeface="Times New Roman" panose="02020603050405020304" pitchFamily="18" charset="0"/>
                        </a:rPr>
                        <a:t>1.0000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08713210"/>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Sports</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dirty="0">
                          <a:effectLst/>
                          <a:latin typeface="Times New Roman" panose="02020603050405020304" pitchFamily="18" charset="0"/>
                          <a:cs typeface="Times New Roman" panose="02020603050405020304" pitchFamily="18" charset="0"/>
                        </a:rPr>
                        <a:t>-0.0</a:t>
                      </a:r>
                      <a:r>
                        <a:rPr lang="en-US" sz="2800" u="none" strike="noStrike" dirty="0">
                          <a:effectLst/>
                          <a:latin typeface="Times New Roman" panose="02020603050405020304" pitchFamily="18" charset="0"/>
                          <a:cs typeface="Times New Roman" panose="02020603050405020304" pitchFamily="18" charset="0"/>
                        </a:rPr>
                        <a:t>909</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dirty="0">
                          <a:effectLst/>
                          <a:latin typeface="Times New Roman" panose="02020603050405020304" pitchFamily="18" charset="0"/>
                          <a:cs typeface="Times New Roman" panose="02020603050405020304" pitchFamily="18" charset="0"/>
                        </a:rPr>
                        <a:t>1.0000</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813990911"/>
                  </a:ext>
                </a:extLst>
              </a:tr>
            </a:tbl>
          </a:graphicData>
        </a:graphic>
      </p:graphicFrame>
      <p:sp>
        <p:nvSpPr>
          <p:cNvPr id="24" name="TextBox 23">
            <a:extLst>
              <a:ext uri="{FF2B5EF4-FFF2-40B4-BE49-F238E27FC236}">
                <a16:creationId xmlns:a16="http://schemas.microsoft.com/office/drawing/2014/main" id="{A5111414-F537-4A39-BB5B-876487424419}"/>
              </a:ext>
            </a:extLst>
          </p:cNvPr>
          <p:cNvSpPr txBox="1"/>
          <p:nvPr/>
        </p:nvSpPr>
        <p:spPr>
          <a:xfrm>
            <a:off x="1201065" y="2526068"/>
            <a:ext cx="3979830"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3600" b="1" dirty="0">
                <a:solidFill>
                  <a:srgbClr val="253957"/>
                </a:solidFill>
                <a:latin typeface="+mn-lt"/>
                <a:ea typeface="+mn-ea"/>
                <a:cs typeface="+mn-cs"/>
              </a:rPr>
              <a:t>Interesting findings</a:t>
            </a:r>
            <a:endParaRPr lang="ru-RU" sz="3600" b="1" dirty="0">
              <a:solidFill>
                <a:srgbClr val="253957"/>
              </a:solidFill>
              <a:latin typeface="+mn-lt"/>
              <a:ea typeface="+mn-ea"/>
              <a:cs typeface="+mn-cs"/>
            </a:endParaRPr>
          </a:p>
        </p:txBody>
      </p:sp>
      <p:sp>
        <p:nvSpPr>
          <p:cNvPr id="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9351A5B3-2B80-4CFB-8360-A9C3EE542F7D}"/>
              </a:ext>
            </a:extLst>
          </p:cNvPr>
          <p:cNvSpPr txBox="1"/>
          <p:nvPr/>
        </p:nvSpPr>
        <p:spPr>
          <a:xfrm>
            <a:off x="3244057" y="4299683"/>
            <a:ext cx="2163872"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lnSpc>
                <a:spcPct val="150000"/>
              </a:lnSpc>
              <a:defRPr sz="2800">
                <a:solidFill>
                  <a:srgbClr val="253957"/>
                </a:solidFill>
                <a:latin typeface="+mn-lt"/>
                <a:ea typeface="+mn-ea"/>
                <a:cs typeface="+mn-cs"/>
                <a:sym typeface="Arial Narrow"/>
              </a:defRPr>
            </a:pPr>
            <a:r>
              <a:rPr lang="en-US" sz="2800" dirty="0">
                <a:solidFill>
                  <a:srgbClr val="253957"/>
                </a:solidFill>
                <a:latin typeface="Times New Roman" panose="02020603050405020304" pitchFamily="18" charset="0"/>
              </a:rPr>
              <a:t>N obs. = 126</a:t>
            </a:r>
          </a:p>
        </p:txBody>
      </p:sp>
      <p:graphicFrame>
        <p:nvGraphicFramePr>
          <p:cNvPr id="11" name="Таблица 10">
            <a:extLst>
              <a:ext uri="{FF2B5EF4-FFF2-40B4-BE49-F238E27FC236}">
                <a16:creationId xmlns:a16="http://schemas.microsoft.com/office/drawing/2014/main" id="{DB2B37A1-BD20-4545-9A8A-C3F7D0889145}"/>
              </a:ext>
            </a:extLst>
          </p:cNvPr>
          <p:cNvGraphicFramePr>
            <a:graphicFrameLocks noGrp="1"/>
          </p:cNvGraphicFramePr>
          <p:nvPr>
            <p:extLst>
              <p:ext uri="{D42A27DB-BD31-4B8C-83A1-F6EECF244321}">
                <p14:modId xmlns:p14="http://schemas.microsoft.com/office/powerpoint/2010/main" val="101226600"/>
              </p:ext>
            </p:extLst>
          </p:nvPr>
        </p:nvGraphicFramePr>
        <p:xfrm>
          <a:off x="998729" y="5489559"/>
          <a:ext cx="4276065" cy="1308735"/>
        </p:xfrm>
        <a:graphic>
          <a:graphicData uri="http://schemas.openxmlformats.org/drawingml/2006/table">
            <a:tbl>
              <a:tblPr firstRow="1" firstCol="1" bandRow="1">
                <a:tableStyleId>{5C22544A-7EE6-4342-B048-85BDC9FD1C3A}</a:tableStyleId>
              </a:tblPr>
              <a:tblGrid>
                <a:gridCol w="1442425">
                  <a:extLst>
                    <a:ext uri="{9D8B030D-6E8A-4147-A177-3AD203B41FA5}">
                      <a16:colId xmlns:a16="http://schemas.microsoft.com/office/drawing/2014/main" val="607294464"/>
                    </a:ext>
                  </a:extLst>
                </a:gridCol>
                <a:gridCol w="1728192">
                  <a:extLst>
                    <a:ext uri="{9D8B030D-6E8A-4147-A177-3AD203B41FA5}">
                      <a16:colId xmlns:a16="http://schemas.microsoft.com/office/drawing/2014/main" val="4199426221"/>
                    </a:ext>
                  </a:extLst>
                </a:gridCol>
                <a:gridCol w="1105448">
                  <a:extLst>
                    <a:ext uri="{9D8B030D-6E8A-4147-A177-3AD203B41FA5}">
                      <a16:colId xmlns:a16="http://schemas.microsoft.com/office/drawing/2014/main" val="839805282"/>
                    </a:ext>
                  </a:extLst>
                </a:gridCol>
              </a:tblGrid>
              <a:tr h="200025">
                <a:tc>
                  <a:txBody>
                    <a:bodyPr/>
                    <a:lstStyle/>
                    <a:p>
                      <a:pPr algn="l" fontAlgn="ctr"/>
                      <a:r>
                        <a:rPr lang="ru-RU" sz="2800" u="none" strike="noStrike">
                          <a:effectLst/>
                          <a:latin typeface="Times New Roman" panose="02020603050405020304" pitchFamily="18" charset="0"/>
                          <a:cs typeface="Times New Roman" panose="02020603050405020304" pitchFamily="18" charset="0"/>
                        </a:rPr>
                        <a:t>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a:effectLst/>
                          <a:latin typeface="Times New Roman" panose="02020603050405020304" pitchFamily="18" charset="0"/>
                          <a:cs typeface="Times New Roman" panose="02020603050405020304" pitchFamily="18" charset="0"/>
                        </a:rPr>
                        <a:t>Torrance</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dirty="0">
                          <a:effectLst/>
                          <a:latin typeface="Times New Roman" panose="02020603050405020304" pitchFamily="18" charset="0"/>
                          <a:cs typeface="Times New Roman" panose="02020603050405020304" pitchFamily="18" charset="0"/>
                        </a:rPr>
                        <a:t>CAQ</a:t>
                      </a:r>
                      <a:endParaRPr lang="en-GB"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232326450"/>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Torrance</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dirty="0">
                          <a:effectLst/>
                          <a:latin typeface="Times New Roman" panose="02020603050405020304" pitchFamily="18" charset="0"/>
                          <a:cs typeface="Times New Roman" panose="02020603050405020304" pitchFamily="18" charset="0"/>
                        </a:rPr>
                        <a:t>1.0000</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298228364"/>
                  </a:ext>
                </a:extLst>
              </a:tr>
              <a:tr h="20002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CAQ</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a:effectLst/>
                          <a:latin typeface="Times New Roman" panose="02020603050405020304" pitchFamily="18" charset="0"/>
                          <a:cs typeface="Times New Roman" panose="02020603050405020304" pitchFamily="18" charset="0"/>
                        </a:rPr>
                        <a:t>-0.0586</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dirty="0">
                          <a:effectLst/>
                          <a:latin typeface="Times New Roman" panose="02020603050405020304" pitchFamily="18" charset="0"/>
                          <a:cs typeface="Times New Roman" panose="02020603050405020304" pitchFamily="18" charset="0"/>
                        </a:rPr>
                        <a:t>1.0000</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722593123"/>
                  </a:ext>
                </a:extLst>
              </a:tr>
            </a:tbl>
          </a:graphicData>
        </a:graphic>
      </p:graphicFrame>
      <p:sp>
        <p:nvSpPr>
          <p:cNvPr id="2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265AB76D-9506-491D-A4A0-FB207993A70B}"/>
              </a:ext>
            </a:extLst>
          </p:cNvPr>
          <p:cNvSpPr txBox="1"/>
          <p:nvPr/>
        </p:nvSpPr>
        <p:spPr>
          <a:xfrm>
            <a:off x="3244057" y="6873920"/>
            <a:ext cx="2163872"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lnSpc>
                <a:spcPct val="150000"/>
              </a:lnSpc>
              <a:defRPr sz="2800">
                <a:solidFill>
                  <a:srgbClr val="253957"/>
                </a:solidFill>
                <a:latin typeface="+mn-lt"/>
                <a:ea typeface="+mn-ea"/>
                <a:cs typeface="+mn-cs"/>
                <a:sym typeface="Arial Narrow"/>
              </a:defRPr>
            </a:pPr>
            <a:r>
              <a:rPr lang="en-US" sz="2800" dirty="0">
                <a:solidFill>
                  <a:srgbClr val="253957"/>
                </a:solidFill>
                <a:latin typeface="Times New Roman" panose="02020603050405020304" pitchFamily="18" charset="0"/>
              </a:rPr>
              <a:t>N obs. = 19</a:t>
            </a:r>
          </a:p>
        </p:txBody>
      </p:sp>
      <p:graphicFrame>
        <p:nvGraphicFramePr>
          <p:cNvPr id="28" name="Таблица 27">
            <a:extLst>
              <a:ext uri="{FF2B5EF4-FFF2-40B4-BE49-F238E27FC236}">
                <a16:creationId xmlns:a16="http://schemas.microsoft.com/office/drawing/2014/main" id="{7DEA7855-A1BD-4936-A402-A4829CC5BDC9}"/>
              </a:ext>
            </a:extLst>
          </p:cNvPr>
          <p:cNvGraphicFramePr>
            <a:graphicFrameLocks noGrp="1"/>
          </p:cNvGraphicFramePr>
          <p:nvPr>
            <p:extLst>
              <p:ext uri="{D42A27DB-BD31-4B8C-83A1-F6EECF244321}">
                <p14:modId xmlns:p14="http://schemas.microsoft.com/office/powerpoint/2010/main" val="3016792681"/>
              </p:ext>
            </p:extLst>
          </p:nvPr>
        </p:nvGraphicFramePr>
        <p:xfrm>
          <a:off x="975601" y="8466319"/>
          <a:ext cx="7451965" cy="2836545"/>
        </p:xfrm>
        <a:graphic>
          <a:graphicData uri="http://schemas.openxmlformats.org/drawingml/2006/table">
            <a:tbl>
              <a:tblPr firstRow="1" firstCol="1" bandRow="1">
                <a:tableStyleId>{5C22544A-7EE6-4342-B048-85BDC9FD1C3A}</a:tableStyleId>
              </a:tblPr>
              <a:tblGrid>
                <a:gridCol w="1490393">
                  <a:extLst>
                    <a:ext uri="{9D8B030D-6E8A-4147-A177-3AD203B41FA5}">
                      <a16:colId xmlns:a16="http://schemas.microsoft.com/office/drawing/2014/main" val="3205265728"/>
                    </a:ext>
                  </a:extLst>
                </a:gridCol>
                <a:gridCol w="1490393">
                  <a:extLst>
                    <a:ext uri="{9D8B030D-6E8A-4147-A177-3AD203B41FA5}">
                      <a16:colId xmlns:a16="http://schemas.microsoft.com/office/drawing/2014/main" val="134924224"/>
                    </a:ext>
                  </a:extLst>
                </a:gridCol>
                <a:gridCol w="1490393">
                  <a:extLst>
                    <a:ext uri="{9D8B030D-6E8A-4147-A177-3AD203B41FA5}">
                      <a16:colId xmlns:a16="http://schemas.microsoft.com/office/drawing/2014/main" val="2348418145"/>
                    </a:ext>
                  </a:extLst>
                </a:gridCol>
                <a:gridCol w="1490393">
                  <a:extLst>
                    <a:ext uri="{9D8B030D-6E8A-4147-A177-3AD203B41FA5}">
                      <a16:colId xmlns:a16="http://schemas.microsoft.com/office/drawing/2014/main" val="3434772678"/>
                    </a:ext>
                  </a:extLst>
                </a:gridCol>
                <a:gridCol w="1490393">
                  <a:extLst>
                    <a:ext uri="{9D8B030D-6E8A-4147-A177-3AD203B41FA5}">
                      <a16:colId xmlns:a16="http://schemas.microsoft.com/office/drawing/2014/main" val="498739502"/>
                    </a:ext>
                  </a:extLst>
                </a:gridCol>
              </a:tblGrid>
              <a:tr h="400050">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ctr"/>
                      <a:r>
                        <a:rPr lang="en-GB" sz="2800" u="none" strike="noStrike">
                          <a:effectLst/>
                          <a:latin typeface="Times New Roman" panose="02020603050405020304" pitchFamily="18" charset="0"/>
                          <a:cs typeface="Times New Roman" panose="02020603050405020304" pitchFamily="18" charset="0"/>
                        </a:rPr>
                        <a:t>PtI_1</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a:effectLst/>
                          <a:latin typeface="Times New Roman" panose="02020603050405020304" pitchFamily="18" charset="0"/>
                          <a:cs typeface="Times New Roman" panose="02020603050405020304" pitchFamily="18" charset="0"/>
                        </a:rPr>
                        <a:t>PtI_4</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a:effectLst/>
                          <a:latin typeface="Times New Roman" panose="02020603050405020304" pitchFamily="18" charset="0"/>
                          <a:cs typeface="Times New Roman" panose="02020603050405020304" pitchFamily="18" charset="0"/>
                        </a:rPr>
                        <a:t>Mednick</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GB" sz="2800" u="none" strike="noStrike">
                          <a:effectLst/>
                          <a:latin typeface="Times New Roman" panose="02020603050405020304" pitchFamily="18" charset="0"/>
                          <a:cs typeface="Times New Roman" panose="02020603050405020304" pitchFamily="18" charset="0"/>
                        </a:rPr>
                        <a:t>CAQ</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02192581"/>
                  </a:ext>
                </a:extLst>
              </a:tr>
              <a:tr h="60007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PtI_1</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dirty="0">
                          <a:effectLst/>
                          <a:latin typeface="Times New Roman" panose="02020603050405020304" pitchFamily="18" charset="0"/>
                          <a:cs typeface="Times New Roman" panose="02020603050405020304" pitchFamily="18" charset="0"/>
                        </a:rPr>
                        <a:t>1.0000</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918978717"/>
                  </a:ext>
                </a:extLst>
              </a:tr>
              <a:tr h="60007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PtI_4</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a:effectLst/>
                          <a:latin typeface="Times New Roman" panose="02020603050405020304" pitchFamily="18" charset="0"/>
                          <a:cs typeface="Times New Roman" panose="02020603050405020304" pitchFamily="18" charset="0"/>
                        </a:rPr>
                        <a:t>0.1519*</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a:effectLst/>
                          <a:latin typeface="Times New Roman" panose="02020603050405020304" pitchFamily="18" charset="0"/>
                          <a:cs typeface="Times New Roman" panose="02020603050405020304" pitchFamily="18" charset="0"/>
                        </a:rPr>
                        <a:t>1.0000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181600760"/>
                  </a:ext>
                </a:extLst>
              </a:tr>
              <a:tr h="60007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Mednick</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a:effectLst/>
                          <a:latin typeface="Times New Roman" panose="02020603050405020304" pitchFamily="18" charset="0"/>
                          <a:cs typeface="Times New Roman" panose="02020603050405020304" pitchFamily="18" charset="0"/>
                        </a:rPr>
                        <a:t>0.0541</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a:effectLst/>
                          <a:latin typeface="Times New Roman" panose="02020603050405020304" pitchFamily="18" charset="0"/>
                          <a:cs typeface="Times New Roman" panose="02020603050405020304" pitchFamily="18" charset="0"/>
                        </a:rPr>
                        <a:t>-0.0654</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a:effectLst/>
                          <a:latin typeface="Times New Roman" panose="02020603050405020304" pitchFamily="18" charset="0"/>
                          <a:cs typeface="Times New Roman" panose="02020603050405020304" pitchFamily="18" charset="0"/>
                        </a:rPr>
                        <a:t>1.0000</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297018723"/>
                  </a:ext>
                </a:extLst>
              </a:tr>
              <a:tr h="600075">
                <a:tc>
                  <a:txBody>
                    <a:bodyPr/>
                    <a:lstStyle/>
                    <a:p>
                      <a:pPr algn="l" fontAlgn="ctr"/>
                      <a:r>
                        <a:rPr lang="en-GB" sz="2800" u="none" strike="noStrike">
                          <a:effectLst/>
                          <a:latin typeface="Times New Roman" panose="02020603050405020304" pitchFamily="18" charset="0"/>
                          <a:cs typeface="Times New Roman" panose="02020603050405020304" pitchFamily="18" charset="0"/>
                        </a:rPr>
                        <a:t>CAQ</a:t>
                      </a:r>
                      <a:endParaRPr lang="en-GB"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a:effectLst/>
                          <a:latin typeface="Times New Roman" panose="02020603050405020304" pitchFamily="18" charset="0"/>
                          <a:cs typeface="Times New Roman" panose="02020603050405020304" pitchFamily="18" charset="0"/>
                        </a:rPr>
                        <a:t>-0.0921</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a:effectLst/>
                          <a:latin typeface="Times New Roman" panose="02020603050405020304" pitchFamily="18" charset="0"/>
                          <a:cs typeface="Times New Roman" panose="02020603050405020304" pitchFamily="18" charset="0"/>
                        </a:rPr>
                        <a:t>0.2375*</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a:effectLst/>
                          <a:latin typeface="Times New Roman" panose="02020603050405020304" pitchFamily="18" charset="0"/>
                          <a:cs typeface="Times New Roman" panose="02020603050405020304" pitchFamily="18" charset="0"/>
                        </a:rPr>
                        <a:t>0.1631*</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ru-RU" sz="2800" u="none" strike="noStrike" dirty="0">
                          <a:effectLst/>
                          <a:latin typeface="Times New Roman" panose="02020603050405020304" pitchFamily="18" charset="0"/>
                          <a:cs typeface="Times New Roman" panose="02020603050405020304" pitchFamily="18" charset="0"/>
                        </a:rPr>
                        <a:t>1.0000</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517542239"/>
                  </a:ext>
                </a:extLst>
              </a:tr>
            </a:tbl>
          </a:graphicData>
        </a:graphic>
      </p:graphicFrame>
      <p:sp>
        <p:nvSpPr>
          <p:cNvPr id="2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B207589A-913E-4CF5-8AA7-E3AC843374AB}"/>
              </a:ext>
            </a:extLst>
          </p:cNvPr>
          <p:cNvSpPr txBox="1"/>
          <p:nvPr/>
        </p:nvSpPr>
        <p:spPr>
          <a:xfrm>
            <a:off x="6263694" y="11178272"/>
            <a:ext cx="2163872"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lnSpc>
                <a:spcPct val="150000"/>
              </a:lnSpc>
              <a:defRPr sz="2800">
                <a:solidFill>
                  <a:srgbClr val="253957"/>
                </a:solidFill>
                <a:latin typeface="+mn-lt"/>
                <a:ea typeface="+mn-ea"/>
                <a:cs typeface="+mn-cs"/>
                <a:sym typeface="Arial Narrow"/>
              </a:defRPr>
            </a:pPr>
            <a:r>
              <a:rPr lang="en-US" sz="2800" dirty="0">
                <a:solidFill>
                  <a:srgbClr val="253957"/>
                </a:solidFill>
                <a:latin typeface="Times New Roman" panose="02020603050405020304" pitchFamily="18" charset="0"/>
              </a:rPr>
              <a:t>N obs. = 105</a:t>
            </a:r>
          </a:p>
        </p:txBody>
      </p:sp>
      <p:sp>
        <p:nvSpPr>
          <p:cNvPr id="30" name="Заголовок основного текста">
            <a:extLst>
              <a:ext uri="{FF2B5EF4-FFF2-40B4-BE49-F238E27FC236}">
                <a16:creationId xmlns:a16="http://schemas.microsoft.com/office/drawing/2014/main" id="{2FE21291-6A21-4660-82DD-DF2180873C3F}"/>
              </a:ext>
            </a:extLst>
          </p:cNvPr>
          <p:cNvSpPr txBox="1"/>
          <p:nvPr/>
        </p:nvSpPr>
        <p:spPr>
          <a:xfrm>
            <a:off x="1018493" y="7440393"/>
            <a:ext cx="6811424" cy="9328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err="1"/>
              <a:t>PtI</a:t>
            </a:r>
            <a:r>
              <a:rPr lang="en-US" dirty="0"/>
              <a:t> and creativity</a:t>
            </a:r>
          </a:p>
        </p:txBody>
      </p:sp>
      <p:sp>
        <p:nvSpPr>
          <p:cNvPr id="31" name="Заголовок основного текста">
            <a:extLst>
              <a:ext uri="{FF2B5EF4-FFF2-40B4-BE49-F238E27FC236}">
                <a16:creationId xmlns:a16="http://schemas.microsoft.com/office/drawing/2014/main" id="{E46E4090-C1A1-4533-9BA7-B1D53DD07EEB}"/>
              </a:ext>
            </a:extLst>
          </p:cNvPr>
          <p:cNvSpPr txBox="1"/>
          <p:nvPr/>
        </p:nvSpPr>
        <p:spPr>
          <a:xfrm>
            <a:off x="15687620" y="8499746"/>
            <a:ext cx="6811424" cy="9328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Continuation of the research</a:t>
            </a:r>
          </a:p>
        </p:txBody>
      </p:sp>
      <p:sp>
        <p:nvSpPr>
          <p:cNvPr id="3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F2EFCDCC-8CE9-43E0-A329-5134A93F16B6}"/>
              </a:ext>
            </a:extLst>
          </p:cNvPr>
          <p:cNvSpPr txBox="1"/>
          <p:nvPr/>
        </p:nvSpPr>
        <p:spPr>
          <a:xfrm>
            <a:off x="15538601" y="9564711"/>
            <a:ext cx="7974312" cy="35463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r>
              <a:rPr lang="en-US" dirty="0">
                <a:latin typeface="Times New Roman" panose="02020603050405020304" pitchFamily="18" charset="0"/>
                <a:cs typeface="Times New Roman" panose="02020603050405020304" pitchFamily="18" charset="0"/>
              </a:rPr>
              <a:t>Divide respondents into 2 groups: adaptors (</a:t>
            </a:r>
            <a:r>
              <a:rPr lang="en-US" dirty="0" err="1">
                <a:latin typeface="Times New Roman" panose="02020603050405020304" pitchFamily="18" charset="0"/>
                <a:cs typeface="Times New Roman" panose="02020603050405020304" pitchFamily="18" charset="0"/>
              </a:rPr>
              <a:t>PtI</a:t>
            </a:r>
            <a:r>
              <a:rPr lang="en-US" dirty="0">
                <a:latin typeface="Times New Roman" panose="02020603050405020304" pitchFamily="18" charset="0"/>
                <a:cs typeface="Times New Roman" panose="02020603050405020304" pitchFamily="18" charset="0"/>
              </a:rPr>
              <a:t> =&lt;3) and innovators (</a:t>
            </a:r>
            <a:r>
              <a:rPr lang="en-US" dirty="0" err="1">
                <a:latin typeface="Times New Roman" panose="02020603050405020304" pitchFamily="18" charset="0"/>
                <a:cs typeface="Times New Roman" panose="02020603050405020304" pitchFamily="18" charset="0"/>
              </a:rPr>
              <a:t>PtI</a:t>
            </a:r>
            <a:r>
              <a:rPr lang="en-US" dirty="0">
                <a:latin typeface="Times New Roman" panose="02020603050405020304" pitchFamily="18" charset="0"/>
                <a:cs typeface="Times New Roman" panose="02020603050405020304" pitchFamily="18" charset="0"/>
              </a:rPr>
              <a:t> &gt;=7) </a:t>
            </a:r>
          </a:p>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r>
              <a:rPr lang="en-US" dirty="0">
                <a:latin typeface="Times New Roman" panose="02020603050405020304" pitchFamily="18" charset="0"/>
                <a:cs typeface="Times New Roman" panose="02020603050405020304" pitchFamily="18" charset="0"/>
              </a:rPr>
              <a:t>Work out on </a:t>
            </a:r>
            <a:r>
              <a:rPr lang="en-US" dirty="0" err="1">
                <a:latin typeface="Times New Roman" panose="02020603050405020304" pitchFamily="18" charset="0"/>
                <a:cs typeface="Times New Roman" panose="02020603050405020304" pitchFamily="18" charset="0"/>
              </a:rPr>
              <a:t>PtI</a:t>
            </a:r>
            <a:r>
              <a:rPr lang="en-US" dirty="0">
                <a:latin typeface="Times New Roman" panose="02020603050405020304" pitchFamily="18" charset="0"/>
                <a:cs typeface="Times New Roman" panose="02020603050405020304" pitchFamily="18" charset="0"/>
              </a:rPr>
              <a:t> index consisted of observable individual determinants</a:t>
            </a:r>
          </a:p>
          <a:p>
            <a:pPr algn="l">
              <a:spcBef>
                <a:spcPts val="2800"/>
              </a:spcBef>
              <a:buSzPct val="100000"/>
              <a:defRPr sz="2800">
                <a:solidFill>
                  <a:srgbClr val="253957"/>
                </a:solidFill>
                <a:latin typeface="+mn-lt"/>
                <a:ea typeface="+mn-ea"/>
                <a:cs typeface="+mn-cs"/>
                <a:sym typeface="Arial Narrow"/>
              </a:defRPr>
            </a:pPr>
            <a:r>
              <a:rPr lang="en-US" dirty="0">
                <a:latin typeface="Times New Roman" panose="02020603050405020304" pitchFamily="18" charset="0"/>
                <a:cs typeface="Times New Roman" panose="02020603050405020304" pitchFamily="18" charset="0"/>
              </a:rPr>
              <a:t>Next research step: estimate CEO </a:t>
            </a:r>
            <a:r>
              <a:rPr lang="en-US" dirty="0" err="1">
                <a:latin typeface="Times New Roman" panose="02020603050405020304" pitchFamily="18" charset="0"/>
                <a:cs typeface="Times New Roman" panose="02020603050405020304" pitchFamily="18" charset="0"/>
              </a:rPr>
              <a:t>PtI</a:t>
            </a:r>
            <a:endParaRPr dirty="0">
              <a:latin typeface="Times New Roman" panose="02020603050405020304" pitchFamily="18" charset="0"/>
              <a:cs typeface="Times New Roman" panose="02020603050405020304" pitchFamily="18" charset="0"/>
            </a:endParaRPr>
          </a:p>
        </p:txBody>
      </p:sp>
      <p:sp>
        <p:nvSpPr>
          <p:cNvPr id="33" name="Заголовок основного текста">
            <a:extLst>
              <a:ext uri="{FF2B5EF4-FFF2-40B4-BE49-F238E27FC236}">
                <a16:creationId xmlns:a16="http://schemas.microsoft.com/office/drawing/2014/main" id="{2E1E718D-6CCB-40CA-BBBB-13740F343982}"/>
              </a:ext>
            </a:extLst>
          </p:cNvPr>
          <p:cNvSpPr txBox="1"/>
          <p:nvPr/>
        </p:nvSpPr>
        <p:spPr>
          <a:xfrm>
            <a:off x="15565550" y="6151883"/>
            <a:ext cx="6811424" cy="9328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Problems</a:t>
            </a:r>
          </a:p>
        </p:txBody>
      </p:sp>
      <p:sp>
        <p:nvSpPr>
          <p:cNvPr id="34"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5DAB5D2F-795A-4169-82D7-4FE74BF68502}"/>
              </a:ext>
            </a:extLst>
          </p:cNvPr>
          <p:cNvSpPr txBox="1"/>
          <p:nvPr/>
        </p:nvSpPr>
        <p:spPr>
          <a:xfrm>
            <a:off x="15538601" y="7079300"/>
            <a:ext cx="7670623" cy="13826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r>
              <a:rPr lang="en-US" dirty="0" err="1">
                <a:latin typeface="Times New Roman" panose="02020603050405020304" pitchFamily="18" charset="0"/>
                <a:cs typeface="Times New Roman" panose="02020603050405020304" pitchFamily="18" charset="0"/>
              </a:rPr>
              <a:t>PtI</a:t>
            </a:r>
            <a:r>
              <a:rPr lang="en-US" dirty="0">
                <a:latin typeface="Times New Roman" panose="02020603050405020304" pitchFamily="18" charset="0"/>
                <a:cs typeface="Times New Roman" panose="02020603050405020304" pitchFamily="18" charset="0"/>
              </a:rPr>
              <a:t> and creativity relationship is not significant</a:t>
            </a:r>
          </a:p>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r>
              <a:rPr lang="en-US" dirty="0">
                <a:latin typeface="Times New Roman" panose="02020603050405020304" pitchFamily="18" charset="0"/>
                <a:cs typeface="Times New Roman" panose="02020603050405020304" pitchFamily="18" charset="0"/>
              </a:rPr>
              <a:t>How to combine/compare risks and creativity?</a:t>
            </a:r>
          </a:p>
          <a:p>
            <a:pPr marL="514350" indent="-514350" algn="l">
              <a:spcBef>
                <a:spcPts val="2800"/>
              </a:spcBef>
              <a:buSzPct val="100000"/>
              <a:buFont typeface="+mj-lt"/>
              <a:buAutoNum type="arabicPeriod"/>
              <a:defRPr sz="2800">
                <a:solidFill>
                  <a:srgbClr val="253957"/>
                </a:solidFill>
                <a:latin typeface="+mn-lt"/>
                <a:ea typeface="+mn-ea"/>
                <a:cs typeface="+mn-cs"/>
                <a:sym typeface="Arial Narrow"/>
              </a:defRPr>
            </a:pPr>
            <a:endParaRPr dirty="0">
              <a:latin typeface="Times New Roman" panose="02020603050405020304" pitchFamily="18" charset="0"/>
              <a:cs typeface="Times New Roman" panose="02020603050405020304" pitchFamily="18" charset="0"/>
            </a:endParaRPr>
          </a:p>
        </p:txBody>
      </p:sp>
      <p:graphicFrame>
        <p:nvGraphicFramePr>
          <p:cNvPr id="12" name="Таблица 11">
            <a:extLst>
              <a:ext uri="{FF2B5EF4-FFF2-40B4-BE49-F238E27FC236}">
                <a16:creationId xmlns:a16="http://schemas.microsoft.com/office/drawing/2014/main" id="{688ADB7A-344C-49F4-9CC2-250D5884FC62}"/>
              </a:ext>
            </a:extLst>
          </p:cNvPr>
          <p:cNvGraphicFramePr>
            <a:graphicFrameLocks noGrp="1"/>
          </p:cNvGraphicFramePr>
          <p:nvPr>
            <p:extLst>
              <p:ext uri="{D42A27DB-BD31-4B8C-83A1-F6EECF244321}">
                <p14:modId xmlns:p14="http://schemas.microsoft.com/office/powerpoint/2010/main" val="3051699685"/>
              </p:ext>
            </p:extLst>
          </p:nvPr>
        </p:nvGraphicFramePr>
        <p:xfrm>
          <a:off x="6206860" y="3144490"/>
          <a:ext cx="8937468" cy="4476370"/>
        </p:xfrm>
        <a:graphic>
          <a:graphicData uri="http://schemas.openxmlformats.org/drawingml/2006/table">
            <a:tbl>
              <a:tblPr firstRow="1" lastRow="1">
                <a:tableStyleId>{3C2FFA5D-87B4-456A-9821-1D502468CF0F}</a:tableStyleId>
              </a:tblPr>
              <a:tblGrid>
                <a:gridCol w="813220">
                  <a:extLst>
                    <a:ext uri="{9D8B030D-6E8A-4147-A177-3AD203B41FA5}">
                      <a16:colId xmlns:a16="http://schemas.microsoft.com/office/drawing/2014/main" val="1017011292"/>
                    </a:ext>
                  </a:extLst>
                </a:gridCol>
                <a:gridCol w="2103609">
                  <a:extLst>
                    <a:ext uri="{9D8B030D-6E8A-4147-A177-3AD203B41FA5}">
                      <a16:colId xmlns:a16="http://schemas.microsoft.com/office/drawing/2014/main" val="3882679184"/>
                    </a:ext>
                  </a:extLst>
                </a:gridCol>
                <a:gridCol w="2769545">
                  <a:extLst>
                    <a:ext uri="{9D8B030D-6E8A-4147-A177-3AD203B41FA5}">
                      <a16:colId xmlns:a16="http://schemas.microsoft.com/office/drawing/2014/main" val="144548215"/>
                    </a:ext>
                  </a:extLst>
                </a:gridCol>
                <a:gridCol w="3251094">
                  <a:extLst>
                    <a:ext uri="{9D8B030D-6E8A-4147-A177-3AD203B41FA5}">
                      <a16:colId xmlns:a16="http://schemas.microsoft.com/office/drawing/2014/main" val="3099008553"/>
                    </a:ext>
                  </a:extLst>
                </a:gridCol>
              </a:tblGrid>
              <a:tr h="447637">
                <a:tc>
                  <a:txBody>
                    <a:bodyPr/>
                    <a:lstStyle/>
                    <a:p>
                      <a:pPr algn="l" fontAlgn="b"/>
                      <a:r>
                        <a:rPr lang="en-GB" sz="2800" u="none" strike="noStrike">
                          <a:effectLst/>
                          <a:latin typeface="Times New Roman" panose="02020603050405020304" pitchFamily="18" charset="0"/>
                          <a:cs typeface="Times New Roman" panose="02020603050405020304" pitchFamily="18" charset="0"/>
                        </a:rPr>
                        <a:t>PtI</a:t>
                      </a:r>
                      <a:endParaRPr lang="en-GB" sz="2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GB" sz="2800" u="none" strike="noStrike" dirty="0">
                          <a:effectLst/>
                          <a:latin typeface="Times New Roman" panose="02020603050405020304" pitchFamily="18" charset="0"/>
                          <a:cs typeface="Times New Roman" panose="02020603050405020304" pitchFamily="18" charset="0"/>
                        </a:rPr>
                        <a:t>Respondents</a:t>
                      </a:r>
                      <a:endParaRPr lang="en-GB"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GB" sz="2800" u="none" strike="noStrike">
                          <a:effectLst/>
                          <a:latin typeface="Times New Roman" panose="02020603050405020304" pitchFamily="18" charset="0"/>
                          <a:cs typeface="Times New Roman" panose="02020603050405020304" pitchFamily="18" charset="0"/>
                        </a:rPr>
                        <a:t>Average RT_inv</a:t>
                      </a:r>
                      <a:endParaRPr lang="en-GB" sz="2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en-GB" sz="2800" u="none" strike="noStrike">
                          <a:effectLst/>
                          <a:latin typeface="Times New Roman" panose="02020603050405020304" pitchFamily="18" charset="0"/>
                          <a:cs typeface="Times New Roman" panose="02020603050405020304" pitchFamily="18" charset="0"/>
                        </a:rPr>
                        <a:t>Average RT_recive</a:t>
                      </a:r>
                      <a:endParaRPr lang="en-GB" sz="2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551257576"/>
                  </a:ext>
                </a:extLst>
              </a:tr>
              <a:tr h="447637">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1</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17,00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600,00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3,24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596146539"/>
                  </a:ext>
                </a:extLst>
              </a:tr>
              <a:tr h="447637">
                <a:tc>
                  <a:txBody>
                    <a:bodyPr/>
                    <a:lstStyle/>
                    <a:p>
                      <a:pPr algn="l" fontAlgn="b"/>
                      <a:r>
                        <a:rPr lang="ru-RU" sz="2800" u="none" strike="noStrike">
                          <a:effectLst/>
                          <a:latin typeface="Times New Roman" panose="02020603050405020304" pitchFamily="18" charset="0"/>
                          <a:cs typeface="Times New Roman" panose="02020603050405020304" pitchFamily="18" charset="0"/>
                        </a:rPr>
                        <a:t>2</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32,00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590,32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3,13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374144061"/>
                  </a:ext>
                </a:extLst>
              </a:tr>
              <a:tr h="447637">
                <a:tc>
                  <a:txBody>
                    <a:bodyPr/>
                    <a:lstStyle/>
                    <a:p>
                      <a:pPr algn="l" fontAlgn="b"/>
                      <a:r>
                        <a:rPr lang="ru-RU" sz="2800" u="none" strike="noStrike">
                          <a:effectLst/>
                          <a:latin typeface="Times New Roman" panose="02020603050405020304" pitchFamily="18" charset="0"/>
                          <a:cs typeface="Times New Roman" panose="02020603050405020304" pitchFamily="18" charset="0"/>
                        </a:rPr>
                        <a:t>3</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32,00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649,38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3,94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3020764"/>
                  </a:ext>
                </a:extLst>
              </a:tr>
              <a:tr h="447637">
                <a:tc>
                  <a:txBody>
                    <a:bodyPr/>
                    <a:lstStyle/>
                    <a:p>
                      <a:pPr algn="l" fontAlgn="b"/>
                      <a:r>
                        <a:rPr lang="ru-RU" sz="2800" u="none" strike="noStrike">
                          <a:effectLst/>
                          <a:latin typeface="Times New Roman" panose="02020603050405020304" pitchFamily="18" charset="0"/>
                          <a:cs typeface="Times New Roman" panose="02020603050405020304" pitchFamily="18" charset="0"/>
                        </a:rPr>
                        <a:t>4</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26,00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647,85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4,31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138855034"/>
                  </a:ext>
                </a:extLst>
              </a:tr>
              <a:tr h="447637">
                <a:tc>
                  <a:txBody>
                    <a:bodyPr/>
                    <a:lstStyle/>
                    <a:p>
                      <a:pPr algn="l" fontAlgn="b"/>
                      <a:r>
                        <a:rPr lang="ru-RU" sz="2800" u="none" strike="noStrike">
                          <a:effectLst/>
                          <a:latin typeface="Times New Roman" panose="02020603050405020304" pitchFamily="18" charset="0"/>
                          <a:cs typeface="Times New Roman" panose="02020603050405020304" pitchFamily="18" charset="0"/>
                        </a:rPr>
                        <a:t>5</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17,00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782,35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3,71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171996876"/>
                  </a:ext>
                </a:extLst>
              </a:tr>
              <a:tr h="447637">
                <a:tc>
                  <a:txBody>
                    <a:bodyPr/>
                    <a:lstStyle/>
                    <a:p>
                      <a:pPr algn="l" fontAlgn="b"/>
                      <a:r>
                        <a:rPr lang="ru-RU" sz="2800" u="none" strike="noStrike">
                          <a:effectLst/>
                          <a:latin typeface="Times New Roman" panose="02020603050405020304" pitchFamily="18" charset="0"/>
                          <a:cs typeface="Times New Roman" panose="02020603050405020304" pitchFamily="18" charset="0"/>
                        </a:rPr>
                        <a:t>6</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13,00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553,85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3,54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184394699"/>
                  </a:ext>
                </a:extLst>
              </a:tr>
              <a:tr h="447637">
                <a:tc>
                  <a:txBody>
                    <a:bodyPr/>
                    <a:lstStyle/>
                    <a:p>
                      <a:pPr algn="l" fontAlgn="b"/>
                      <a:r>
                        <a:rPr lang="ru-RU" sz="2800" u="none" strike="noStrike">
                          <a:effectLst/>
                          <a:latin typeface="Times New Roman" panose="02020603050405020304" pitchFamily="18" charset="0"/>
                          <a:cs typeface="Times New Roman" panose="02020603050405020304" pitchFamily="18" charset="0"/>
                        </a:rPr>
                        <a:t>7</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11,00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709,09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3,91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127324284"/>
                  </a:ext>
                </a:extLst>
              </a:tr>
              <a:tr h="447637">
                <a:tc>
                  <a:txBody>
                    <a:bodyPr/>
                    <a:lstStyle/>
                    <a:p>
                      <a:pPr algn="l" fontAlgn="b"/>
                      <a:r>
                        <a:rPr lang="ru-RU" sz="2800" u="none" strike="noStrike">
                          <a:effectLst/>
                          <a:latin typeface="Times New Roman" panose="02020603050405020304" pitchFamily="18" charset="0"/>
                          <a:cs typeface="Times New Roman" panose="02020603050405020304" pitchFamily="18" charset="0"/>
                        </a:rPr>
                        <a:t>8</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3,00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750,00 </a:t>
                      </a:r>
                      <a:endParaRPr lang="ru-RU" sz="28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4,00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242322095"/>
                  </a:ext>
                </a:extLst>
              </a:tr>
              <a:tr h="447637">
                <a:tc gridSpan="2">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С</a:t>
                      </a:r>
                      <a:r>
                        <a:rPr lang="en-GB" sz="2800" u="none" strike="noStrike" dirty="0" err="1">
                          <a:effectLst/>
                          <a:latin typeface="Times New Roman" panose="02020603050405020304" pitchFamily="18" charset="0"/>
                          <a:cs typeface="Times New Roman" panose="02020603050405020304" pitchFamily="18" charset="0"/>
                        </a:rPr>
                        <a:t>orr</a:t>
                      </a:r>
                      <a:r>
                        <a:rPr lang="en-GB" sz="2800" u="none" strike="noStrike" dirty="0">
                          <a:effectLst/>
                          <a:latin typeface="Times New Roman" panose="02020603050405020304" pitchFamily="18" charset="0"/>
                          <a:cs typeface="Times New Roman" panose="02020603050405020304" pitchFamily="18" charset="0"/>
                        </a:rPr>
                        <a:t> w</a:t>
                      </a:r>
                      <a:r>
                        <a:rPr lang="en-US" sz="2800" b="1" i="0" u="none" strike="noStrike" dirty="0" err="1">
                          <a:solidFill>
                            <a:srgbClr val="000000"/>
                          </a:solidFill>
                          <a:effectLst/>
                          <a:latin typeface="Times New Roman" panose="02020603050405020304" pitchFamily="18" charset="0"/>
                          <a:cs typeface="Times New Roman" panose="02020603050405020304" pitchFamily="18" charset="0"/>
                        </a:rPr>
                        <a:t>ith</a:t>
                      </a:r>
                      <a:r>
                        <a:rPr lang="en-US" sz="2800" b="1" i="0" u="none" strike="noStrike" dirty="0">
                          <a:solidFill>
                            <a:srgbClr val="000000"/>
                          </a:solidFill>
                          <a:effectLst/>
                          <a:latin typeface="Times New Roman" panose="02020603050405020304" pitchFamily="18" charset="0"/>
                          <a:cs typeface="Times New Roman" panose="02020603050405020304" pitchFamily="18" charset="0"/>
                        </a:rPr>
                        <a:t> </a:t>
                      </a:r>
                      <a:r>
                        <a:rPr lang="en-US" sz="2800" b="1" i="0" u="none" strike="noStrike" dirty="0" err="1">
                          <a:solidFill>
                            <a:srgbClr val="000000"/>
                          </a:solidFill>
                          <a:effectLst/>
                          <a:latin typeface="Times New Roman" panose="02020603050405020304" pitchFamily="18" charset="0"/>
                          <a:cs typeface="Times New Roman" panose="02020603050405020304" pitchFamily="18" charset="0"/>
                        </a:rPr>
                        <a:t>PtI</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 </a:t>
                      </a:r>
                      <a:endParaRPr lang="en-GB" sz="2800" u="none" strike="noStrike" dirty="0">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a:t>
                      </a:r>
                      <a:endParaRPr lang="ru-RU"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a:effectLst/>
                          <a:latin typeface="Times New Roman" panose="02020603050405020304" pitchFamily="18" charset="0"/>
                          <a:cs typeface="Times New Roman" panose="02020603050405020304" pitchFamily="18" charset="0"/>
                        </a:rPr>
                        <a:t>                   0,54 </a:t>
                      </a:r>
                      <a:endParaRPr lang="ru-RU" sz="2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r>
                        <a:rPr lang="ru-RU" sz="2800" u="none" strike="noStrike" dirty="0">
                          <a:effectLst/>
                          <a:latin typeface="Times New Roman" panose="02020603050405020304" pitchFamily="18" charset="0"/>
                          <a:cs typeface="Times New Roman" panose="02020603050405020304" pitchFamily="18" charset="0"/>
                        </a:rPr>
                        <a:t>                        0,54 </a:t>
                      </a:r>
                      <a:endParaRPr lang="ru-RU"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548023642"/>
                  </a:ext>
                </a:extLst>
              </a:tr>
            </a:tbl>
          </a:graphicData>
        </a:graphic>
      </p:graphicFrame>
      <p:sp>
        <p:nvSpPr>
          <p:cNvPr id="35" name="Заголовок основного текста">
            <a:extLst>
              <a:ext uri="{FF2B5EF4-FFF2-40B4-BE49-F238E27FC236}">
                <a16:creationId xmlns:a16="http://schemas.microsoft.com/office/drawing/2014/main" id="{93C29739-AE6D-4675-8127-784A390B44B3}"/>
              </a:ext>
            </a:extLst>
          </p:cNvPr>
          <p:cNvSpPr txBox="1"/>
          <p:nvPr/>
        </p:nvSpPr>
        <p:spPr>
          <a:xfrm>
            <a:off x="6255443" y="2086450"/>
            <a:ext cx="6811424" cy="9328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err="1"/>
              <a:t>PtI</a:t>
            </a:r>
            <a:r>
              <a:rPr lang="en-US" dirty="0"/>
              <a:t> and risk</a:t>
            </a:r>
          </a:p>
        </p:txBody>
      </p:sp>
      <p:sp>
        <p:nvSpPr>
          <p:cNvPr id="26" name="Название подразделения, лаборатории, факультета и т.д.">
            <a:extLst>
              <a:ext uri="{FF2B5EF4-FFF2-40B4-BE49-F238E27FC236}">
                <a16:creationId xmlns:a16="http://schemas.microsoft.com/office/drawing/2014/main" id="{ADDA6344-0ED4-4C38-91F2-381AC399A878}"/>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spTree>
    <p:extLst>
      <p:ext uri="{BB962C8B-B14F-4D97-AF65-F5344CB8AC3E}">
        <p14:creationId xmlns:p14="http://schemas.microsoft.com/office/powerpoint/2010/main" val="81230152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Адрес: ТехтТехтТехтТехтТехтТехтТехтТехтТехтТехтТехтТехтТехт"/>
          <p:cNvSpPr txBox="1"/>
          <p:nvPr/>
        </p:nvSpPr>
        <p:spPr>
          <a:xfrm>
            <a:off x="11368363" y="11494669"/>
            <a:ext cx="8579502"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defTabSz="642937">
              <a:defRPr sz="2400">
                <a:solidFill>
                  <a:srgbClr val="FFFFFF"/>
                </a:solidFill>
                <a:latin typeface="+mn-lt"/>
                <a:ea typeface="+mn-ea"/>
                <a:cs typeface="+mn-cs"/>
                <a:sym typeface="Arial Narrow"/>
              </a:defRPr>
            </a:lvl1pPr>
          </a:lstStyle>
          <a:p>
            <a:r>
              <a:rPr lang="en-US" dirty="0"/>
              <a:t>Email</a:t>
            </a:r>
            <a:r>
              <a:rPr dirty="0"/>
              <a:t>: </a:t>
            </a:r>
            <a:r>
              <a:rPr lang="en-US" dirty="0"/>
              <a:t>evdokimovamary@mail.ru</a:t>
            </a:r>
            <a:endParaRPr dirty="0"/>
          </a:p>
        </p:txBody>
      </p:sp>
      <p:pic>
        <p:nvPicPr>
          <p:cNvPr id="103" name="Изображение" descr="Изображение"/>
          <p:cNvPicPr>
            <a:picLocks noChangeAspect="1"/>
          </p:cNvPicPr>
          <p:nvPr/>
        </p:nvPicPr>
        <p:blipFill>
          <a:blip r:embed="rId2"/>
          <a:stretch>
            <a:fillRect/>
          </a:stretch>
        </p:blipFill>
        <p:spPr>
          <a:xfrm>
            <a:off x="10594075" y="4920064"/>
            <a:ext cx="3195850" cy="3090059"/>
          </a:xfrm>
          <a:prstGeom prst="rect">
            <a:avLst/>
          </a:prstGeom>
          <a:ln w="12700">
            <a:miter lim="400000"/>
          </a:ln>
        </p:spPr>
      </p:pic>
      <p:sp>
        <p:nvSpPr>
          <p:cNvPr id="2" name="Номер слайда 1">
            <a:extLst>
              <a:ext uri="{FF2B5EF4-FFF2-40B4-BE49-F238E27FC236}">
                <a16:creationId xmlns:a16="http://schemas.microsoft.com/office/drawing/2014/main" id="{E46C5573-5E01-4C52-A611-319F362ED1E1}"/>
              </a:ext>
            </a:extLst>
          </p:cNvPr>
          <p:cNvSpPr>
            <a:spLocks noGrp="1"/>
          </p:cNvSpPr>
          <p:nvPr>
            <p:ph type="sldNum" sz="quarter" idx="2"/>
          </p:nvPr>
        </p:nvSpPr>
        <p:spPr/>
        <p:txBody>
          <a:bodyPr/>
          <a:lstStyle/>
          <a:p>
            <a:fld id="{86CB4B4D-7CA3-9044-876B-883B54F8677D}" type="slidenum">
              <a:rPr lang="ru-RU" smtClean="0"/>
              <a:t>17</a:t>
            </a:fld>
            <a:endParaRPr lang="ru-RU"/>
          </a:p>
        </p:txBody>
      </p:sp>
      <p:sp>
        <p:nvSpPr>
          <p:cNvPr id="3" name="TextBox 2">
            <a:extLst>
              <a:ext uri="{FF2B5EF4-FFF2-40B4-BE49-F238E27FC236}">
                <a16:creationId xmlns:a16="http://schemas.microsoft.com/office/drawing/2014/main" id="{F91F5B2C-4F31-4000-B385-961529E91D3E}"/>
              </a:ext>
            </a:extLst>
          </p:cNvPr>
          <p:cNvSpPr txBox="1"/>
          <p:nvPr/>
        </p:nvSpPr>
        <p:spPr>
          <a:xfrm>
            <a:off x="7438301" y="9456754"/>
            <a:ext cx="9507410" cy="10675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6000" b="1" i="0" u="none" strike="noStrike" cap="none" spc="0" normalizeH="0" baseline="0" dirty="0">
                <a:ln>
                  <a:noFill/>
                </a:ln>
                <a:solidFill>
                  <a:schemeClr val="bg1"/>
                </a:solidFill>
                <a:effectLst/>
                <a:uFillTx/>
                <a:latin typeface="Times New Roman" panose="02020603050405020304" pitchFamily="18" charset="0"/>
                <a:cs typeface="Times New Roman" panose="02020603050405020304" pitchFamily="18" charset="0"/>
                <a:sym typeface="Helvetica Light"/>
              </a:rPr>
              <a:t>Thank you for the attention</a:t>
            </a:r>
            <a:r>
              <a:rPr kumimoji="0" lang="ru-RU" sz="6000" b="1" i="0" u="none" strike="noStrike" cap="none" spc="0" normalizeH="0" baseline="0" dirty="0">
                <a:ln>
                  <a:noFill/>
                </a:ln>
                <a:solidFill>
                  <a:schemeClr val="bg1"/>
                </a:solidFill>
                <a:effectLst/>
                <a:uFillTx/>
                <a:latin typeface="Times New Roman" panose="02020603050405020304" pitchFamily="18" charset="0"/>
                <a:cs typeface="Times New Roman" panose="02020603050405020304" pitchFamily="18" charset="0"/>
                <a:sym typeface="Helvetica Light"/>
              </a:rPr>
              <a: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599374"/>
            <a:ext cx="16993888" cy="11995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Agenda</a:t>
            </a:r>
            <a:endParaRPr lang="ru-RU" dirty="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0ACEA808-822C-4C6D-A50B-D7D8309A654B}"/>
              </a:ext>
            </a:extLst>
          </p:cNvPr>
          <p:cNvSpPr>
            <a:spLocks noGrp="1"/>
          </p:cNvSpPr>
          <p:nvPr>
            <p:ph type="sldNum" sz="quarter" idx="2"/>
          </p:nvPr>
        </p:nvSpPr>
        <p:spPr/>
        <p:txBody>
          <a:bodyPr/>
          <a:lstStyle/>
          <a:p>
            <a:fld id="{86CB4B4D-7CA3-9044-876B-883B54F8677D}" type="slidenum">
              <a:rPr lang="ru-RU" smtClean="0"/>
              <a:t>2</a:t>
            </a:fld>
            <a:endParaRPr lang="ru-RU"/>
          </a:p>
        </p:txBody>
      </p:sp>
      <p:sp>
        <p:nvSpPr>
          <p:cNvPr id="1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B1F5F701-CD9C-4AFA-ADE8-92C88B862B02}"/>
              </a:ext>
            </a:extLst>
          </p:cNvPr>
          <p:cNvSpPr txBox="1"/>
          <p:nvPr/>
        </p:nvSpPr>
        <p:spPr>
          <a:xfrm>
            <a:off x="1226606" y="2643365"/>
            <a:ext cx="11305256" cy="64468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Relevance of the research</a:t>
            </a:r>
          </a:p>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Propensity to innovate</a:t>
            </a:r>
          </a:p>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Sensation seeking</a:t>
            </a:r>
          </a:p>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Creativity</a:t>
            </a:r>
          </a:p>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Innovative performance: risk-attitude and proactivity</a:t>
            </a:r>
          </a:p>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Hypotheses</a:t>
            </a:r>
          </a:p>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Data gathering</a:t>
            </a:r>
          </a:p>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Survey results</a:t>
            </a:r>
          </a:p>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Correlation matrices</a:t>
            </a:r>
          </a:p>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Propensity to innovate analysis</a:t>
            </a:r>
          </a:p>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Risk-attitude analysis</a:t>
            </a:r>
          </a:p>
          <a:p>
            <a:pPr marL="457200" indent="-457200" algn="l">
              <a:buFont typeface="Arial" panose="020B0604020202020204" pitchFamily="34" charset="0"/>
              <a:buChar char="•"/>
            </a:pPr>
            <a:r>
              <a:rPr lang="en-US" sz="3200" dirty="0">
                <a:solidFill>
                  <a:srgbClr val="253957"/>
                </a:solidFill>
                <a:latin typeface="Times New Roman" panose="02020603050405020304" pitchFamily="18" charset="0"/>
              </a:rPr>
              <a:t>Conclusion</a:t>
            </a:r>
          </a:p>
        </p:txBody>
      </p:sp>
    </p:spTree>
    <p:extLst>
      <p:ext uri="{BB962C8B-B14F-4D97-AF65-F5344CB8AC3E}">
        <p14:creationId xmlns:p14="http://schemas.microsoft.com/office/powerpoint/2010/main" val="30952864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599374"/>
            <a:ext cx="16993888" cy="11995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Relevance</a:t>
            </a:r>
            <a:r>
              <a:rPr lang="ru-RU" dirty="0"/>
              <a:t> </a:t>
            </a:r>
            <a:r>
              <a:rPr lang="en-US" dirty="0"/>
              <a:t>of the research </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0ACEA808-822C-4C6D-A50B-D7D8309A654B}"/>
              </a:ext>
            </a:extLst>
          </p:cNvPr>
          <p:cNvSpPr>
            <a:spLocks noGrp="1"/>
          </p:cNvSpPr>
          <p:nvPr>
            <p:ph type="sldNum" sz="quarter" idx="2"/>
          </p:nvPr>
        </p:nvSpPr>
        <p:spPr/>
        <p:txBody>
          <a:bodyPr/>
          <a:lstStyle/>
          <a:p>
            <a:fld id="{86CB4B4D-7CA3-9044-876B-883B54F8677D}" type="slidenum">
              <a:rPr lang="ru-RU" smtClean="0"/>
              <a:t>3</a:t>
            </a:fld>
            <a:endParaRPr lang="ru-RU"/>
          </a:p>
        </p:txBody>
      </p:sp>
      <p:graphicFrame>
        <p:nvGraphicFramePr>
          <p:cNvPr id="15" name="Диаграмма 14">
            <a:extLst>
              <a:ext uri="{FF2B5EF4-FFF2-40B4-BE49-F238E27FC236}">
                <a16:creationId xmlns:a16="http://schemas.microsoft.com/office/drawing/2014/main" id="{FD3E40A2-89E7-4F92-94A8-E882C5715682}"/>
              </a:ext>
            </a:extLst>
          </p:cNvPr>
          <p:cNvGraphicFramePr/>
          <p:nvPr/>
        </p:nvGraphicFramePr>
        <p:xfrm>
          <a:off x="12331803" y="2231752"/>
          <a:ext cx="11457393" cy="8112076"/>
        </p:xfrm>
        <a:graphic>
          <a:graphicData uri="http://schemas.openxmlformats.org/drawingml/2006/chart">
            <c:chart xmlns:c="http://schemas.openxmlformats.org/drawingml/2006/chart" xmlns:r="http://schemas.openxmlformats.org/officeDocument/2006/relationships" r:id="rId3"/>
          </a:graphicData>
        </a:graphic>
      </p:graphicFrame>
      <p:sp>
        <p:nvSpPr>
          <p:cNvPr id="3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3B9018BF-1E3A-4036-8759-C3730EC6C65A}"/>
              </a:ext>
            </a:extLst>
          </p:cNvPr>
          <p:cNvSpPr txBox="1"/>
          <p:nvPr/>
        </p:nvSpPr>
        <p:spPr>
          <a:xfrm>
            <a:off x="12552040" y="10641222"/>
            <a:ext cx="10309376" cy="30747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r>
              <a:rPr lang="en-US" sz="3200" dirty="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3200" b="1" dirty="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rPr>
              <a:t>object</a:t>
            </a:r>
            <a:r>
              <a:rPr lang="en-US" sz="3200" dirty="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rPr>
              <a:t> of the research is innovations creation.</a:t>
            </a:r>
            <a:endParaRPr lang="ru-RU" sz="3200" dirty="0">
              <a:solidFill>
                <a:srgbClr val="253957"/>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3200" dirty="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3200" b="1" dirty="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rPr>
              <a:t>subject</a:t>
            </a:r>
            <a:r>
              <a:rPr lang="en-US" sz="3200" dirty="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rPr>
              <a:t> of the research is individual propensity to innovate.</a:t>
            </a:r>
            <a:endParaRPr lang="ru-RU" sz="3200" dirty="0">
              <a:solidFill>
                <a:srgbClr val="253957"/>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3200" dirty="0">
                <a:solidFill>
                  <a:srgbClr val="253957"/>
                </a:solidFill>
                <a:effectLst/>
                <a:latin typeface="Times New Roman" panose="02020603050405020304" pitchFamily="18" charset="0"/>
                <a:ea typeface="Times New Roman" panose="02020603050405020304" pitchFamily="18" charset="0"/>
              </a:rPr>
              <a:t>The </a:t>
            </a:r>
            <a:r>
              <a:rPr lang="en-US" sz="3200" b="1" dirty="0">
                <a:solidFill>
                  <a:srgbClr val="253957"/>
                </a:solidFill>
                <a:effectLst/>
                <a:latin typeface="Times New Roman" panose="02020603050405020304" pitchFamily="18" charset="0"/>
                <a:ea typeface="Times New Roman" panose="02020603050405020304" pitchFamily="18" charset="0"/>
              </a:rPr>
              <a:t>goal</a:t>
            </a:r>
            <a:r>
              <a:rPr lang="en-US" sz="3200" dirty="0">
                <a:solidFill>
                  <a:srgbClr val="253957"/>
                </a:solidFill>
                <a:effectLst/>
                <a:latin typeface="Times New Roman" panose="02020603050405020304" pitchFamily="18" charset="0"/>
                <a:ea typeface="Times New Roman" panose="02020603050405020304" pitchFamily="18" charset="0"/>
              </a:rPr>
              <a:t>: to estimate the </a:t>
            </a:r>
            <a:r>
              <a:rPr lang="en-US" sz="3200" dirty="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rPr>
              <a:t>individual propensity to innovate and reveal its determinants.</a:t>
            </a:r>
          </a:p>
          <a:p>
            <a:pPr algn="just">
              <a:defRPr sz="2800">
                <a:solidFill>
                  <a:srgbClr val="253957"/>
                </a:solidFill>
                <a:latin typeface="+mn-lt"/>
                <a:ea typeface="+mn-ea"/>
                <a:cs typeface="+mn-cs"/>
                <a:sym typeface="Arial Narrow"/>
              </a:defRPr>
            </a:pPr>
            <a:endParaRPr lang="en-US" sz="2800" dirty="0">
              <a:solidFill>
                <a:srgbClr val="253957"/>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4" name="Таблица 4">
                <a:extLst>
                  <a:ext uri="{FF2B5EF4-FFF2-40B4-BE49-F238E27FC236}">
                    <a16:creationId xmlns:a16="http://schemas.microsoft.com/office/drawing/2014/main" id="{1FECC035-D9E6-453C-A75D-EFEF88C82AAE}"/>
                  </a:ext>
                </a:extLst>
              </p:cNvPr>
              <p:cNvGraphicFramePr>
                <a:graphicFrameLocks noGrp="1"/>
              </p:cNvGraphicFramePr>
              <p:nvPr/>
            </p:nvGraphicFramePr>
            <p:xfrm>
              <a:off x="734609" y="2309015"/>
              <a:ext cx="11457393" cy="3688080"/>
            </p:xfrm>
            <a:graphic>
              <a:graphicData uri="http://schemas.openxmlformats.org/drawingml/2006/table">
                <a:tbl>
                  <a:tblPr firstRow="1" firstCol="1" bandRow="1">
                    <a:tableStyleId>{5C22544A-7EE6-4342-B048-85BDC9FD1C3A}</a:tableStyleId>
                  </a:tblPr>
                  <a:tblGrid>
                    <a:gridCol w="2888439">
                      <a:extLst>
                        <a:ext uri="{9D8B030D-6E8A-4147-A177-3AD203B41FA5}">
                          <a16:colId xmlns:a16="http://schemas.microsoft.com/office/drawing/2014/main" val="3712295817"/>
                        </a:ext>
                      </a:extLst>
                    </a:gridCol>
                    <a:gridCol w="4284477">
                      <a:extLst>
                        <a:ext uri="{9D8B030D-6E8A-4147-A177-3AD203B41FA5}">
                          <a16:colId xmlns:a16="http://schemas.microsoft.com/office/drawing/2014/main" val="1910646640"/>
                        </a:ext>
                      </a:extLst>
                    </a:gridCol>
                    <a:gridCol w="4284477">
                      <a:extLst>
                        <a:ext uri="{9D8B030D-6E8A-4147-A177-3AD203B41FA5}">
                          <a16:colId xmlns:a16="http://schemas.microsoft.com/office/drawing/2014/main" val="517873708"/>
                        </a:ext>
                      </a:extLst>
                    </a:gridCol>
                  </a:tblGrid>
                  <a:tr h="396641">
                    <a:tc>
                      <a:txBody>
                        <a:bodyPr/>
                        <a:lstStyle/>
                        <a:p>
                          <a:endParaRPr lang="ru-RU" sz="3200">
                            <a:latin typeface="Times New Roman" panose="02020603050405020304" pitchFamily="18" charset="0"/>
                            <a:cs typeface="Times New Roman" panose="02020603050405020304" pitchFamily="18" charset="0"/>
                          </a:endParaRPr>
                        </a:p>
                      </a:txBody>
                      <a:tcPr/>
                    </a:tc>
                    <a:tc>
                      <a:txBody>
                        <a:bodyPr/>
                        <a:lstStyle/>
                        <a:p>
                          <a:r>
                            <a:rPr lang="en-US" sz="3200" dirty="0">
                              <a:latin typeface="Times New Roman" panose="02020603050405020304" pitchFamily="18" charset="0"/>
                              <a:cs typeface="Times New Roman" panose="02020603050405020304" pitchFamily="18" charset="0"/>
                            </a:rPr>
                            <a:t>Macroeconomics</a:t>
                          </a:r>
                        </a:p>
                        <a:p>
                          <a:r>
                            <a:rPr lang="en-US" sz="3200" dirty="0">
                              <a:latin typeface="Times New Roman" panose="02020603050405020304" pitchFamily="18" charset="0"/>
                              <a:cs typeface="Times New Roman" panose="02020603050405020304" pitchFamily="18" charset="0"/>
                            </a:rPr>
                            <a:t>roots</a:t>
                          </a:r>
                          <a:endParaRPr lang="ru-RU" sz="3200" dirty="0">
                            <a:latin typeface="Times New Roman" panose="02020603050405020304" pitchFamily="18" charset="0"/>
                            <a:cs typeface="Times New Roman" panose="02020603050405020304" pitchFamily="18" charset="0"/>
                          </a:endParaRPr>
                        </a:p>
                      </a:txBody>
                      <a:tcPr/>
                    </a:tc>
                    <a:tc>
                      <a:txBody>
                        <a:bodyPr/>
                        <a:lstStyle/>
                        <a:p>
                          <a:r>
                            <a:rPr lang="en-US" sz="3200" dirty="0">
                              <a:latin typeface="Times New Roman" panose="02020603050405020304" pitchFamily="18" charset="0"/>
                              <a:cs typeface="Times New Roman" panose="02020603050405020304" pitchFamily="18" charset="0"/>
                            </a:rPr>
                            <a:t>Microeconomics roots</a:t>
                          </a:r>
                          <a:endParaRPr lang="ru-RU"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89415092"/>
                      </a:ext>
                    </a:extLst>
                  </a:tr>
                  <a:tr h="370840">
                    <a:tc>
                      <a:txBody>
                        <a:bodyPr/>
                        <a:lstStyle/>
                        <a:p>
                          <a:r>
                            <a:rPr lang="en-US" sz="3200" dirty="0">
                              <a:latin typeface="Times New Roman" panose="02020603050405020304" pitchFamily="18" charset="0"/>
                              <a:cs typeface="Times New Roman" panose="02020603050405020304" pitchFamily="18" charset="0"/>
                            </a:rPr>
                            <a:t>Innovations value relevance</a:t>
                          </a:r>
                          <a:endParaRPr lang="ru-RU" sz="3200" dirty="0">
                            <a:latin typeface="Times New Roman" panose="02020603050405020304" pitchFamily="18" charset="0"/>
                            <a:cs typeface="Times New Roman" panose="02020603050405020304" pitchFamily="18" charset="0"/>
                          </a:endParaRPr>
                        </a:p>
                      </a:txBody>
                      <a:tcPr/>
                    </a:tc>
                    <a:tc>
                      <a:txBody>
                        <a:bodyPr/>
                        <a:lstStyle/>
                        <a:p>
                          <a14:m>
                            <m:oMath xmlns:m="http://schemas.openxmlformats.org/officeDocument/2006/math">
                              <m:r>
                                <a:rPr lang="en-US" sz="3200" i="1" dirty="0" smtClean="0">
                                  <a:latin typeface="Cambria Math" panose="02040503050406030204" pitchFamily="18" charset="0"/>
                                  <a:cs typeface="Times New Roman" panose="02020603050405020304" pitchFamily="18" charset="0"/>
                                </a:rPr>
                                <m:t>𝑄</m:t>
                              </m:r>
                              <m:r>
                                <a:rPr lang="en-US" sz="3200" i="1" dirty="0" smtClean="0">
                                  <a:latin typeface="Cambria Math" panose="02040503050406030204" pitchFamily="18" charset="0"/>
                                  <a:cs typeface="Times New Roman" panose="02020603050405020304" pitchFamily="18" charset="0"/>
                                </a:rPr>
                                <m:t> = </m:t>
                              </m:r>
                              <m:r>
                                <a:rPr lang="en-US" sz="3200" i="1" dirty="0" smtClean="0">
                                  <a:latin typeface="Cambria Math" panose="02040503050406030204" pitchFamily="18" charset="0"/>
                                  <a:cs typeface="Times New Roman" panose="02020603050405020304" pitchFamily="18" charset="0"/>
                                </a:rPr>
                                <m:t>𝑓</m:t>
                              </m:r>
                              <m:r>
                                <a:rPr lang="en-US" sz="3200" i="1" dirty="0" smtClean="0">
                                  <a:latin typeface="Cambria Math" panose="02040503050406030204" pitchFamily="18" charset="0"/>
                                  <a:cs typeface="Times New Roman" panose="02020603050405020304" pitchFamily="18" charset="0"/>
                                </a:rPr>
                                <m:t>(</m:t>
                              </m:r>
                              <m:r>
                                <a:rPr lang="en-US" sz="3200" i="1" dirty="0" smtClean="0">
                                  <a:latin typeface="Cambria Math" panose="02040503050406030204" pitchFamily="18" charset="0"/>
                                  <a:cs typeface="Times New Roman" panose="02020603050405020304" pitchFamily="18" charset="0"/>
                                </a:rPr>
                                <m:t>𝐾</m:t>
                              </m:r>
                              <m:r>
                                <a:rPr lang="en-US" sz="3200" i="1" dirty="0" smtClean="0">
                                  <a:latin typeface="Cambria Math" panose="02040503050406030204" pitchFamily="18" charset="0"/>
                                  <a:cs typeface="Times New Roman" panose="02020603050405020304" pitchFamily="18" charset="0"/>
                                </a:rPr>
                                <m:t>, </m:t>
                              </m:r>
                              <m:r>
                                <a:rPr lang="en-US" sz="3200" i="1" dirty="0" smtClean="0">
                                  <a:latin typeface="Cambria Math" panose="02040503050406030204" pitchFamily="18" charset="0"/>
                                  <a:cs typeface="Times New Roman" panose="02020603050405020304" pitchFamily="18" charset="0"/>
                                </a:rPr>
                                <m:t>𝐿</m:t>
                              </m:r>
                              <m:r>
                                <a:rPr lang="en-US" sz="3200" i="1" dirty="0" smtClean="0">
                                  <a:latin typeface="Cambria Math" panose="02040503050406030204" pitchFamily="18" charset="0"/>
                                  <a:cs typeface="Times New Roman" panose="02020603050405020304" pitchFamily="18" charset="0"/>
                                </a:rPr>
                                <m:t>, </m:t>
                              </m:r>
                              <m:r>
                                <a:rPr lang="en-US" sz="3200" i="1" dirty="0" smtClean="0">
                                  <a:latin typeface="Cambria Math" panose="02040503050406030204" pitchFamily="18" charset="0"/>
                                  <a:cs typeface="Times New Roman" panose="02020603050405020304" pitchFamily="18" charset="0"/>
                                </a:rPr>
                                <m:t>𝑅</m:t>
                              </m:r>
                              <m:r>
                                <a:rPr lang="en-US" sz="3200" i="1" dirty="0" smtClean="0">
                                  <a:latin typeface="Cambria Math" panose="02040503050406030204" pitchFamily="18" charset="0"/>
                                  <a:cs typeface="Times New Roman" panose="02020603050405020304" pitchFamily="18" charset="0"/>
                                </a:rPr>
                                <m:t>&amp;</m:t>
                              </m:r>
                              <m:r>
                                <a:rPr lang="en-US" sz="3200" i="1" dirty="0" smtClean="0">
                                  <a:latin typeface="Cambria Math" panose="02040503050406030204" pitchFamily="18" charset="0"/>
                                  <a:cs typeface="Times New Roman" panose="02020603050405020304" pitchFamily="18" charset="0"/>
                                </a:rPr>
                                <m:t>𝐷</m:t>
                              </m:r>
                              <m:r>
                                <a:rPr lang="en-US" sz="3200" i="1" dirty="0" smtClean="0">
                                  <a:latin typeface="Cambria Math" panose="02040503050406030204" pitchFamily="18" charset="0"/>
                                  <a:cs typeface="Times New Roman" panose="02020603050405020304" pitchFamily="18" charset="0"/>
                                </a:rPr>
                                <m:t>, </m:t>
                              </m:r>
                              <m:r>
                                <a:rPr lang="en-US" sz="3200" i="1" dirty="0" smtClean="0">
                                  <a:latin typeface="Cambria Math" panose="02040503050406030204" pitchFamily="18" charset="0"/>
                                  <a:cs typeface="Times New Roman" panose="02020603050405020304" pitchFamily="18" charset="0"/>
                                </a:rPr>
                                <m:t>𝐻𝐶</m:t>
                              </m:r>
                              <m:r>
                                <a:rPr lang="en-US" sz="3200" i="1" dirty="0" smtClean="0">
                                  <a:latin typeface="Cambria Math" panose="02040503050406030204" pitchFamily="18" charset="0"/>
                                  <a:cs typeface="Times New Roman" panose="02020603050405020304" pitchFamily="18" charset="0"/>
                                </a:rPr>
                                <m:t>)</m:t>
                              </m:r>
                            </m:oMath>
                          </a14:m>
                          <a:r>
                            <a:rPr lang="en-US" sz="3200" dirty="0">
                              <a:latin typeface="Times New Roman" panose="02020603050405020304" pitchFamily="18" charset="0"/>
                              <a:cs typeface="Times New Roman" panose="02020603050405020304" pitchFamily="18" charset="0"/>
                            </a:rPr>
                            <a:t> [Romer, 1986]</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Schumpeter (</a:t>
                          </a:r>
                          <a:r>
                            <a:rPr lang="ru-RU" sz="3200" dirty="0">
                              <a:latin typeface="Times New Roman" panose="02020603050405020304" pitchFamily="18" charset="0"/>
                              <a:cs typeface="Times New Roman" panose="02020603050405020304" pitchFamily="18" charset="0"/>
                            </a:rPr>
                            <a:t>1911</a:t>
                          </a:r>
                          <a:r>
                            <a:rPr lang="en-US" sz="3200" dirty="0">
                              <a:latin typeface="Times New Roman" panose="02020603050405020304" pitchFamily="18" charset="0"/>
                              <a:cs typeface="Times New Roman" panose="02020603050405020304" pitchFamily="18" charset="0"/>
                            </a:rPr>
                            <a:t>) </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766512633"/>
                      </a:ext>
                    </a:extLst>
                  </a:tr>
                  <a:tr h="370840">
                    <a:tc>
                      <a:txBody>
                        <a:bodyPr/>
                        <a:lstStyle/>
                        <a:p>
                          <a:r>
                            <a:rPr lang="en-US" sz="3200" dirty="0">
                              <a:latin typeface="Times New Roman" panose="02020603050405020304" pitchFamily="18" charset="0"/>
                              <a:cs typeface="Times New Roman" panose="02020603050405020304" pitchFamily="18" charset="0"/>
                            </a:rPr>
                            <a:t>Irrationality</a:t>
                          </a:r>
                        </a:p>
                        <a:p>
                          <a:r>
                            <a:rPr lang="en-US" sz="3200" dirty="0">
                              <a:latin typeface="Times New Roman" panose="02020603050405020304" pitchFamily="18" charset="0"/>
                              <a:cs typeface="Times New Roman" panose="02020603050405020304" pitchFamily="18" charset="0"/>
                            </a:rPr>
                            <a:t>proof</a:t>
                          </a:r>
                          <a:endParaRPr lang="ru-RU" sz="3200" dirty="0">
                            <a:latin typeface="Times New Roman" panose="02020603050405020304" pitchFamily="18" charset="0"/>
                            <a:cs typeface="Times New Roman" panose="02020603050405020304" pitchFamily="18" charset="0"/>
                          </a:endParaRPr>
                        </a:p>
                      </a:txBody>
                      <a:tcPr/>
                    </a:tc>
                    <a:tc>
                      <a:txBody>
                        <a:bodyPr/>
                        <a:lstStyle/>
                        <a:p>
                          <a:r>
                            <a:rPr lang="en-GB" sz="3200" dirty="0">
                              <a:latin typeface="Times New Roman" panose="02020603050405020304" pitchFamily="18" charset="0"/>
                              <a:cs typeface="Times New Roman" panose="02020603050405020304" pitchFamily="18" charset="0"/>
                            </a:rPr>
                            <a:t>Market inefficiency [</a:t>
                          </a:r>
                          <a:r>
                            <a:rPr lang="en-US" sz="3200" dirty="0">
                              <a:latin typeface="Times New Roman" panose="02020603050405020304" pitchFamily="18" charset="0"/>
                              <a:cs typeface="Times New Roman" panose="02020603050405020304" pitchFamily="18" charset="0"/>
                            </a:rPr>
                            <a:t>De </a:t>
                          </a:r>
                          <a:r>
                            <a:rPr lang="en-US" sz="3200" dirty="0" err="1">
                              <a:latin typeface="Times New Roman" panose="02020603050405020304" pitchFamily="18" charset="0"/>
                              <a:cs typeface="Times New Roman" panose="02020603050405020304" pitchFamily="18" charset="0"/>
                            </a:rPr>
                            <a:t>Bondt</a:t>
                          </a:r>
                          <a:r>
                            <a:rPr lang="en-US" sz="3200" dirty="0">
                              <a:latin typeface="Times New Roman" panose="02020603050405020304" pitchFamily="18" charset="0"/>
                              <a:cs typeface="Times New Roman" panose="02020603050405020304" pitchFamily="18" charset="0"/>
                            </a:rPr>
                            <a:t> et al., 1985; Roll 1984; Stein, 1989]</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Prospect theory (Tversky &amp; Kahneman, 1979)</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18048674"/>
                      </a:ext>
                    </a:extLst>
                  </a:tr>
                </a:tbl>
              </a:graphicData>
            </a:graphic>
          </p:graphicFrame>
        </mc:Choice>
        <mc:Fallback xmlns="">
          <p:graphicFrame>
            <p:nvGraphicFramePr>
              <p:cNvPr id="4" name="Таблица 4">
                <a:extLst>
                  <a:ext uri="{FF2B5EF4-FFF2-40B4-BE49-F238E27FC236}">
                    <a16:creationId xmlns:a16="http://schemas.microsoft.com/office/drawing/2014/main" id="{1FECC035-D9E6-453C-A75D-EFEF88C82AAE}"/>
                  </a:ext>
                </a:extLst>
              </p:cNvPr>
              <p:cNvGraphicFramePr>
                <a:graphicFrameLocks noGrp="1"/>
              </p:cNvGraphicFramePr>
              <p:nvPr>
                <p:extLst>
                  <p:ext uri="{D42A27DB-BD31-4B8C-83A1-F6EECF244321}">
                    <p14:modId xmlns:p14="http://schemas.microsoft.com/office/powerpoint/2010/main" val="1520031235"/>
                  </p:ext>
                </p:extLst>
              </p:nvPr>
            </p:nvGraphicFramePr>
            <p:xfrm>
              <a:off x="734609" y="2309015"/>
              <a:ext cx="11457393" cy="3688080"/>
            </p:xfrm>
            <a:graphic>
              <a:graphicData uri="http://schemas.openxmlformats.org/drawingml/2006/table">
                <a:tbl>
                  <a:tblPr firstRow="1" firstCol="1" bandRow="1">
                    <a:tableStyleId>{5C22544A-7EE6-4342-B048-85BDC9FD1C3A}</a:tableStyleId>
                  </a:tblPr>
                  <a:tblGrid>
                    <a:gridCol w="2888439">
                      <a:extLst>
                        <a:ext uri="{9D8B030D-6E8A-4147-A177-3AD203B41FA5}">
                          <a16:colId xmlns:a16="http://schemas.microsoft.com/office/drawing/2014/main" val="3712295817"/>
                        </a:ext>
                      </a:extLst>
                    </a:gridCol>
                    <a:gridCol w="4284477">
                      <a:extLst>
                        <a:ext uri="{9D8B030D-6E8A-4147-A177-3AD203B41FA5}">
                          <a16:colId xmlns:a16="http://schemas.microsoft.com/office/drawing/2014/main" val="1910646640"/>
                        </a:ext>
                      </a:extLst>
                    </a:gridCol>
                    <a:gridCol w="4284477">
                      <a:extLst>
                        <a:ext uri="{9D8B030D-6E8A-4147-A177-3AD203B41FA5}">
                          <a16:colId xmlns:a16="http://schemas.microsoft.com/office/drawing/2014/main" val="517873708"/>
                        </a:ext>
                      </a:extLst>
                    </a:gridCol>
                  </a:tblGrid>
                  <a:tr h="1066800">
                    <a:tc>
                      <a:txBody>
                        <a:bodyPr/>
                        <a:lstStyle/>
                        <a:p>
                          <a:endParaRPr lang="ru-RU" sz="3200">
                            <a:latin typeface="Times New Roman" panose="02020603050405020304" pitchFamily="18" charset="0"/>
                            <a:cs typeface="Times New Roman" panose="02020603050405020304" pitchFamily="18" charset="0"/>
                          </a:endParaRPr>
                        </a:p>
                      </a:txBody>
                      <a:tcPr/>
                    </a:tc>
                    <a:tc>
                      <a:txBody>
                        <a:bodyPr/>
                        <a:lstStyle/>
                        <a:p>
                          <a:r>
                            <a:rPr lang="en-US" sz="3200" dirty="0">
                              <a:latin typeface="Times New Roman" panose="02020603050405020304" pitchFamily="18" charset="0"/>
                              <a:cs typeface="Times New Roman" panose="02020603050405020304" pitchFamily="18" charset="0"/>
                            </a:rPr>
                            <a:t>Macroeconomics</a:t>
                          </a:r>
                        </a:p>
                        <a:p>
                          <a:r>
                            <a:rPr lang="en-US" sz="3200" dirty="0">
                              <a:latin typeface="Times New Roman" panose="02020603050405020304" pitchFamily="18" charset="0"/>
                              <a:cs typeface="Times New Roman" panose="02020603050405020304" pitchFamily="18" charset="0"/>
                            </a:rPr>
                            <a:t>roots</a:t>
                          </a:r>
                          <a:endParaRPr lang="ru-RU" sz="3200" dirty="0">
                            <a:latin typeface="Times New Roman" panose="02020603050405020304" pitchFamily="18" charset="0"/>
                            <a:cs typeface="Times New Roman" panose="02020603050405020304" pitchFamily="18" charset="0"/>
                          </a:endParaRPr>
                        </a:p>
                      </a:txBody>
                      <a:tcPr/>
                    </a:tc>
                    <a:tc>
                      <a:txBody>
                        <a:bodyPr/>
                        <a:lstStyle/>
                        <a:p>
                          <a:r>
                            <a:rPr lang="en-US" sz="3200" dirty="0">
                              <a:latin typeface="Times New Roman" panose="02020603050405020304" pitchFamily="18" charset="0"/>
                              <a:cs typeface="Times New Roman" panose="02020603050405020304" pitchFamily="18" charset="0"/>
                            </a:rPr>
                            <a:t>Microeconomics roots</a:t>
                          </a:r>
                          <a:endParaRPr lang="ru-RU"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89415092"/>
                      </a:ext>
                    </a:extLst>
                  </a:tr>
                  <a:tr h="1066800">
                    <a:tc>
                      <a:txBody>
                        <a:bodyPr/>
                        <a:lstStyle/>
                        <a:p>
                          <a:r>
                            <a:rPr lang="en-US" sz="3200" dirty="0">
                              <a:latin typeface="Times New Roman" panose="02020603050405020304" pitchFamily="18" charset="0"/>
                              <a:cs typeface="Times New Roman" panose="02020603050405020304" pitchFamily="18" charset="0"/>
                            </a:rPr>
                            <a:t>Innovations value relevance</a:t>
                          </a:r>
                          <a:endParaRPr lang="ru-RU" sz="3200" dirty="0">
                            <a:latin typeface="Times New Roman" panose="02020603050405020304" pitchFamily="18" charset="0"/>
                            <a:cs typeface="Times New Roman" panose="02020603050405020304" pitchFamily="18" charset="0"/>
                          </a:endParaRPr>
                        </a:p>
                      </a:txBody>
                      <a:tcPr/>
                    </a:tc>
                    <a:tc>
                      <a:txBody>
                        <a:bodyPr/>
                        <a:lstStyle/>
                        <a:p>
                          <a:endParaRPr lang="ru-RU"/>
                        </a:p>
                      </a:txBody>
                      <a:tcPr anchor="ctr">
                        <a:blipFill>
                          <a:blip r:embed="rId5"/>
                          <a:stretch>
                            <a:fillRect l="-67472" t="-106818" r="-100426" b="-163068"/>
                          </a:stretch>
                        </a:blipFill>
                      </a:tcPr>
                    </a:tc>
                    <a:tc>
                      <a:txBody>
                        <a:bodyPr/>
                        <a:lstStyle/>
                        <a:p>
                          <a:r>
                            <a:rPr lang="en-US" sz="3200" dirty="0">
                              <a:latin typeface="Times New Roman" panose="02020603050405020304" pitchFamily="18" charset="0"/>
                              <a:cs typeface="Times New Roman" panose="02020603050405020304" pitchFamily="18" charset="0"/>
                            </a:rPr>
                            <a:t>Schumpeter (</a:t>
                          </a:r>
                          <a:r>
                            <a:rPr lang="ru-RU" sz="3200" dirty="0">
                              <a:latin typeface="Times New Roman" panose="02020603050405020304" pitchFamily="18" charset="0"/>
                              <a:cs typeface="Times New Roman" panose="02020603050405020304" pitchFamily="18" charset="0"/>
                            </a:rPr>
                            <a:t>1911</a:t>
                          </a:r>
                          <a:r>
                            <a:rPr lang="en-US" sz="3200" dirty="0">
                              <a:latin typeface="Times New Roman" panose="02020603050405020304" pitchFamily="18" charset="0"/>
                              <a:cs typeface="Times New Roman" panose="02020603050405020304" pitchFamily="18" charset="0"/>
                            </a:rPr>
                            <a:t>) </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766512633"/>
                      </a:ext>
                    </a:extLst>
                  </a:tr>
                  <a:tr h="1554480">
                    <a:tc>
                      <a:txBody>
                        <a:bodyPr/>
                        <a:lstStyle/>
                        <a:p>
                          <a:r>
                            <a:rPr lang="en-US" sz="3200" dirty="0">
                              <a:latin typeface="Times New Roman" panose="02020603050405020304" pitchFamily="18" charset="0"/>
                              <a:cs typeface="Times New Roman" panose="02020603050405020304" pitchFamily="18" charset="0"/>
                            </a:rPr>
                            <a:t>Irrationality</a:t>
                          </a:r>
                        </a:p>
                        <a:p>
                          <a:r>
                            <a:rPr lang="en-US" sz="3200" dirty="0">
                              <a:latin typeface="Times New Roman" panose="02020603050405020304" pitchFamily="18" charset="0"/>
                              <a:cs typeface="Times New Roman" panose="02020603050405020304" pitchFamily="18" charset="0"/>
                            </a:rPr>
                            <a:t>proof</a:t>
                          </a:r>
                          <a:endParaRPr lang="ru-RU" sz="3200" dirty="0">
                            <a:latin typeface="Times New Roman" panose="02020603050405020304" pitchFamily="18" charset="0"/>
                            <a:cs typeface="Times New Roman" panose="02020603050405020304" pitchFamily="18" charset="0"/>
                          </a:endParaRPr>
                        </a:p>
                      </a:txBody>
                      <a:tcPr/>
                    </a:tc>
                    <a:tc>
                      <a:txBody>
                        <a:bodyPr/>
                        <a:lstStyle/>
                        <a:p>
                          <a:r>
                            <a:rPr lang="en-GB" sz="3200" dirty="0">
                              <a:latin typeface="Times New Roman" panose="02020603050405020304" pitchFamily="18" charset="0"/>
                              <a:cs typeface="Times New Roman" panose="02020603050405020304" pitchFamily="18" charset="0"/>
                            </a:rPr>
                            <a:t>Market inefficiency [</a:t>
                          </a:r>
                          <a:r>
                            <a:rPr lang="en-US" sz="3200" dirty="0">
                              <a:latin typeface="Times New Roman" panose="02020603050405020304" pitchFamily="18" charset="0"/>
                              <a:cs typeface="Times New Roman" panose="02020603050405020304" pitchFamily="18" charset="0"/>
                            </a:rPr>
                            <a:t>De </a:t>
                          </a:r>
                          <a:r>
                            <a:rPr lang="en-US" sz="3200" dirty="0" err="1">
                              <a:latin typeface="Times New Roman" panose="02020603050405020304" pitchFamily="18" charset="0"/>
                              <a:cs typeface="Times New Roman" panose="02020603050405020304" pitchFamily="18" charset="0"/>
                            </a:rPr>
                            <a:t>Bondt</a:t>
                          </a:r>
                          <a:r>
                            <a:rPr lang="en-US" sz="3200" dirty="0">
                              <a:latin typeface="Times New Roman" panose="02020603050405020304" pitchFamily="18" charset="0"/>
                              <a:cs typeface="Times New Roman" panose="02020603050405020304" pitchFamily="18" charset="0"/>
                            </a:rPr>
                            <a:t> et al., 1985; Roll 1984; Stein, 1989]</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Prospect theory (Tversky &amp; Kahneman, 1979)</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18048674"/>
                      </a:ext>
                    </a:extLst>
                  </a:tr>
                </a:tbl>
              </a:graphicData>
            </a:graphic>
          </p:graphicFrame>
        </mc:Fallback>
      </mc:AlternateContent>
      <p:sp>
        <p:nvSpPr>
          <p:cNvPr id="1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FBDEAA14-6306-4C41-BE7E-9C8BC6319D0E}"/>
              </a:ext>
            </a:extLst>
          </p:cNvPr>
          <p:cNvSpPr txBox="1"/>
          <p:nvPr/>
        </p:nvSpPr>
        <p:spPr>
          <a:xfrm>
            <a:off x="922546" y="6858000"/>
            <a:ext cx="11081517" cy="24614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457200" indent="-457200" algn="just">
              <a:buFont typeface="Arial" panose="020B0604020202020204" pitchFamily="34" charset="0"/>
              <a:buChar char="•"/>
              <a:defRPr sz="2800">
                <a:solidFill>
                  <a:srgbClr val="253957"/>
                </a:solidFill>
                <a:latin typeface="+mn-lt"/>
                <a:ea typeface="+mn-ea"/>
                <a:cs typeface="+mn-cs"/>
                <a:sym typeface="Arial Narrow"/>
              </a:defRPr>
            </a:pPr>
            <a:r>
              <a:rPr lang="en-US" sz="3200" dirty="0">
                <a:solidFill>
                  <a:srgbClr val="253957"/>
                </a:solidFill>
                <a:latin typeface="Times New Roman" panose="02020603050405020304" pitchFamily="18" charset="0"/>
                <a:cs typeface="Times New Roman" panose="02020603050405020304" pitchFamily="18" charset="0"/>
              </a:rPr>
              <a:t>Since 1990-s moving to knowledge based economy [Johannessen &amp; Olsen, 2010]</a:t>
            </a:r>
          </a:p>
          <a:p>
            <a:pPr marL="457200" indent="-457200" algn="just">
              <a:buFont typeface="Arial" panose="020B0604020202020204" pitchFamily="34" charset="0"/>
              <a:buChar char="•"/>
              <a:defRPr sz="2800">
                <a:solidFill>
                  <a:srgbClr val="253957"/>
                </a:solidFill>
                <a:latin typeface="+mn-lt"/>
                <a:ea typeface="+mn-ea"/>
                <a:cs typeface="+mn-cs"/>
                <a:sym typeface="Arial Narrow"/>
              </a:defRPr>
            </a:pPr>
            <a:r>
              <a:rPr lang="en-US" sz="3200" dirty="0">
                <a:solidFill>
                  <a:srgbClr val="253957"/>
                </a:solidFill>
                <a:latin typeface="Times New Roman" panose="02020603050405020304" pitchFamily="18" charset="0"/>
                <a:cs typeface="Times New Roman" panose="02020603050405020304" pitchFamily="18" charset="0"/>
              </a:rPr>
              <a:t>In 2021 4/10 the most profitable companies in the world are IT companies </a:t>
            </a:r>
            <a:endParaRPr lang="ru-RU" sz="3200" dirty="0">
              <a:solidFill>
                <a:srgbClr val="253957"/>
              </a:solidFill>
              <a:latin typeface="Times New Roman" panose="02020603050405020304" pitchFamily="18" charset="0"/>
              <a:cs typeface="Times New Roman" panose="02020603050405020304" pitchFamily="18" charset="0"/>
            </a:endParaRPr>
          </a:p>
          <a:p>
            <a:pPr algn="just">
              <a:defRPr sz="2800">
                <a:solidFill>
                  <a:srgbClr val="253957"/>
                </a:solidFill>
                <a:latin typeface="+mn-lt"/>
                <a:ea typeface="+mn-ea"/>
                <a:cs typeface="+mn-cs"/>
                <a:sym typeface="Arial Narrow"/>
              </a:defRPr>
            </a:pPr>
            <a:endParaRPr lang="en-US" sz="3200" dirty="0">
              <a:solidFill>
                <a:srgbClr val="253957"/>
              </a:solidFill>
              <a:latin typeface="Times New Roman" panose="02020603050405020304" pitchFamily="18" charset="0"/>
              <a:cs typeface="Times New Roman" panose="02020603050405020304" pitchFamily="18" charset="0"/>
            </a:endParaRPr>
          </a:p>
        </p:txBody>
      </p:sp>
      <p:sp>
        <p:nvSpPr>
          <p:cNvPr id="1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B1F5F701-CD9C-4AFA-ADE8-92C88B862B02}"/>
              </a:ext>
            </a:extLst>
          </p:cNvPr>
          <p:cNvSpPr txBox="1"/>
          <p:nvPr/>
        </p:nvSpPr>
        <p:spPr>
          <a:xfrm>
            <a:off x="698807" y="10267929"/>
            <a:ext cx="11305256" cy="3412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r>
              <a:rPr lang="en-US" sz="3200" b="1" dirty="0">
                <a:solidFill>
                  <a:srgbClr val="253957"/>
                </a:solidFill>
                <a:effectLst/>
                <a:latin typeface="Times New Roman" panose="02020603050405020304" pitchFamily="18" charset="0"/>
                <a:ea typeface="Times New Roman" panose="02020603050405020304" pitchFamily="18" charset="0"/>
              </a:rPr>
              <a:t>Objectives</a:t>
            </a:r>
            <a:r>
              <a:rPr lang="en-US" sz="3200" dirty="0">
                <a:solidFill>
                  <a:srgbClr val="253957"/>
                </a:solidFill>
                <a:effectLst/>
                <a:latin typeface="Times New Roman" panose="02020603050405020304" pitchFamily="18" charset="0"/>
                <a:ea typeface="Times New Roman" panose="02020603050405020304" pitchFamily="18" charset="0"/>
              </a:rPr>
              <a:t> of the study:</a:t>
            </a:r>
            <a:endParaRPr lang="ru-RU" sz="3200" dirty="0">
              <a:solidFill>
                <a:srgbClr val="253957"/>
              </a:solidFill>
              <a:effectLst/>
              <a:latin typeface="Times New Roman" panose="02020603050405020304" pitchFamily="18" charset="0"/>
              <a:ea typeface="Times New Roman" panose="02020603050405020304" pitchFamily="18" charset="0"/>
            </a:endParaRPr>
          </a:p>
          <a:p>
            <a:pPr algn="just"/>
            <a:r>
              <a:rPr lang="en-US" sz="3200" dirty="0">
                <a:solidFill>
                  <a:srgbClr val="253957"/>
                </a:solidFill>
                <a:effectLst/>
                <a:latin typeface="Times New Roman" panose="02020603050405020304" pitchFamily="18" charset="0"/>
                <a:ea typeface="Times New Roman" panose="02020603050405020304" pitchFamily="18" charset="0"/>
              </a:rPr>
              <a:t>−	To analyze innovation creation process at the individual level;</a:t>
            </a:r>
            <a:endParaRPr lang="ru-RU" sz="3200" dirty="0">
              <a:solidFill>
                <a:srgbClr val="253957"/>
              </a:solidFill>
              <a:effectLst/>
              <a:latin typeface="Times New Roman" panose="02020603050405020304" pitchFamily="18" charset="0"/>
              <a:ea typeface="Times New Roman" panose="02020603050405020304" pitchFamily="18" charset="0"/>
            </a:endParaRPr>
          </a:p>
          <a:p>
            <a:pPr algn="just"/>
            <a:r>
              <a:rPr lang="en-US" sz="3200" dirty="0">
                <a:solidFill>
                  <a:srgbClr val="253957"/>
                </a:solidFill>
                <a:effectLst/>
                <a:latin typeface="Times New Roman" panose="02020603050405020304" pitchFamily="18" charset="0"/>
                <a:ea typeface="Times New Roman" panose="02020603050405020304" pitchFamily="18" charset="0"/>
              </a:rPr>
              <a:t>−	To identify individual propensity to</a:t>
            </a:r>
            <a:r>
              <a:rPr lang="ru-RU" sz="3200" dirty="0">
                <a:solidFill>
                  <a:srgbClr val="253957"/>
                </a:solidFill>
                <a:effectLst/>
                <a:latin typeface="Times New Roman" panose="02020603050405020304" pitchFamily="18" charset="0"/>
                <a:ea typeface="Times New Roman" panose="02020603050405020304" pitchFamily="18" charset="0"/>
              </a:rPr>
              <a:t> </a:t>
            </a:r>
            <a:r>
              <a:rPr lang="en-US" sz="3200" dirty="0">
                <a:solidFill>
                  <a:srgbClr val="253957"/>
                </a:solidFill>
                <a:effectLst/>
                <a:latin typeface="Times New Roman" panose="02020603050405020304" pitchFamily="18" charset="0"/>
                <a:ea typeface="Times New Roman" panose="02020603050405020304" pitchFamily="18" charset="0"/>
              </a:rPr>
              <a:t>innovate (</a:t>
            </a:r>
            <a:r>
              <a:rPr lang="en-US" sz="3200" dirty="0" err="1">
                <a:solidFill>
                  <a:srgbClr val="253957"/>
                </a:solidFill>
                <a:effectLst/>
                <a:latin typeface="Times New Roman" panose="02020603050405020304" pitchFamily="18" charset="0"/>
                <a:ea typeface="Times New Roman" panose="02020603050405020304" pitchFamily="18" charset="0"/>
              </a:rPr>
              <a:t>PtI</a:t>
            </a:r>
            <a:r>
              <a:rPr lang="en-US" sz="3200" dirty="0">
                <a:solidFill>
                  <a:srgbClr val="253957"/>
                </a:solidFill>
                <a:effectLst/>
                <a:latin typeface="Times New Roman" panose="02020603050405020304" pitchFamily="18" charset="0"/>
                <a:ea typeface="Times New Roman" panose="02020603050405020304" pitchFamily="18" charset="0"/>
              </a:rPr>
              <a:t>) and its determinants;</a:t>
            </a:r>
            <a:endParaRPr lang="ru-RU" sz="3200" dirty="0">
              <a:solidFill>
                <a:srgbClr val="253957"/>
              </a:solidFill>
              <a:effectLst/>
              <a:latin typeface="Times New Roman" panose="02020603050405020304" pitchFamily="18" charset="0"/>
              <a:ea typeface="Times New Roman" panose="02020603050405020304" pitchFamily="18" charset="0"/>
            </a:endParaRPr>
          </a:p>
          <a:p>
            <a:pPr algn="just"/>
            <a:r>
              <a:rPr lang="en-US" sz="3200" dirty="0">
                <a:solidFill>
                  <a:srgbClr val="253957"/>
                </a:solidFill>
                <a:effectLst/>
                <a:latin typeface="Times New Roman" panose="02020603050405020304" pitchFamily="18" charset="0"/>
                <a:ea typeface="Times New Roman" panose="02020603050405020304" pitchFamily="18" charset="0"/>
              </a:rPr>
              <a:t>−	To prepare and conduct a survey measuring </a:t>
            </a:r>
            <a:r>
              <a:rPr lang="en-US" sz="3200" dirty="0" err="1">
                <a:solidFill>
                  <a:srgbClr val="253957"/>
                </a:solidFill>
                <a:effectLst/>
                <a:latin typeface="Times New Roman" panose="02020603050405020304" pitchFamily="18" charset="0"/>
                <a:ea typeface="Times New Roman" panose="02020603050405020304" pitchFamily="18" charset="0"/>
              </a:rPr>
              <a:t>PtI</a:t>
            </a:r>
            <a:r>
              <a:rPr lang="en-US" sz="3200" dirty="0">
                <a:solidFill>
                  <a:srgbClr val="253957"/>
                </a:solidFill>
                <a:effectLst/>
                <a:latin typeface="Times New Roman" panose="02020603050405020304" pitchFamily="18" charset="0"/>
                <a:ea typeface="Times New Roman" panose="02020603050405020304" pitchFamily="18" charset="0"/>
              </a:rPr>
              <a:t> and its determinants;</a:t>
            </a:r>
            <a:endParaRPr lang="ru-RU" sz="3200" dirty="0">
              <a:solidFill>
                <a:srgbClr val="253957"/>
              </a:solidFill>
              <a:effectLst/>
              <a:latin typeface="Times New Roman" panose="02020603050405020304" pitchFamily="18" charset="0"/>
              <a:ea typeface="Times New Roman" panose="02020603050405020304" pitchFamily="18" charset="0"/>
            </a:endParaRPr>
          </a:p>
        </p:txBody>
      </p:sp>
      <p:sp>
        <p:nvSpPr>
          <p:cNvPr id="13" name="Название подразделения, лаборатории, факультета и т.д.">
            <a:extLst>
              <a:ext uri="{FF2B5EF4-FFF2-40B4-BE49-F238E27FC236}">
                <a16:creationId xmlns:a16="http://schemas.microsoft.com/office/drawing/2014/main" id="{28B227F4-CC3E-40B7-B414-76397463EED7}"/>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spTree>
    <p:extLst>
      <p:ext uri="{BB962C8B-B14F-4D97-AF65-F5344CB8AC3E}">
        <p14:creationId xmlns:p14="http://schemas.microsoft.com/office/powerpoint/2010/main" val="185451337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547515"/>
            <a:ext cx="16073440" cy="11995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Propensity to innovate</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4</a:t>
            </a:fld>
            <a:endParaRPr lang="ru-RU"/>
          </a:p>
        </p:txBody>
      </p:sp>
      <p:sp>
        <p:nvSpPr>
          <p:cNvPr id="13" name="TextBox 12">
            <a:extLst>
              <a:ext uri="{FF2B5EF4-FFF2-40B4-BE49-F238E27FC236}">
                <a16:creationId xmlns:a16="http://schemas.microsoft.com/office/drawing/2014/main" id="{41E1DCE7-EAE2-4A19-8052-40DBB73AEF3E}"/>
              </a:ext>
            </a:extLst>
          </p:cNvPr>
          <p:cNvSpPr txBox="1"/>
          <p:nvPr/>
        </p:nvSpPr>
        <p:spPr>
          <a:xfrm>
            <a:off x="1554599" y="7249514"/>
            <a:ext cx="17117568"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4200" b="1" dirty="0">
                <a:solidFill>
                  <a:srgbClr val="253957"/>
                </a:solidFill>
                <a:latin typeface="+mn-lt"/>
                <a:ea typeface="+mn-ea"/>
                <a:cs typeface="+mn-cs"/>
              </a:rPr>
              <a:t>Alternative Kirtman Adoption Inventory (</a:t>
            </a:r>
            <a:r>
              <a:rPr lang="en-US" sz="4200" b="1" dirty="0" err="1">
                <a:solidFill>
                  <a:srgbClr val="253957"/>
                </a:solidFill>
                <a:latin typeface="+mn-lt"/>
                <a:ea typeface="+mn-ea"/>
                <a:cs typeface="+mn-cs"/>
              </a:rPr>
              <a:t>Altkirt</a:t>
            </a:r>
            <a:r>
              <a:rPr lang="en-US" sz="4200" b="1" dirty="0">
                <a:solidFill>
                  <a:srgbClr val="253957"/>
                </a:solidFill>
                <a:latin typeface="+mn-lt"/>
                <a:ea typeface="+mn-ea"/>
                <a:cs typeface="+mn-cs"/>
              </a:rPr>
              <a:t>) [</a:t>
            </a:r>
            <a:r>
              <a:rPr lang="en-US" sz="4200" b="1" dirty="0" err="1">
                <a:solidFill>
                  <a:srgbClr val="253957"/>
                </a:solidFill>
                <a:latin typeface="+mn-lt"/>
                <a:ea typeface="+mn-ea"/>
                <a:cs typeface="+mn-cs"/>
              </a:rPr>
              <a:t>Bobic</a:t>
            </a:r>
            <a:r>
              <a:rPr lang="en-US" sz="4200" b="1" dirty="0">
                <a:solidFill>
                  <a:srgbClr val="253957"/>
                </a:solidFill>
                <a:latin typeface="+mn-lt"/>
                <a:ea typeface="+mn-ea"/>
                <a:cs typeface="+mn-cs"/>
              </a:rPr>
              <a:t> et al. (1999)]</a:t>
            </a:r>
            <a:endParaRPr lang="ru-RU" sz="4200" b="1" dirty="0">
              <a:solidFill>
                <a:srgbClr val="253957"/>
              </a:solidFill>
              <a:latin typeface="+mn-lt"/>
              <a:ea typeface="+mn-ea"/>
              <a:cs typeface="+mn-cs"/>
            </a:endParaRPr>
          </a:p>
        </p:txBody>
      </p:sp>
      <p:sp>
        <p:nvSpPr>
          <p:cNvPr id="1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33695FDC-C44C-42ED-A80C-9E0CA69164A4}"/>
              </a:ext>
            </a:extLst>
          </p:cNvPr>
          <p:cNvSpPr txBox="1"/>
          <p:nvPr/>
        </p:nvSpPr>
        <p:spPr>
          <a:xfrm>
            <a:off x="1177793" y="8008112"/>
            <a:ext cx="22296191" cy="60486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3"/>
          <a:lstStyle/>
          <a:p>
            <a:pPr marL="228600" algn="just"/>
            <a:r>
              <a:rPr lang="en-US" sz="2800" dirty="0">
                <a:solidFill>
                  <a:srgbClr val="253957"/>
                </a:solidFill>
                <a:effectLst/>
                <a:latin typeface="Times New Roman" panose="02020603050405020304" pitchFamily="18" charset="0"/>
                <a:ea typeface="Times New Roman" panose="02020603050405020304" pitchFamily="18" charset="0"/>
              </a:rPr>
              <a:t>A 	Thinking characterized by precision, reliability, efficiency, prudence, discipline </a:t>
            </a:r>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	Thinking characterized by lack of discipline, linking of unrelated ideas, unusual thought patterns</a:t>
            </a:r>
          </a:p>
          <a:p>
            <a:pPr marL="228600" algn="just"/>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B 	Interested in finding problems to solve</a:t>
            </a:r>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	Interested in solving problems</a:t>
            </a:r>
          </a:p>
          <a:p>
            <a:pPr marL="228600" algn="just"/>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C	If rules don’t fit, behind them a bit</a:t>
            </a:r>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	Prefer to work within established rules</a:t>
            </a:r>
          </a:p>
          <a:p>
            <a:pPr marL="228600" algn="just"/>
            <a:endParaRPr lang="en-US" sz="2800" dirty="0">
              <a:solidFill>
                <a:srgbClr val="253957"/>
              </a:solidFill>
              <a:effectLst/>
              <a:latin typeface="Times New Roman" panose="02020603050405020304" pitchFamily="18" charset="0"/>
              <a:ea typeface="Times New Roman" panose="02020603050405020304" pitchFamily="18" charset="0"/>
            </a:endParaRPr>
          </a:p>
          <a:p>
            <a:pPr marL="228600" algn="just"/>
            <a:endParaRPr lang="en-US" sz="2800" dirty="0">
              <a:solidFill>
                <a:srgbClr val="253957"/>
              </a:solidFill>
              <a:effectLst/>
              <a:latin typeface="Times New Roman" panose="02020603050405020304" pitchFamily="18" charset="0"/>
              <a:ea typeface="Times New Roman" panose="02020603050405020304" pitchFamily="18" charset="0"/>
            </a:endParaRPr>
          </a:p>
          <a:p>
            <a:pPr marL="228600" algn="just"/>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D	Solutions sought by tried and true methods</a:t>
            </a:r>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	Use unproven ideas in seeking solution</a:t>
            </a:r>
          </a:p>
          <a:p>
            <a:pPr marL="228600" algn="just"/>
            <a:endParaRPr lang="en-US"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E	Can maintain high accuracy for long periods of work</a:t>
            </a:r>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	Work best for short bursts of high intensity </a:t>
            </a:r>
          </a:p>
          <a:p>
            <a:pPr marL="228600" algn="just"/>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F	Bending the rules for one person is unfair to the rest</a:t>
            </a:r>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	Bending the rules if necessary makes bureaucracy human</a:t>
            </a:r>
          </a:p>
          <a:p>
            <a:pPr marL="228600" algn="just"/>
            <a:endParaRPr lang="en-US" sz="2800" dirty="0">
              <a:solidFill>
                <a:srgbClr val="253957"/>
              </a:solidFill>
              <a:effectLst/>
              <a:latin typeface="Times New Roman" panose="02020603050405020304" pitchFamily="18" charset="0"/>
              <a:ea typeface="Times New Roman" panose="02020603050405020304" pitchFamily="18" charset="0"/>
            </a:endParaRPr>
          </a:p>
          <a:p>
            <a:pPr marL="228600" algn="just"/>
            <a:endParaRPr lang="en-US" sz="2800" dirty="0">
              <a:solidFill>
                <a:srgbClr val="253957"/>
              </a:solidFill>
              <a:effectLst/>
              <a:latin typeface="Times New Roman" panose="02020603050405020304" pitchFamily="18" charset="0"/>
              <a:ea typeface="Times New Roman" panose="02020603050405020304" pitchFamily="18" charset="0"/>
            </a:endParaRPr>
          </a:p>
          <a:p>
            <a:pPr marL="228600" algn="just"/>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G	Impractical, unpredictable, change-oriented type</a:t>
            </a:r>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	Practical, predictable, take-care-of-business type</a:t>
            </a:r>
          </a:p>
          <a:p>
            <a:pPr marL="228600" algn="just"/>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H	Command of specialized knowledge</a:t>
            </a:r>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	Command of general knowledge</a:t>
            </a:r>
          </a:p>
          <a:p>
            <a:pPr marL="228600" algn="just"/>
            <a:endParaRPr lang="ru-RU" sz="2800" dirty="0">
              <a:solidFill>
                <a:srgbClr val="253957"/>
              </a:solidFill>
              <a:effectLst/>
              <a:latin typeface="Times New Roman" panose="02020603050405020304" pitchFamily="18" charset="0"/>
              <a:ea typeface="Times New Roman" panose="02020603050405020304" pitchFamily="18" charset="0"/>
            </a:endParaRPr>
          </a:p>
          <a:p>
            <a:pPr marL="228600" algn="just"/>
            <a:r>
              <a:rPr lang="en-US" sz="2800" dirty="0">
                <a:solidFill>
                  <a:srgbClr val="253957"/>
                </a:solidFill>
                <a:effectLst/>
                <a:latin typeface="Times New Roman" panose="02020603050405020304" pitchFamily="18" charset="0"/>
                <a:ea typeface="Times New Roman" panose="02020603050405020304" pitchFamily="18" charset="0"/>
              </a:rPr>
              <a:t>I	When involved in a project, I forget that other people are involved and probably should be consulted</a:t>
            </a:r>
            <a:endParaRPr lang="ru-RU" sz="2800" dirty="0">
              <a:solidFill>
                <a:srgbClr val="253957"/>
              </a:solidFill>
              <a:effectLst/>
              <a:latin typeface="Times New Roman" panose="02020603050405020304" pitchFamily="18" charset="0"/>
              <a:ea typeface="Times New Roman" panose="02020603050405020304" pitchFamily="18" charset="0"/>
            </a:endParaRPr>
          </a:p>
          <a:p>
            <a:pPr algn="just"/>
            <a:r>
              <a:rPr lang="en-US" sz="2800" dirty="0">
                <a:solidFill>
                  <a:srgbClr val="253957"/>
                </a:solidFill>
                <a:effectLst/>
                <a:latin typeface="Times New Roman" panose="02020603050405020304" pitchFamily="18" charset="0"/>
                <a:ea typeface="Times New Roman" panose="02020603050405020304" pitchFamily="18" charset="0"/>
              </a:rPr>
              <a:t>	When involved in a project, I am still considerable of others</a:t>
            </a:r>
            <a:endParaRPr lang="ru-RU" sz="2800" dirty="0">
              <a:solidFill>
                <a:srgbClr val="253957"/>
              </a:solidFill>
              <a:effectLst/>
              <a:latin typeface="Times New Roman" panose="02020603050405020304" pitchFamily="18" charset="0"/>
              <a:ea typeface="Times New Roman" panose="02020603050405020304" pitchFamily="18" charset="0"/>
            </a:endParaRPr>
          </a:p>
          <a:p>
            <a:pPr algn="l">
              <a:defRPr sz="2800">
                <a:solidFill>
                  <a:srgbClr val="253957"/>
                </a:solidFill>
                <a:latin typeface="+mn-lt"/>
                <a:ea typeface="+mn-ea"/>
                <a:cs typeface="+mn-cs"/>
                <a:sym typeface="Arial Narrow"/>
              </a:defRPr>
            </a:pPr>
            <a:endParaRPr lang="en-US" sz="2800" dirty="0">
              <a:solidFill>
                <a:srgbClr val="253957"/>
              </a:solidFill>
              <a:latin typeface="Times New Roman" panose="02020603050405020304" pitchFamily="18" charset="0"/>
              <a:ea typeface="+mn-ea"/>
              <a:cs typeface="Times New Roman" panose="02020603050405020304" pitchFamily="18" charset="0"/>
            </a:endParaRPr>
          </a:p>
        </p:txBody>
      </p:sp>
      <p:graphicFrame>
        <p:nvGraphicFramePr>
          <p:cNvPr id="16" name="Схема 15">
            <a:extLst>
              <a:ext uri="{FF2B5EF4-FFF2-40B4-BE49-F238E27FC236}">
                <a16:creationId xmlns:a16="http://schemas.microsoft.com/office/drawing/2014/main" id="{0BE78F75-4F07-415B-B42E-2DD4080ABC32}"/>
              </a:ext>
            </a:extLst>
          </p:cNvPr>
          <p:cNvGraphicFramePr/>
          <p:nvPr>
            <p:extLst>
              <p:ext uri="{D42A27DB-BD31-4B8C-83A1-F6EECF244321}">
                <p14:modId xmlns:p14="http://schemas.microsoft.com/office/powerpoint/2010/main" val="1183306810"/>
              </p:ext>
            </p:extLst>
          </p:nvPr>
        </p:nvGraphicFramePr>
        <p:xfrm>
          <a:off x="1554599" y="2973160"/>
          <a:ext cx="13265450" cy="3683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Заголовок основного текста">
            <a:extLst>
              <a:ext uri="{FF2B5EF4-FFF2-40B4-BE49-F238E27FC236}">
                <a16:creationId xmlns:a16="http://schemas.microsoft.com/office/drawing/2014/main" id="{6FF69FCA-7B5E-4578-8255-BB6CA87E5129}"/>
              </a:ext>
            </a:extLst>
          </p:cNvPr>
          <p:cNvSpPr txBox="1"/>
          <p:nvPr/>
        </p:nvSpPr>
        <p:spPr>
          <a:xfrm>
            <a:off x="1547375" y="2290454"/>
            <a:ext cx="16073438" cy="7058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Individual innovation creation process </a:t>
            </a:r>
          </a:p>
        </p:txBody>
      </p:sp>
      <p:sp>
        <p:nvSpPr>
          <p:cNvPr id="19" name="TextBox 18">
            <a:extLst>
              <a:ext uri="{FF2B5EF4-FFF2-40B4-BE49-F238E27FC236}">
                <a16:creationId xmlns:a16="http://schemas.microsoft.com/office/drawing/2014/main" id="{58190F4E-868E-43B9-9FEB-8303E0597963}"/>
              </a:ext>
            </a:extLst>
          </p:cNvPr>
          <p:cNvSpPr txBox="1"/>
          <p:nvPr/>
        </p:nvSpPr>
        <p:spPr>
          <a:xfrm>
            <a:off x="15305553" y="2700499"/>
            <a:ext cx="8168431" cy="38928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indent="-457200" algn="l">
              <a:lnSpc>
                <a:spcPct val="150000"/>
              </a:lnSpc>
              <a:buFont typeface="Arial" panose="020B0604020202020204" pitchFamily="34" charset="0"/>
              <a:buChar char="•"/>
            </a:pPr>
            <a:r>
              <a:rPr lang="en-US" sz="2800" dirty="0">
                <a:solidFill>
                  <a:srgbClr val="253957"/>
                </a:solidFill>
                <a:latin typeface="Times New Roman" panose="02020603050405020304" pitchFamily="18" charset="0"/>
                <a:cs typeface="Times New Roman" panose="02020603050405020304" pitchFamily="18" charset="0"/>
              </a:rPr>
              <a:t>Individual propensity to innovate (</a:t>
            </a:r>
            <a:r>
              <a:rPr lang="en-US" sz="2800" dirty="0" err="1">
                <a:solidFill>
                  <a:srgbClr val="253957"/>
                </a:solidFill>
                <a:latin typeface="Times New Roman" panose="02020603050405020304" pitchFamily="18" charset="0"/>
                <a:cs typeface="Times New Roman" panose="02020603050405020304" pitchFamily="18" charset="0"/>
              </a:rPr>
              <a:t>PtI</a:t>
            </a:r>
            <a:r>
              <a:rPr lang="en-US" sz="2800" dirty="0">
                <a:solidFill>
                  <a:srgbClr val="253957"/>
                </a:solidFill>
                <a:latin typeface="Times New Roman" panose="02020603050405020304" pitchFamily="18" charset="0"/>
                <a:cs typeface="Times New Roman" panose="02020603050405020304" pitchFamily="18" charset="0"/>
              </a:rPr>
              <a:t>) - to what extent person is able to create innovation? [0, 9] in accordance with </a:t>
            </a:r>
            <a:r>
              <a:rPr lang="en-US" sz="2800" dirty="0" err="1">
                <a:solidFill>
                  <a:srgbClr val="253957"/>
                </a:solidFill>
                <a:latin typeface="Times New Roman" panose="02020603050405020304" pitchFamily="18" charset="0"/>
                <a:cs typeface="Times New Roman" panose="02020603050405020304" pitchFamily="18" charset="0"/>
              </a:rPr>
              <a:t>AltKirt</a:t>
            </a:r>
            <a:endParaRPr lang="en-US" sz="2800" dirty="0">
              <a:solidFill>
                <a:srgbClr val="253957"/>
              </a:solidFill>
              <a:latin typeface="Times New Roman" panose="02020603050405020304" pitchFamily="18" charset="0"/>
              <a:cs typeface="Times New Roman" panose="02020603050405020304" pitchFamily="18" charset="0"/>
            </a:endParaRPr>
          </a:p>
          <a:p>
            <a:pPr marL="457200" indent="-457200" algn="l">
              <a:lnSpc>
                <a:spcPct val="150000"/>
              </a:lnSpc>
              <a:buFont typeface="Arial" panose="020B0604020202020204" pitchFamily="34" charset="0"/>
              <a:buChar char="•"/>
            </a:pPr>
            <a:r>
              <a:rPr lang="en-US" sz="2800" dirty="0">
                <a:solidFill>
                  <a:srgbClr val="253957"/>
                </a:solidFill>
                <a:latin typeface="Times New Roman" panose="02020603050405020304" pitchFamily="18" charset="0"/>
                <a:cs typeface="Times New Roman" panose="02020603050405020304" pitchFamily="18" charset="0"/>
              </a:rPr>
              <a:t>We’re going to measure </a:t>
            </a:r>
            <a:r>
              <a:rPr lang="en-US" sz="2800" dirty="0" err="1">
                <a:solidFill>
                  <a:srgbClr val="253957"/>
                </a:solidFill>
                <a:latin typeface="Times New Roman" panose="02020603050405020304" pitchFamily="18" charset="0"/>
                <a:cs typeface="Times New Roman" panose="02020603050405020304" pitchFamily="18" charset="0"/>
              </a:rPr>
              <a:t>PtI</a:t>
            </a:r>
            <a:r>
              <a:rPr lang="en-US" sz="2800" dirty="0">
                <a:solidFill>
                  <a:srgbClr val="253957"/>
                </a:solidFill>
                <a:latin typeface="Times New Roman" panose="02020603050405020304" pitchFamily="18" charset="0"/>
                <a:cs typeface="Times New Roman" panose="02020603050405020304" pitchFamily="18" charset="0"/>
              </a:rPr>
              <a:t> in dependence on innovation creation process steps</a:t>
            </a:r>
          </a:p>
          <a:p>
            <a:pPr marL="457200" indent="-457200" algn="l">
              <a:lnSpc>
                <a:spcPct val="150000"/>
              </a:lnSpc>
              <a:buFont typeface="Arial" panose="020B0604020202020204" pitchFamily="34" charset="0"/>
              <a:buChar char="•"/>
            </a:pPr>
            <a:r>
              <a:rPr lang="en-US" sz="2800" dirty="0">
                <a:solidFill>
                  <a:srgbClr val="253957"/>
                </a:solidFill>
                <a:latin typeface="Times New Roman" panose="02020603050405020304" pitchFamily="18" charset="0"/>
                <a:cs typeface="Times New Roman" panose="02020603050405020304" pitchFamily="18" charset="0"/>
              </a:rPr>
              <a:t>Students’ survey</a:t>
            </a:r>
            <a:endParaRPr lang="ru-RU" sz="2800" dirty="0">
              <a:solidFill>
                <a:srgbClr val="253957"/>
              </a:solidFill>
              <a:latin typeface="Times New Roman" panose="02020603050405020304" pitchFamily="18" charset="0"/>
              <a:cs typeface="Times New Roman" panose="02020603050405020304" pitchFamily="18" charset="0"/>
            </a:endParaRPr>
          </a:p>
        </p:txBody>
      </p:sp>
      <p:sp>
        <p:nvSpPr>
          <p:cNvPr id="12" name="Название подразделения, лаборатории, факультета и т.д.">
            <a:extLst>
              <a:ext uri="{FF2B5EF4-FFF2-40B4-BE49-F238E27FC236}">
                <a16:creationId xmlns:a16="http://schemas.microsoft.com/office/drawing/2014/main" id="{29B57C0C-9B91-4204-B957-EFDEFE02B45D}"/>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spTree>
    <p:extLst>
      <p:ext uri="{BB962C8B-B14F-4D97-AF65-F5344CB8AC3E}">
        <p14:creationId xmlns:p14="http://schemas.microsoft.com/office/powerpoint/2010/main" val="356317163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547515"/>
            <a:ext cx="16073440" cy="1199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Sensation seeking</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5</a:t>
            </a:fld>
            <a:endParaRPr lang="ru-RU"/>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8220BBF5-02B6-4A9A-AC5B-528CE4D65905}"/>
              </a:ext>
            </a:extLst>
          </p:cNvPr>
          <p:cNvSpPr txBox="1"/>
          <p:nvPr/>
        </p:nvSpPr>
        <p:spPr>
          <a:xfrm>
            <a:off x="1198786" y="2887433"/>
            <a:ext cx="10139958" cy="56209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en-US" sz="2800" dirty="0">
                <a:solidFill>
                  <a:srgbClr val="253957"/>
                </a:solidFill>
                <a:latin typeface="Times New Roman" panose="02020603050405020304" pitchFamily="18" charset="0"/>
                <a:ea typeface="+mn-ea"/>
                <a:cs typeface="Times New Roman" panose="02020603050405020304" pitchFamily="18" charset="0"/>
              </a:rPr>
              <a:t>“. . . a trait defined by the seeking of varied, novel, complex, and intense sensations and experiences, and the willingness to take physical, social, legal, and financial risks for the sake of such experience” (Zuckerman, 1994)</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endParaRPr lang="en-US" sz="2800" dirty="0">
              <a:solidFill>
                <a:srgbClr val="253957"/>
              </a:solidFill>
              <a:latin typeface="Times New Roman" panose="02020603050405020304" pitchFamily="18" charset="0"/>
              <a:ea typeface="+mn-ea"/>
              <a:cs typeface="Times New Roman" panose="02020603050405020304" pitchFamily="18" charset="0"/>
            </a:endParaRP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en-US" sz="2800" dirty="0">
                <a:solidFill>
                  <a:srgbClr val="253957"/>
                </a:solidFill>
                <a:latin typeface="Times New Roman" panose="02020603050405020304" pitchFamily="18" charset="0"/>
                <a:ea typeface="+mn-ea"/>
                <a:cs typeface="Times New Roman" panose="02020603050405020304" pitchFamily="18" charset="0"/>
              </a:rPr>
              <a:t>Schweizer (2006) used the term “novelty seeking” based on information that ‘novelty-seeking genes’ gens were found: “DRD4, DRD2-A2, SLC6A3- 9” [Benjamin et al. (1996), </a:t>
            </a:r>
            <a:r>
              <a:rPr lang="en-US" sz="2800" dirty="0" err="1">
                <a:solidFill>
                  <a:srgbClr val="253957"/>
                </a:solidFill>
                <a:latin typeface="Times New Roman" panose="02020603050405020304" pitchFamily="18" charset="0"/>
                <a:ea typeface="+mn-ea"/>
                <a:cs typeface="Times New Roman" panose="02020603050405020304" pitchFamily="18" charset="0"/>
              </a:rPr>
              <a:t>Ebstein</a:t>
            </a:r>
            <a:r>
              <a:rPr lang="en-US" sz="2800" dirty="0">
                <a:solidFill>
                  <a:srgbClr val="253957"/>
                </a:solidFill>
                <a:latin typeface="Times New Roman" panose="02020603050405020304" pitchFamily="18" charset="0"/>
                <a:ea typeface="+mn-ea"/>
                <a:cs typeface="Times New Roman" panose="02020603050405020304" pitchFamily="18" charset="0"/>
              </a:rPr>
              <a:t> et al. (1996), </a:t>
            </a:r>
            <a:r>
              <a:rPr lang="en-US" sz="2800" dirty="0" err="1">
                <a:solidFill>
                  <a:srgbClr val="253957"/>
                </a:solidFill>
                <a:latin typeface="Times New Roman" panose="02020603050405020304" pitchFamily="18" charset="0"/>
                <a:ea typeface="+mn-ea"/>
                <a:cs typeface="Times New Roman" panose="02020603050405020304" pitchFamily="18" charset="0"/>
              </a:rPr>
              <a:t>Prolo</a:t>
            </a:r>
            <a:r>
              <a:rPr lang="en-US" sz="2800" dirty="0">
                <a:solidFill>
                  <a:srgbClr val="253957"/>
                </a:solidFill>
                <a:latin typeface="Times New Roman" panose="02020603050405020304" pitchFamily="18" charset="0"/>
                <a:ea typeface="+mn-ea"/>
                <a:cs typeface="Times New Roman" panose="02020603050405020304" pitchFamily="18" charset="0"/>
              </a:rPr>
              <a:t> and </a:t>
            </a:r>
            <a:r>
              <a:rPr lang="en-US" sz="2800" dirty="0" err="1">
                <a:solidFill>
                  <a:srgbClr val="253957"/>
                </a:solidFill>
                <a:latin typeface="Times New Roman" panose="02020603050405020304" pitchFamily="18" charset="0"/>
                <a:ea typeface="+mn-ea"/>
                <a:cs typeface="Times New Roman" panose="02020603050405020304" pitchFamily="18" charset="0"/>
              </a:rPr>
              <a:t>Licinio</a:t>
            </a:r>
            <a:r>
              <a:rPr lang="en-US" sz="2800" dirty="0">
                <a:solidFill>
                  <a:srgbClr val="253957"/>
                </a:solidFill>
                <a:latin typeface="Times New Roman" panose="02020603050405020304" pitchFamily="18" charset="0"/>
                <a:ea typeface="+mn-ea"/>
                <a:cs typeface="Times New Roman" panose="02020603050405020304" pitchFamily="18" charset="0"/>
              </a:rPr>
              <a:t> (2002)]. Novelty seeking is often considered as a concept relevant to the need to seek out new information, and to exploratory activity in response to novel stimulation [Cloninger et al. (1994)]. </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endParaRPr sz="2800" dirty="0">
              <a:solidFill>
                <a:srgbClr val="253957"/>
              </a:solidFill>
              <a:latin typeface="Times New Roman" panose="02020603050405020304" pitchFamily="18" charset="0"/>
              <a:ea typeface="+mn-ea"/>
              <a:cs typeface="Times New Roman" panose="02020603050405020304" pitchFamily="18" charset="0"/>
            </a:endParaRPr>
          </a:p>
        </p:txBody>
      </p:sp>
      <p:sp>
        <p:nvSpPr>
          <p:cNvPr id="10" name="Заголовок основного текста">
            <a:extLst>
              <a:ext uri="{FF2B5EF4-FFF2-40B4-BE49-F238E27FC236}">
                <a16:creationId xmlns:a16="http://schemas.microsoft.com/office/drawing/2014/main" id="{A8DE3B8D-4294-4D91-A4E2-89F5FE5E5F3D}"/>
              </a:ext>
            </a:extLst>
          </p:cNvPr>
          <p:cNvSpPr txBox="1"/>
          <p:nvPr/>
        </p:nvSpPr>
        <p:spPr>
          <a:xfrm>
            <a:off x="1678832" y="2247384"/>
            <a:ext cx="3536391" cy="6728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Definitions:</a:t>
            </a:r>
          </a:p>
        </p:txBody>
      </p:sp>
      <p:sp>
        <p:nvSpPr>
          <p:cNvPr id="11" name="TextBox 10">
            <a:extLst>
              <a:ext uri="{FF2B5EF4-FFF2-40B4-BE49-F238E27FC236}">
                <a16:creationId xmlns:a16="http://schemas.microsoft.com/office/drawing/2014/main" id="{D5FA1FC9-3416-40FF-94F8-8C4FFFC02148}"/>
              </a:ext>
            </a:extLst>
          </p:cNvPr>
          <p:cNvSpPr txBox="1"/>
          <p:nvPr/>
        </p:nvSpPr>
        <p:spPr>
          <a:xfrm>
            <a:off x="1340167" y="9148439"/>
            <a:ext cx="21703665" cy="45391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2800" dirty="0">
                <a:solidFill>
                  <a:srgbClr val="253957"/>
                </a:solidFill>
                <a:latin typeface="Times New Roman" panose="02020603050405020304" pitchFamily="18" charset="0"/>
                <a:ea typeface="+mn-ea"/>
                <a:cs typeface="Times New Roman" panose="02020603050405020304" pitchFamily="18" charset="0"/>
              </a:rPr>
              <a:t>Zuckerman, 1979 suggested Sensation-Seeking Scale (SSS) contains 40 self-estimate questions in 10-item scale which may be structured in 4 big seeking groups: Thrill and Adventure Seeking, Experience Seeking, Disinhibition and Boredom Susceptibility. </a:t>
            </a:r>
          </a:p>
          <a:p>
            <a:pPr algn="l"/>
            <a:endParaRPr lang="en-US" sz="2800" dirty="0">
              <a:solidFill>
                <a:srgbClr val="253957"/>
              </a:solidFill>
              <a:latin typeface="Times New Roman" panose="02020603050405020304" pitchFamily="18" charset="0"/>
              <a:ea typeface="+mn-ea"/>
              <a:cs typeface="Times New Roman" panose="02020603050405020304" pitchFamily="18" charset="0"/>
            </a:endParaRPr>
          </a:p>
          <a:p>
            <a:pPr marL="457200" indent="-457200" algn="l">
              <a:lnSpc>
                <a:spcPct val="150000"/>
              </a:lnSpc>
              <a:buFont typeface="Arial" panose="020B0604020202020204" pitchFamily="34" charset="0"/>
              <a:buChar char="•"/>
            </a:pPr>
            <a:r>
              <a:rPr lang="en-US" sz="2800" dirty="0">
                <a:solidFill>
                  <a:srgbClr val="253957"/>
                </a:solidFill>
                <a:latin typeface="Times New Roman" panose="02020603050405020304" pitchFamily="18" charset="0"/>
                <a:ea typeface="+mn-ea"/>
                <a:cs typeface="Times New Roman" panose="02020603050405020304" pitchFamily="18" charset="0"/>
              </a:rPr>
              <a:t>Thrill and Adventure Seeking (TAS), and it contained items expressing a desire to engage in sports or other activities involving speed or danger. </a:t>
            </a:r>
          </a:p>
          <a:p>
            <a:pPr marL="457200" indent="-457200" algn="l">
              <a:lnSpc>
                <a:spcPct val="150000"/>
              </a:lnSpc>
              <a:buFont typeface="Arial" panose="020B0604020202020204" pitchFamily="34" charset="0"/>
              <a:buChar char="•"/>
            </a:pPr>
            <a:r>
              <a:rPr lang="en-US" sz="2800" dirty="0">
                <a:solidFill>
                  <a:srgbClr val="253957"/>
                </a:solidFill>
                <a:latin typeface="Times New Roman" panose="02020603050405020304" pitchFamily="18" charset="0"/>
                <a:ea typeface="+mn-ea"/>
                <a:cs typeface="Times New Roman" panose="02020603050405020304" pitchFamily="18" charset="0"/>
              </a:rPr>
              <a:t>Experience Seeking (ES), and it represented the seeking of experience through the mind and senses, travel, and a nonconforming life-style. </a:t>
            </a:r>
          </a:p>
          <a:p>
            <a:pPr marL="457200" indent="-457200" algn="l">
              <a:lnSpc>
                <a:spcPct val="150000"/>
              </a:lnSpc>
              <a:buFont typeface="Arial" panose="020B0604020202020204" pitchFamily="34" charset="0"/>
              <a:buChar char="•"/>
            </a:pPr>
            <a:r>
              <a:rPr lang="en-US" sz="2800" dirty="0">
                <a:solidFill>
                  <a:srgbClr val="253957"/>
                </a:solidFill>
                <a:latin typeface="Times New Roman" panose="02020603050405020304" pitchFamily="18" charset="0"/>
                <a:ea typeface="+mn-ea"/>
                <a:cs typeface="Times New Roman" panose="02020603050405020304" pitchFamily="18" charset="0"/>
              </a:rPr>
              <a:t>Disinhibition (Dis), which seemed to represent the desire for social and sexual disinhibition as expressed in social drinking, partying, and variety in sexual partners. </a:t>
            </a:r>
          </a:p>
          <a:p>
            <a:pPr marL="457200" indent="-457200" algn="l">
              <a:lnSpc>
                <a:spcPct val="150000"/>
              </a:lnSpc>
              <a:buFont typeface="Arial" panose="020B0604020202020204" pitchFamily="34" charset="0"/>
              <a:buChar char="•"/>
            </a:pPr>
            <a:r>
              <a:rPr lang="en-US" sz="2800" dirty="0">
                <a:solidFill>
                  <a:srgbClr val="253957"/>
                </a:solidFill>
                <a:latin typeface="Times New Roman" panose="02020603050405020304" pitchFamily="18" charset="0"/>
                <a:ea typeface="+mn-ea"/>
                <a:cs typeface="Times New Roman" panose="02020603050405020304" pitchFamily="18" charset="0"/>
              </a:rPr>
              <a:t>Boredom Susceptibility (BS), represented an aversion to repetition, routine, and dull people, and restlessness when things are unchanging. </a:t>
            </a:r>
          </a:p>
        </p:txBody>
      </p:sp>
      <p:sp>
        <p:nvSpPr>
          <p:cNvPr id="12" name="Заголовок основного текста">
            <a:extLst>
              <a:ext uri="{FF2B5EF4-FFF2-40B4-BE49-F238E27FC236}">
                <a16:creationId xmlns:a16="http://schemas.microsoft.com/office/drawing/2014/main" id="{A9DF80A3-9FA9-463D-A9DD-EEB1DE529BC1}"/>
              </a:ext>
            </a:extLst>
          </p:cNvPr>
          <p:cNvSpPr txBox="1"/>
          <p:nvPr/>
        </p:nvSpPr>
        <p:spPr>
          <a:xfrm>
            <a:off x="1731560" y="8491979"/>
            <a:ext cx="5101785" cy="6728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Measurement</a:t>
            </a:r>
          </a:p>
        </p:txBody>
      </p:sp>
      <p:sp>
        <p:nvSpPr>
          <p:cNvPr id="14"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7786D781-DDB1-4CFE-8890-5B43FC964B12}"/>
              </a:ext>
            </a:extLst>
          </p:cNvPr>
          <p:cNvSpPr txBox="1"/>
          <p:nvPr/>
        </p:nvSpPr>
        <p:spPr>
          <a:xfrm>
            <a:off x="12529346" y="2887433"/>
            <a:ext cx="10139958" cy="6564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just">
              <a:lnSpc>
                <a:spcPct val="150000"/>
              </a:lnSpc>
            </a:pPr>
            <a:r>
              <a:rPr lang="en-US" sz="2800" dirty="0">
                <a:solidFill>
                  <a:srgbClr val="253957"/>
                </a:solidFill>
                <a:effectLst/>
                <a:latin typeface="Times New Roman" panose="02020603050405020304" pitchFamily="18" charset="0"/>
                <a:ea typeface="Times New Roman" panose="02020603050405020304" pitchFamily="18" charset="0"/>
              </a:rPr>
              <a:t>1. I would like to explore strange places. </a:t>
            </a:r>
            <a:endParaRPr lang="ru-RU" sz="2800" dirty="0">
              <a:solidFill>
                <a:srgbClr val="253957"/>
              </a:solidFill>
              <a:effectLst/>
              <a:latin typeface="Times New Roman" panose="02020603050405020304" pitchFamily="18" charset="0"/>
              <a:ea typeface="Times New Roman" panose="02020603050405020304" pitchFamily="18" charset="0"/>
            </a:endParaRPr>
          </a:p>
          <a:p>
            <a:pPr algn="just">
              <a:lnSpc>
                <a:spcPct val="150000"/>
              </a:lnSpc>
            </a:pPr>
            <a:r>
              <a:rPr lang="en-US" sz="2800" dirty="0">
                <a:solidFill>
                  <a:srgbClr val="253957"/>
                </a:solidFill>
                <a:effectLst/>
                <a:latin typeface="Times New Roman" panose="02020603050405020304" pitchFamily="18" charset="0"/>
                <a:ea typeface="Times New Roman" panose="02020603050405020304" pitchFamily="18" charset="0"/>
              </a:rPr>
              <a:t>2. I get restless when I spend too much time at home.</a:t>
            </a:r>
            <a:endParaRPr lang="ru-RU" sz="2800" dirty="0">
              <a:solidFill>
                <a:srgbClr val="253957"/>
              </a:solidFill>
              <a:effectLst/>
              <a:latin typeface="Times New Roman" panose="02020603050405020304" pitchFamily="18" charset="0"/>
              <a:ea typeface="Times New Roman" panose="02020603050405020304" pitchFamily="18" charset="0"/>
            </a:endParaRPr>
          </a:p>
          <a:p>
            <a:pPr algn="just">
              <a:lnSpc>
                <a:spcPct val="150000"/>
              </a:lnSpc>
            </a:pPr>
            <a:r>
              <a:rPr lang="en-US" sz="2800" dirty="0">
                <a:solidFill>
                  <a:srgbClr val="253957"/>
                </a:solidFill>
                <a:effectLst/>
                <a:latin typeface="Times New Roman" panose="02020603050405020304" pitchFamily="18" charset="0"/>
                <a:ea typeface="Times New Roman" panose="02020603050405020304" pitchFamily="18" charset="0"/>
              </a:rPr>
              <a:t>3. I like to do frightening things. </a:t>
            </a:r>
            <a:endParaRPr lang="ru-RU" sz="2800" dirty="0">
              <a:solidFill>
                <a:srgbClr val="253957"/>
              </a:solidFill>
              <a:effectLst/>
              <a:latin typeface="Times New Roman" panose="02020603050405020304" pitchFamily="18" charset="0"/>
              <a:ea typeface="Times New Roman" panose="02020603050405020304" pitchFamily="18" charset="0"/>
            </a:endParaRPr>
          </a:p>
          <a:p>
            <a:pPr algn="just">
              <a:lnSpc>
                <a:spcPct val="150000"/>
              </a:lnSpc>
            </a:pPr>
            <a:r>
              <a:rPr lang="en-US" sz="2800" dirty="0">
                <a:solidFill>
                  <a:srgbClr val="253957"/>
                </a:solidFill>
                <a:effectLst/>
                <a:latin typeface="Times New Roman" panose="02020603050405020304" pitchFamily="18" charset="0"/>
                <a:ea typeface="Times New Roman" panose="02020603050405020304" pitchFamily="18" charset="0"/>
              </a:rPr>
              <a:t>4. I like wild parties. </a:t>
            </a:r>
            <a:endParaRPr lang="ru-RU" sz="2800" dirty="0">
              <a:solidFill>
                <a:srgbClr val="253957"/>
              </a:solidFill>
              <a:effectLst/>
              <a:latin typeface="Times New Roman" panose="02020603050405020304" pitchFamily="18" charset="0"/>
              <a:ea typeface="Times New Roman" panose="02020603050405020304" pitchFamily="18" charset="0"/>
            </a:endParaRPr>
          </a:p>
          <a:p>
            <a:pPr algn="just">
              <a:lnSpc>
                <a:spcPct val="150000"/>
              </a:lnSpc>
            </a:pPr>
            <a:r>
              <a:rPr lang="en-US" sz="2800" dirty="0">
                <a:solidFill>
                  <a:srgbClr val="253957"/>
                </a:solidFill>
                <a:effectLst/>
                <a:latin typeface="Times New Roman" panose="02020603050405020304" pitchFamily="18" charset="0"/>
                <a:ea typeface="Times New Roman" panose="02020603050405020304" pitchFamily="18" charset="0"/>
              </a:rPr>
              <a:t>5. I would like to take off on a trip with no pre-planned routes.</a:t>
            </a:r>
          </a:p>
          <a:p>
            <a:pPr algn="just">
              <a:lnSpc>
                <a:spcPct val="150000"/>
              </a:lnSpc>
            </a:pPr>
            <a:r>
              <a:rPr lang="en-US" sz="2800" dirty="0">
                <a:solidFill>
                  <a:srgbClr val="253957"/>
                </a:solidFill>
                <a:effectLst/>
                <a:latin typeface="Times New Roman" panose="02020603050405020304" pitchFamily="18" charset="0"/>
                <a:ea typeface="Times New Roman" panose="02020603050405020304" pitchFamily="18" charset="0"/>
              </a:rPr>
              <a:t>6. I prefer friends who are excitingly unpredictable.</a:t>
            </a:r>
            <a:endParaRPr lang="ru-RU" sz="2800" dirty="0">
              <a:solidFill>
                <a:srgbClr val="253957"/>
              </a:solidFill>
              <a:effectLst/>
              <a:latin typeface="Times New Roman" panose="02020603050405020304" pitchFamily="18" charset="0"/>
              <a:ea typeface="Times New Roman" panose="02020603050405020304" pitchFamily="18" charset="0"/>
            </a:endParaRPr>
          </a:p>
          <a:p>
            <a:pPr algn="just">
              <a:lnSpc>
                <a:spcPct val="150000"/>
              </a:lnSpc>
            </a:pPr>
            <a:r>
              <a:rPr lang="en-US" sz="2800" dirty="0">
                <a:solidFill>
                  <a:srgbClr val="253957"/>
                </a:solidFill>
                <a:effectLst/>
                <a:latin typeface="Times New Roman" panose="02020603050405020304" pitchFamily="18" charset="0"/>
                <a:ea typeface="Times New Roman" panose="02020603050405020304" pitchFamily="18" charset="0"/>
              </a:rPr>
              <a:t>7. I would like to try bungee jumping. </a:t>
            </a:r>
          </a:p>
          <a:p>
            <a:pPr algn="just">
              <a:lnSpc>
                <a:spcPct val="150000"/>
              </a:lnSpc>
            </a:pPr>
            <a:r>
              <a:rPr lang="en-US" sz="2800" dirty="0">
                <a:solidFill>
                  <a:srgbClr val="253957"/>
                </a:solidFill>
                <a:effectLst/>
                <a:latin typeface="Times New Roman" panose="02020603050405020304" pitchFamily="18" charset="0"/>
                <a:ea typeface="Times New Roman" panose="02020603050405020304" pitchFamily="18" charset="0"/>
              </a:rPr>
              <a:t>8. I would love to have new and exciting experiences, even if they are illegal.</a:t>
            </a:r>
            <a:endParaRPr lang="ru-RU" sz="2800" dirty="0">
              <a:solidFill>
                <a:srgbClr val="253957"/>
              </a:solidFill>
              <a:effectLst/>
              <a:latin typeface="Times New Roman" panose="02020603050405020304" pitchFamily="18" charset="0"/>
              <a:ea typeface="Times New Roman" panose="02020603050405020304" pitchFamily="18" charset="0"/>
            </a:endParaRPr>
          </a:p>
        </p:txBody>
      </p:sp>
      <p:sp>
        <p:nvSpPr>
          <p:cNvPr id="17" name="Заголовок основного текста">
            <a:extLst>
              <a:ext uri="{FF2B5EF4-FFF2-40B4-BE49-F238E27FC236}">
                <a16:creationId xmlns:a16="http://schemas.microsoft.com/office/drawing/2014/main" id="{B9454958-B4A4-4111-942C-A901809E7D95}"/>
              </a:ext>
            </a:extLst>
          </p:cNvPr>
          <p:cNvSpPr txBox="1"/>
          <p:nvPr/>
        </p:nvSpPr>
        <p:spPr>
          <a:xfrm>
            <a:off x="12529346" y="2272373"/>
            <a:ext cx="6503414" cy="6728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BSSS [Hoyle et al. (2002)]:</a:t>
            </a:r>
          </a:p>
        </p:txBody>
      </p:sp>
      <p:sp>
        <p:nvSpPr>
          <p:cNvPr id="13" name="Название подразделения, лаборатории, факультета и т.д.">
            <a:extLst>
              <a:ext uri="{FF2B5EF4-FFF2-40B4-BE49-F238E27FC236}">
                <a16:creationId xmlns:a16="http://schemas.microsoft.com/office/drawing/2014/main" id="{76686847-99BB-4A8F-A5AD-90955010ABF5}"/>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spTree>
    <p:extLst>
      <p:ext uri="{BB962C8B-B14F-4D97-AF65-F5344CB8AC3E}">
        <p14:creationId xmlns:p14="http://schemas.microsoft.com/office/powerpoint/2010/main" val="268797122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547515"/>
            <a:ext cx="16073440" cy="11995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creativity</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13"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77431C93-3D07-4168-897E-EE196228D0B8}"/>
              </a:ext>
            </a:extLst>
          </p:cNvPr>
          <p:cNvSpPr txBox="1"/>
          <p:nvPr/>
        </p:nvSpPr>
        <p:spPr>
          <a:xfrm>
            <a:off x="1226606" y="2741521"/>
            <a:ext cx="12261538" cy="109385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42900" lvl="0" indent="-342900" algn="just">
              <a:lnSpc>
                <a:spcPct val="150000"/>
              </a:lnSpc>
              <a:buFont typeface="Calibri" panose="020F0502020204030204" pitchFamily="34" charset="0"/>
              <a:buChar char="−"/>
            </a:pPr>
            <a:r>
              <a:rPr lang="en-US" sz="2800" dirty="0">
                <a:solidFill>
                  <a:srgbClr val="253957"/>
                </a:solidFill>
                <a:effectLst/>
                <a:latin typeface="Times New Roman" panose="02020603050405020304" pitchFamily="18" charset="0"/>
                <a:ea typeface="Calibri" panose="020F0502020204030204" pitchFamily="34" charset="0"/>
              </a:rPr>
              <a:t>“Bringing something into being that is original (new, unusual, novel, unexpected) and also Valuable (useful, good, adaptive, appropriate)” [</a:t>
            </a:r>
            <a:r>
              <a:rPr lang="en-US" sz="2800" dirty="0" err="1">
                <a:solidFill>
                  <a:srgbClr val="253957"/>
                </a:solidFill>
                <a:effectLst/>
                <a:latin typeface="Times New Roman" panose="02020603050405020304" pitchFamily="18" charset="0"/>
                <a:ea typeface="Calibri" panose="020F0502020204030204" pitchFamily="34" charset="0"/>
              </a:rPr>
              <a:t>Ochse</a:t>
            </a:r>
            <a:r>
              <a:rPr lang="en-US" sz="2800" dirty="0">
                <a:solidFill>
                  <a:srgbClr val="253957"/>
                </a:solidFill>
                <a:effectLst/>
                <a:latin typeface="Times New Roman" panose="02020603050405020304" pitchFamily="18" charset="0"/>
                <a:ea typeface="Calibri" panose="020F0502020204030204" pitchFamily="34" charset="0"/>
              </a:rPr>
              <a:t> (1990)];</a:t>
            </a:r>
            <a:endParaRPr lang="ru-RU" sz="2800" dirty="0">
              <a:solidFill>
                <a:srgbClr val="253957"/>
              </a:solidFill>
              <a:effectLst/>
              <a:latin typeface="Times New Roman" panose="02020603050405020304" pitchFamily="18" charset="0"/>
              <a:ea typeface="Calibri" panose="020F0502020204030204" pitchFamily="34" charset="0"/>
            </a:endParaRPr>
          </a:p>
          <a:p>
            <a:pPr marL="342900" lvl="0" indent="-342900" algn="just">
              <a:lnSpc>
                <a:spcPct val="150000"/>
              </a:lnSpc>
              <a:buFont typeface="Calibri" panose="020F0502020204030204" pitchFamily="34" charset="0"/>
              <a:buChar char="−"/>
            </a:pPr>
            <a:r>
              <a:rPr lang="en-US" sz="2800" dirty="0">
                <a:solidFill>
                  <a:srgbClr val="253957"/>
                </a:solidFill>
                <a:effectLst/>
                <a:latin typeface="Times New Roman" panose="02020603050405020304" pitchFamily="18" charset="0"/>
                <a:ea typeface="Calibri" panose="020F0502020204030204" pitchFamily="34" charset="0"/>
              </a:rPr>
              <a:t>‘‘Creative thought or behavior must be both novel-original and useful-adaptive’’[Feist (1998)];</a:t>
            </a:r>
            <a:endParaRPr lang="ru-RU" sz="2800" dirty="0">
              <a:solidFill>
                <a:srgbClr val="253957"/>
              </a:solidFill>
              <a:effectLst/>
              <a:latin typeface="Times New Roman" panose="02020603050405020304" pitchFamily="18" charset="0"/>
              <a:ea typeface="Calibri" panose="020F0502020204030204" pitchFamily="34" charset="0"/>
            </a:endParaRPr>
          </a:p>
          <a:p>
            <a:pPr marL="342900" lvl="0" indent="-342900" algn="just">
              <a:lnSpc>
                <a:spcPct val="150000"/>
              </a:lnSpc>
              <a:buFont typeface="Calibri" panose="020F0502020204030204" pitchFamily="34" charset="0"/>
              <a:buChar char="−"/>
            </a:pPr>
            <a:r>
              <a:rPr lang="en-US" sz="2800" dirty="0">
                <a:solidFill>
                  <a:srgbClr val="253957"/>
                </a:solidFill>
                <a:effectLst/>
                <a:latin typeface="Times New Roman" panose="02020603050405020304" pitchFamily="18" charset="0"/>
                <a:ea typeface="Calibri" panose="020F0502020204030204" pitchFamily="34" charset="0"/>
              </a:rPr>
              <a:t>‘‘... creativity must entail the following two separate components. First, a creative idea or product must be original... However, to provide a meaningful criterion, originality must be defined with respect to a particular sociocultural group. What may be original with respect to one culture may be old news to the members of some other culture... Second, the original idea or product must prove adaptive in some sense. The exact nature of this criterion depends on the type of creativity being displayed’’ [Simonton (1999)];</a:t>
            </a:r>
            <a:endParaRPr lang="ru-RU" sz="2800" dirty="0">
              <a:solidFill>
                <a:srgbClr val="253957"/>
              </a:solidFill>
              <a:effectLst/>
              <a:latin typeface="Times New Roman" panose="02020603050405020304" pitchFamily="18" charset="0"/>
              <a:ea typeface="Calibri" panose="020F0502020204030204" pitchFamily="34" charset="0"/>
            </a:endParaRPr>
          </a:p>
          <a:p>
            <a:pPr marL="342900" lvl="0" indent="-342900" algn="just">
              <a:lnSpc>
                <a:spcPct val="150000"/>
              </a:lnSpc>
              <a:buFont typeface="Calibri" panose="020F0502020204030204" pitchFamily="34" charset="0"/>
              <a:buChar char="−"/>
            </a:pPr>
            <a:r>
              <a:rPr lang="en-US" sz="2800" dirty="0">
                <a:solidFill>
                  <a:srgbClr val="253957"/>
                </a:solidFill>
                <a:effectLst/>
                <a:latin typeface="Times New Roman" panose="02020603050405020304" pitchFamily="18" charset="0"/>
                <a:ea typeface="Calibri" panose="020F0502020204030204" pitchFamily="34" charset="0"/>
              </a:rPr>
              <a:t>‘‘Creativity is the ability to produce work that is both novel (i.e., original, unexpected) and appropriate (i.e., useful, adaptive concerning task constraints)’’ [Sternberg &amp; </a:t>
            </a:r>
            <a:r>
              <a:rPr lang="en-US" sz="2800" dirty="0" err="1">
                <a:solidFill>
                  <a:srgbClr val="253957"/>
                </a:solidFill>
                <a:effectLst/>
                <a:latin typeface="Times New Roman" panose="02020603050405020304" pitchFamily="18" charset="0"/>
                <a:ea typeface="Calibri" panose="020F0502020204030204" pitchFamily="34" charset="0"/>
              </a:rPr>
              <a:t>Lubart</a:t>
            </a:r>
            <a:r>
              <a:rPr lang="en-US" sz="2800" dirty="0">
                <a:solidFill>
                  <a:srgbClr val="253957"/>
                </a:solidFill>
                <a:effectLst/>
                <a:latin typeface="Times New Roman" panose="02020603050405020304" pitchFamily="18" charset="0"/>
                <a:ea typeface="Calibri" panose="020F0502020204030204" pitchFamily="34" charset="0"/>
              </a:rPr>
              <a:t> (1999)];</a:t>
            </a:r>
            <a:endParaRPr lang="ru-RU" sz="2800" dirty="0">
              <a:solidFill>
                <a:srgbClr val="253957"/>
              </a:solidFill>
              <a:effectLst/>
              <a:latin typeface="Times New Roman" panose="02020603050405020304" pitchFamily="18" charset="0"/>
              <a:ea typeface="Calibri" panose="020F0502020204030204" pitchFamily="34" charset="0"/>
            </a:endParaRPr>
          </a:p>
          <a:p>
            <a:pPr marL="342900" lvl="0" indent="-342900" algn="just">
              <a:lnSpc>
                <a:spcPct val="150000"/>
              </a:lnSpc>
              <a:buFont typeface="Calibri" panose="020F0502020204030204" pitchFamily="34" charset="0"/>
              <a:buChar char="−"/>
            </a:pPr>
            <a:r>
              <a:rPr lang="en-US" sz="2800" dirty="0">
                <a:solidFill>
                  <a:srgbClr val="253957"/>
                </a:solidFill>
                <a:effectLst/>
                <a:latin typeface="Times New Roman" panose="02020603050405020304" pitchFamily="18" charset="0"/>
                <a:ea typeface="Calibri" panose="020F0502020204030204" pitchFamily="34" charset="0"/>
              </a:rPr>
              <a:t>‘‘Creativity is the interaction among aptitude, process, and the environment by which an individual or group produces a perceptible product that is both novel and useful as defined within a social context.’’ [</a:t>
            </a:r>
            <a:r>
              <a:rPr lang="en-US" sz="2800" dirty="0" err="1">
                <a:solidFill>
                  <a:srgbClr val="253957"/>
                </a:solidFill>
                <a:effectLst/>
                <a:latin typeface="Times New Roman" panose="02020603050405020304" pitchFamily="18" charset="0"/>
                <a:ea typeface="Calibri" panose="020F0502020204030204" pitchFamily="34" charset="0"/>
              </a:rPr>
              <a:t>Plucker</a:t>
            </a:r>
            <a:r>
              <a:rPr lang="en-US" sz="2800" dirty="0">
                <a:solidFill>
                  <a:srgbClr val="253957"/>
                </a:solidFill>
                <a:effectLst/>
                <a:latin typeface="Times New Roman" panose="02020603050405020304" pitchFamily="18" charset="0"/>
                <a:ea typeface="Calibri" panose="020F0502020204030204" pitchFamily="34" charset="0"/>
              </a:rPr>
              <a:t> et al. (2004)];</a:t>
            </a:r>
            <a:endParaRPr lang="ru-RU" sz="2800" dirty="0">
              <a:solidFill>
                <a:srgbClr val="253957"/>
              </a:solidFill>
              <a:effectLst/>
              <a:latin typeface="Times New Roman" panose="02020603050405020304" pitchFamily="18" charset="0"/>
              <a:ea typeface="Calibri" panose="020F0502020204030204" pitchFamily="34" charset="0"/>
            </a:endParaRPr>
          </a:p>
        </p:txBody>
      </p:sp>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6</a:t>
            </a:fld>
            <a:endParaRPr lang="ru-RU"/>
          </a:p>
        </p:txBody>
      </p:sp>
      <p:sp>
        <p:nvSpPr>
          <p:cNvPr id="9" name="Заголовок основного текста">
            <a:extLst>
              <a:ext uri="{FF2B5EF4-FFF2-40B4-BE49-F238E27FC236}">
                <a16:creationId xmlns:a16="http://schemas.microsoft.com/office/drawing/2014/main" id="{EA7CE751-1824-431A-B120-56E6143514DA}"/>
              </a:ext>
            </a:extLst>
          </p:cNvPr>
          <p:cNvSpPr txBox="1"/>
          <p:nvPr/>
        </p:nvSpPr>
        <p:spPr>
          <a:xfrm>
            <a:off x="1678832" y="2247384"/>
            <a:ext cx="3536391" cy="6728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Definitions:</a:t>
            </a:r>
          </a:p>
        </p:txBody>
      </p:sp>
      <p:graphicFrame>
        <p:nvGraphicFramePr>
          <p:cNvPr id="3" name="Таблица 2">
            <a:extLst>
              <a:ext uri="{FF2B5EF4-FFF2-40B4-BE49-F238E27FC236}">
                <a16:creationId xmlns:a16="http://schemas.microsoft.com/office/drawing/2014/main" id="{5610A0D4-8FC1-4261-A9F0-2B69B9A8CA1A}"/>
              </a:ext>
            </a:extLst>
          </p:cNvPr>
          <p:cNvGraphicFramePr>
            <a:graphicFrameLocks noGrp="1"/>
          </p:cNvGraphicFramePr>
          <p:nvPr>
            <p:extLst>
              <p:ext uri="{D42A27DB-BD31-4B8C-83A1-F6EECF244321}">
                <p14:modId xmlns:p14="http://schemas.microsoft.com/office/powerpoint/2010/main" val="3468043697"/>
              </p:ext>
            </p:extLst>
          </p:nvPr>
        </p:nvGraphicFramePr>
        <p:xfrm>
          <a:off x="14280233" y="3193460"/>
          <a:ext cx="8877161" cy="9554188"/>
        </p:xfrm>
        <a:graphic>
          <a:graphicData uri="http://schemas.openxmlformats.org/drawingml/2006/table">
            <a:tbl>
              <a:tblPr firstRow="1" firstCol="1" bandRow="1">
                <a:tableStyleId>{B301B821-A1FF-4177-AEE7-76D212191A09}</a:tableStyleId>
              </a:tblPr>
              <a:tblGrid>
                <a:gridCol w="560662">
                  <a:extLst>
                    <a:ext uri="{9D8B030D-6E8A-4147-A177-3AD203B41FA5}">
                      <a16:colId xmlns:a16="http://schemas.microsoft.com/office/drawing/2014/main" val="3988227384"/>
                    </a:ext>
                  </a:extLst>
                </a:gridCol>
                <a:gridCol w="8316499">
                  <a:extLst>
                    <a:ext uri="{9D8B030D-6E8A-4147-A177-3AD203B41FA5}">
                      <a16:colId xmlns:a16="http://schemas.microsoft.com/office/drawing/2014/main" val="771550659"/>
                    </a:ext>
                  </a:extLst>
                </a:gridCol>
              </a:tblGrid>
              <a:tr h="398807">
                <a:tc>
                  <a:txBody>
                    <a:bodyPr/>
                    <a:lstStyle/>
                    <a:p>
                      <a:pPr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tc>
                  <a:txBody>
                    <a:bodyPr/>
                    <a:lstStyle/>
                    <a:p>
                      <a:pPr algn="just">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Test and author</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extLst>
                  <a:ext uri="{0D108BD9-81ED-4DB2-BD59-A6C34878D82A}">
                    <a16:rowId xmlns:a16="http://schemas.microsoft.com/office/drawing/2014/main" val="1509594239"/>
                  </a:ext>
                </a:extLst>
              </a:tr>
              <a:tr h="610898">
                <a:tc>
                  <a:txBody>
                    <a:bodyPr/>
                    <a:lstStyle/>
                    <a:p>
                      <a:pPr algn="just">
                        <a:lnSpc>
                          <a:spcPct val="150000"/>
                        </a:lnSpc>
                      </a:pPr>
                      <a:r>
                        <a:rPr lang="ru-RU" sz="2800">
                          <a:solidFill>
                            <a:srgbClr val="253957"/>
                          </a:solidFill>
                          <a:effectLst/>
                          <a:latin typeface="Times New Roman" panose="02020603050405020304" pitchFamily="18" charset="0"/>
                          <a:cs typeface="Times New Roman" panose="02020603050405020304" pitchFamily="18" charset="0"/>
                        </a:rPr>
                        <a:t>1</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tc>
                  <a:txBody>
                    <a:bodyPr/>
                    <a:lstStyle/>
                    <a:p>
                      <a:pPr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Remove association test (RAT) by Mednick (1962)</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extLst>
                  <a:ext uri="{0D108BD9-81ED-4DB2-BD59-A6C34878D82A}">
                    <a16:rowId xmlns:a16="http://schemas.microsoft.com/office/drawing/2014/main" val="3913865394"/>
                  </a:ext>
                </a:extLst>
              </a:tr>
              <a:tr h="610898">
                <a:tc>
                  <a:txBody>
                    <a:bodyPr/>
                    <a:lstStyle/>
                    <a:p>
                      <a:pPr algn="just">
                        <a:lnSpc>
                          <a:spcPct val="150000"/>
                        </a:lnSpc>
                      </a:pPr>
                      <a:r>
                        <a:rPr lang="ru-RU" sz="2800">
                          <a:solidFill>
                            <a:srgbClr val="253957"/>
                          </a:solidFill>
                          <a:effectLst/>
                          <a:latin typeface="Times New Roman" panose="02020603050405020304" pitchFamily="18" charset="0"/>
                          <a:cs typeface="Times New Roman" panose="02020603050405020304" pitchFamily="18" charset="0"/>
                        </a:rPr>
                        <a:t>2</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tc>
                  <a:txBody>
                    <a:bodyPr/>
                    <a:lstStyle/>
                    <a:p>
                      <a:pPr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Guilford’s Alternate Uses test [Guilford (1950)]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extLst>
                  <a:ext uri="{0D108BD9-81ED-4DB2-BD59-A6C34878D82A}">
                    <a16:rowId xmlns:a16="http://schemas.microsoft.com/office/drawing/2014/main" val="3353734007"/>
                  </a:ext>
                </a:extLst>
              </a:tr>
              <a:tr h="1035080">
                <a:tc>
                  <a:txBody>
                    <a:bodyPr/>
                    <a:lstStyle/>
                    <a:p>
                      <a:pPr algn="just">
                        <a:lnSpc>
                          <a:spcPct val="150000"/>
                        </a:lnSpc>
                      </a:pPr>
                      <a:r>
                        <a:rPr lang="ru-RU" sz="2800">
                          <a:solidFill>
                            <a:srgbClr val="253957"/>
                          </a:solidFill>
                          <a:effectLst/>
                          <a:latin typeface="Times New Roman" panose="02020603050405020304" pitchFamily="18" charset="0"/>
                          <a:cs typeface="Times New Roman" panose="02020603050405020304" pitchFamily="18" charset="0"/>
                        </a:rPr>
                        <a:t>3</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tc>
                  <a:txBody>
                    <a:bodyPr/>
                    <a:lstStyle/>
                    <a:p>
                      <a:pPr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Torrance’ test of creative thinking [Torrance (1972)]</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extLst>
                  <a:ext uri="{0D108BD9-81ED-4DB2-BD59-A6C34878D82A}">
                    <a16:rowId xmlns:a16="http://schemas.microsoft.com/office/drawing/2014/main" val="3510804981"/>
                  </a:ext>
                </a:extLst>
              </a:tr>
              <a:tr h="610898">
                <a:tc>
                  <a:txBody>
                    <a:bodyPr/>
                    <a:lstStyle/>
                    <a:p>
                      <a:pPr algn="just">
                        <a:lnSpc>
                          <a:spcPct val="150000"/>
                        </a:lnSpc>
                      </a:pPr>
                      <a:r>
                        <a:rPr lang="ru-RU" sz="2800">
                          <a:solidFill>
                            <a:srgbClr val="253957"/>
                          </a:solidFill>
                          <a:effectLst/>
                          <a:latin typeface="Times New Roman" panose="02020603050405020304" pitchFamily="18" charset="0"/>
                          <a:cs typeface="Times New Roman" panose="02020603050405020304" pitchFamily="18" charset="0"/>
                        </a:rPr>
                        <a:t>4</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tc>
                  <a:txBody>
                    <a:bodyPr/>
                    <a:lstStyle/>
                    <a:p>
                      <a:pPr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Johnson’s test [Runco &amp; Johnson (2002)]</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extLst>
                  <a:ext uri="{0D108BD9-81ED-4DB2-BD59-A6C34878D82A}">
                    <a16:rowId xmlns:a16="http://schemas.microsoft.com/office/drawing/2014/main" val="1406053119"/>
                  </a:ext>
                </a:extLst>
              </a:tr>
              <a:tr h="822989">
                <a:tc>
                  <a:txBody>
                    <a:bodyPr/>
                    <a:lstStyle/>
                    <a:p>
                      <a:pPr algn="just">
                        <a:lnSpc>
                          <a:spcPct val="150000"/>
                        </a:lnSpc>
                      </a:pPr>
                      <a:r>
                        <a:rPr lang="ru-RU" sz="2800">
                          <a:solidFill>
                            <a:srgbClr val="253957"/>
                          </a:solidFill>
                          <a:effectLst/>
                          <a:latin typeface="Times New Roman" panose="02020603050405020304" pitchFamily="18" charset="0"/>
                          <a:cs typeface="Times New Roman" panose="02020603050405020304" pitchFamily="18" charset="0"/>
                        </a:rPr>
                        <a:t>5</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tc>
                  <a:txBody>
                    <a:bodyPr/>
                    <a:lstStyle/>
                    <a:p>
                      <a:pPr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Picturesque test of creative thinking by Urban &amp; Jellen (2005)</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extLst>
                  <a:ext uri="{0D108BD9-81ED-4DB2-BD59-A6C34878D82A}">
                    <a16:rowId xmlns:a16="http://schemas.microsoft.com/office/drawing/2014/main" val="3305117962"/>
                  </a:ext>
                </a:extLst>
              </a:tr>
              <a:tr h="610898">
                <a:tc>
                  <a:txBody>
                    <a:bodyPr/>
                    <a:lstStyle/>
                    <a:p>
                      <a:pPr algn="just">
                        <a:lnSpc>
                          <a:spcPct val="150000"/>
                        </a:lnSpc>
                      </a:pPr>
                      <a:r>
                        <a:rPr lang="ru-RU" sz="2800">
                          <a:solidFill>
                            <a:srgbClr val="253957"/>
                          </a:solidFill>
                          <a:effectLst/>
                          <a:latin typeface="Times New Roman" panose="02020603050405020304" pitchFamily="18" charset="0"/>
                          <a:cs typeface="Times New Roman" panose="02020603050405020304" pitchFamily="18" charset="0"/>
                        </a:rPr>
                        <a:t>6</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tc>
                  <a:txBody>
                    <a:bodyPr/>
                    <a:lstStyle/>
                    <a:p>
                      <a:pPr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Emotional creativity tests [Averill (1999)]</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extLst>
                  <a:ext uri="{0D108BD9-81ED-4DB2-BD59-A6C34878D82A}">
                    <a16:rowId xmlns:a16="http://schemas.microsoft.com/office/drawing/2014/main" val="41939406"/>
                  </a:ext>
                </a:extLst>
              </a:tr>
              <a:tr h="1035080">
                <a:tc>
                  <a:txBody>
                    <a:bodyPr/>
                    <a:lstStyle/>
                    <a:p>
                      <a:pPr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7</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tc>
                  <a:txBody>
                    <a:bodyPr/>
                    <a:lstStyle/>
                    <a:p>
                      <a:pPr algn="just">
                        <a:lnSpc>
                          <a:spcPct val="150000"/>
                        </a:lnSpc>
                      </a:pPr>
                      <a:r>
                        <a:rPr lang="en-US" sz="2800" dirty="0">
                          <a:solidFill>
                            <a:srgbClr val="253957"/>
                          </a:solidFill>
                          <a:effectLst/>
                          <a:latin typeface="Times New Roman" panose="02020603050405020304" pitchFamily="18" charset="0"/>
                          <a:cs typeface="Times New Roman" panose="02020603050405020304" pitchFamily="18" charset="0"/>
                        </a:rPr>
                        <a:t>The Creative Achievement Questionnaire (CAQ) [Carson et al. (2005)]</a:t>
                      </a:r>
                      <a:endParaRPr lang="ru-RU" sz="2800" dirty="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extLst>
                  <a:ext uri="{0D108BD9-81ED-4DB2-BD59-A6C34878D82A}">
                    <a16:rowId xmlns:a16="http://schemas.microsoft.com/office/drawing/2014/main" val="2656448204"/>
                  </a:ext>
                </a:extLst>
              </a:tr>
              <a:tr h="1247171">
                <a:tc>
                  <a:txBody>
                    <a:bodyPr/>
                    <a:lstStyle/>
                    <a:p>
                      <a:pPr algn="just">
                        <a:lnSpc>
                          <a:spcPct val="150000"/>
                        </a:lnSpc>
                      </a:pPr>
                      <a:r>
                        <a:rPr lang="ru-RU" sz="2800">
                          <a:solidFill>
                            <a:srgbClr val="253957"/>
                          </a:solidFill>
                          <a:effectLst/>
                          <a:latin typeface="Times New Roman" panose="02020603050405020304" pitchFamily="18" charset="0"/>
                          <a:cs typeface="Times New Roman" panose="02020603050405020304" pitchFamily="18" charset="0"/>
                        </a:rPr>
                        <a:t>8</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tc>
                  <a:txBody>
                    <a:bodyPr/>
                    <a:lstStyle/>
                    <a:p>
                      <a:pPr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The Creative Behavior Inventory developed by Hocever (1979) </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extLst>
                  <a:ext uri="{0D108BD9-81ED-4DB2-BD59-A6C34878D82A}">
                    <a16:rowId xmlns:a16="http://schemas.microsoft.com/office/drawing/2014/main" val="2739599015"/>
                  </a:ext>
                </a:extLst>
              </a:tr>
              <a:tr h="610898">
                <a:tc>
                  <a:txBody>
                    <a:bodyPr/>
                    <a:lstStyle/>
                    <a:p>
                      <a:pPr algn="just">
                        <a:lnSpc>
                          <a:spcPct val="150000"/>
                        </a:lnSpc>
                      </a:pPr>
                      <a:r>
                        <a:rPr lang="ru-RU" sz="2800">
                          <a:solidFill>
                            <a:srgbClr val="253957"/>
                          </a:solidFill>
                          <a:effectLst/>
                          <a:latin typeface="Times New Roman" panose="02020603050405020304" pitchFamily="18" charset="0"/>
                          <a:cs typeface="Times New Roman" panose="02020603050405020304" pitchFamily="18" charset="0"/>
                        </a:rPr>
                        <a:t>9</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tc>
                  <a:txBody>
                    <a:bodyPr/>
                    <a:lstStyle/>
                    <a:p>
                      <a:pPr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The Creative Achievement Scale [Ludwig (1992)]</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extLst>
                  <a:ext uri="{0D108BD9-81ED-4DB2-BD59-A6C34878D82A}">
                    <a16:rowId xmlns:a16="http://schemas.microsoft.com/office/drawing/2014/main" val="2386358389"/>
                  </a:ext>
                </a:extLst>
              </a:tr>
              <a:tr h="1247171">
                <a:tc>
                  <a:txBody>
                    <a:bodyPr/>
                    <a:lstStyle/>
                    <a:p>
                      <a:pPr algn="just">
                        <a:lnSpc>
                          <a:spcPct val="150000"/>
                        </a:lnSpc>
                      </a:pPr>
                      <a:r>
                        <a:rPr lang="ru-RU" sz="2800">
                          <a:solidFill>
                            <a:srgbClr val="253957"/>
                          </a:solidFill>
                          <a:effectLst/>
                          <a:latin typeface="Times New Roman" panose="02020603050405020304" pitchFamily="18" charset="0"/>
                          <a:cs typeface="Times New Roman" panose="02020603050405020304" pitchFamily="18" charset="0"/>
                        </a:rPr>
                        <a:t>10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tc>
                  <a:txBody>
                    <a:bodyPr/>
                    <a:lstStyle/>
                    <a:p>
                      <a:pPr algn="just">
                        <a:lnSpc>
                          <a:spcPct val="150000"/>
                        </a:lnSpc>
                      </a:pPr>
                      <a:r>
                        <a:rPr lang="en-US" sz="2800" dirty="0">
                          <a:solidFill>
                            <a:srgbClr val="253957"/>
                          </a:solidFill>
                          <a:effectLst/>
                          <a:latin typeface="Times New Roman" panose="02020603050405020304" pitchFamily="18" charset="0"/>
                          <a:cs typeface="Times New Roman" panose="02020603050405020304" pitchFamily="18" charset="0"/>
                        </a:rPr>
                        <a:t>The Biographical Inventory of Creative </a:t>
                      </a:r>
                      <a:r>
                        <a:rPr lang="en-US" sz="2800" dirty="0" err="1">
                          <a:solidFill>
                            <a:srgbClr val="253957"/>
                          </a:solidFill>
                          <a:effectLst/>
                          <a:latin typeface="Times New Roman" panose="02020603050405020304" pitchFamily="18" charset="0"/>
                          <a:cs typeface="Times New Roman" panose="02020603050405020304" pitchFamily="18" charset="0"/>
                        </a:rPr>
                        <a:t>Behaviours</a:t>
                      </a:r>
                      <a:r>
                        <a:rPr lang="en-US" sz="2800" dirty="0">
                          <a:solidFill>
                            <a:srgbClr val="253957"/>
                          </a:solidFill>
                          <a:effectLst/>
                          <a:latin typeface="Times New Roman" panose="02020603050405020304" pitchFamily="18" charset="0"/>
                          <a:cs typeface="Times New Roman" panose="02020603050405020304" pitchFamily="18" charset="0"/>
                        </a:rPr>
                        <a:t> (BICB) [Furnham et al. (2008)]</a:t>
                      </a:r>
                      <a:endParaRPr lang="ru-RU" sz="2800" dirty="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48" marR="45448" marT="0" marB="0" anchor="ctr"/>
                </a:tc>
                <a:extLst>
                  <a:ext uri="{0D108BD9-81ED-4DB2-BD59-A6C34878D82A}">
                    <a16:rowId xmlns:a16="http://schemas.microsoft.com/office/drawing/2014/main" val="4079307954"/>
                  </a:ext>
                </a:extLst>
              </a:tr>
            </a:tbl>
          </a:graphicData>
        </a:graphic>
      </p:graphicFrame>
      <p:sp>
        <p:nvSpPr>
          <p:cNvPr id="10" name="Заголовок основного текста">
            <a:extLst>
              <a:ext uri="{FF2B5EF4-FFF2-40B4-BE49-F238E27FC236}">
                <a16:creationId xmlns:a16="http://schemas.microsoft.com/office/drawing/2014/main" id="{505421EC-5B9C-40ED-BEC2-F808D0B3985E}"/>
              </a:ext>
            </a:extLst>
          </p:cNvPr>
          <p:cNvSpPr txBox="1"/>
          <p:nvPr/>
        </p:nvSpPr>
        <p:spPr>
          <a:xfrm>
            <a:off x="14282241" y="2389553"/>
            <a:ext cx="3536391" cy="6728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Creativity tests:</a:t>
            </a:r>
          </a:p>
        </p:txBody>
      </p:sp>
      <p:sp>
        <p:nvSpPr>
          <p:cNvPr id="11" name="Название подразделения, лаборатории, факультета и т.д.">
            <a:extLst>
              <a:ext uri="{FF2B5EF4-FFF2-40B4-BE49-F238E27FC236}">
                <a16:creationId xmlns:a16="http://schemas.microsoft.com/office/drawing/2014/main" id="{34F84A50-251E-4119-B3E2-148A8ACE45BE}"/>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spTree>
    <p:extLst>
      <p:ext uri="{BB962C8B-B14F-4D97-AF65-F5344CB8AC3E}">
        <p14:creationId xmlns:p14="http://schemas.microsoft.com/office/powerpoint/2010/main" val="213306831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547515"/>
            <a:ext cx="16073440" cy="1199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Creativity measurement</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13"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77431C93-3D07-4168-897E-EE196228D0B8}"/>
              </a:ext>
            </a:extLst>
          </p:cNvPr>
          <p:cNvSpPr txBox="1"/>
          <p:nvPr/>
        </p:nvSpPr>
        <p:spPr>
          <a:xfrm>
            <a:off x="487566" y="2814197"/>
            <a:ext cx="8857087" cy="10248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marL="342900" lvl="0" indent="-342900" algn="just">
              <a:lnSpc>
                <a:spcPct val="150000"/>
              </a:lnSpc>
              <a:buFont typeface="+mj-lt"/>
              <a:buAutoNum type="arabicPeriod"/>
            </a:pPr>
            <a:r>
              <a:rPr lang="en-US" sz="2800" dirty="0">
                <a:solidFill>
                  <a:srgbClr val="253957"/>
                </a:solidFill>
                <a:effectLst/>
                <a:latin typeface="Times New Roman" panose="02020603050405020304" pitchFamily="18" charset="0"/>
                <a:ea typeface="Times New Roman" panose="02020603050405020304" pitchFamily="18" charset="0"/>
              </a:rPr>
              <a:t>Feel the subtle, vague, and complex features of the world around you.</a:t>
            </a:r>
            <a:endParaRPr lang="ru-RU" sz="2800" dirty="0">
              <a:solidFill>
                <a:srgbClr val="253957"/>
              </a:solidFill>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en-US" sz="2800" dirty="0">
                <a:solidFill>
                  <a:srgbClr val="253957"/>
                </a:solidFill>
                <a:effectLst/>
                <a:latin typeface="Times New Roman" panose="02020603050405020304" pitchFamily="18" charset="0"/>
                <a:ea typeface="Times New Roman" panose="02020603050405020304" pitchFamily="18" charset="0"/>
              </a:rPr>
              <a:t>Put forward and express a large number of different ideas.</a:t>
            </a:r>
            <a:endParaRPr lang="ru-RU" sz="2800" dirty="0">
              <a:solidFill>
                <a:srgbClr val="253957"/>
              </a:solidFill>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en-US" sz="2800" dirty="0">
                <a:solidFill>
                  <a:srgbClr val="253957"/>
                </a:solidFill>
                <a:effectLst/>
                <a:latin typeface="Times New Roman" panose="02020603050405020304" pitchFamily="18" charset="0"/>
                <a:ea typeface="Times New Roman" panose="02020603050405020304" pitchFamily="18" charset="0"/>
              </a:rPr>
              <a:t>Suggest different types and categories of ideas.		</a:t>
            </a:r>
            <a:endParaRPr lang="ru-RU" sz="2800" dirty="0">
              <a:solidFill>
                <a:srgbClr val="253957"/>
              </a:solidFill>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en-US" sz="2800" dirty="0">
                <a:solidFill>
                  <a:srgbClr val="253957"/>
                </a:solidFill>
                <a:effectLst/>
                <a:latin typeface="Times New Roman" panose="02020603050405020304" pitchFamily="18" charset="0"/>
                <a:ea typeface="Times New Roman" panose="02020603050405020304" pitchFamily="18" charset="0"/>
              </a:rPr>
              <a:t>Suggest additional details, ideas, versions or solutions.	</a:t>
            </a:r>
            <a:endParaRPr lang="ru-RU" sz="2800" dirty="0">
              <a:solidFill>
                <a:srgbClr val="253957"/>
              </a:solidFill>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en-US" sz="2800" dirty="0">
                <a:solidFill>
                  <a:srgbClr val="253957"/>
                </a:solidFill>
                <a:effectLst/>
                <a:latin typeface="Times New Roman" panose="02020603050405020304" pitchFamily="18" charset="0"/>
                <a:ea typeface="Times New Roman" panose="02020603050405020304" pitchFamily="18" charset="0"/>
              </a:rPr>
              <a:t>Show imagination, a sense of humor and develop hypothetical capabilities.</a:t>
            </a:r>
            <a:endParaRPr lang="ru-RU" sz="2800" dirty="0">
              <a:solidFill>
                <a:srgbClr val="253957"/>
              </a:solidFill>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en-US" sz="2800" dirty="0">
                <a:solidFill>
                  <a:srgbClr val="253957"/>
                </a:solidFill>
                <a:effectLst/>
                <a:latin typeface="Times New Roman" panose="02020603050405020304" pitchFamily="18" charset="0"/>
                <a:ea typeface="Times New Roman" panose="02020603050405020304" pitchFamily="18" charset="0"/>
              </a:rPr>
              <a:t>Demonstrate behavior that is unexpected, original, but useful in solving a problem.</a:t>
            </a:r>
            <a:endParaRPr lang="ru-RU" sz="2800" dirty="0">
              <a:solidFill>
                <a:srgbClr val="253957"/>
              </a:solidFill>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en-US" sz="2800" dirty="0">
                <a:solidFill>
                  <a:srgbClr val="253957"/>
                </a:solidFill>
                <a:effectLst/>
                <a:latin typeface="Times New Roman" panose="02020603050405020304" pitchFamily="18" charset="0"/>
                <a:ea typeface="Times New Roman" panose="02020603050405020304" pitchFamily="18" charset="0"/>
              </a:rPr>
              <a:t>Refrain from taking the first, typical, generally accepted position that comes to mind and put forward different ideas and choose the best.</a:t>
            </a:r>
            <a:endParaRPr lang="ru-RU" sz="2800" dirty="0">
              <a:solidFill>
                <a:srgbClr val="253957"/>
              </a:solidFill>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en-US" sz="2800" dirty="0">
                <a:solidFill>
                  <a:srgbClr val="253957"/>
                </a:solidFill>
                <a:effectLst/>
                <a:latin typeface="Times New Roman" panose="02020603050405020304" pitchFamily="18" charset="0"/>
                <a:ea typeface="Times New Roman" panose="02020603050405020304" pitchFamily="18" charset="0"/>
              </a:rPr>
              <a:t>Show confidence in your decision, despite the difficulties that have arisen; take responsibility for a non-standard position, an opinion that contributes to solving the problem.	</a:t>
            </a:r>
            <a:endParaRPr lang="ru-RU" sz="2800" dirty="0">
              <a:solidFill>
                <a:srgbClr val="253957"/>
              </a:solidFill>
              <a:effectLst/>
              <a:latin typeface="Times New Roman" panose="02020603050405020304" pitchFamily="18" charset="0"/>
              <a:ea typeface="Times New Roman" panose="02020603050405020304" pitchFamily="18" charset="0"/>
            </a:endParaRPr>
          </a:p>
        </p:txBody>
      </p:sp>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7</a:t>
            </a:fld>
            <a:endParaRPr lang="ru-RU"/>
          </a:p>
        </p:txBody>
      </p:sp>
      <p:sp>
        <p:nvSpPr>
          <p:cNvPr id="9" name="Заголовок основного текста">
            <a:extLst>
              <a:ext uri="{FF2B5EF4-FFF2-40B4-BE49-F238E27FC236}">
                <a16:creationId xmlns:a16="http://schemas.microsoft.com/office/drawing/2014/main" id="{EA7CE751-1824-431A-B120-56E6143514DA}"/>
              </a:ext>
            </a:extLst>
          </p:cNvPr>
          <p:cNvSpPr txBox="1"/>
          <p:nvPr/>
        </p:nvSpPr>
        <p:spPr>
          <a:xfrm>
            <a:off x="1690507" y="2214562"/>
            <a:ext cx="5832648" cy="672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Johnson’s questionnaire:</a:t>
            </a:r>
          </a:p>
        </p:txBody>
      </p:sp>
      <p:sp>
        <p:nvSpPr>
          <p:cNvPr id="10" name="Заголовок основного текста">
            <a:extLst>
              <a:ext uri="{FF2B5EF4-FFF2-40B4-BE49-F238E27FC236}">
                <a16:creationId xmlns:a16="http://schemas.microsoft.com/office/drawing/2014/main" id="{3308CB5D-4366-4A24-8290-463C4806EC03}"/>
              </a:ext>
            </a:extLst>
          </p:cNvPr>
          <p:cNvSpPr txBox="1"/>
          <p:nvPr/>
        </p:nvSpPr>
        <p:spPr>
          <a:xfrm>
            <a:off x="14780288" y="2303509"/>
            <a:ext cx="3536391" cy="672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CAQ:</a:t>
            </a:r>
          </a:p>
        </p:txBody>
      </p:sp>
      <p:graphicFrame>
        <p:nvGraphicFramePr>
          <p:cNvPr id="3" name="Таблица 2">
            <a:extLst>
              <a:ext uri="{FF2B5EF4-FFF2-40B4-BE49-F238E27FC236}">
                <a16:creationId xmlns:a16="http://schemas.microsoft.com/office/drawing/2014/main" id="{502B6BCB-89E2-4B08-B327-6417743FC691}"/>
              </a:ext>
            </a:extLst>
          </p:cNvPr>
          <p:cNvGraphicFramePr>
            <a:graphicFrameLocks noGrp="1"/>
          </p:cNvGraphicFramePr>
          <p:nvPr>
            <p:extLst>
              <p:ext uri="{D42A27DB-BD31-4B8C-83A1-F6EECF244321}">
                <p14:modId xmlns:p14="http://schemas.microsoft.com/office/powerpoint/2010/main" val="4281800204"/>
              </p:ext>
            </p:extLst>
          </p:nvPr>
        </p:nvGraphicFramePr>
        <p:xfrm>
          <a:off x="14780288" y="2913421"/>
          <a:ext cx="8644960" cy="6549114"/>
        </p:xfrm>
        <a:graphic>
          <a:graphicData uri="http://schemas.openxmlformats.org/drawingml/2006/table">
            <a:tbl>
              <a:tblPr firstRow="1" firstCol="1" bandRow="1">
                <a:tableStyleId>{5C22544A-7EE6-4342-B048-85BDC9FD1C3A}</a:tableStyleId>
              </a:tblPr>
              <a:tblGrid>
                <a:gridCol w="2239908">
                  <a:extLst>
                    <a:ext uri="{9D8B030D-6E8A-4147-A177-3AD203B41FA5}">
                      <a16:colId xmlns:a16="http://schemas.microsoft.com/office/drawing/2014/main" val="3896800083"/>
                    </a:ext>
                  </a:extLst>
                </a:gridCol>
                <a:gridCol w="1152128">
                  <a:extLst>
                    <a:ext uri="{9D8B030D-6E8A-4147-A177-3AD203B41FA5}">
                      <a16:colId xmlns:a16="http://schemas.microsoft.com/office/drawing/2014/main" val="1611038007"/>
                    </a:ext>
                  </a:extLst>
                </a:gridCol>
                <a:gridCol w="1042840">
                  <a:extLst>
                    <a:ext uri="{9D8B030D-6E8A-4147-A177-3AD203B41FA5}">
                      <a16:colId xmlns:a16="http://schemas.microsoft.com/office/drawing/2014/main" val="1355036453"/>
                    </a:ext>
                  </a:extLst>
                </a:gridCol>
                <a:gridCol w="1872208">
                  <a:extLst>
                    <a:ext uri="{9D8B030D-6E8A-4147-A177-3AD203B41FA5}">
                      <a16:colId xmlns:a16="http://schemas.microsoft.com/office/drawing/2014/main" val="1132752605"/>
                    </a:ext>
                  </a:extLst>
                </a:gridCol>
                <a:gridCol w="1041732">
                  <a:extLst>
                    <a:ext uri="{9D8B030D-6E8A-4147-A177-3AD203B41FA5}">
                      <a16:colId xmlns:a16="http://schemas.microsoft.com/office/drawing/2014/main" val="2089576571"/>
                    </a:ext>
                  </a:extLst>
                </a:gridCol>
                <a:gridCol w="1296144">
                  <a:extLst>
                    <a:ext uri="{9D8B030D-6E8A-4147-A177-3AD203B41FA5}">
                      <a16:colId xmlns:a16="http://schemas.microsoft.com/office/drawing/2014/main" val="2239819316"/>
                    </a:ext>
                  </a:extLst>
                </a:gridCol>
              </a:tblGrid>
              <a:tr h="1202690">
                <a:tc>
                  <a:txBody>
                    <a:bodyPr/>
                    <a:lstStyle/>
                    <a:p>
                      <a:pPr marL="0" indent="0" algn="just">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Activity</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indent="0" algn="just">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Never</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indent="0" algn="just">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Rare</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indent="0" algn="just">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Sometimes</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indent="0" algn="just">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Often</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indent="0" algn="just">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Always</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358788"/>
                  </a:ext>
                </a:extLst>
              </a:tr>
              <a:tr h="562610">
                <a:tc>
                  <a:txBody>
                    <a:bodyPr/>
                    <a:lstStyle/>
                    <a:p>
                      <a:pPr marL="0" indent="0" algn="just">
                        <a:lnSpc>
                          <a:spcPct val="150000"/>
                        </a:lnSpc>
                      </a:pPr>
                      <a:r>
                        <a:rPr lang="en-US" sz="2800" b="1" dirty="0">
                          <a:solidFill>
                            <a:schemeClr val="bg1"/>
                          </a:solidFill>
                          <a:effectLst/>
                          <a:latin typeface="Times New Roman" panose="02020603050405020304" pitchFamily="18" charset="0"/>
                          <a:cs typeface="Times New Roman" panose="02020603050405020304" pitchFamily="18" charset="0"/>
                        </a:rPr>
                        <a:t>Painting</a:t>
                      </a:r>
                      <a:r>
                        <a:rPr lang="ru-RU" sz="2800" b="1" dirty="0">
                          <a:solidFill>
                            <a:schemeClr val="bg1"/>
                          </a:solidFill>
                          <a:effectLst/>
                          <a:latin typeface="Times New Roman" panose="02020603050405020304" pitchFamily="18" charset="0"/>
                          <a:cs typeface="Times New Roman" panose="02020603050405020304" pitchFamily="18" charset="0"/>
                        </a:rPr>
                        <a:t>, </a:t>
                      </a:r>
                      <a:r>
                        <a:rPr lang="en-US" sz="2800" b="1" dirty="0">
                          <a:solidFill>
                            <a:schemeClr val="bg1"/>
                          </a:solidFill>
                          <a:effectLst/>
                          <a:latin typeface="Times New Roman" panose="02020603050405020304" pitchFamily="18" charset="0"/>
                          <a:cs typeface="Times New Roman" panose="02020603050405020304" pitchFamily="18" charset="0"/>
                        </a:rPr>
                        <a:t>sculpture</a:t>
                      </a:r>
                      <a:endParaRPr lang="ru-RU"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9601526"/>
                  </a:ext>
                </a:extLst>
              </a:tr>
              <a:tr h="562610">
                <a:tc>
                  <a:txBody>
                    <a:bodyPr/>
                    <a:lstStyle/>
                    <a:p>
                      <a:pPr marL="0" indent="0" algn="just">
                        <a:lnSpc>
                          <a:spcPct val="150000"/>
                        </a:lnSpc>
                      </a:pPr>
                      <a:r>
                        <a:rPr lang="en-US" sz="2800" b="1" dirty="0">
                          <a:solidFill>
                            <a:schemeClr val="bg1"/>
                          </a:solidFill>
                          <a:effectLst/>
                          <a:latin typeface="Times New Roman" panose="02020603050405020304" pitchFamily="18" charset="0"/>
                          <a:cs typeface="Times New Roman" panose="02020603050405020304" pitchFamily="18" charset="0"/>
                        </a:rPr>
                        <a:t>Music</a:t>
                      </a:r>
                      <a:endParaRPr lang="ru-RU"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2080115"/>
                  </a:ext>
                </a:extLst>
              </a:tr>
              <a:tr h="562610">
                <a:tc>
                  <a:txBody>
                    <a:bodyPr/>
                    <a:lstStyle/>
                    <a:p>
                      <a:pPr marL="0" indent="0" algn="just">
                        <a:lnSpc>
                          <a:spcPct val="150000"/>
                        </a:lnSpc>
                      </a:pPr>
                      <a:r>
                        <a:rPr lang="en-US" sz="2800" b="1" dirty="0">
                          <a:solidFill>
                            <a:schemeClr val="bg1"/>
                          </a:solidFill>
                          <a:effectLst/>
                          <a:latin typeface="Times New Roman" panose="02020603050405020304" pitchFamily="18" charset="0"/>
                          <a:cs typeface="Times New Roman" panose="02020603050405020304" pitchFamily="18" charset="0"/>
                        </a:rPr>
                        <a:t>Dance</a:t>
                      </a:r>
                      <a:endParaRPr lang="ru-RU"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67474991"/>
                  </a:ext>
                </a:extLst>
              </a:tr>
              <a:tr h="562610">
                <a:tc>
                  <a:txBody>
                    <a:bodyPr/>
                    <a:lstStyle/>
                    <a:p>
                      <a:pPr marL="0" indent="0" algn="l">
                        <a:lnSpc>
                          <a:spcPct val="150000"/>
                        </a:lnSpc>
                      </a:pPr>
                      <a:r>
                        <a:rPr lang="en-US" sz="2800" b="1" dirty="0">
                          <a:solidFill>
                            <a:schemeClr val="bg1"/>
                          </a:solidFill>
                          <a:effectLst/>
                          <a:latin typeface="Times New Roman" panose="02020603050405020304" pitchFamily="18" charset="0"/>
                          <a:cs typeface="Times New Roman" panose="02020603050405020304" pitchFamily="18" charset="0"/>
                        </a:rPr>
                        <a:t>Dizain, hand craft </a:t>
                      </a:r>
                      <a:endParaRPr lang="ru-RU"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en-US"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63892296"/>
                  </a:ext>
                </a:extLst>
              </a:tr>
              <a:tr h="562610">
                <a:tc>
                  <a:txBody>
                    <a:bodyPr/>
                    <a:lstStyle/>
                    <a:p>
                      <a:pPr marL="0" indent="0" algn="just">
                        <a:lnSpc>
                          <a:spcPct val="150000"/>
                        </a:lnSpc>
                      </a:pPr>
                      <a:r>
                        <a:rPr lang="ru-RU" sz="2800" b="1" dirty="0" err="1">
                          <a:solidFill>
                            <a:schemeClr val="bg1"/>
                          </a:solidFill>
                          <a:effectLst/>
                          <a:latin typeface="Times New Roman" panose="02020603050405020304" pitchFamily="18" charset="0"/>
                          <a:cs typeface="Times New Roman" panose="02020603050405020304" pitchFamily="18" charset="0"/>
                        </a:rPr>
                        <a:t>Writing</a:t>
                      </a:r>
                      <a:endParaRPr lang="ru-RU"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17250490"/>
                  </a:ext>
                </a:extLst>
              </a:tr>
              <a:tr h="562610">
                <a:tc>
                  <a:txBody>
                    <a:bodyPr/>
                    <a:lstStyle/>
                    <a:p>
                      <a:pPr marL="0" indent="0" algn="just">
                        <a:lnSpc>
                          <a:spcPct val="150000"/>
                        </a:lnSpc>
                      </a:pPr>
                      <a:r>
                        <a:rPr lang="en-US" sz="2800" b="1" dirty="0">
                          <a:solidFill>
                            <a:schemeClr val="bg1"/>
                          </a:solidFill>
                          <a:effectLst/>
                          <a:latin typeface="Times New Roman" panose="02020603050405020304" pitchFamily="18" charset="0"/>
                          <a:cs typeface="Times New Roman" panose="02020603050405020304" pitchFamily="18" charset="0"/>
                        </a:rPr>
                        <a:t>Theater, film</a:t>
                      </a:r>
                      <a:endParaRPr lang="ru-RU"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54543917"/>
                  </a:ext>
                </a:extLst>
              </a:tr>
              <a:tr h="686032">
                <a:tc>
                  <a:txBody>
                    <a:bodyPr/>
                    <a:lstStyle/>
                    <a:p>
                      <a:pPr marL="0" indent="0" algn="just">
                        <a:lnSpc>
                          <a:spcPct val="150000"/>
                        </a:lnSpc>
                      </a:pPr>
                      <a:r>
                        <a:rPr lang="en-US" sz="2800" b="1" dirty="0">
                          <a:solidFill>
                            <a:schemeClr val="bg1"/>
                          </a:solidFill>
                          <a:effectLst/>
                          <a:latin typeface="Times New Roman" panose="02020603050405020304" pitchFamily="18" charset="0"/>
                          <a:cs typeface="Times New Roman" panose="02020603050405020304" pitchFamily="18" charset="0"/>
                        </a:rPr>
                        <a:t>Other</a:t>
                      </a:r>
                      <a:r>
                        <a:rPr lang="ru-RU" sz="2800" b="1" dirty="0">
                          <a:solidFill>
                            <a:schemeClr val="bg1"/>
                          </a:solidFill>
                          <a:effectLst/>
                          <a:latin typeface="Times New Roman" panose="02020603050405020304" pitchFamily="18" charset="0"/>
                          <a:cs typeface="Times New Roman" panose="02020603050405020304" pitchFamily="18" charset="0"/>
                        </a:rPr>
                        <a:t>:</a:t>
                      </a:r>
                      <a:endParaRPr lang="ru-RU"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a:solidFill>
                            <a:schemeClr val="bg1"/>
                          </a:solidFill>
                          <a:effectLst/>
                          <a:latin typeface="Times New Roman" panose="02020603050405020304" pitchFamily="18" charset="0"/>
                          <a:cs typeface="Times New Roman" panose="02020603050405020304" pitchFamily="18" charset="0"/>
                        </a:rPr>
                        <a:t> </a:t>
                      </a:r>
                      <a:endParaRPr lang="ru-RU" sz="2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450215" algn="just">
                        <a:lnSpc>
                          <a:spcPct val="150000"/>
                        </a:lnSpc>
                      </a:pPr>
                      <a:r>
                        <a:rPr lang="ru-RU" sz="2800" dirty="0">
                          <a:solidFill>
                            <a:schemeClr val="bg1"/>
                          </a:solidFill>
                          <a:effectLst/>
                          <a:latin typeface="Times New Roman" panose="02020603050405020304" pitchFamily="18" charset="0"/>
                          <a:cs typeface="Times New Roman" panose="02020603050405020304" pitchFamily="18" charset="0"/>
                        </a:rPr>
                        <a:t>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4167064"/>
                  </a:ext>
                </a:extLst>
              </a:tr>
            </a:tbl>
          </a:graphicData>
        </a:graphic>
      </p:graphicFrame>
      <p:sp>
        <p:nvSpPr>
          <p:cNvPr id="11" name="Заголовок основного текста">
            <a:extLst>
              <a:ext uri="{FF2B5EF4-FFF2-40B4-BE49-F238E27FC236}">
                <a16:creationId xmlns:a16="http://schemas.microsoft.com/office/drawing/2014/main" id="{8F5FA2A0-8236-412D-9466-1852188E5820}"/>
              </a:ext>
            </a:extLst>
          </p:cNvPr>
          <p:cNvSpPr txBox="1"/>
          <p:nvPr/>
        </p:nvSpPr>
        <p:spPr>
          <a:xfrm>
            <a:off x="10160893" y="2195897"/>
            <a:ext cx="3536391" cy="672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Torrance’s test:</a:t>
            </a:r>
          </a:p>
        </p:txBody>
      </p:sp>
      <p:pic>
        <p:nvPicPr>
          <p:cNvPr id="12" name="image1.png">
            <a:extLst>
              <a:ext uri="{FF2B5EF4-FFF2-40B4-BE49-F238E27FC236}">
                <a16:creationId xmlns:a16="http://schemas.microsoft.com/office/drawing/2014/main" id="{C96109C6-28EF-4ADC-97F1-4B5E3B315DFF}"/>
              </a:ext>
            </a:extLst>
          </p:cNvPr>
          <p:cNvPicPr>
            <a:picLocks noChangeAspect="1"/>
          </p:cNvPicPr>
          <p:nvPr/>
        </p:nvPicPr>
        <p:blipFill>
          <a:blip r:embed="rId3" cstate="print"/>
          <a:stretch>
            <a:fillRect/>
          </a:stretch>
        </p:blipFill>
        <p:spPr>
          <a:xfrm>
            <a:off x="9767565" y="2896602"/>
            <a:ext cx="4323048" cy="3992382"/>
          </a:xfrm>
          <a:prstGeom prst="rect">
            <a:avLst/>
          </a:prstGeom>
        </p:spPr>
      </p:pic>
      <p:pic>
        <p:nvPicPr>
          <p:cNvPr id="14" name="image2.jpeg">
            <a:extLst>
              <a:ext uri="{FF2B5EF4-FFF2-40B4-BE49-F238E27FC236}">
                <a16:creationId xmlns:a16="http://schemas.microsoft.com/office/drawing/2014/main" id="{EB05980E-3275-40C8-AB77-7EC20F08CE44}"/>
              </a:ext>
            </a:extLst>
          </p:cNvPr>
          <p:cNvPicPr>
            <a:picLocks noChangeAspect="1"/>
          </p:cNvPicPr>
          <p:nvPr/>
        </p:nvPicPr>
        <p:blipFill>
          <a:blip r:embed="rId4" cstate="print"/>
          <a:stretch>
            <a:fillRect/>
          </a:stretch>
        </p:blipFill>
        <p:spPr>
          <a:xfrm>
            <a:off x="9882141" y="7044432"/>
            <a:ext cx="4323048" cy="6494140"/>
          </a:xfrm>
          <a:prstGeom prst="rect">
            <a:avLst/>
          </a:prstGeom>
        </p:spPr>
      </p:pic>
      <p:sp>
        <p:nvSpPr>
          <p:cNvPr id="15" name="Заголовок основного текста">
            <a:extLst>
              <a:ext uri="{FF2B5EF4-FFF2-40B4-BE49-F238E27FC236}">
                <a16:creationId xmlns:a16="http://schemas.microsoft.com/office/drawing/2014/main" id="{497EBCB8-D4DF-410C-938A-6EE5A6E4CE4E}"/>
              </a:ext>
            </a:extLst>
          </p:cNvPr>
          <p:cNvSpPr txBox="1"/>
          <p:nvPr/>
        </p:nvSpPr>
        <p:spPr>
          <a:xfrm>
            <a:off x="14821432" y="9824957"/>
            <a:ext cx="3536391" cy="672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Mednick’s test:</a:t>
            </a:r>
          </a:p>
        </p:txBody>
      </p:sp>
      <p:sp>
        <p:nvSpPr>
          <p:cNvPr id="1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B318BB9D-13D3-4D04-9776-23B92905BD1A}"/>
              </a:ext>
            </a:extLst>
          </p:cNvPr>
          <p:cNvSpPr txBox="1"/>
          <p:nvPr/>
        </p:nvSpPr>
        <p:spPr>
          <a:xfrm>
            <a:off x="14821432" y="10308321"/>
            <a:ext cx="8819840" cy="30303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lnSpc>
                <a:spcPct val="150000"/>
              </a:lnSpc>
              <a:defRPr sz="2800">
                <a:solidFill>
                  <a:srgbClr val="253957"/>
                </a:solidFill>
                <a:latin typeface="+mn-lt"/>
                <a:ea typeface="+mn-ea"/>
                <a:cs typeface="+mn-cs"/>
                <a:sym typeface="Arial Narrow"/>
              </a:defRPr>
            </a:pPr>
            <a:r>
              <a:rPr lang="en-US" sz="2800" dirty="0">
                <a:solidFill>
                  <a:srgbClr val="253957"/>
                </a:solidFill>
                <a:latin typeface="Times New Roman" panose="02020603050405020304" pitchFamily="18" charset="0"/>
              </a:rPr>
              <a:t>There is a triple of words for which you need to find another word so that it is combined with each of the three suggested words. Example: clock, violin, unity</a:t>
            </a:r>
          </a:p>
          <a:p>
            <a:pPr algn="just">
              <a:lnSpc>
                <a:spcPct val="150000"/>
              </a:lnSpc>
              <a:defRPr sz="2800">
                <a:solidFill>
                  <a:srgbClr val="253957"/>
                </a:solidFill>
                <a:latin typeface="+mn-lt"/>
                <a:ea typeface="+mn-ea"/>
                <a:cs typeface="+mn-cs"/>
                <a:sym typeface="Arial Narrow"/>
              </a:defRPr>
            </a:pPr>
            <a:r>
              <a:rPr lang="en-US" sz="2800" dirty="0">
                <a:solidFill>
                  <a:srgbClr val="253957"/>
                </a:solidFill>
                <a:latin typeface="Times New Roman" panose="02020603050405020304" pitchFamily="18" charset="0"/>
              </a:rPr>
              <a:t>Answer: master (watch</a:t>
            </a:r>
            <a:r>
              <a:rPr lang="ru-RU" sz="2800" dirty="0">
                <a:solidFill>
                  <a:srgbClr val="253957"/>
                </a:solidFill>
                <a:latin typeface="Times New Roman" panose="02020603050405020304" pitchFamily="18" charset="0"/>
              </a:rPr>
              <a:t> </a:t>
            </a:r>
            <a:r>
              <a:rPr lang="en-US" sz="2800" dirty="0">
                <a:solidFill>
                  <a:srgbClr val="253957"/>
                </a:solidFill>
                <a:latin typeface="Times New Roman" panose="02020603050405020304" pitchFamily="18" charset="0"/>
              </a:rPr>
              <a:t>master, violin master, unique master)</a:t>
            </a:r>
            <a:r>
              <a:rPr lang="ru-RU" sz="2800" dirty="0">
                <a:solidFill>
                  <a:srgbClr val="253957"/>
                </a:solidFill>
                <a:latin typeface="Times New Roman" panose="02020603050405020304" pitchFamily="18" charset="0"/>
              </a:rPr>
              <a:t> </a:t>
            </a:r>
            <a:endParaRPr lang="en-US" sz="2800" dirty="0">
              <a:solidFill>
                <a:srgbClr val="253957"/>
              </a:solidFill>
              <a:latin typeface="Times New Roman" panose="02020603050405020304" pitchFamily="18" charset="0"/>
            </a:endParaRPr>
          </a:p>
        </p:txBody>
      </p:sp>
      <p:sp>
        <p:nvSpPr>
          <p:cNvPr id="17" name="Название подразделения, лаборатории, факультета и т.д.">
            <a:extLst>
              <a:ext uri="{FF2B5EF4-FFF2-40B4-BE49-F238E27FC236}">
                <a16:creationId xmlns:a16="http://schemas.microsoft.com/office/drawing/2014/main" id="{DC81FF3D-528F-4B75-BD2E-D4BEE9BDFFD4}"/>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spTree>
    <p:extLst>
      <p:ext uri="{BB962C8B-B14F-4D97-AF65-F5344CB8AC3E}">
        <p14:creationId xmlns:p14="http://schemas.microsoft.com/office/powerpoint/2010/main" val="339781554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547515"/>
            <a:ext cx="16073440" cy="1199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Innovative performance</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57381A36-3022-42E2-9B0B-0EB69E631555}"/>
              </a:ext>
            </a:extLst>
          </p:cNvPr>
          <p:cNvSpPr>
            <a:spLocks noGrp="1"/>
          </p:cNvSpPr>
          <p:nvPr>
            <p:ph type="sldNum" sz="quarter" idx="2"/>
          </p:nvPr>
        </p:nvSpPr>
        <p:spPr/>
        <p:txBody>
          <a:bodyPr/>
          <a:lstStyle/>
          <a:p>
            <a:fld id="{86CB4B4D-7CA3-9044-876B-883B54F8677D}" type="slidenum">
              <a:rPr lang="ru-RU" smtClean="0"/>
              <a:t>8</a:t>
            </a:fld>
            <a:endParaRPr lang="ru-RU"/>
          </a:p>
        </p:txBody>
      </p:sp>
      <p:sp>
        <p:nvSpPr>
          <p:cNvPr id="10" name="Заголовок основного текста">
            <a:extLst>
              <a:ext uri="{FF2B5EF4-FFF2-40B4-BE49-F238E27FC236}">
                <a16:creationId xmlns:a16="http://schemas.microsoft.com/office/drawing/2014/main" id="{6FBAC0C5-D0B4-4A7D-B85C-813DCA22BAFD}"/>
              </a:ext>
            </a:extLst>
          </p:cNvPr>
          <p:cNvSpPr txBox="1"/>
          <p:nvPr/>
        </p:nvSpPr>
        <p:spPr>
          <a:xfrm>
            <a:off x="1932166" y="3065535"/>
            <a:ext cx="6840760" cy="672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sz="3200" dirty="0"/>
              <a:t>Gneezy &amp; Potters (1997)</a:t>
            </a:r>
          </a:p>
        </p:txBody>
      </p:sp>
      <p:graphicFrame>
        <p:nvGraphicFramePr>
          <p:cNvPr id="6" name="Таблица 5">
            <a:extLst>
              <a:ext uri="{FF2B5EF4-FFF2-40B4-BE49-F238E27FC236}">
                <a16:creationId xmlns:a16="http://schemas.microsoft.com/office/drawing/2014/main" id="{964EE065-77F2-4CBA-BD70-29676CD9CA05}"/>
              </a:ext>
            </a:extLst>
          </p:cNvPr>
          <p:cNvGraphicFramePr>
            <a:graphicFrameLocks noGrp="1"/>
          </p:cNvGraphicFramePr>
          <p:nvPr>
            <p:extLst>
              <p:ext uri="{D42A27DB-BD31-4B8C-83A1-F6EECF244321}">
                <p14:modId xmlns:p14="http://schemas.microsoft.com/office/powerpoint/2010/main" val="1053285262"/>
              </p:ext>
            </p:extLst>
          </p:nvPr>
        </p:nvGraphicFramePr>
        <p:xfrm>
          <a:off x="1462808" y="7332564"/>
          <a:ext cx="10081120" cy="4583684"/>
        </p:xfrm>
        <a:graphic>
          <a:graphicData uri="http://schemas.openxmlformats.org/drawingml/2006/table">
            <a:tbl>
              <a:tblPr firstRow="1" bandRow="1">
                <a:tableStyleId>{B301B821-A1FF-4177-AEE7-76D212191A09}</a:tableStyleId>
              </a:tblPr>
              <a:tblGrid>
                <a:gridCol w="2818102">
                  <a:extLst>
                    <a:ext uri="{9D8B030D-6E8A-4147-A177-3AD203B41FA5}">
                      <a16:colId xmlns:a16="http://schemas.microsoft.com/office/drawing/2014/main" val="1548157215"/>
                    </a:ext>
                  </a:extLst>
                </a:gridCol>
                <a:gridCol w="3630797">
                  <a:extLst>
                    <a:ext uri="{9D8B030D-6E8A-4147-A177-3AD203B41FA5}">
                      <a16:colId xmlns:a16="http://schemas.microsoft.com/office/drawing/2014/main" val="3740898002"/>
                    </a:ext>
                  </a:extLst>
                </a:gridCol>
                <a:gridCol w="3632221">
                  <a:extLst>
                    <a:ext uri="{9D8B030D-6E8A-4147-A177-3AD203B41FA5}">
                      <a16:colId xmlns:a16="http://schemas.microsoft.com/office/drawing/2014/main" val="2836560184"/>
                    </a:ext>
                  </a:extLst>
                </a:gridCol>
              </a:tblGrid>
              <a:tr h="1087739">
                <a:tc>
                  <a:txBody>
                    <a:bodyPr/>
                    <a:lstStyle/>
                    <a:p>
                      <a:pPr marL="0" indent="0" algn="l">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Choice (50/50 Gamble) </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indent="0" algn="ctr">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Low payoff, rub.</a:t>
                      </a:r>
                      <a:endParaRPr lang="ru-RU" sz="2800" dirty="0">
                        <a:solidFill>
                          <a:schemeClr val="bg1"/>
                        </a:solidFill>
                        <a:effectLst/>
                        <a:latin typeface="Times New Roman" panose="02020603050405020304" pitchFamily="18" charset="0"/>
                        <a:cs typeface="Times New Roman" panose="02020603050405020304" pitchFamily="18" charset="0"/>
                      </a:endParaRPr>
                    </a:p>
                    <a:p>
                      <a:pPr marL="0" indent="0" algn="ctr">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(Probability = 50%)</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indent="0" algn="ctr">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High payoff, rub. </a:t>
                      </a:r>
                      <a:endParaRPr lang="ru-RU" sz="2800" dirty="0">
                        <a:solidFill>
                          <a:schemeClr val="bg1"/>
                        </a:solidFill>
                        <a:effectLst/>
                        <a:latin typeface="Times New Roman" panose="02020603050405020304" pitchFamily="18" charset="0"/>
                        <a:cs typeface="Times New Roman" panose="02020603050405020304" pitchFamily="18" charset="0"/>
                      </a:endParaRPr>
                    </a:p>
                    <a:p>
                      <a:pPr marL="0" indent="0" algn="ctr">
                        <a:lnSpc>
                          <a:spcPct val="150000"/>
                        </a:lnSpc>
                      </a:pPr>
                      <a:r>
                        <a:rPr lang="en-US" sz="2800" dirty="0">
                          <a:solidFill>
                            <a:schemeClr val="bg1"/>
                          </a:solidFill>
                          <a:effectLst/>
                          <a:latin typeface="Times New Roman" panose="02020603050405020304" pitchFamily="18" charset="0"/>
                          <a:cs typeface="Times New Roman" panose="02020603050405020304" pitchFamily="18" charset="0"/>
                        </a:rPr>
                        <a:t>(Probability = 50%)</a:t>
                      </a:r>
                      <a:endParaRPr lang="ru-RU"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42134224"/>
                  </a:ext>
                </a:extLst>
              </a:tr>
              <a:tr h="433775">
                <a:tc>
                  <a:txBody>
                    <a:bodyPr/>
                    <a:lstStyle/>
                    <a:p>
                      <a:pPr indent="450215"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Gamble 1</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indent="450215" algn="ctr">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280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0215" algn="ctr">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280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7546224"/>
                  </a:ext>
                </a:extLst>
              </a:tr>
              <a:tr h="433775">
                <a:tc>
                  <a:txBody>
                    <a:bodyPr/>
                    <a:lstStyle/>
                    <a:p>
                      <a:pPr indent="450215"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Gamble 2</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indent="450215" algn="ctr">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240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0215" algn="ctr">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360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36319781"/>
                  </a:ext>
                </a:extLst>
              </a:tr>
              <a:tr h="433775">
                <a:tc>
                  <a:txBody>
                    <a:bodyPr/>
                    <a:lstStyle/>
                    <a:p>
                      <a:pPr indent="450215"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Gamble 3</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indent="450215" algn="ctr">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200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0215" algn="ctr">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440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58000154"/>
                  </a:ext>
                </a:extLst>
              </a:tr>
              <a:tr h="433775">
                <a:tc>
                  <a:txBody>
                    <a:bodyPr/>
                    <a:lstStyle/>
                    <a:p>
                      <a:pPr indent="450215"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Gamble 4</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indent="450215" algn="ctr">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160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0215" algn="ctr">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520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50961736"/>
                  </a:ext>
                </a:extLst>
              </a:tr>
              <a:tr h="433775">
                <a:tc>
                  <a:txBody>
                    <a:bodyPr/>
                    <a:lstStyle/>
                    <a:p>
                      <a:pPr indent="450215"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Gamble 5</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indent="450215" algn="ctr">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120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0215" algn="ctr">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600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16524210"/>
                  </a:ext>
                </a:extLst>
              </a:tr>
              <a:tr h="433775">
                <a:tc>
                  <a:txBody>
                    <a:bodyPr/>
                    <a:lstStyle/>
                    <a:p>
                      <a:pPr indent="450215" algn="just">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Gamble 6</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indent="450215" algn="ctr">
                        <a:lnSpc>
                          <a:spcPct val="150000"/>
                        </a:lnSpc>
                      </a:pPr>
                      <a:r>
                        <a:rPr lang="en-US" sz="2800">
                          <a:solidFill>
                            <a:srgbClr val="253957"/>
                          </a:solidFill>
                          <a:effectLst/>
                          <a:latin typeface="Times New Roman" panose="02020603050405020304" pitchFamily="18" charset="0"/>
                          <a:cs typeface="Times New Roman" panose="02020603050405020304" pitchFamily="18" charset="0"/>
                        </a:rPr>
                        <a:t>20</a:t>
                      </a:r>
                      <a:endParaRPr lang="ru-RU" sz="280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0215" algn="ctr">
                        <a:lnSpc>
                          <a:spcPct val="150000"/>
                        </a:lnSpc>
                      </a:pPr>
                      <a:r>
                        <a:rPr lang="en-US" sz="2800" dirty="0">
                          <a:solidFill>
                            <a:srgbClr val="253957"/>
                          </a:solidFill>
                          <a:effectLst/>
                          <a:latin typeface="Times New Roman" panose="02020603050405020304" pitchFamily="18" charset="0"/>
                          <a:cs typeface="Times New Roman" panose="02020603050405020304" pitchFamily="18" charset="0"/>
                        </a:rPr>
                        <a:t>700</a:t>
                      </a:r>
                      <a:endParaRPr lang="ru-RU" sz="2800" dirty="0">
                        <a:solidFill>
                          <a:srgbClr val="253957"/>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68082871"/>
                  </a:ext>
                </a:extLst>
              </a:tr>
            </a:tbl>
          </a:graphicData>
        </a:graphic>
      </p:graphicFrame>
      <p:sp>
        <p:nvSpPr>
          <p:cNvPr id="14" name="Заголовок основного текста">
            <a:extLst>
              <a:ext uri="{FF2B5EF4-FFF2-40B4-BE49-F238E27FC236}">
                <a16:creationId xmlns:a16="http://schemas.microsoft.com/office/drawing/2014/main" id="{2D36B41B-D840-4B62-BB18-9747BB06EFA8}"/>
              </a:ext>
            </a:extLst>
          </p:cNvPr>
          <p:cNvSpPr txBox="1"/>
          <p:nvPr/>
        </p:nvSpPr>
        <p:spPr>
          <a:xfrm>
            <a:off x="1932166" y="6619804"/>
            <a:ext cx="6840760" cy="672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sz="3200" dirty="0"/>
              <a:t>Eckel &amp; Grossman (2002) </a:t>
            </a:r>
          </a:p>
        </p:txBody>
      </p:sp>
      <p:sp>
        <p:nvSpPr>
          <p:cNvPr id="1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69B71BF9-799C-4E82-B459-40FB72CA2E9C}"/>
              </a:ext>
            </a:extLst>
          </p:cNvPr>
          <p:cNvSpPr txBox="1"/>
          <p:nvPr/>
        </p:nvSpPr>
        <p:spPr>
          <a:xfrm>
            <a:off x="1556464" y="3557428"/>
            <a:ext cx="9893808" cy="3449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just">
              <a:lnSpc>
                <a:spcPct val="150000"/>
              </a:lnSpc>
            </a:pPr>
            <a:r>
              <a:rPr lang="en-US" sz="2800" dirty="0">
                <a:solidFill>
                  <a:srgbClr val="253957"/>
                </a:solidFill>
                <a:effectLst/>
                <a:latin typeface="Times New Roman" panose="02020603050405020304" pitchFamily="18" charset="0"/>
                <a:ea typeface="Times New Roman" panose="02020603050405020304" pitchFamily="18" charset="0"/>
              </a:rPr>
              <a:t>Suppose you have 1,000 rubles at your disposal, and you are asked to choose which part of a thousand rubles you will invest. The investment will either generate an income 2.5 times higher than the original investment or zero income. How much are you willing to invest?</a:t>
            </a:r>
            <a:endParaRPr lang="ru-RU" sz="2800" dirty="0">
              <a:solidFill>
                <a:srgbClr val="253957"/>
              </a:solidFill>
              <a:effectLst/>
              <a:latin typeface="Times New Roman" panose="02020603050405020304" pitchFamily="18" charset="0"/>
              <a:ea typeface="Times New Roman" panose="02020603050405020304" pitchFamily="18" charset="0"/>
            </a:endParaRPr>
          </a:p>
        </p:txBody>
      </p:sp>
      <p:sp>
        <p:nvSpPr>
          <p:cNvPr id="22" name="Заголовок основного текста">
            <a:extLst>
              <a:ext uri="{FF2B5EF4-FFF2-40B4-BE49-F238E27FC236}">
                <a16:creationId xmlns:a16="http://schemas.microsoft.com/office/drawing/2014/main" id="{7E27C5E2-A79C-42B0-8606-BC3C6B0BFFCF}"/>
              </a:ext>
            </a:extLst>
          </p:cNvPr>
          <p:cNvSpPr txBox="1"/>
          <p:nvPr/>
        </p:nvSpPr>
        <p:spPr>
          <a:xfrm>
            <a:off x="1949702" y="2422532"/>
            <a:ext cx="6840760" cy="672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Risk-attitude</a:t>
            </a:r>
          </a:p>
        </p:txBody>
      </p:sp>
      <p:sp>
        <p:nvSpPr>
          <p:cNvPr id="23" name="Заголовок основного текста">
            <a:extLst>
              <a:ext uri="{FF2B5EF4-FFF2-40B4-BE49-F238E27FC236}">
                <a16:creationId xmlns:a16="http://schemas.microsoft.com/office/drawing/2014/main" id="{FB3A5939-D5C8-4055-92A2-596DEB29FB63}"/>
              </a:ext>
            </a:extLst>
          </p:cNvPr>
          <p:cNvSpPr txBox="1"/>
          <p:nvPr/>
        </p:nvSpPr>
        <p:spPr>
          <a:xfrm>
            <a:off x="13986168" y="2422532"/>
            <a:ext cx="6840760" cy="672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Proactivity</a:t>
            </a:r>
          </a:p>
        </p:txBody>
      </p:sp>
      <p:sp>
        <p:nvSpPr>
          <p:cNvPr id="24"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BE677172-7700-4035-988F-6383CEF7EFA1}"/>
              </a:ext>
            </a:extLst>
          </p:cNvPr>
          <p:cNvSpPr txBox="1"/>
          <p:nvPr/>
        </p:nvSpPr>
        <p:spPr>
          <a:xfrm>
            <a:off x="13954890" y="3252118"/>
            <a:ext cx="8496944" cy="3449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just">
              <a:lnSpc>
                <a:spcPct val="150000"/>
              </a:lnSpc>
            </a:pPr>
            <a:r>
              <a:rPr lang="en-US" sz="2800" dirty="0">
                <a:solidFill>
                  <a:srgbClr val="253957"/>
                </a:solidFill>
                <a:effectLst/>
                <a:latin typeface="Times New Roman" panose="02020603050405020304" pitchFamily="18" charset="0"/>
                <a:ea typeface="Times New Roman" panose="02020603050405020304" pitchFamily="18" charset="0"/>
              </a:rPr>
              <a:t>Schweizer (2006) highlighted the main determinants of innovative performance: achievements need, self-confidence, perseverance, assertiveness, </a:t>
            </a:r>
            <a:r>
              <a:rPr lang="en-US" sz="2800" b="1" dirty="0">
                <a:solidFill>
                  <a:srgbClr val="253957"/>
                </a:solidFill>
                <a:effectLst/>
                <a:latin typeface="Times New Roman" panose="02020603050405020304" pitchFamily="18" charset="0"/>
                <a:ea typeface="Times New Roman" panose="02020603050405020304" pitchFamily="18" charset="0"/>
              </a:rPr>
              <a:t>proactivity</a:t>
            </a:r>
            <a:r>
              <a:rPr lang="en-US" sz="2800" dirty="0">
                <a:solidFill>
                  <a:srgbClr val="253957"/>
                </a:solidFill>
                <a:effectLst/>
                <a:latin typeface="Times New Roman" panose="02020603050405020304" pitchFamily="18" charset="0"/>
                <a:ea typeface="Times New Roman" panose="02020603050405020304" pitchFamily="18" charset="0"/>
              </a:rPr>
              <a:t>, extraversion, and cooperativeness</a:t>
            </a:r>
            <a:endParaRPr lang="ru-RU" sz="2800" dirty="0">
              <a:solidFill>
                <a:srgbClr val="253957"/>
              </a:solidFill>
              <a:effectLst/>
              <a:latin typeface="Times New Roman" panose="02020603050405020304" pitchFamily="18" charset="0"/>
              <a:ea typeface="Times New Roman" panose="02020603050405020304" pitchFamily="18" charset="0"/>
            </a:endParaRPr>
          </a:p>
        </p:txBody>
      </p:sp>
      <p:pic>
        <p:nvPicPr>
          <p:cNvPr id="25" name="Рисунок 24">
            <a:extLst>
              <a:ext uri="{FF2B5EF4-FFF2-40B4-BE49-F238E27FC236}">
                <a16:creationId xmlns:a16="http://schemas.microsoft.com/office/drawing/2014/main" id="{9B817772-AC5A-4801-ADC3-FA6723BEF841}"/>
              </a:ext>
            </a:extLst>
          </p:cNvPr>
          <p:cNvPicPr>
            <a:picLocks noChangeAspect="1"/>
          </p:cNvPicPr>
          <p:nvPr/>
        </p:nvPicPr>
        <p:blipFill>
          <a:blip r:embed="rId3"/>
          <a:stretch>
            <a:fillRect/>
          </a:stretch>
        </p:blipFill>
        <p:spPr>
          <a:xfrm>
            <a:off x="16179226" y="7425345"/>
            <a:ext cx="5916848" cy="5677798"/>
          </a:xfrm>
          <a:prstGeom prst="rect">
            <a:avLst/>
          </a:prstGeom>
        </p:spPr>
      </p:pic>
      <p:sp>
        <p:nvSpPr>
          <p:cNvPr id="2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1F704E7F-66E7-475E-B66C-33B4D2E0EEC6}"/>
              </a:ext>
            </a:extLst>
          </p:cNvPr>
          <p:cNvSpPr txBox="1"/>
          <p:nvPr/>
        </p:nvSpPr>
        <p:spPr>
          <a:xfrm>
            <a:off x="13986168" y="6680493"/>
            <a:ext cx="8030198" cy="6520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en-US" sz="3200" b="1" dirty="0"/>
              <a:t>Kahneman, Tversky (1984) “Choices, Values, and Frames”</a:t>
            </a:r>
          </a:p>
          <a:p>
            <a:pPr algn="l">
              <a:defRPr sz="2800">
                <a:solidFill>
                  <a:srgbClr val="253957"/>
                </a:solidFill>
                <a:latin typeface="+mn-lt"/>
                <a:ea typeface="+mn-ea"/>
                <a:cs typeface="+mn-cs"/>
                <a:sym typeface="Arial Narrow"/>
              </a:defRPr>
            </a:pPr>
            <a:endParaRPr sz="3200" b="1" dirty="0"/>
          </a:p>
        </p:txBody>
      </p:sp>
      <p:sp>
        <p:nvSpPr>
          <p:cNvPr id="2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8AD52EEA-752D-49C0-B952-59A6C3FE4849}"/>
              </a:ext>
            </a:extLst>
          </p:cNvPr>
          <p:cNvSpPr txBox="1"/>
          <p:nvPr/>
        </p:nvSpPr>
        <p:spPr>
          <a:xfrm>
            <a:off x="1387791" y="11852481"/>
            <a:ext cx="10312898" cy="13160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indent="92075" algn="just">
              <a:lnSpc>
                <a:spcPct val="150000"/>
              </a:lnSpc>
            </a:pPr>
            <a:r>
              <a:rPr lang="en-US" sz="2800" b="1" dirty="0">
                <a:solidFill>
                  <a:srgbClr val="253957"/>
                </a:solidFill>
                <a:latin typeface="Times New Roman" panose="02020603050405020304" pitchFamily="18" charset="0"/>
                <a:ea typeface="Times New Roman" panose="02020603050405020304" pitchFamily="18" charset="0"/>
              </a:rPr>
              <a:t>Hypothesis</a:t>
            </a:r>
            <a:r>
              <a:rPr lang="en-US" sz="2800" dirty="0">
                <a:solidFill>
                  <a:srgbClr val="253957"/>
                </a:solidFill>
                <a:latin typeface="Times New Roman" panose="02020603050405020304" pitchFamily="18" charset="0"/>
                <a:ea typeface="Times New Roman" panose="02020603050405020304" pitchFamily="18" charset="0"/>
              </a:rPr>
              <a:t>: Willingness to receive under risk is higher than willingness to invest under risk. </a:t>
            </a:r>
            <a:endParaRPr lang="ru-RU" sz="2800" dirty="0">
              <a:solidFill>
                <a:srgbClr val="253957"/>
              </a:solidFill>
              <a:effectLst/>
              <a:latin typeface="Times New Roman" panose="02020603050405020304" pitchFamily="18" charset="0"/>
              <a:ea typeface="Times New Roman" panose="02020603050405020304" pitchFamily="18" charset="0"/>
            </a:endParaRPr>
          </a:p>
        </p:txBody>
      </p:sp>
      <p:sp>
        <p:nvSpPr>
          <p:cNvPr id="17" name="Название подразделения, лаборатории, факультета и т.д.">
            <a:extLst>
              <a:ext uri="{FF2B5EF4-FFF2-40B4-BE49-F238E27FC236}">
                <a16:creationId xmlns:a16="http://schemas.microsoft.com/office/drawing/2014/main" id="{FD4561CF-236E-4C26-87BE-062CE048FF0A}"/>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spTree>
    <p:extLst>
      <p:ext uri="{BB962C8B-B14F-4D97-AF65-F5344CB8AC3E}">
        <p14:creationId xmlns:p14="http://schemas.microsoft.com/office/powerpoint/2010/main" val="280146461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6" y="599374"/>
            <a:ext cx="16993888" cy="11995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en-US" dirty="0"/>
              <a:t>Hypotheses</a:t>
            </a:r>
            <a:endParaRPr lang="ru-RU"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Номер слайда 1">
            <a:extLst>
              <a:ext uri="{FF2B5EF4-FFF2-40B4-BE49-F238E27FC236}">
                <a16:creationId xmlns:a16="http://schemas.microsoft.com/office/drawing/2014/main" id="{0ACEA808-822C-4C6D-A50B-D7D8309A654B}"/>
              </a:ext>
            </a:extLst>
          </p:cNvPr>
          <p:cNvSpPr>
            <a:spLocks noGrp="1"/>
          </p:cNvSpPr>
          <p:nvPr>
            <p:ph type="sldNum" sz="quarter" idx="2"/>
          </p:nvPr>
        </p:nvSpPr>
        <p:spPr/>
        <p:txBody>
          <a:bodyPr/>
          <a:lstStyle/>
          <a:p>
            <a:fld id="{86CB4B4D-7CA3-9044-876B-883B54F8677D}" type="slidenum">
              <a:rPr lang="ru-RU" smtClean="0"/>
              <a:t>9</a:t>
            </a:fld>
            <a:endParaRPr lang="ru-RU"/>
          </a:p>
        </p:txBody>
      </p:sp>
      <p:graphicFrame>
        <p:nvGraphicFramePr>
          <p:cNvPr id="4" name="Таблица 4">
            <a:extLst>
              <a:ext uri="{FF2B5EF4-FFF2-40B4-BE49-F238E27FC236}">
                <a16:creationId xmlns:a16="http://schemas.microsoft.com/office/drawing/2014/main" id="{330FCC06-D0BB-4677-AEEC-78DC8F132E1B}"/>
              </a:ext>
            </a:extLst>
          </p:cNvPr>
          <p:cNvGraphicFramePr>
            <a:graphicFrameLocks noGrp="1"/>
          </p:cNvGraphicFramePr>
          <p:nvPr>
            <p:extLst>
              <p:ext uri="{D42A27DB-BD31-4B8C-83A1-F6EECF244321}">
                <p14:modId xmlns:p14="http://schemas.microsoft.com/office/powerpoint/2010/main" val="3304914506"/>
              </p:ext>
            </p:extLst>
          </p:nvPr>
        </p:nvGraphicFramePr>
        <p:xfrm>
          <a:off x="994755" y="2157462"/>
          <a:ext cx="22394489" cy="11216640"/>
        </p:xfrm>
        <a:graphic>
          <a:graphicData uri="http://schemas.openxmlformats.org/drawingml/2006/table">
            <a:tbl>
              <a:tblPr firstRow="1" bandRow="1">
                <a:tableStyleId>{B301B821-A1FF-4177-AEE7-76D212191A09}</a:tableStyleId>
              </a:tblPr>
              <a:tblGrid>
                <a:gridCol w="1948881">
                  <a:extLst>
                    <a:ext uri="{9D8B030D-6E8A-4147-A177-3AD203B41FA5}">
                      <a16:colId xmlns:a16="http://schemas.microsoft.com/office/drawing/2014/main" val="2972060912"/>
                    </a:ext>
                  </a:extLst>
                </a:gridCol>
                <a:gridCol w="4783868">
                  <a:extLst>
                    <a:ext uri="{9D8B030D-6E8A-4147-A177-3AD203B41FA5}">
                      <a16:colId xmlns:a16="http://schemas.microsoft.com/office/drawing/2014/main" val="779274230"/>
                    </a:ext>
                  </a:extLst>
                </a:gridCol>
                <a:gridCol w="6696744">
                  <a:extLst>
                    <a:ext uri="{9D8B030D-6E8A-4147-A177-3AD203B41FA5}">
                      <a16:colId xmlns:a16="http://schemas.microsoft.com/office/drawing/2014/main" val="503298798"/>
                    </a:ext>
                  </a:extLst>
                </a:gridCol>
                <a:gridCol w="8964996">
                  <a:extLst>
                    <a:ext uri="{9D8B030D-6E8A-4147-A177-3AD203B41FA5}">
                      <a16:colId xmlns:a16="http://schemas.microsoft.com/office/drawing/2014/main" val="470890981"/>
                    </a:ext>
                  </a:extLst>
                </a:gridCol>
              </a:tblGrid>
              <a:tr h="370840">
                <a:tc>
                  <a:txBody>
                    <a:bodyPr/>
                    <a:lstStyle/>
                    <a:p>
                      <a:endParaRPr lang="ru-RU" sz="3200">
                        <a:latin typeface="Times New Roman" panose="02020603050405020304" pitchFamily="18" charset="0"/>
                        <a:cs typeface="Times New Roman" panose="02020603050405020304" pitchFamily="18" charset="0"/>
                      </a:endParaRPr>
                    </a:p>
                  </a:txBody>
                  <a:tcPr/>
                </a:tc>
                <a:tc>
                  <a:txBody>
                    <a:bodyPr/>
                    <a:lstStyle/>
                    <a:p>
                      <a:r>
                        <a:rPr lang="en-US" sz="3200" dirty="0" err="1">
                          <a:latin typeface="Times New Roman" panose="02020603050405020304" pitchFamily="18" charset="0"/>
                          <a:cs typeface="Times New Roman" panose="02020603050405020304" pitchFamily="18" charset="0"/>
                        </a:rPr>
                        <a:t>PtI</a:t>
                      </a:r>
                      <a:endParaRPr lang="ru-RU" sz="3200" dirty="0">
                        <a:latin typeface="Times New Roman" panose="02020603050405020304" pitchFamily="18" charset="0"/>
                        <a:cs typeface="Times New Roman" panose="02020603050405020304" pitchFamily="18" charset="0"/>
                      </a:endParaRPr>
                    </a:p>
                  </a:txBody>
                  <a:tcPr/>
                </a:tc>
                <a:tc>
                  <a:txBody>
                    <a:bodyPr/>
                    <a:lstStyle/>
                    <a:p>
                      <a:r>
                        <a:rPr lang="en-US" sz="3200" dirty="0">
                          <a:latin typeface="Times New Roman" panose="02020603050405020304" pitchFamily="18" charset="0"/>
                          <a:cs typeface="Times New Roman" panose="02020603050405020304" pitchFamily="18" charset="0"/>
                        </a:rPr>
                        <a:t>Risk-attitude</a:t>
                      </a:r>
                      <a:endParaRPr lang="ru-RU" sz="3200" dirty="0">
                        <a:latin typeface="Times New Roman" panose="02020603050405020304" pitchFamily="18" charset="0"/>
                        <a:cs typeface="Times New Roman" panose="02020603050405020304" pitchFamily="18" charset="0"/>
                      </a:endParaRPr>
                    </a:p>
                  </a:txBody>
                  <a:tcPr/>
                </a:tc>
                <a:tc>
                  <a:txBody>
                    <a:bodyPr/>
                    <a:lstStyle/>
                    <a:p>
                      <a:r>
                        <a:rPr lang="en-US" sz="3200" dirty="0">
                          <a:latin typeface="Times New Roman" panose="02020603050405020304" pitchFamily="18" charset="0"/>
                          <a:cs typeface="Times New Roman" panose="02020603050405020304" pitchFamily="18" charset="0"/>
                        </a:rPr>
                        <a:t>Source</a:t>
                      </a:r>
                      <a:endParaRPr lang="ru-RU"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80514909"/>
                  </a:ext>
                </a:extLst>
              </a:tr>
              <a:tr h="370840">
                <a:tc>
                  <a:txBody>
                    <a:bodyPr/>
                    <a:lstStyle/>
                    <a:p>
                      <a:r>
                        <a:rPr lang="en-US" sz="3200" dirty="0">
                          <a:latin typeface="Times New Roman" panose="02020603050405020304" pitchFamily="18" charset="0"/>
                          <a:cs typeface="Times New Roman" panose="02020603050405020304" pitchFamily="18" charset="0"/>
                        </a:rPr>
                        <a:t>H1</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SS</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GB" sz="3200" dirty="0">
                          <a:latin typeface="Times New Roman" panose="02020603050405020304" pitchFamily="18" charset="0"/>
                          <a:cs typeface="Times New Roman" panose="02020603050405020304" pitchFamily="18" charset="0"/>
                        </a:rPr>
                        <a:t>Schweizer (2006), Zuckerman (1994)</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529498925"/>
                  </a:ext>
                </a:extLst>
              </a:tr>
              <a:tr h="370840">
                <a:tc>
                  <a:txBody>
                    <a:bodyPr/>
                    <a:lstStyle/>
                    <a:p>
                      <a:r>
                        <a:rPr lang="en-US" sz="3200" dirty="0">
                          <a:latin typeface="Times New Roman" panose="02020603050405020304" pitchFamily="18" charset="0"/>
                          <a:cs typeface="Times New Roman" panose="02020603050405020304" pitchFamily="18" charset="0"/>
                        </a:rPr>
                        <a:t>H2</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Creativity</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GB" sz="3200" dirty="0">
                          <a:latin typeface="Times New Roman" panose="02020603050405020304" pitchFamily="18" charset="0"/>
                          <a:cs typeface="Times New Roman" panose="02020603050405020304" pitchFamily="18" charset="0"/>
                        </a:rPr>
                        <a:t>Schweizer (2006)</a:t>
                      </a:r>
                      <a:r>
                        <a:rPr lang="en-US" sz="3200" dirty="0">
                          <a:latin typeface="Times New Roman" panose="02020603050405020304" pitchFamily="18" charset="0"/>
                          <a:cs typeface="Times New Roman" panose="02020603050405020304" pitchFamily="18" charset="0"/>
                        </a:rPr>
                        <a:t>, </a:t>
                      </a:r>
                      <a:r>
                        <a:rPr lang="en-GB" sz="3200" dirty="0" err="1">
                          <a:latin typeface="Times New Roman" panose="02020603050405020304" pitchFamily="18" charset="0"/>
                          <a:cs typeface="Times New Roman" panose="02020603050405020304" pitchFamily="18" charset="0"/>
                        </a:rPr>
                        <a:t>Yagolkovskiy</a:t>
                      </a:r>
                      <a:r>
                        <a:rPr lang="en-GB" sz="3200" dirty="0">
                          <a:latin typeface="Times New Roman" panose="02020603050405020304" pitchFamily="18" charset="0"/>
                          <a:cs typeface="Times New Roman" panose="02020603050405020304" pitchFamily="18" charset="0"/>
                        </a:rPr>
                        <a:t> (2019)</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97451708"/>
                  </a:ext>
                </a:extLst>
              </a:tr>
              <a:tr h="370840">
                <a:tc>
                  <a:txBody>
                    <a:bodyPr/>
                    <a:lstStyle/>
                    <a:p>
                      <a:r>
                        <a:rPr lang="en-US" sz="3200" dirty="0">
                          <a:latin typeface="Times New Roman" panose="02020603050405020304" pitchFamily="18" charset="0"/>
                          <a:cs typeface="Times New Roman" panose="02020603050405020304" pitchFamily="18" charset="0"/>
                        </a:rPr>
                        <a:t>H3</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Risk-attitude</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sz="3200" dirty="0">
                          <a:latin typeface="Times New Roman" panose="02020603050405020304" pitchFamily="18" charset="0"/>
                          <a:cs typeface="Times New Roman" panose="02020603050405020304" pitchFamily="18" charset="0"/>
                        </a:rPr>
                        <a:t> </a:t>
                      </a:r>
                      <a:r>
                        <a:rPr lang="en-GB" sz="3200" dirty="0">
                          <a:latin typeface="Times New Roman" panose="02020603050405020304" pitchFamily="18" charset="0"/>
                          <a:cs typeface="Times New Roman" panose="02020603050405020304" pitchFamily="18" charset="0"/>
                        </a:rPr>
                        <a:t>Schweizer (2006),</a:t>
                      </a:r>
                      <a:r>
                        <a:rPr lang="en-US" sz="3200" dirty="0">
                          <a:latin typeface="Times New Roman" panose="02020603050405020304" pitchFamily="18" charset="0"/>
                          <a:cs typeface="Times New Roman" panose="02020603050405020304" pitchFamily="18" charset="0"/>
                        </a:rPr>
                        <a:t> Loch (2017) and Shen et al. (2018)</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94222847"/>
                  </a:ext>
                </a:extLst>
              </a:tr>
              <a:tr h="370840">
                <a:tc>
                  <a:txBody>
                    <a:bodyPr/>
                    <a:lstStyle/>
                    <a:p>
                      <a:r>
                        <a:rPr lang="en-US" sz="3200" dirty="0">
                          <a:latin typeface="Times New Roman" panose="02020603050405020304" pitchFamily="18" charset="0"/>
                          <a:cs typeface="Times New Roman" panose="02020603050405020304" pitchFamily="18" charset="0"/>
                        </a:rPr>
                        <a:t>H4</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Proactivity</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GB" sz="3200" dirty="0">
                          <a:latin typeface="Times New Roman" panose="02020603050405020304" pitchFamily="18" charset="0"/>
                          <a:cs typeface="Times New Roman" panose="02020603050405020304" pitchFamily="18" charset="0"/>
                        </a:rPr>
                        <a:t>Schweizer (2006)</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07241182"/>
                  </a:ext>
                </a:extLst>
              </a:tr>
              <a:tr h="370840">
                <a:tc>
                  <a:txBody>
                    <a:bodyPr/>
                    <a:lstStyle/>
                    <a:p>
                      <a:r>
                        <a:rPr lang="en-US" sz="3200" dirty="0">
                          <a:latin typeface="Times New Roman" panose="02020603050405020304" pitchFamily="18" charset="0"/>
                          <a:cs typeface="Times New Roman" panose="02020603050405020304" pitchFamily="18" charset="0"/>
                        </a:rPr>
                        <a:t>H5</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Age</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GB" sz="3200" dirty="0">
                          <a:latin typeface="Times New Roman" panose="02020603050405020304" pitchFamily="18" charset="0"/>
                          <a:cs typeface="Times New Roman" panose="02020603050405020304" pitchFamily="18" charset="0"/>
                        </a:rPr>
                        <a:t>Brooks et al. (2018); Guenzel &amp; </a:t>
                      </a:r>
                      <a:r>
                        <a:rPr lang="en-GB" sz="3200" dirty="0" err="1">
                          <a:latin typeface="Times New Roman" panose="02020603050405020304" pitchFamily="18" charset="0"/>
                          <a:cs typeface="Times New Roman" panose="02020603050405020304" pitchFamily="18" charset="0"/>
                        </a:rPr>
                        <a:t>Malmendier</a:t>
                      </a:r>
                      <a:r>
                        <a:rPr lang="en-GB" sz="3200" dirty="0">
                          <a:latin typeface="Times New Roman" panose="02020603050405020304" pitchFamily="18" charset="0"/>
                          <a:cs typeface="Times New Roman" panose="02020603050405020304" pitchFamily="18" charset="0"/>
                        </a:rPr>
                        <a:t> (2020); </a:t>
                      </a:r>
                      <a:r>
                        <a:rPr lang="en-GB" sz="3200" dirty="0" err="1">
                          <a:latin typeface="Times New Roman" panose="02020603050405020304" pitchFamily="18" charset="0"/>
                          <a:cs typeface="Times New Roman" panose="02020603050405020304" pitchFamily="18" charset="0"/>
                        </a:rPr>
                        <a:t>Serfling</a:t>
                      </a:r>
                      <a:r>
                        <a:rPr lang="en-GB" sz="3200" dirty="0">
                          <a:latin typeface="Times New Roman" panose="02020603050405020304" pitchFamily="18" charset="0"/>
                          <a:cs typeface="Times New Roman" panose="02020603050405020304" pitchFamily="18" charset="0"/>
                        </a:rPr>
                        <a:t> (2014)</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49020611"/>
                  </a:ext>
                </a:extLst>
              </a:tr>
              <a:tr h="370840">
                <a:tc>
                  <a:txBody>
                    <a:bodyPr/>
                    <a:lstStyle/>
                    <a:p>
                      <a:r>
                        <a:rPr lang="en-US" sz="3200" dirty="0">
                          <a:latin typeface="Times New Roman" panose="02020603050405020304" pitchFamily="18" charset="0"/>
                          <a:cs typeface="Times New Roman" panose="02020603050405020304" pitchFamily="18" charset="0"/>
                        </a:rPr>
                        <a:t>H6</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Male</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b="0" u="none" strike="noStrike" cap="none" spc="0" baseline="0" dirty="0">
                          <a:ln>
                            <a:noFill/>
                          </a:ln>
                          <a:solidFill>
                            <a:schemeClr val="tx1"/>
                          </a:solidFill>
                          <a:uFillTx/>
                          <a:latin typeface="Times New Roman" panose="02020603050405020304" pitchFamily="18" charset="0"/>
                          <a:cs typeface="Times New Roman" panose="02020603050405020304" pitchFamily="18" charset="0"/>
                          <a:sym typeface="Helvetica Light"/>
                        </a:rPr>
                        <a:t>Adams &amp; </a:t>
                      </a:r>
                      <a:r>
                        <a:rPr lang="en-US" sz="3200" b="0" u="none" strike="noStrike" cap="none" spc="0" baseline="0" dirty="0" err="1">
                          <a:ln>
                            <a:noFill/>
                          </a:ln>
                          <a:solidFill>
                            <a:schemeClr val="tx1"/>
                          </a:solidFill>
                          <a:uFillTx/>
                          <a:latin typeface="Times New Roman" panose="02020603050405020304" pitchFamily="18" charset="0"/>
                          <a:cs typeface="Times New Roman" panose="02020603050405020304" pitchFamily="18" charset="0"/>
                          <a:sym typeface="Helvetica Light"/>
                        </a:rPr>
                        <a:t>Ragunathan</a:t>
                      </a:r>
                      <a:r>
                        <a:rPr lang="en-US" sz="3200" b="0" u="none" strike="noStrike" cap="none" spc="0" baseline="0" dirty="0">
                          <a:ln>
                            <a:noFill/>
                          </a:ln>
                          <a:solidFill>
                            <a:schemeClr val="tx1"/>
                          </a:solidFill>
                          <a:uFillTx/>
                          <a:latin typeface="Times New Roman" panose="02020603050405020304" pitchFamily="18" charset="0"/>
                          <a:cs typeface="Times New Roman" panose="02020603050405020304" pitchFamily="18" charset="0"/>
                          <a:sym typeface="Helvetica Light"/>
                        </a:rPr>
                        <a:t> (2017); </a:t>
                      </a:r>
                      <a:r>
                        <a:rPr lang="en-US" sz="3200" b="0" u="none" strike="noStrike" cap="none" spc="0" baseline="0" dirty="0" err="1">
                          <a:ln>
                            <a:noFill/>
                          </a:ln>
                          <a:solidFill>
                            <a:schemeClr val="tx1"/>
                          </a:solidFill>
                          <a:uFillTx/>
                          <a:latin typeface="Times New Roman" panose="02020603050405020304" pitchFamily="18" charset="0"/>
                          <a:cs typeface="Times New Roman" panose="02020603050405020304" pitchFamily="18" charset="0"/>
                          <a:sym typeface="Helvetica Light"/>
                        </a:rPr>
                        <a:t>Charness</a:t>
                      </a:r>
                      <a:r>
                        <a:rPr lang="en-US" sz="3200" b="0" u="none" strike="noStrike" cap="none" spc="0" baseline="0" dirty="0">
                          <a:ln>
                            <a:noFill/>
                          </a:ln>
                          <a:solidFill>
                            <a:schemeClr val="tx1"/>
                          </a:solidFill>
                          <a:uFillTx/>
                          <a:latin typeface="Times New Roman" panose="02020603050405020304" pitchFamily="18" charset="0"/>
                          <a:cs typeface="Times New Roman" panose="02020603050405020304" pitchFamily="18" charset="0"/>
                          <a:sym typeface="Helvetica Light"/>
                        </a:rPr>
                        <a:t> et al. (2013); Rossi et al. (2017)</a:t>
                      </a:r>
                      <a:endParaRPr lang="ru-RU" sz="3200" b="0" i="0" u="none" strike="noStrike" cap="none" spc="0" baseline="0" dirty="0">
                        <a:ln>
                          <a:noFill/>
                        </a:ln>
                        <a:solidFill>
                          <a:schemeClr val="tx1"/>
                        </a:solidFill>
                        <a:uFillTx/>
                        <a:latin typeface="Times New Roman" panose="02020603050405020304" pitchFamily="18" charset="0"/>
                        <a:ea typeface="+mn-ea"/>
                        <a:cs typeface="Times New Roman" panose="02020603050405020304" pitchFamily="18" charset="0"/>
                        <a:sym typeface="Helvetica Light"/>
                      </a:endParaRPr>
                    </a:p>
                  </a:txBody>
                  <a:tcPr anchor="ctr"/>
                </a:tc>
                <a:extLst>
                  <a:ext uri="{0D108BD9-81ED-4DB2-BD59-A6C34878D82A}">
                    <a16:rowId xmlns:a16="http://schemas.microsoft.com/office/drawing/2014/main" val="1867530362"/>
                  </a:ext>
                </a:extLst>
              </a:tr>
              <a:tr h="370840">
                <a:tc>
                  <a:txBody>
                    <a:bodyPr/>
                    <a:lstStyle/>
                    <a:p>
                      <a:r>
                        <a:rPr lang="en-US" sz="3200" dirty="0">
                          <a:latin typeface="Times New Roman" panose="02020603050405020304" pitchFamily="18" charset="0"/>
                          <a:cs typeface="Times New Roman" panose="02020603050405020304" pitchFamily="18" charset="0"/>
                        </a:rPr>
                        <a:t>H7</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Income</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GB" sz="3200" dirty="0" err="1">
                          <a:latin typeface="Times New Roman" panose="02020603050405020304" pitchFamily="18" charset="0"/>
                          <a:cs typeface="Times New Roman" panose="02020603050405020304" pitchFamily="18" charset="0"/>
                        </a:rPr>
                        <a:t>Hubar</a:t>
                      </a:r>
                      <a:r>
                        <a:rPr lang="en-GB" sz="3200" dirty="0">
                          <a:latin typeface="Times New Roman" panose="02020603050405020304" pitchFamily="18" charset="0"/>
                          <a:cs typeface="Times New Roman" panose="02020603050405020304" pitchFamily="18" charset="0"/>
                        </a:rPr>
                        <a:t> et al. (2020)</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150454890"/>
                  </a:ext>
                </a:extLst>
              </a:tr>
              <a:tr h="370840">
                <a:tc>
                  <a:txBody>
                    <a:bodyPr/>
                    <a:lstStyle/>
                    <a:p>
                      <a:r>
                        <a:rPr lang="en-US" sz="3200" dirty="0">
                          <a:latin typeface="Times New Roman" panose="02020603050405020304" pitchFamily="18" charset="0"/>
                          <a:cs typeface="Times New Roman" panose="02020603050405020304" pitchFamily="18" charset="0"/>
                        </a:rPr>
                        <a:t>H8</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Partner</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GB" sz="3200" dirty="0" err="1">
                          <a:latin typeface="Times New Roman" panose="02020603050405020304" pitchFamily="18" charset="0"/>
                          <a:cs typeface="Times New Roman" panose="02020603050405020304" pitchFamily="18" charset="0"/>
                        </a:rPr>
                        <a:t>Roussanov</a:t>
                      </a:r>
                      <a:r>
                        <a:rPr lang="en-GB" sz="3200" dirty="0">
                          <a:latin typeface="Times New Roman" panose="02020603050405020304" pitchFamily="18" charset="0"/>
                          <a:cs typeface="Times New Roman" panose="02020603050405020304" pitchFamily="18" charset="0"/>
                        </a:rPr>
                        <a:t> &amp; </a:t>
                      </a:r>
                      <a:r>
                        <a:rPr lang="en-GB" sz="3200" dirty="0" err="1">
                          <a:latin typeface="Times New Roman" panose="02020603050405020304" pitchFamily="18" charset="0"/>
                          <a:cs typeface="Times New Roman" panose="02020603050405020304" pitchFamily="18" charset="0"/>
                        </a:rPr>
                        <a:t>Savor</a:t>
                      </a:r>
                      <a:r>
                        <a:rPr lang="en-GB" sz="3200" dirty="0">
                          <a:latin typeface="Times New Roman" panose="02020603050405020304" pitchFamily="18" charset="0"/>
                          <a:cs typeface="Times New Roman" panose="02020603050405020304" pitchFamily="18" charset="0"/>
                        </a:rPr>
                        <a:t> (2014)</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24273550"/>
                  </a:ext>
                </a:extLst>
              </a:tr>
              <a:tr h="370840">
                <a:tc>
                  <a:txBody>
                    <a:bodyPr/>
                    <a:lstStyle/>
                    <a:p>
                      <a:r>
                        <a:rPr lang="en-US" sz="3200" dirty="0">
                          <a:latin typeface="Times New Roman" panose="02020603050405020304" pitchFamily="18" charset="0"/>
                          <a:cs typeface="Times New Roman" panose="02020603050405020304" pitchFamily="18" charset="0"/>
                        </a:rPr>
                        <a:t>H9</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Big family experience</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GB" sz="3200" dirty="0">
                          <a:latin typeface="Times New Roman" panose="02020603050405020304" pitchFamily="18" charset="0"/>
                          <a:cs typeface="Times New Roman" panose="02020603050405020304" pitchFamily="18" charset="0"/>
                        </a:rPr>
                        <a:t>Ngan-ling Chow &amp; Zhao (1996)</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748836101"/>
                  </a:ext>
                </a:extLst>
              </a:tr>
              <a:tr h="370840">
                <a:tc>
                  <a:txBody>
                    <a:bodyPr/>
                    <a:lstStyle/>
                    <a:p>
                      <a:r>
                        <a:rPr lang="en-US" sz="3200" dirty="0">
                          <a:latin typeface="Times New Roman" panose="02020603050405020304" pitchFamily="18" charset="0"/>
                          <a:cs typeface="Times New Roman" panose="02020603050405020304" pitchFamily="18" charset="0"/>
                        </a:rPr>
                        <a:t>H10</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Disaster</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GB" sz="3200" dirty="0" err="1">
                          <a:latin typeface="Times New Roman" panose="02020603050405020304" pitchFamily="18" charset="0"/>
                          <a:cs typeface="Times New Roman" panose="02020603050405020304" pitchFamily="18" charset="0"/>
                        </a:rPr>
                        <a:t>Bernile</a:t>
                      </a:r>
                      <a:r>
                        <a:rPr lang="en-GB" sz="3200" dirty="0">
                          <a:latin typeface="Times New Roman" panose="02020603050405020304" pitchFamily="18" charset="0"/>
                          <a:cs typeface="Times New Roman" panose="02020603050405020304" pitchFamily="18" charset="0"/>
                        </a:rPr>
                        <a:t> et al. (2017)</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11896289"/>
                  </a:ext>
                </a:extLst>
              </a:tr>
              <a:tr h="370840">
                <a:tc>
                  <a:txBody>
                    <a:bodyPr/>
                    <a:lstStyle/>
                    <a:p>
                      <a:r>
                        <a:rPr lang="en-US" sz="3200" dirty="0">
                          <a:latin typeface="Times New Roman" panose="02020603050405020304" pitchFamily="18" charset="0"/>
                          <a:cs typeface="Times New Roman" panose="02020603050405020304" pitchFamily="18" charset="0"/>
                        </a:rPr>
                        <a:t>H11</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Education (field, level and </a:t>
                      </a:r>
                      <a:r>
                        <a:rPr lang="en-US" sz="3200" b="0" dirty="0">
                          <a:latin typeface="Times New Roman" panose="02020603050405020304" pitchFamily="18" charset="0"/>
                          <a:cs typeface="Times New Roman" panose="02020603050405020304" pitchFamily="18" charset="0"/>
                        </a:rPr>
                        <a:t>number of Universities</a:t>
                      </a:r>
                      <a:r>
                        <a:rPr lang="en-US" sz="3200" dirty="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GB" sz="3200" dirty="0" err="1">
                          <a:latin typeface="Times New Roman" panose="02020603050405020304" pitchFamily="18" charset="0"/>
                          <a:cs typeface="Times New Roman" panose="02020603050405020304" pitchFamily="18" charset="0"/>
                        </a:rPr>
                        <a:t>Allemand</a:t>
                      </a:r>
                      <a:r>
                        <a:rPr lang="en-GB" sz="3200" dirty="0">
                          <a:latin typeface="Times New Roman" panose="02020603050405020304" pitchFamily="18" charset="0"/>
                          <a:cs typeface="Times New Roman" panose="02020603050405020304" pitchFamily="18" charset="0"/>
                        </a:rPr>
                        <a:t> et al. (2017)</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446097844"/>
                  </a:ext>
                </a:extLst>
              </a:tr>
              <a:tr h="370840">
                <a:tc>
                  <a:txBody>
                    <a:bodyPr/>
                    <a:lstStyle/>
                    <a:p>
                      <a:r>
                        <a:rPr lang="en-US" sz="3200" dirty="0">
                          <a:latin typeface="Times New Roman" panose="02020603050405020304" pitchFamily="18" charset="0"/>
                          <a:cs typeface="Times New Roman" panose="02020603050405020304" pitchFamily="18" charset="0"/>
                        </a:rPr>
                        <a:t>H12</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a:latin typeface="Times New Roman" panose="02020603050405020304" pitchFamily="18" charset="0"/>
                        <a:cs typeface="Times New Roman" panose="02020603050405020304" pitchFamily="18" charset="0"/>
                      </a:endParaRPr>
                    </a:p>
                  </a:txBody>
                  <a:tcPr anchor="ctr"/>
                </a:tc>
                <a:tc>
                  <a:txBody>
                    <a:bodyPr/>
                    <a:lstStyle/>
                    <a:p>
                      <a:r>
                        <a:rPr lang="en-US" sz="3200" b="0" dirty="0">
                          <a:latin typeface="Times New Roman" panose="02020603050405020304" pitchFamily="18" charset="0"/>
                          <a:cs typeface="Times New Roman" panose="02020603050405020304" pitchFamily="18" charset="0"/>
                        </a:rPr>
                        <a:t>Working experience</a:t>
                      </a:r>
                      <a:endParaRPr lang="ru-RU" sz="3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GB" sz="3200" dirty="0" err="1">
                          <a:latin typeface="Times New Roman" panose="02020603050405020304" pitchFamily="18" charset="0"/>
                          <a:cs typeface="Times New Roman" panose="02020603050405020304" pitchFamily="18" charset="0"/>
                        </a:rPr>
                        <a:t>Allemand</a:t>
                      </a:r>
                      <a:r>
                        <a:rPr lang="en-GB" sz="3200" dirty="0">
                          <a:latin typeface="Times New Roman" panose="02020603050405020304" pitchFamily="18" charset="0"/>
                          <a:cs typeface="Times New Roman" panose="02020603050405020304" pitchFamily="18" charset="0"/>
                        </a:rPr>
                        <a:t> et al. (2017)</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687770220"/>
                  </a:ext>
                </a:extLst>
              </a:tr>
              <a:tr h="370840">
                <a:tc>
                  <a:txBody>
                    <a:bodyPr/>
                    <a:lstStyle/>
                    <a:p>
                      <a:r>
                        <a:rPr lang="en-US" sz="3200" dirty="0">
                          <a:latin typeface="Times New Roman" panose="02020603050405020304" pitchFamily="18" charset="0"/>
                          <a:cs typeface="Times New Roman" panose="02020603050405020304" pitchFamily="18" charset="0"/>
                        </a:rPr>
                        <a:t>H13</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a:latin typeface="Times New Roman" panose="02020603050405020304" pitchFamily="18" charset="0"/>
                        <a:cs typeface="Times New Roman" panose="02020603050405020304" pitchFamily="18" charset="0"/>
                      </a:endParaRPr>
                    </a:p>
                  </a:txBody>
                  <a:tcPr anchor="ctr"/>
                </a:tc>
                <a:tc>
                  <a:txBody>
                    <a:bodyPr/>
                    <a:lstStyle/>
                    <a:p>
                      <a:r>
                        <a:rPr lang="en-US" sz="3200" dirty="0">
                          <a:latin typeface="Times New Roman" panose="02020603050405020304" pitchFamily="18" charset="0"/>
                          <a:cs typeface="Times New Roman" panose="02020603050405020304" pitchFamily="18" charset="0"/>
                        </a:rPr>
                        <a:t>Investing experience</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GB" sz="3200" dirty="0" err="1">
                          <a:latin typeface="Times New Roman" panose="02020603050405020304" pitchFamily="18" charset="0"/>
                          <a:cs typeface="Times New Roman" panose="02020603050405020304" pitchFamily="18" charset="0"/>
                        </a:rPr>
                        <a:t>Figner</a:t>
                      </a:r>
                      <a:r>
                        <a:rPr lang="en-GB" sz="3200" dirty="0">
                          <a:latin typeface="Times New Roman" panose="02020603050405020304" pitchFamily="18" charset="0"/>
                          <a:cs typeface="Times New Roman" panose="02020603050405020304" pitchFamily="18" charset="0"/>
                        </a:rPr>
                        <a:t> &amp; Weber (2011)</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351447519"/>
                  </a:ext>
                </a:extLst>
              </a:tr>
              <a:tr h="370840">
                <a:tc>
                  <a:txBody>
                    <a:bodyPr/>
                    <a:lstStyle/>
                    <a:p>
                      <a:r>
                        <a:rPr lang="en-US" sz="3200" dirty="0">
                          <a:latin typeface="Times New Roman" panose="02020603050405020304" pitchFamily="18" charset="0"/>
                          <a:cs typeface="Times New Roman" panose="02020603050405020304" pitchFamily="18" charset="0"/>
                        </a:rPr>
                        <a:t>H14</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a:latin typeface="Times New Roman" panose="02020603050405020304" pitchFamily="18" charset="0"/>
                        <a:cs typeface="Times New Roman" panose="02020603050405020304" pitchFamily="18" charset="0"/>
                      </a:endParaRPr>
                    </a:p>
                  </a:txBody>
                  <a:tcPr anchor="ctr"/>
                </a:tc>
                <a:tc>
                  <a:txBody>
                    <a:bodyPr/>
                    <a:lstStyle/>
                    <a:p>
                      <a:r>
                        <a:rPr lang="en-GB" sz="3200" dirty="0">
                          <a:latin typeface="Times New Roman" panose="02020603050405020304" pitchFamily="18" charset="0"/>
                          <a:cs typeface="Times New Roman" panose="02020603050405020304" pitchFamily="18" charset="0"/>
                        </a:rPr>
                        <a:t>Entrepreneurship</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da-DK" sz="3200" dirty="0">
                          <a:latin typeface="Times New Roman" panose="02020603050405020304" pitchFamily="18" charset="0"/>
                          <a:cs typeface="Times New Roman" panose="02020603050405020304" pitchFamily="18" charset="0"/>
                        </a:rPr>
                        <a:t>Hormiga et al. (2013); McGuirk et al. (2015)</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75144755"/>
                  </a:ext>
                </a:extLst>
              </a:tr>
              <a:tr h="370840">
                <a:tc>
                  <a:txBody>
                    <a:bodyPr/>
                    <a:lstStyle/>
                    <a:p>
                      <a:r>
                        <a:rPr lang="en-US" sz="3200" dirty="0">
                          <a:latin typeface="Times New Roman" panose="02020603050405020304" pitchFamily="18" charset="0"/>
                          <a:cs typeface="Times New Roman" panose="02020603050405020304" pitchFamily="18" charset="0"/>
                        </a:rPr>
                        <a:t>H15</a:t>
                      </a:r>
                      <a:endParaRPr lang="ru-RU" sz="3200" dirty="0">
                        <a:latin typeface="Times New Roman" panose="02020603050405020304" pitchFamily="18" charset="0"/>
                        <a:cs typeface="Times New Roman" panose="02020603050405020304" pitchFamily="18" charset="0"/>
                      </a:endParaRPr>
                    </a:p>
                  </a:txBody>
                  <a:tcPr anchor="ctr"/>
                </a:tc>
                <a:tc>
                  <a:txBody>
                    <a:bodyPr/>
                    <a:lstStyle/>
                    <a:p>
                      <a:endParaRPr lang="ru-RU" sz="3200">
                        <a:latin typeface="Times New Roman" panose="02020603050405020304" pitchFamily="18" charset="0"/>
                        <a:cs typeface="Times New Roman" panose="02020603050405020304" pitchFamily="18" charset="0"/>
                      </a:endParaRPr>
                    </a:p>
                  </a:txBody>
                  <a:tcPr anchor="ctr"/>
                </a:tc>
                <a:tc>
                  <a:txBody>
                    <a:bodyPr/>
                    <a:lstStyle/>
                    <a:p>
                      <a:r>
                        <a:rPr lang="en-GB" sz="3200" dirty="0">
                          <a:latin typeface="Times New Roman" panose="02020603050405020304" pitchFamily="18" charset="0"/>
                          <a:cs typeface="Times New Roman" panose="02020603050405020304" pitchFamily="18" charset="0"/>
                        </a:rPr>
                        <a:t>Extreme Sports</a:t>
                      </a:r>
                      <a:endParaRPr lang="ru-RU" sz="3200" dirty="0">
                        <a:latin typeface="Times New Roman" panose="02020603050405020304" pitchFamily="18" charset="0"/>
                        <a:cs typeface="Times New Roman" panose="02020603050405020304" pitchFamily="18" charset="0"/>
                      </a:endParaRPr>
                    </a:p>
                  </a:txBody>
                  <a:tcPr anchor="ctr"/>
                </a:tc>
                <a:tc>
                  <a:txBody>
                    <a:bodyPr/>
                    <a:lstStyle/>
                    <a:p>
                      <a:r>
                        <a:rPr lang="en-GB" sz="3200" dirty="0" err="1">
                          <a:latin typeface="Times New Roman" panose="02020603050405020304" pitchFamily="18" charset="0"/>
                          <a:cs typeface="Times New Roman" panose="02020603050405020304" pitchFamily="18" charset="0"/>
                        </a:rPr>
                        <a:t>Brymer</a:t>
                      </a:r>
                      <a:r>
                        <a:rPr lang="en-GB" sz="3200" dirty="0">
                          <a:latin typeface="Times New Roman" panose="02020603050405020304" pitchFamily="18" charset="0"/>
                          <a:cs typeface="Times New Roman" panose="02020603050405020304" pitchFamily="18" charset="0"/>
                        </a:rPr>
                        <a:t> (2010)</a:t>
                      </a:r>
                      <a:endParaRPr lang="ru-RU"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947262805"/>
                  </a:ext>
                </a:extLst>
              </a:tr>
            </a:tbl>
          </a:graphicData>
        </a:graphic>
      </p:graphicFrame>
      <p:sp>
        <p:nvSpPr>
          <p:cNvPr id="8" name="Название подразделения, лаборатории, факультета и т.д.">
            <a:extLst>
              <a:ext uri="{FF2B5EF4-FFF2-40B4-BE49-F238E27FC236}">
                <a16:creationId xmlns:a16="http://schemas.microsoft.com/office/drawing/2014/main" id="{D235A3A1-9BB5-4A8E-9662-D22C99DAFB21}"/>
              </a:ext>
            </a:extLst>
          </p:cNvPr>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38</a:t>
            </a:r>
            <a:r>
              <a:rPr lang="en-US" baseline="30000" dirty="0"/>
              <a:t>th</a:t>
            </a:r>
            <a:r>
              <a:rPr lang="en-US" dirty="0"/>
              <a:t> EBES Conference, Poland</a:t>
            </a:r>
            <a:endParaRPr dirty="0"/>
          </a:p>
        </p:txBody>
      </p:sp>
    </p:spTree>
    <p:extLst>
      <p:ext uri="{BB962C8B-B14F-4D97-AF65-F5344CB8AC3E}">
        <p14:creationId xmlns:p14="http://schemas.microsoft.com/office/powerpoint/2010/main" val="3440213271"/>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24529</TotalTime>
  <Words>4032</Words>
  <Application>Microsoft Office PowerPoint</Application>
  <PresentationFormat>Произвольный</PresentationFormat>
  <Paragraphs>1130</Paragraphs>
  <Slides>17</Slides>
  <Notes>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17</vt:i4>
      </vt:variant>
    </vt:vector>
  </HeadingPairs>
  <TitlesOfParts>
    <vt:vector size="28" baseType="lpstr">
      <vt:lpstr>Malgun Gothic</vt:lpstr>
      <vt:lpstr>Arial</vt:lpstr>
      <vt:lpstr>Arial Narrow</vt:lpstr>
      <vt:lpstr>Calibri</vt:lpstr>
      <vt:lpstr>Cambria Math</vt:lpstr>
      <vt:lpstr>Helvetica</vt:lpstr>
      <vt:lpstr>Helvetica Light</vt:lpstr>
      <vt:lpstr>Helvetica Neue</vt:lpstr>
      <vt:lpstr>Times New Roman</vt:lpstr>
      <vt:lpstr>Wingdings</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Masha</dc:creator>
  <cp:lastModifiedBy>Веселов Дмитрий Александрович</cp:lastModifiedBy>
  <cp:revision>104</cp:revision>
  <cp:lastPrinted>2021-10-04T08:15:37Z</cp:lastPrinted>
  <dcterms:modified xsi:type="dcterms:W3CDTF">2023-04-13T11:35:39Z</dcterms:modified>
</cp:coreProperties>
</file>