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65" r:id="rId2"/>
    <p:sldId id="257" r:id="rId3"/>
    <p:sldId id="258" r:id="rId4"/>
    <p:sldId id="266" r:id="rId5"/>
    <p:sldId id="259" r:id="rId6"/>
    <p:sldId id="262" r:id="rId7"/>
    <p:sldId id="260" r:id="rId8"/>
    <p:sldId id="263" r:id="rId9"/>
    <p:sldId id="256" r:id="rId10"/>
    <p:sldId id="261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6;&#1072;&#1076;&#1080;&#1082;\Desktop\&#1090;&#1072;&#1073;&#1083;&#1080;&#1094;&#1072;_&#1079;&#1072;&#1085;&#1103;&#1090;&#1086;&#1089;&#1090;&#1100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cat>
            <c:strRef>
              <c:f>Лист2!$B$117:$B$122</c:f>
              <c:strCache>
                <c:ptCount val="6"/>
                <c:pt idx="0">
                  <c:v>менее 10000</c:v>
                </c:pt>
                <c:pt idx="1">
                  <c:v>10000-19999</c:v>
                </c:pt>
                <c:pt idx="2">
                  <c:v>20000-29999</c:v>
                </c:pt>
                <c:pt idx="3">
                  <c:v>30000-49999</c:v>
                </c:pt>
                <c:pt idx="4">
                  <c:v>50000-69999</c:v>
                </c:pt>
                <c:pt idx="5">
                  <c:v>более 70000</c:v>
                </c:pt>
              </c:strCache>
            </c:strRef>
          </c:cat>
          <c:val>
            <c:numRef>
              <c:f>Лист2!$C$117:$C$122</c:f>
              <c:numCache>
                <c:formatCode>###0</c:formatCode>
                <c:ptCount val="6"/>
                <c:pt idx="0">
                  <c:v>3</c:v>
                </c:pt>
                <c:pt idx="1">
                  <c:v>16</c:v>
                </c:pt>
                <c:pt idx="2">
                  <c:v>22</c:v>
                </c:pt>
                <c:pt idx="3">
                  <c:v>27</c:v>
                </c:pt>
                <c:pt idx="4">
                  <c:v>16</c:v>
                </c:pt>
                <c:pt idx="5">
                  <c:v>14</c:v>
                </c:pt>
              </c:numCache>
            </c:numRef>
          </c:val>
        </c:ser>
        <c:shape val="box"/>
        <c:axId val="104368000"/>
        <c:axId val="104369536"/>
        <c:axId val="0"/>
      </c:bar3DChart>
      <c:catAx>
        <c:axId val="104368000"/>
        <c:scaling>
          <c:orientation val="minMax"/>
        </c:scaling>
        <c:axPos val="b"/>
        <c:tickLblPos val="nextTo"/>
        <c:crossAx val="104369536"/>
        <c:crosses val="autoZero"/>
        <c:auto val="1"/>
        <c:lblAlgn val="ctr"/>
        <c:lblOffset val="100"/>
      </c:catAx>
      <c:valAx>
        <c:axId val="104369536"/>
        <c:scaling>
          <c:orientation val="minMax"/>
        </c:scaling>
        <c:axPos val="l"/>
        <c:majorGridlines/>
        <c:numFmt formatCode="###0" sourceLinked="1"/>
        <c:tickLblPos val="nextTo"/>
        <c:crossAx val="104368000"/>
        <c:crosses val="autoZero"/>
        <c:crossBetween val="between"/>
      </c:valAx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981CA-ADCF-445A-97AF-0DABEFAA7241}" type="datetimeFigureOut">
              <a:rPr lang="ru-RU" smtClean="0"/>
              <a:t>15.03.2013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37E8C-D4DE-4541-8F14-060D8CA4E4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981CA-ADCF-445A-97AF-0DABEFAA7241}" type="datetimeFigureOut">
              <a:rPr lang="ru-RU" smtClean="0"/>
              <a:t>15.03.2013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37E8C-D4DE-4541-8F14-060D8CA4E4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981CA-ADCF-445A-97AF-0DABEFAA7241}" type="datetimeFigureOut">
              <a:rPr lang="ru-RU" smtClean="0"/>
              <a:t>15.03.2013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37E8C-D4DE-4541-8F14-060D8CA4E4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981CA-ADCF-445A-97AF-0DABEFAA7241}" type="datetimeFigureOut">
              <a:rPr lang="ru-RU" smtClean="0"/>
              <a:t>15.03.2013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37E8C-D4DE-4541-8F14-060D8CA4E4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981CA-ADCF-445A-97AF-0DABEFAA7241}" type="datetimeFigureOut">
              <a:rPr lang="ru-RU" smtClean="0"/>
              <a:t>15.03.2013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37E8C-D4DE-4541-8F14-060D8CA4E4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981CA-ADCF-445A-97AF-0DABEFAA7241}" type="datetimeFigureOut">
              <a:rPr lang="ru-RU" smtClean="0"/>
              <a:t>15.03.2013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37E8C-D4DE-4541-8F14-060D8CA4E4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981CA-ADCF-445A-97AF-0DABEFAA7241}" type="datetimeFigureOut">
              <a:rPr lang="ru-RU" smtClean="0"/>
              <a:t>15.03.2013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37E8C-D4DE-4541-8F14-060D8CA4E4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981CA-ADCF-445A-97AF-0DABEFAA7241}" type="datetimeFigureOut">
              <a:rPr lang="ru-RU" smtClean="0"/>
              <a:t>15.03.2013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37E8C-D4DE-4541-8F14-060D8CA4E4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981CA-ADCF-445A-97AF-0DABEFAA7241}" type="datetimeFigureOut">
              <a:rPr lang="ru-RU" smtClean="0"/>
              <a:t>15.03.2013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37E8C-D4DE-4541-8F14-060D8CA4E4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981CA-ADCF-445A-97AF-0DABEFAA7241}" type="datetimeFigureOut">
              <a:rPr lang="ru-RU" smtClean="0"/>
              <a:t>15.03.2013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37E8C-D4DE-4541-8F14-060D8CA4E4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981CA-ADCF-445A-97AF-0DABEFAA7241}" type="datetimeFigureOut">
              <a:rPr lang="ru-RU" smtClean="0"/>
              <a:t>15.03.2013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37E8C-D4DE-4541-8F14-060D8CA4E4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981CA-ADCF-445A-97AF-0DABEFAA7241}" type="datetimeFigureOut">
              <a:rPr lang="ru-RU" smtClean="0"/>
              <a:t>15.03.2013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A37E8C-D4DE-4541-8F14-060D8CA4E4C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908720"/>
            <a:ext cx="8229600" cy="2506290"/>
          </a:xfrm>
        </p:spPr>
        <p:txBody>
          <a:bodyPr>
            <a:normAutofit fontScale="90000"/>
          </a:bodyPr>
          <a:lstStyle/>
          <a:p>
            <a:r>
              <a:rPr lang="ru-RU" dirty="0"/>
              <a:t>Особенности профессионализации врачей-гомеопатов: </a:t>
            </a:r>
            <a:br>
              <a:rPr lang="ru-RU" dirty="0"/>
            </a:br>
            <a:r>
              <a:rPr lang="ru-RU" dirty="0"/>
              <a:t>по материалам опроса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24128" y="4581128"/>
            <a:ext cx="29523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Радик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Садыков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НИУ ВШЭ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0" y="5733256"/>
            <a:ext cx="9144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СОПСО-2013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Престиж гомеопатии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5362" name="Диаграмма 15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908720"/>
            <a:ext cx="5112568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Диаграмма 14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5" y="3602806"/>
            <a:ext cx="5436096" cy="3255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352747" y="1484784"/>
            <a:ext cx="37912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Я считаю, что в целом доверие населения к услугам гомеопатов в России растет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51520" y="4653136"/>
            <a:ext cx="34563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Я считаю, что в целом уважение работников здравоохранения к работе гомеопатов в России растет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564904"/>
            <a:ext cx="8229600" cy="1143000"/>
          </a:xfrm>
        </p:spPr>
        <p:txBody>
          <a:bodyPr/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55575" y="1556794"/>
          <a:ext cx="7776865" cy="3699269"/>
        </p:xfrm>
        <a:graphic>
          <a:graphicData uri="http://schemas.openxmlformats.org/drawingml/2006/table">
            <a:tbl>
              <a:tblPr/>
              <a:tblGrid>
                <a:gridCol w="1776889"/>
                <a:gridCol w="1276010"/>
                <a:gridCol w="1249554"/>
                <a:gridCol w="1737206"/>
                <a:gridCol w="1737206"/>
              </a:tblGrid>
              <a:tr h="1007297"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  <a:endParaRPr lang="ru-RU" sz="2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Пол </a:t>
                      </a:r>
                      <a:endParaRPr lang="ru-RU" sz="2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ru-RU" sz="2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709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мужской</a:t>
                      </a:r>
                      <a:endParaRPr lang="ru-RU" sz="2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женский</a:t>
                      </a:r>
                      <a:endParaRPr lang="ru-RU" sz="2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9709">
                <a:tc row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Возраст</a:t>
                      </a:r>
                      <a:r>
                        <a:rPr lang="en-US" sz="2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endParaRPr lang="ru-RU" sz="2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18-30</a:t>
                      </a:r>
                      <a:endParaRPr lang="ru-RU" sz="2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3,1</a:t>
                      </a:r>
                      <a:endParaRPr lang="ru-RU" sz="2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5,1</a:t>
                      </a:r>
                      <a:endParaRPr lang="ru-RU" sz="2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4,6</a:t>
                      </a:r>
                      <a:endParaRPr lang="ru-RU" sz="2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7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31-40</a:t>
                      </a:r>
                      <a:endParaRPr lang="ru-RU" sz="2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3,1</a:t>
                      </a:r>
                      <a:endParaRPr lang="ru-RU" sz="2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10,1</a:t>
                      </a:r>
                      <a:endParaRPr lang="ru-RU" sz="2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8,4</a:t>
                      </a:r>
                      <a:endParaRPr lang="ru-RU" sz="2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7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41-50</a:t>
                      </a:r>
                      <a:endParaRPr lang="ru-RU" sz="2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28,1</a:t>
                      </a:r>
                      <a:endParaRPr lang="ru-RU" sz="2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20,2</a:t>
                      </a:r>
                      <a:endParaRPr lang="ru-RU" sz="2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22,1</a:t>
                      </a:r>
                      <a:endParaRPr lang="ru-RU" sz="2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7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51-60</a:t>
                      </a:r>
                      <a:endParaRPr lang="ru-RU" sz="2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18,8</a:t>
                      </a:r>
                      <a:endParaRPr lang="ru-RU" sz="2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45,5</a:t>
                      </a:r>
                      <a:endParaRPr lang="ru-RU" sz="2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38,9</a:t>
                      </a:r>
                      <a:endParaRPr lang="ru-RU" sz="2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5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старше 60</a:t>
                      </a:r>
                      <a:endParaRPr lang="ru-RU" sz="2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46,9</a:t>
                      </a:r>
                      <a:endParaRPr lang="ru-RU" sz="2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19,2</a:t>
                      </a:r>
                      <a:endParaRPr lang="ru-RU" sz="2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26,0</a:t>
                      </a:r>
                      <a:endParaRPr lang="ru-RU" sz="2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0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dirty="0">
                          <a:highlight>
                            <a:srgbClr val="00FF00"/>
                          </a:highlight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  <a:endParaRPr lang="ru-RU" sz="2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  <a:endParaRPr lang="ru-RU" sz="2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100,0</a:t>
                      </a:r>
                      <a:endParaRPr lang="ru-RU" sz="2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100,0</a:t>
                      </a:r>
                      <a:endParaRPr lang="ru-RU" sz="2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100,0</a:t>
                      </a:r>
                      <a:endParaRPr lang="ru-RU" sz="2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49" name="Oval 1"/>
          <p:cNvSpPr>
            <a:spLocks noChangeArrowheads="1"/>
          </p:cNvSpPr>
          <p:nvPr/>
        </p:nvSpPr>
        <p:spPr bwMode="auto">
          <a:xfrm>
            <a:off x="6660232" y="3501008"/>
            <a:ext cx="936104" cy="1080120"/>
          </a:xfrm>
          <a:prstGeom prst="ellipse">
            <a:avLst/>
          </a:prstGeom>
          <a:solidFill>
            <a:srgbClr val="FFFFFF">
              <a:alpha val="0"/>
            </a:srgbClr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0" y="54868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Распределение численности респондентов по полу и возрасту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404664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Распределение численности работников здравоохранения по их принадлежности к различным формам собственности, %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827584" y="1844824"/>
          <a:ext cx="7560839" cy="3546150"/>
        </p:xfrm>
        <a:graphic>
          <a:graphicData uri="http://schemas.openxmlformats.org/drawingml/2006/table">
            <a:tbl>
              <a:tblPr/>
              <a:tblGrid>
                <a:gridCol w="4595805"/>
                <a:gridCol w="1482517"/>
                <a:gridCol w="1482517"/>
              </a:tblGrid>
              <a:tr h="928401">
                <a:tc>
                  <a:txBody>
                    <a:bodyPr/>
                    <a:lstStyle/>
                    <a:p>
                      <a:endParaRPr lang="ru-RU" sz="2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работники </a:t>
                      </a: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здравоохранения 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 целом*</a:t>
                      </a: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врачи-гомеопаты</a:t>
                      </a: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8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государственные </a:t>
                      </a:r>
                      <a:r>
                        <a:rPr lang="ru-RU" sz="2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 муниципальные медучреждения</a:t>
                      </a:r>
                      <a:endParaRPr lang="ru-RU" sz="2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93,6</a:t>
                      </a:r>
                      <a:endParaRPr lang="ru-RU" sz="2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28,2</a:t>
                      </a:r>
                      <a:endParaRPr lang="ru-RU" sz="2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2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2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частные медучреждения</a:t>
                      </a:r>
                      <a:endParaRPr lang="ru-RU" sz="2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4,5</a:t>
                      </a:r>
                      <a:endParaRPr lang="ru-RU" sz="2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71,3</a:t>
                      </a:r>
                      <a:endParaRPr lang="ru-RU" sz="2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2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некоммерческие организации</a:t>
                      </a:r>
                      <a:endParaRPr lang="ru-RU" sz="2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0,6</a:t>
                      </a:r>
                      <a:endParaRPr lang="ru-RU" sz="2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ru-RU" sz="2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2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организации со смешенной собственностью</a:t>
                      </a:r>
                      <a:endParaRPr lang="ru-RU" sz="2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0,9</a:t>
                      </a:r>
                      <a:endParaRPr lang="ru-RU" sz="2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1,3</a:t>
                      </a:r>
                      <a:endParaRPr lang="ru-RU" sz="2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2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совместные предприятия</a:t>
                      </a:r>
                      <a:endParaRPr lang="ru-RU" sz="2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0,4</a:t>
                      </a:r>
                      <a:endParaRPr lang="ru-RU" sz="2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ru-RU" sz="2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55576" y="5934670"/>
            <a:ext cx="7776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* Источник</a:t>
            </a:r>
            <a:r>
              <a:rPr lang="ru-RU" i="1" dirty="0"/>
              <a:t>: Федеральная служба государственной статистики, «Здравоохранение в России – 2011».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Распределение численности респондентов по доходам, руб.</a:t>
            </a:r>
            <a:endParaRPr lang="ru-RU" sz="24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196752"/>
          <a:ext cx="8208912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Регуляция гомеопатической практики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611560" y="1340768"/>
          <a:ext cx="7848871" cy="4968550"/>
        </p:xfrm>
        <a:graphic>
          <a:graphicData uri="http://schemas.openxmlformats.org/drawingml/2006/table">
            <a:tbl>
              <a:tblPr/>
              <a:tblGrid>
                <a:gridCol w="4027366"/>
                <a:gridCol w="2084754"/>
                <a:gridCol w="1736751"/>
              </a:tblGrid>
              <a:tr h="188423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Кто кроме непосредственного руководителя в наибольшей степени контролирует качество услуг гомеопата?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Кто еще кроме непосредственного руководителя </a:t>
                      </a: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ДОЛЖЕН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контролировать качество услуг гомеопата?</a:t>
                      </a:r>
                      <a:r>
                        <a:rPr lang="en-US" sz="800" dirty="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07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% от всех ответов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% от всех ответов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3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Минздрав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9,6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18,9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3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пациенты, пациентские организации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36,3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19,6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3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гомеопатические ассоциации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17,1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51,4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3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другие медицинские ассоциации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3,4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3,4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3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сам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врач-гомеопат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73,3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52,7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3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коллеги врача-гомеопата по медучреждению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17,8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18,9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3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никто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кроме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Calibri"/>
                          <a:cs typeface="Times New Roman"/>
                        </a:rPr>
                        <a:t>начальства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4,8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6,1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3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затрудняюсь ответить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4,1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6,8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3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Овал 11"/>
          <p:cNvSpPr/>
          <p:nvPr/>
        </p:nvSpPr>
        <p:spPr>
          <a:xfrm>
            <a:off x="4932040" y="4005064"/>
            <a:ext cx="1152128" cy="360040"/>
          </a:xfrm>
          <a:prstGeom prst="ellipse">
            <a:avLst/>
          </a:prstGeom>
          <a:solidFill>
            <a:srgbClr val="FF0000">
              <a:alpha val="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6948264" y="4293096"/>
            <a:ext cx="1152128" cy="360040"/>
          </a:xfrm>
          <a:prstGeom prst="ellipse">
            <a:avLst/>
          </a:prstGeom>
          <a:solidFill>
            <a:srgbClr val="FF0000">
              <a:alpha val="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9458" name="Диаграмма 2"/>
          <p:cNvPicPr>
            <a:picLocks noChangeArrowheads="1"/>
          </p:cNvPicPr>
          <p:nvPr/>
        </p:nvPicPr>
        <p:blipFill>
          <a:blip r:embed="rId2" cstate="print"/>
          <a:srcRect b="-98"/>
          <a:stretch>
            <a:fillRect/>
          </a:stretch>
        </p:blipFill>
        <p:spPr bwMode="auto">
          <a:xfrm>
            <a:off x="0" y="1268760"/>
            <a:ext cx="9144000" cy="5589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Контроль гомеопатической практики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Диаграмма 5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3645024"/>
            <a:ext cx="4587875" cy="275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5" name="Диаграмма 6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484784"/>
            <a:ext cx="4587875" cy="2751138"/>
          </a:xfrm>
          <a:prstGeom prst="rect">
            <a:avLst/>
          </a:prstGeom>
          <a:noFill/>
          <a:ln w="9525">
            <a:solidFill>
              <a:srgbClr val="FF0000">
                <a:alpha val="0"/>
              </a:srgbClr>
            </a:solidFill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676456" cy="864096"/>
          </a:xfrm>
        </p:spPr>
        <p:txBody>
          <a:bodyPr>
            <a:normAutofit/>
          </a:bodyPr>
          <a:lstStyle/>
          <a:p>
            <a:pPr algn="l"/>
            <a:r>
              <a:rPr lang="ru-RU" sz="1800" b="1" dirty="0" smtClean="0"/>
              <a:t>Гомеопатические ассоциации (общества) защищают мои интересы как врача-гомеопата по месту моей работы</a:t>
            </a:r>
            <a:endParaRPr lang="ru-RU" sz="1800" b="1" dirty="0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251520" y="4941168"/>
            <a:ext cx="3888432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b="1" dirty="0"/>
              <a:t>Гомеопатические ассоциации (общества) способствуют сохранению и укреплению </a:t>
            </a:r>
            <a:endParaRPr lang="ru-RU" dirty="0"/>
          </a:p>
          <a:p>
            <a:r>
              <a:rPr lang="ru-RU" b="1" dirty="0"/>
              <a:t>врачебной этики среди врачей</a:t>
            </a:r>
            <a:endParaRPr kumimoji="0" lang="ru-RU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Диаграмма 7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3501008"/>
            <a:ext cx="5328592" cy="3111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Диаграмма 8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836712"/>
            <a:ext cx="5163939" cy="3096344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0" y="4437112"/>
            <a:ext cx="36358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Гомеопатические ассоциации (общества) способствуют повышению </a:t>
            </a:r>
            <a:r>
              <a:rPr lang="ru-RU" b="1" dirty="0" smtClean="0"/>
              <a:t>престижа </a:t>
            </a:r>
            <a:r>
              <a:rPr lang="ru-RU" b="1" dirty="0"/>
              <a:t>гомеопатии в России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547664" y="404664"/>
            <a:ext cx="7596336" cy="923330"/>
          </a:xfrm>
          <a:prstGeom prst="rect">
            <a:avLst/>
          </a:prstGeom>
          <a:solidFill>
            <a:schemeClr val="bg1"/>
          </a:solidFill>
          <a:effectLst>
            <a:outerShdw blurRad="50800" dist="50800" sx="1000" sy="1000" algn="ctr" rotWithShape="0">
              <a:srgbClr val="000000"/>
            </a:outerShdw>
          </a:effectLst>
        </p:spPr>
        <p:txBody>
          <a:bodyPr wrap="square" rtlCol="0">
            <a:spAutoFit/>
          </a:bodyPr>
          <a:lstStyle/>
          <a:p>
            <a:r>
              <a:rPr lang="ru-RU" b="1" dirty="0"/>
              <a:t>Гомеопатические ассоциации (общества) способствуют укреплению позиций гомеопатии в российском здравоохранении </a:t>
            </a:r>
            <a:endParaRPr lang="ru-RU" dirty="0"/>
          </a:p>
          <a:p>
            <a:r>
              <a:rPr lang="ru-RU" b="1" dirty="0"/>
              <a:t>(принятие необходимых законов, стандартов, правил)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Диаграмма 16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08720"/>
            <a:ext cx="4587875" cy="275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Диаграмма 12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1700808"/>
            <a:ext cx="4644008" cy="275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251520" y="332656"/>
            <a:ext cx="4427984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b="1" dirty="0"/>
              <a:t>В учреждении, где я работаю, я могу беспрепятственно использовать гомеопатию в лечении пациентов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499992" y="836712"/>
            <a:ext cx="4644008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b="1" dirty="0"/>
              <a:t>Я могу вести гомеопатический прием одного пациента столько времени, сколько необходимо для его лечения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508104" y="5157192"/>
            <a:ext cx="3635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Никто кроме меня не определяет, какое количество пациентов  я могу принять в течение рабочего дня</a:t>
            </a:r>
            <a:endParaRPr lang="ru-RU" dirty="0"/>
          </a:p>
        </p:txBody>
      </p:sp>
      <p:pic>
        <p:nvPicPr>
          <p:cNvPr id="1028" name="Диаграмма 13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3933056"/>
            <a:ext cx="4587875" cy="275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313</Words>
  <Application>Microsoft Office PowerPoint</Application>
  <PresentationFormat>Экран (4:3)</PresentationFormat>
  <Paragraphs>101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Особенности профессионализации врачей-гомеопатов:  по материалам опроса </vt:lpstr>
      <vt:lpstr>Слайд 2</vt:lpstr>
      <vt:lpstr>Слайд 3</vt:lpstr>
      <vt:lpstr>Распределение численности респондентов по доходам, руб.</vt:lpstr>
      <vt:lpstr>Регуляция гомеопатической практики</vt:lpstr>
      <vt:lpstr>Контроль гомеопатической практики</vt:lpstr>
      <vt:lpstr>Гомеопатические ассоциации (общества) защищают мои интересы как врача-гомеопата по месту моей работы</vt:lpstr>
      <vt:lpstr>Слайд 8</vt:lpstr>
      <vt:lpstr>Слайд 9</vt:lpstr>
      <vt:lpstr>Престиж гомеопатии</vt:lpstr>
      <vt:lpstr>Спасибо за внимание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Радик</dc:creator>
  <cp:lastModifiedBy>Радик</cp:lastModifiedBy>
  <cp:revision>24</cp:revision>
  <dcterms:created xsi:type="dcterms:W3CDTF">2013-03-15T18:59:54Z</dcterms:created>
  <dcterms:modified xsi:type="dcterms:W3CDTF">2013-03-15T22:56:14Z</dcterms:modified>
</cp:coreProperties>
</file>