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8" r:id="rId3"/>
    <p:sldId id="257" r:id="rId4"/>
    <p:sldId id="259" r:id="rId5"/>
    <p:sldId id="256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00C0-179A-494A-AFBF-FE8A6E3ECE1D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B7165-DF3C-4446-9964-88F233CC3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B7165-DF3C-4446-9964-88F233CC38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F238-8A90-429C-8004-6DBE24E1C87C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924CE-38E9-470D-AC40-320E0DED8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200" dirty="0" err="1" smtClean="0"/>
              <a:t>Радик</a:t>
            </a:r>
            <a:r>
              <a:rPr lang="ru-RU" sz="3200" dirty="0" smtClean="0"/>
              <a:t> Садыков</a:t>
            </a:r>
            <a:br>
              <a:rPr lang="ru-RU" sz="3200" dirty="0" smtClean="0"/>
            </a:br>
            <a:r>
              <a:rPr lang="ru-RU" sz="3200" dirty="0" smtClean="0"/>
              <a:t>НИУ ВШЭ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1252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/>
              <a:t>Исследование профессиональной автономии врачей-гомеопатов</a:t>
            </a:r>
            <a:endParaRPr lang="ru-RU" sz="40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2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13 декабря 2012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32856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Особая роль </a:t>
            </a:r>
            <a:r>
              <a:rPr lang="ru-RU" sz="2400" dirty="0"/>
              <a:t>профессионалов в поддержании </a:t>
            </a:r>
            <a:r>
              <a:rPr lang="ru-RU" sz="2400" dirty="0" smtClean="0"/>
              <a:t>социального порядка </a:t>
            </a:r>
            <a:r>
              <a:rPr lang="ru-RU" sz="2400" dirty="0"/>
              <a:t>и минимизации конфликтов внутри социальной </a:t>
            </a:r>
            <a:r>
              <a:rPr lang="ru-RU" sz="2400" dirty="0" smtClean="0"/>
              <a:t>системы.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ru-RU" sz="2400" dirty="0" smtClean="0"/>
              <a:t> Классический </a:t>
            </a:r>
            <a:r>
              <a:rPr lang="ru-RU" sz="2400" dirty="0"/>
              <a:t>тип </a:t>
            </a:r>
            <a:r>
              <a:rPr lang="ru-RU" sz="2400" dirty="0" smtClean="0"/>
              <a:t>профессионализма: </a:t>
            </a:r>
          </a:p>
          <a:p>
            <a:pPr>
              <a:buNone/>
            </a:pPr>
            <a:r>
              <a:rPr lang="ru-RU" sz="2400" dirty="0" smtClean="0"/>
              <a:t>    (</a:t>
            </a:r>
            <a:r>
              <a:rPr lang="ru-RU" sz="2400" dirty="0"/>
              <a:t>а) высокий социальный статус и </a:t>
            </a:r>
            <a:r>
              <a:rPr lang="ru-RU" sz="2400" dirty="0" smtClean="0"/>
              <a:t>автономия профессионалов </a:t>
            </a:r>
            <a:r>
              <a:rPr lang="ru-RU" sz="2400" dirty="0"/>
              <a:t>как результат признания социально значимой </a:t>
            </a:r>
            <a:r>
              <a:rPr lang="ru-RU" sz="2400" dirty="0" smtClean="0"/>
              <a:t>функции </a:t>
            </a:r>
          </a:p>
          <a:p>
            <a:pPr>
              <a:buNone/>
            </a:pPr>
            <a:r>
              <a:rPr lang="ru-RU" sz="2400" dirty="0" smtClean="0"/>
              <a:t>    (</a:t>
            </a:r>
            <a:r>
              <a:rPr lang="ru-RU" sz="2400" dirty="0"/>
              <a:t>б) </a:t>
            </a:r>
            <a:r>
              <a:rPr lang="ru-RU" sz="2400" dirty="0" smtClean="0"/>
              <a:t>альтруизм как этическая ориентации членов профессии.</a:t>
            </a:r>
          </a:p>
          <a:p>
            <a:pPr>
              <a:buNone/>
            </a:pPr>
            <a:r>
              <a:rPr lang="ru-RU" sz="2400" dirty="0" smtClean="0"/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868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Tawney</a:t>
            </a:r>
            <a:r>
              <a:rPr lang="ru-RU" sz="2400" dirty="0" smtClean="0"/>
              <a:t>, 1921; С</a:t>
            </a:r>
            <a:r>
              <a:rPr lang="en-US" sz="2400" dirty="0" err="1" smtClean="0"/>
              <a:t>arr</a:t>
            </a:r>
            <a:r>
              <a:rPr lang="ru-RU" sz="2400" dirty="0" smtClean="0"/>
              <a:t>-</a:t>
            </a:r>
            <a:r>
              <a:rPr lang="en-US" sz="2400" dirty="0" smtClean="0"/>
              <a:t>Saunders</a:t>
            </a:r>
            <a:r>
              <a:rPr lang="ru-RU" sz="2400" dirty="0" smtClean="0"/>
              <a:t>, </a:t>
            </a:r>
            <a:r>
              <a:rPr lang="en-US" sz="2400" dirty="0" smtClean="0"/>
              <a:t>Wilson</a:t>
            </a:r>
            <a:r>
              <a:rPr lang="ru-RU" sz="2400" dirty="0" smtClean="0"/>
              <a:t>, 1933; </a:t>
            </a:r>
            <a:r>
              <a:rPr lang="en-US" sz="2400" dirty="0" smtClean="0"/>
              <a:t>Parsons</a:t>
            </a:r>
            <a:r>
              <a:rPr lang="ru-RU" sz="2400" dirty="0" smtClean="0"/>
              <a:t>, 1939;  </a:t>
            </a:r>
            <a:r>
              <a:rPr lang="en-US" sz="2400" dirty="0" smtClean="0"/>
              <a:t>Goode, 1957</a:t>
            </a:r>
            <a:r>
              <a:rPr lang="ru-RU" sz="2400" dirty="0" smtClean="0"/>
              <a:t>; </a:t>
            </a:r>
            <a:r>
              <a:rPr lang="en-US" sz="2400" dirty="0" smtClean="0"/>
              <a:t> </a:t>
            </a:r>
            <a:r>
              <a:rPr lang="ru-RU" sz="2400" dirty="0" smtClean="0"/>
              <a:t>Маршалл, 2010.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Автономия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саморегуляция) профессионалов – </a:t>
            </a:r>
            <a:r>
              <a:rPr lang="ru-RU" dirty="0"/>
              <a:t>степень </a:t>
            </a:r>
            <a:r>
              <a:rPr lang="ru-RU" i="1" dirty="0"/>
              <a:t>легитимного</a:t>
            </a:r>
            <a:r>
              <a:rPr lang="ru-RU" dirty="0"/>
              <a:t> </a:t>
            </a:r>
            <a:r>
              <a:rPr lang="ru-RU" i="1" dirty="0"/>
              <a:t>контроля</a:t>
            </a:r>
            <a:r>
              <a:rPr lang="ru-RU" dirty="0"/>
              <a:t> </a:t>
            </a:r>
            <a:r>
              <a:rPr lang="ru-RU" dirty="0" smtClean="0"/>
              <a:t>факторов организации, содержания и условий профессиональной деятельности.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Hall </a:t>
            </a:r>
            <a:r>
              <a:rPr lang="en-US" sz="2800" dirty="0" smtClean="0"/>
              <a:t>(1967)</a:t>
            </a:r>
            <a:r>
              <a:rPr lang="ru-RU" sz="2800" dirty="0" smtClean="0"/>
              <a:t>:  структурное </a:t>
            </a:r>
            <a:r>
              <a:rPr lang="ru-RU" sz="2800" dirty="0"/>
              <a:t>и индивидуальное (</a:t>
            </a:r>
            <a:r>
              <a:rPr lang="en-US" sz="2800" dirty="0"/>
              <a:t>attitudinal </a:t>
            </a:r>
            <a:r>
              <a:rPr lang="en-US" sz="2800" dirty="0" smtClean="0"/>
              <a:t>dimension) </a:t>
            </a:r>
            <a:r>
              <a:rPr lang="ru-RU" sz="2800" dirty="0" smtClean="0"/>
              <a:t>измерения автономии</a:t>
            </a:r>
            <a:endParaRPr lang="en-US" sz="2800" dirty="0"/>
          </a:p>
          <a:p>
            <a:pPr>
              <a:buNone/>
            </a:pPr>
            <a:r>
              <a:rPr lang="ru-RU" sz="2800" b="1" dirty="0" smtClean="0"/>
              <a:t>     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Engel </a:t>
            </a:r>
            <a:r>
              <a:rPr lang="en-US" sz="2800" dirty="0" smtClean="0"/>
              <a:t>(1970)</a:t>
            </a:r>
            <a:r>
              <a:rPr lang="ru-RU" sz="2800" dirty="0" smtClean="0"/>
              <a:t>: автономия как инновация,</a:t>
            </a:r>
            <a:r>
              <a:rPr lang="en-US" sz="2800" dirty="0" smtClean="0"/>
              <a:t> </a:t>
            </a:r>
            <a:r>
              <a:rPr lang="ru-RU" sz="2800" dirty="0" smtClean="0"/>
              <a:t>индивидуальная ответственность,</a:t>
            </a:r>
            <a:r>
              <a:rPr lang="ru-RU" sz="2800" dirty="0"/>
              <a:t> </a:t>
            </a:r>
            <a:r>
              <a:rPr lang="ru-RU" sz="2800" dirty="0" smtClean="0"/>
              <a:t>коммуникация</a:t>
            </a:r>
            <a:endParaRPr lang="ru-RU" sz="2800" dirty="0"/>
          </a:p>
          <a:p>
            <a:pPr>
              <a:buNone/>
            </a:pPr>
            <a:r>
              <a:rPr lang="en-US" sz="2800" b="1" dirty="0" smtClean="0"/>
              <a:t>   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</a:t>
            </a:r>
            <a:r>
              <a:rPr lang="en-US" sz="2800" b="1" dirty="0" smtClean="0"/>
              <a:t>Marshall</a:t>
            </a:r>
            <a:r>
              <a:rPr lang="ru-RU" sz="2800" b="1" dirty="0" smtClean="0"/>
              <a:t> </a:t>
            </a:r>
            <a:r>
              <a:rPr lang="ru-RU" sz="2800" dirty="0" smtClean="0"/>
              <a:t>(1988):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- влияние на формулирование и выработку рабочих заданий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- контроль над выбором рутины </a:t>
            </a:r>
            <a:br>
              <a:rPr lang="ru-RU" sz="2800" dirty="0" smtClean="0"/>
            </a:br>
            <a:r>
              <a:rPr lang="ru-RU" sz="2800" dirty="0" smtClean="0"/>
              <a:t>- контроль над объемом и длительностью работы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- контроль над тем, когда начинать и заканчивать работу: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- возможность снижать темп работы по желанию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- возможность инициировать новые задания на рабочем месте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</a:t>
            </a:r>
            <a:r>
              <a:rPr lang="en-US" sz="2800" b="1" dirty="0" err="1" smtClean="0"/>
              <a:t>Elston</a:t>
            </a:r>
            <a:r>
              <a:rPr lang="en-US" sz="2800" b="1" dirty="0" smtClean="0"/>
              <a:t> </a:t>
            </a:r>
            <a:r>
              <a:rPr lang="en-US" sz="2800" dirty="0" smtClean="0"/>
              <a:t>(1991),</a:t>
            </a:r>
            <a:r>
              <a:rPr lang="ru-RU" sz="2800" dirty="0" smtClean="0"/>
              <a:t> </a:t>
            </a:r>
            <a:r>
              <a:rPr lang="ru-RU" sz="2800" b="1" dirty="0" smtClean="0"/>
              <a:t>На</a:t>
            </a:r>
            <a:r>
              <a:rPr lang="en-US" sz="2800" b="1" dirty="0" err="1" smtClean="0"/>
              <a:t>rrison</a:t>
            </a:r>
            <a:r>
              <a:rPr lang="en-US" sz="2800" b="1" dirty="0" smtClean="0"/>
              <a:t> </a:t>
            </a:r>
            <a:r>
              <a:rPr lang="en-US" sz="2800" dirty="0" smtClean="0"/>
              <a:t>&amp;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Dowswell</a:t>
            </a:r>
            <a:r>
              <a:rPr lang="en-US" sz="2800" b="1" dirty="0" smtClean="0"/>
              <a:t> </a:t>
            </a:r>
            <a:r>
              <a:rPr lang="en-US" sz="2800" dirty="0" smtClean="0"/>
              <a:t>(2002), </a:t>
            </a:r>
            <a:r>
              <a:rPr lang="en-US" sz="2800" b="1" dirty="0" smtClean="0"/>
              <a:t>Randall </a:t>
            </a:r>
            <a:r>
              <a:rPr lang="en-US" sz="2800" dirty="0" smtClean="0"/>
              <a:t>&amp;</a:t>
            </a:r>
            <a:r>
              <a:rPr lang="en-US" sz="2800" b="1" dirty="0" smtClean="0"/>
              <a:t> Williams </a:t>
            </a:r>
            <a:r>
              <a:rPr lang="ru-RU" sz="2800" dirty="0" smtClean="0"/>
              <a:t>(2009):</a:t>
            </a:r>
            <a:endParaRPr lang="ru-RU" sz="2800" dirty="0"/>
          </a:p>
          <a:p>
            <a:pPr marL="324000">
              <a:spcBef>
                <a:spcPts val="0"/>
              </a:spcBef>
              <a:buNone/>
            </a:pPr>
            <a:r>
              <a:rPr lang="ru-RU" sz="2800" b="1" dirty="0" smtClean="0"/>
              <a:t>     </a:t>
            </a:r>
            <a:r>
              <a:rPr lang="en-US" sz="2800" b="1" dirty="0" smtClean="0"/>
              <a:t>-</a:t>
            </a:r>
            <a:r>
              <a:rPr lang="ru-RU" sz="2800" b="1" dirty="0" smtClean="0"/>
              <a:t> </a:t>
            </a:r>
            <a:r>
              <a:rPr lang="ru-RU" sz="2800" dirty="0" smtClean="0"/>
              <a:t>экономическая автономия</a:t>
            </a:r>
          </a:p>
          <a:p>
            <a:pPr marL="324000">
              <a:spcBef>
                <a:spcPts val="0"/>
              </a:spcBef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-</a:t>
            </a:r>
            <a:r>
              <a:rPr lang="ru-RU" sz="2800" dirty="0" smtClean="0"/>
              <a:t> властная (политическая) автономия</a:t>
            </a:r>
          </a:p>
          <a:p>
            <a:pPr marL="324000">
              <a:spcBef>
                <a:spcPts val="0"/>
              </a:spcBef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-</a:t>
            </a:r>
            <a:r>
              <a:rPr lang="ru-RU" sz="2800" dirty="0" smtClean="0"/>
              <a:t> техническая (клиническая) автономия</a:t>
            </a:r>
          </a:p>
          <a:p>
            <a:pPr>
              <a:buNone/>
            </a:pPr>
            <a:r>
              <a:rPr lang="en-US" sz="2800" b="1" dirty="0" smtClean="0"/>
              <a:t>    </a:t>
            </a:r>
            <a:endParaRPr lang="ru-RU" sz="2800" dirty="0" smtClean="0"/>
          </a:p>
          <a:p>
            <a:pPr marL="324000"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2276872"/>
            <a:ext cx="9144000" cy="3096344"/>
          </a:xfrm>
          <a:prstGeom prst="rect">
            <a:avLst/>
          </a:prstGeom>
          <a:solidFill>
            <a:schemeClr val="tx2">
              <a:lumMod val="20000"/>
              <a:lumOff val="80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автономия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32248"/>
            <a:ext cx="6400800" cy="3073896"/>
          </a:xfrm>
        </p:spPr>
        <p:txBody>
          <a:bodyPr/>
          <a:lstStyle/>
          <a:p>
            <a:r>
              <a:rPr lang="ru-RU" b="1" dirty="0"/>
              <a:t>Внутренний контроль</a:t>
            </a:r>
            <a:endParaRPr lang="ru-RU" dirty="0"/>
          </a:p>
          <a:p>
            <a:endParaRPr lang="ru-RU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9512" y="1268760"/>
            <a:ext cx="345638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корпоративное измерение автономии       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8104" y="1268760"/>
            <a:ext cx="345638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индивидуальное измерение автономии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695728" y="3096344"/>
            <a:ext cx="2448272" cy="7920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индивидуальный контроль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-252536" y="3096344"/>
            <a:ext cx="2808312" cy="91521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корпоративный контроль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491880" y="3168352"/>
            <a:ext cx="2016224" cy="64807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этический контроль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339752" y="2808312"/>
            <a:ext cx="1152128" cy="72008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peer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review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220072" y="2808312"/>
            <a:ext cx="1584176" cy="72008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проф.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кодекс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292080" y="3600400"/>
            <a:ext cx="1440160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195736" y="3600400"/>
            <a:ext cx="1440160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108012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5373216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907704" y="4077072"/>
          <a:ext cx="5184576" cy="1269806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254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2425" algn="l"/>
                        </a:tabLst>
                      </a:pPr>
                      <a:r>
                        <a:rPr lang="ru-RU" sz="2200" b="1" dirty="0">
                          <a:latin typeface="+mn-lt"/>
                          <a:ea typeface="Calibri"/>
                        </a:rPr>
                        <a:t>экономическая автономия</a:t>
                      </a:r>
                      <a:endParaRPr lang="ru-RU" sz="22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2425" algn="l"/>
                        </a:tabLst>
                      </a:pPr>
                      <a:r>
                        <a:rPr lang="ru-RU" sz="2200" b="1" dirty="0">
                          <a:latin typeface="+mn-lt"/>
                          <a:ea typeface="Calibri"/>
                        </a:rPr>
                        <a:t>властная автономия</a:t>
                      </a:r>
                      <a:endParaRPr lang="ru-RU" sz="22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2425" algn="l"/>
                        </a:tabLst>
                      </a:pPr>
                      <a:r>
                        <a:rPr lang="ru-RU" sz="2200" b="1" dirty="0">
                          <a:latin typeface="+mn-lt"/>
                          <a:ea typeface="Calibri"/>
                        </a:rPr>
                        <a:t>клиническая </a:t>
                      </a:r>
                      <a:r>
                        <a:rPr lang="ru-RU" sz="2200" b="1" dirty="0" smtClean="0">
                          <a:latin typeface="+mn-lt"/>
                          <a:ea typeface="Calibri"/>
                        </a:rPr>
                        <a:t>автономия</a:t>
                      </a:r>
                      <a:endParaRPr lang="ru-RU" sz="22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771800" y="5373216"/>
            <a:ext cx="359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Внешний контроль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2276872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43608" y="2204864"/>
            <a:ext cx="0" cy="86409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95536" y="5942781"/>
            <a:ext cx="2808312" cy="91521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государство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868144" y="5942781"/>
            <a:ext cx="2808312" cy="91521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рынок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chemeClr val="accent2">
              <a:lumMod val="40000"/>
              <a:lumOff val="60000"/>
              <a:alpha val="24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884368" y="2204864"/>
            <a:ext cx="0" cy="86409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15816" y="5949280"/>
            <a:ext cx="35073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/>
              <a:t>организация, менеджмент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-243408"/>
          <a:ext cx="9144000" cy="711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136"/>
                <a:gridCol w="3347864"/>
              </a:tblGrid>
              <a:tr h="3113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Зависимая</a:t>
                      </a:r>
                      <a:r>
                        <a:rPr lang="ru-RU" sz="1500" baseline="0" dirty="0" smtClean="0"/>
                        <a:t> переменная – Уровень автономии на рабочем месте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1.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Никто</a:t>
                      </a:r>
                      <a:r>
                        <a:rPr lang="ru-RU" sz="1500" baseline="0" dirty="0" smtClean="0">
                          <a:latin typeface="Times New Roman"/>
                          <a:ea typeface="Calibri"/>
                        </a:rPr>
                        <a:t> кроме меня не определяет цели и задачи моей работы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свобода формулировать рабочие задачи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2.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Моя должность позволяет мне принимать 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участие в решениях, которые влияют на мою работу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контроль над условиями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труда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3. Коллеги в медучреждении, где я работаю, редко спорят со мной по поводу используемого мною метода гомеопатии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автономия как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авторитет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(в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смысле 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признания/непризнания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4.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Необходимость заполнять административные документы мешает 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мне улучшать качество услуг, которые я предлагаю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контроль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качества 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услуг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5. Я могу лечить одного пациента с помощью</a:t>
                      </a:r>
                      <a:r>
                        <a:rPr lang="ru-RU" sz="1500" i="1" dirty="0">
                          <a:latin typeface="Times New Roman"/>
                          <a:ea typeface="Calibri"/>
                        </a:rPr>
                        <a:t> гомеопатии 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столько времени, сколько это необходимо для его полного выздоровления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свобода в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области планирования лечения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6. На работе,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я часто 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должен отчитываться перед вышестоящим руководством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контроль над оценкой результатов труда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7.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Я не могу практиковать </a:t>
                      </a:r>
                      <a:r>
                        <a:rPr lang="ru-RU" sz="1500" i="1" dirty="0">
                          <a:latin typeface="Times New Roman"/>
                          <a:ea typeface="Calibri"/>
                        </a:rPr>
                        <a:t>гомеопатию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</a:rPr>
                        <a:t>так</a:t>
                      </a:r>
                      <a:r>
                        <a:rPr lang="ru-RU" sz="1500" baseline="0" dirty="0" smtClean="0">
                          <a:latin typeface="Times New Roman"/>
                          <a:ea typeface="Calibri"/>
                        </a:rPr>
                        <a:t>, как мне хотелось бы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свобода инновации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8. У меня есть возможность не только лечить пациента, но и посвящать время превентивной медицине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контроль над списком услуг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9. Я могу назначать гомеопатическое лечение, не спрашивая согласие у пациента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автономия на уровне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взаимодействия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пациентом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7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</a:rPr>
                        <a:t>10. Я могу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</a:rPr>
                        <a:t>снижать темп и длительность рабочего дня  по </a:t>
                      </a:r>
                      <a:r>
                        <a:rPr lang="ru-RU" sz="1500" dirty="0">
                          <a:latin typeface="Times New Roman"/>
                          <a:ea typeface="Calibri"/>
                        </a:rPr>
                        <a:t>своему усмотрению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контроль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рабочего расписания</a:t>
                      </a:r>
                      <a:endParaRPr lang="ru-RU" sz="15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21506" name="Picture 2" descr="C:\Users\Радик\Documents\НИУ ВШЭ\НУГ\мои материалы\rubric_issue_132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292340" cy="386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20482" name="Picture 2" descr="C:\Users\Радик\Documents\НИУ ВШЭ\НУГ\мои материалы\599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396</Words>
  <Application>Microsoft Office PowerPoint</Application>
  <PresentationFormat>Экран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Радик Садыков НИУ ВШЭ </vt:lpstr>
      <vt:lpstr>Слайд 2</vt:lpstr>
      <vt:lpstr>Слайд 3</vt:lpstr>
      <vt:lpstr>Слайд 4</vt:lpstr>
      <vt:lpstr>автономия</vt:lpstr>
      <vt:lpstr>Слайд 6</vt:lpstr>
      <vt:lpstr>Спасибо за внимание!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автономия</dc:title>
  <dc:creator>Радик</dc:creator>
  <cp:lastModifiedBy>Радик</cp:lastModifiedBy>
  <cp:revision>47</cp:revision>
  <dcterms:created xsi:type="dcterms:W3CDTF">2012-12-12T21:48:14Z</dcterms:created>
  <dcterms:modified xsi:type="dcterms:W3CDTF">2013-01-13T17:21:01Z</dcterms:modified>
</cp:coreProperties>
</file>