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5"/>
  </p:notesMasterIdLst>
  <p:handoutMasterIdLst>
    <p:handoutMasterId r:id="rId26"/>
  </p:handoutMasterIdLst>
  <p:sldIdLst>
    <p:sldId id="257" r:id="rId2"/>
    <p:sldId id="268" r:id="rId3"/>
    <p:sldId id="272" r:id="rId4"/>
    <p:sldId id="274" r:id="rId5"/>
    <p:sldId id="275" r:id="rId6"/>
    <p:sldId id="276" r:id="rId7"/>
    <p:sldId id="277" r:id="rId8"/>
    <p:sldId id="280" r:id="rId9"/>
    <p:sldId id="291" r:id="rId10"/>
    <p:sldId id="278" r:id="rId11"/>
    <p:sldId id="279" r:id="rId12"/>
    <p:sldId id="281" r:id="rId13"/>
    <p:sldId id="282" r:id="rId14"/>
    <p:sldId id="283" r:id="rId15"/>
    <p:sldId id="262" r:id="rId16"/>
    <p:sldId id="263" r:id="rId17"/>
    <p:sldId id="284" r:id="rId18"/>
    <p:sldId id="290" r:id="rId19"/>
    <p:sldId id="285" r:id="rId20"/>
    <p:sldId id="286" r:id="rId21"/>
    <p:sldId id="287" r:id="rId22"/>
    <p:sldId id="288" r:id="rId23"/>
    <p:sldId id="289" r:id="rId24"/>
  </p:sldIdLst>
  <p:sldSz cx="12188825" cy="6858000"/>
  <p:notesSz cx="6858000" cy="9144000"/>
  <p:defaultTextStyle>
    <a:defPPr>
      <a:defRPr lang="en-US"/>
    </a:defPPr>
    <a:lvl1pPr algn="l" defTabSz="1217613" rtl="0" fontAlgn="base">
      <a:spcBef>
        <a:spcPct val="0"/>
      </a:spcBef>
      <a:spcAft>
        <a:spcPct val="0"/>
      </a:spcAft>
      <a:defRPr sz="2400" kern="1200">
        <a:solidFill>
          <a:schemeClr val="tx1"/>
        </a:solidFill>
        <a:latin typeface="Arial" charset="0"/>
        <a:ea typeface="+mn-ea"/>
        <a:cs typeface="+mn-cs"/>
      </a:defRPr>
    </a:lvl1pPr>
    <a:lvl2pPr marL="608013" indent="-150813" algn="l" defTabSz="1217613" rtl="0" fontAlgn="base">
      <a:spcBef>
        <a:spcPct val="0"/>
      </a:spcBef>
      <a:spcAft>
        <a:spcPct val="0"/>
      </a:spcAft>
      <a:defRPr sz="2400" kern="1200">
        <a:solidFill>
          <a:schemeClr val="tx1"/>
        </a:solidFill>
        <a:latin typeface="Arial" charset="0"/>
        <a:ea typeface="+mn-ea"/>
        <a:cs typeface="+mn-cs"/>
      </a:defRPr>
    </a:lvl2pPr>
    <a:lvl3pPr marL="1217613" indent="-303213" algn="l" defTabSz="1217613" rtl="0" fontAlgn="base">
      <a:spcBef>
        <a:spcPct val="0"/>
      </a:spcBef>
      <a:spcAft>
        <a:spcPct val="0"/>
      </a:spcAft>
      <a:defRPr sz="2400" kern="1200">
        <a:solidFill>
          <a:schemeClr val="tx1"/>
        </a:solidFill>
        <a:latin typeface="Arial" charset="0"/>
        <a:ea typeface="+mn-ea"/>
        <a:cs typeface="+mn-cs"/>
      </a:defRPr>
    </a:lvl3pPr>
    <a:lvl4pPr marL="1827213" indent="-455613" algn="l" defTabSz="1217613" rtl="0" fontAlgn="base">
      <a:spcBef>
        <a:spcPct val="0"/>
      </a:spcBef>
      <a:spcAft>
        <a:spcPct val="0"/>
      </a:spcAft>
      <a:defRPr sz="2400" kern="1200">
        <a:solidFill>
          <a:schemeClr val="tx1"/>
        </a:solidFill>
        <a:latin typeface="Arial" charset="0"/>
        <a:ea typeface="+mn-ea"/>
        <a:cs typeface="+mn-cs"/>
      </a:defRPr>
    </a:lvl4pPr>
    <a:lvl5pPr marL="2436813" indent="-608013" algn="l" defTabSz="1217613"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9043" autoAdjust="0"/>
    <p:restoredTop sz="94660"/>
  </p:normalViewPr>
  <p:slideViewPr>
    <p:cSldViewPr>
      <p:cViewPr varScale="1">
        <p:scale>
          <a:sx n="117" d="100"/>
          <a:sy n="117" d="100"/>
        </p:scale>
        <p:origin x="-108" y="-252"/>
      </p:cViewPr>
      <p:guideLst>
        <p:guide orient="horz" pos="2160"/>
        <p:guide orient="horz" pos="1072"/>
        <p:guide orient="horz" pos="3888"/>
        <p:guide orient="horz" pos="368"/>
        <p:guide pos="3839"/>
        <p:guide pos="768"/>
        <p:guide pos="7294"/>
      </p:guideLst>
    </p:cSldViewPr>
  </p:slideViewPr>
  <p:notesTextViewPr>
    <p:cViewPr>
      <p:scale>
        <a:sx n="1" d="1"/>
        <a:sy n="1" d="1"/>
      </p:scale>
      <p:origin x="0" y="0"/>
    </p:cViewPr>
  </p:notesTextViewPr>
  <p:notesViewPr>
    <p:cSldViewPr>
      <p:cViewPr varScale="1">
        <p:scale>
          <a:sx n="84" d="100"/>
          <a:sy n="84" d="100"/>
        </p:scale>
        <p:origin x="1002" y="6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218987" fontAlgn="auto">
              <a:spcBef>
                <a:spcPts val="0"/>
              </a:spcBef>
              <a:spcAft>
                <a:spcPts val="0"/>
              </a:spcAft>
              <a:defRPr sz="1200">
                <a:latin typeface="+mn-lt"/>
              </a:defRPr>
            </a:lvl1pPr>
          </a:lstStyle>
          <a:p>
            <a:pPr>
              <a:defRPr/>
            </a:pPr>
            <a:endParaRPr/>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1218987" fontAlgn="auto">
              <a:spcBef>
                <a:spcPts val="0"/>
              </a:spcBef>
              <a:spcAft>
                <a:spcPts val="0"/>
              </a:spcAft>
              <a:defRPr sz="1200">
                <a:latin typeface="+mn-lt"/>
              </a:defRPr>
            </a:lvl1pPr>
          </a:lstStyle>
          <a:p>
            <a:pPr>
              <a:defRPr/>
            </a:pPr>
            <a:fld id="{AA0707B1-3C07-45C8-B256-4D0E83DE1B6F}" type="datetimeFigureOut">
              <a:rPr lang="ru-RU"/>
              <a:pPr>
                <a:defRPr/>
              </a:pPr>
              <a:t>19.03.2014</a:t>
            </a:fld>
            <a:endParaRPr/>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1218987" fontAlgn="auto">
              <a:spcBef>
                <a:spcPts val="0"/>
              </a:spcBef>
              <a:spcAft>
                <a:spcPts val="0"/>
              </a:spcAft>
              <a:defRPr sz="1200">
                <a:latin typeface="+mn-lt"/>
              </a:defRPr>
            </a:lvl1pPr>
          </a:lstStyle>
          <a:p>
            <a:pPr>
              <a:defRPr/>
            </a:pPr>
            <a:endParaRPr/>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1218987" fontAlgn="auto">
              <a:spcBef>
                <a:spcPts val="0"/>
              </a:spcBef>
              <a:spcAft>
                <a:spcPts val="0"/>
              </a:spcAft>
              <a:defRPr sz="1200">
                <a:latin typeface="+mn-lt"/>
              </a:defRPr>
            </a:lvl1pPr>
          </a:lstStyle>
          <a:p>
            <a:pPr>
              <a:defRPr/>
            </a:pPr>
            <a:fld id="{87525558-43F3-428B-A533-7C5BBE5BC52D}" type="slidenum">
              <a:rPr/>
              <a:pPr>
                <a:defRPr/>
              </a:pPr>
              <a:t>‹#›</a:t>
            </a:fld>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218987" fontAlgn="auto">
              <a:spcBef>
                <a:spcPts val="0"/>
              </a:spcBef>
              <a:spcAft>
                <a:spcPts val="0"/>
              </a:spcAft>
              <a:defRPr sz="1200">
                <a:latin typeface="+mn-lt"/>
              </a:defRPr>
            </a:lvl1pPr>
          </a:lstStyle>
          <a:p>
            <a:pPr>
              <a:defRPr/>
            </a:pPr>
            <a:endParaRPr/>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1218987" fontAlgn="auto">
              <a:spcBef>
                <a:spcPts val="0"/>
              </a:spcBef>
              <a:spcAft>
                <a:spcPts val="0"/>
              </a:spcAft>
              <a:defRPr sz="1200">
                <a:latin typeface="+mn-lt"/>
              </a:defRPr>
            </a:lvl1pPr>
          </a:lstStyle>
          <a:p>
            <a:pPr>
              <a:defRPr/>
            </a:pPr>
            <a:fld id="{8CDABE13-1625-47D7-BC21-1AE6AD1DE067}" type="datetimeFigureOut">
              <a:rPr lang="ru-RU"/>
              <a:pPr>
                <a:defRPr/>
              </a:pPr>
              <a:t>19.03.2014</a:t>
            </a:fld>
            <a:endParaRPr/>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noProof="0"/>
              <a:t>Образец текста</a:t>
            </a:r>
          </a:p>
          <a:p>
            <a:pPr lvl="1"/>
            <a:r>
              <a:rPr noProof="0"/>
              <a:t>Второй уровень</a:t>
            </a:r>
          </a:p>
          <a:p>
            <a:pPr lvl="2"/>
            <a:r>
              <a:rPr noProof="0"/>
              <a:t>Третий уровень</a:t>
            </a:r>
          </a:p>
          <a:p>
            <a:pPr lvl="3"/>
            <a:r>
              <a:rPr noProof="0"/>
              <a:t>Четвертый уровень</a:t>
            </a:r>
          </a:p>
          <a:p>
            <a:pPr lvl="4"/>
            <a:r>
              <a:rPr noProof="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1218987" fontAlgn="auto">
              <a:spcBef>
                <a:spcPts val="0"/>
              </a:spcBef>
              <a:spcAft>
                <a:spcPts val="0"/>
              </a:spcAft>
              <a:defRPr sz="1200">
                <a:latin typeface="+mn-lt"/>
              </a:defRPr>
            </a:lvl1pPr>
          </a:lstStyle>
          <a:p>
            <a:pPr>
              <a:defRPr/>
            </a:pPr>
            <a:endParaRPr/>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1218987" fontAlgn="auto">
              <a:spcBef>
                <a:spcPts val="0"/>
              </a:spcBef>
              <a:spcAft>
                <a:spcPts val="0"/>
              </a:spcAft>
              <a:defRPr sz="1200">
                <a:latin typeface="+mn-lt"/>
              </a:defRPr>
            </a:lvl1pPr>
          </a:lstStyle>
          <a:p>
            <a:pPr>
              <a:defRPr/>
            </a:pPr>
            <a:fld id="{4AED46CE-FB0B-4F04-B8DE-72699A14ADC8}" type="slidenum">
              <a:rPr/>
              <a:pPr>
                <a:defRPr/>
              </a:pPr>
              <a:t>‹#›</a:t>
            </a:fld>
            <a:endParaRPr/>
          </a:p>
        </p:txBody>
      </p:sp>
    </p:spTree>
  </p:cSld>
  <p:clrMap bg1="lt1" tx1="dk1" bg2="lt2" tx2="dk2" accent1="accent1" accent2="accent2" accent3="accent3" accent4="accent4" accent5="accent5" accent6="accent6" hlink="hlink" folHlink="folHlink"/>
  <p:notesStyle>
    <a:lvl1pPr algn="l" defTabSz="1217613" rtl="0" fontAlgn="base">
      <a:spcBef>
        <a:spcPct val="30000"/>
      </a:spcBef>
      <a:spcAft>
        <a:spcPct val="0"/>
      </a:spcAft>
      <a:defRPr sz="1600" kern="1200">
        <a:solidFill>
          <a:schemeClr val="tx1"/>
        </a:solidFill>
        <a:latin typeface="+mn-lt"/>
        <a:ea typeface="+mn-ea"/>
        <a:cs typeface="+mn-cs"/>
      </a:defRPr>
    </a:lvl1pPr>
    <a:lvl2pPr marL="608013" algn="l" defTabSz="1217613" rtl="0" fontAlgn="base">
      <a:spcBef>
        <a:spcPct val="30000"/>
      </a:spcBef>
      <a:spcAft>
        <a:spcPct val="0"/>
      </a:spcAft>
      <a:defRPr sz="1600" kern="1200">
        <a:solidFill>
          <a:schemeClr val="tx1"/>
        </a:solidFill>
        <a:latin typeface="+mn-lt"/>
        <a:ea typeface="+mn-ea"/>
        <a:cs typeface="+mn-cs"/>
      </a:defRPr>
    </a:lvl2pPr>
    <a:lvl3pPr marL="1217613" algn="l" defTabSz="1217613" rtl="0" fontAlgn="base">
      <a:spcBef>
        <a:spcPct val="30000"/>
      </a:spcBef>
      <a:spcAft>
        <a:spcPct val="0"/>
      </a:spcAft>
      <a:defRPr sz="1600" kern="1200">
        <a:solidFill>
          <a:schemeClr val="tx1"/>
        </a:solidFill>
        <a:latin typeface="+mn-lt"/>
        <a:ea typeface="+mn-ea"/>
        <a:cs typeface="+mn-cs"/>
      </a:defRPr>
    </a:lvl3pPr>
    <a:lvl4pPr marL="1827213" algn="l" defTabSz="1217613" rtl="0" fontAlgn="base">
      <a:spcBef>
        <a:spcPct val="30000"/>
      </a:spcBef>
      <a:spcAft>
        <a:spcPct val="0"/>
      </a:spcAft>
      <a:defRPr sz="1600" kern="1200">
        <a:solidFill>
          <a:schemeClr val="tx1"/>
        </a:solidFill>
        <a:latin typeface="+mn-lt"/>
        <a:ea typeface="+mn-ea"/>
        <a:cs typeface="+mn-cs"/>
      </a:defRPr>
    </a:lvl4pPr>
    <a:lvl5pPr marL="2436813" algn="l" defTabSz="1217613" rtl="0" fontAlgn="base">
      <a:spcBef>
        <a:spcPct val="30000"/>
      </a:spcBef>
      <a:spcAft>
        <a:spcPct val="0"/>
      </a:spcAft>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grpSp>
        <p:nvGrpSpPr>
          <p:cNvPr id="4" name="diagonals"/>
          <p:cNvGrpSpPr>
            <a:grpSpLocks/>
          </p:cNvGrpSpPr>
          <p:nvPr/>
        </p:nvGrpSpPr>
        <p:grpSpPr bwMode="auto">
          <a:xfrm>
            <a:off x="7516813" y="4144963"/>
            <a:ext cx="4686300" cy="2732087"/>
            <a:chOff x="5638800" y="3108960"/>
            <a:chExt cx="3515503" cy="2048555"/>
          </a:xfrm>
        </p:grpSpPr>
        <p:cxnSp>
          <p:nvCxnSpPr>
            <p:cNvPr id="5" name="Прямая соединительная линия 13"/>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6" name="Прямая соединительная линия 16"/>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7" name="Прямая соединительная линия 18"/>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grpSp>
        <p:nvGrpSpPr>
          <p:cNvPr id="8" name="bottom lines"/>
          <p:cNvGrpSpPr>
            <a:grpSpLocks/>
          </p:cNvGrpSpPr>
          <p:nvPr/>
        </p:nvGrpSpPr>
        <p:grpSpPr bwMode="auto">
          <a:xfrm>
            <a:off x="-9525" y="6057900"/>
            <a:ext cx="5499100" cy="819150"/>
            <a:chOff x="-6689" y="4553748"/>
            <a:chExt cx="4125119" cy="615155"/>
          </a:xfrm>
        </p:grpSpPr>
        <p:sp>
          <p:nvSpPr>
            <p:cNvPr id="9" name="Полилиния 8"/>
            <p:cNvSpPr/>
            <p:nvPr/>
          </p:nvSpPr>
          <p:spPr>
            <a:xfrm rot="16200000">
              <a:off x="1754302" y="2802395"/>
              <a:ext cx="612775" cy="411548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4115481 h 4115481"/>
                <a:gd name="connsiteX1" fmla="*/ 612775 w 612775"/>
                <a:gd name="connsiteY1" fmla="*/ 3180443 h 4115481"/>
                <a:gd name="connsiteX2" fmla="*/ 612775 w 612775"/>
                <a:gd name="connsiteY2" fmla="*/ 0 h 4115481"/>
              </a:gdLst>
              <a:ahLst/>
              <a:cxnLst>
                <a:cxn ang="0">
                  <a:pos x="connsiteX0" y="connsiteY0"/>
                </a:cxn>
                <a:cxn ang="0">
                  <a:pos x="connsiteX1" y="connsiteY1"/>
                </a:cxn>
                <a:cxn ang="0">
                  <a:pos x="connsiteX2" y="connsiteY2"/>
                </a:cxn>
              </a:cxnLst>
              <a:rect l="l" t="t" r="r" b="b"/>
              <a:pathLst>
                <a:path w="612775" h="4115481">
                  <a:moveTo>
                    <a:pt x="0" y="4115481"/>
                  </a:moveTo>
                  <a:lnTo>
                    <a:pt x="612775" y="3180443"/>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987" fontAlgn="auto">
                <a:spcBef>
                  <a:spcPts val="0"/>
                </a:spcBef>
                <a:spcAft>
                  <a:spcPts val="0"/>
                </a:spcAft>
                <a:defRPr/>
              </a:pPr>
              <a:endParaRPr lang="ru-RU" dirty="0"/>
            </a:p>
          </p:txBody>
        </p:sp>
        <p:sp>
          <p:nvSpPr>
            <p:cNvPr id="10" name="Полилиния 9"/>
            <p:cNvSpPr/>
            <p:nvPr/>
          </p:nvSpPr>
          <p:spPr>
            <a:xfrm rot="16200000">
              <a:off x="1604659" y="3152814"/>
              <a:ext cx="410751" cy="3621427"/>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 name="connsiteX0" fmla="*/ 0 w 410751"/>
                <a:gd name="connsiteY0" fmla="*/ 3614170 h 3614170"/>
                <a:gd name="connsiteX1" fmla="*/ 410751 w 410751"/>
                <a:gd name="connsiteY1" fmla="*/ 2990994 h 3614170"/>
                <a:gd name="connsiteX2" fmla="*/ 405947 w 410751"/>
                <a:gd name="connsiteY2" fmla="*/ 0 h 3614170"/>
                <a:gd name="connsiteX0" fmla="*/ 0 w 410751"/>
                <a:gd name="connsiteY0" fmla="*/ 3621427 h 3621427"/>
                <a:gd name="connsiteX1" fmla="*/ 410751 w 410751"/>
                <a:gd name="connsiteY1" fmla="*/ 2998251 h 3621427"/>
                <a:gd name="connsiteX2" fmla="*/ 405947 w 410751"/>
                <a:gd name="connsiteY2" fmla="*/ 0 h 3621427"/>
              </a:gdLst>
              <a:ahLst/>
              <a:cxnLst>
                <a:cxn ang="0">
                  <a:pos x="connsiteX0" y="connsiteY0"/>
                </a:cxn>
                <a:cxn ang="0">
                  <a:pos x="connsiteX1" y="connsiteY1"/>
                </a:cxn>
                <a:cxn ang="0">
                  <a:pos x="connsiteX2" y="connsiteY2"/>
                </a:cxn>
              </a:cxnLst>
              <a:rect l="l" t="t" r="r" b="b"/>
              <a:pathLst>
                <a:path w="410751" h="3621427">
                  <a:moveTo>
                    <a:pt x="0" y="3621427"/>
                  </a:moveTo>
                  <a:lnTo>
                    <a:pt x="410751" y="2998251"/>
                  </a:lnTo>
                  <a:cubicBezTo>
                    <a:pt x="410359" y="2065358"/>
                    <a:pt x="406339" y="932893"/>
                    <a:pt x="405947" y="0"/>
                  </a:cubicBez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987" fontAlgn="auto">
                <a:spcBef>
                  <a:spcPts val="0"/>
                </a:spcBef>
                <a:spcAft>
                  <a:spcPts val="0"/>
                </a:spcAft>
                <a:defRPr/>
              </a:pPr>
              <a:endParaRPr lang="ru-RU" dirty="0"/>
            </a:p>
          </p:txBody>
        </p:sp>
        <p:sp>
          <p:nvSpPr>
            <p:cNvPr id="11" name="Полилиния 10"/>
            <p:cNvSpPr/>
            <p:nvPr/>
          </p:nvSpPr>
          <p:spPr>
            <a:xfrm rot="16200000">
              <a:off x="1462308" y="3453376"/>
              <a:ext cx="241768" cy="31797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 name="connsiteX0" fmla="*/ 0 w 241768"/>
                <a:gd name="connsiteY0" fmla="*/ 3179761 h 3179761"/>
                <a:gd name="connsiteX1" fmla="*/ 238919 w 241768"/>
                <a:gd name="connsiteY1" fmla="*/ 2819370 h 3179761"/>
                <a:gd name="connsiteX2" fmla="*/ 241754 w 241768"/>
                <a:gd name="connsiteY2" fmla="*/ 0 h 3179761"/>
              </a:gdLst>
              <a:ahLst/>
              <a:cxnLst>
                <a:cxn ang="0">
                  <a:pos x="connsiteX0" y="connsiteY0"/>
                </a:cxn>
                <a:cxn ang="0">
                  <a:pos x="connsiteX1" y="connsiteY1"/>
                </a:cxn>
                <a:cxn ang="0">
                  <a:pos x="connsiteX2" y="connsiteY2"/>
                </a:cxn>
              </a:cxnLst>
              <a:rect l="l" t="t" r="r" b="b"/>
              <a:pathLst>
                <a:path w="241768" h="3179761">
                  <a:moveTo>
                    <a:pt x="0" y="3179761"/>
                  </a:moveTo>
                  <a:lnTo>
                    <a:pt x="238919" y="2819370"/>
                  </a:lnTo>
                  <a:cubicBezTo>
                    <a:pt x="238654" y="1947313"/>
                    <a:pt x="242019" y="872057"/>
                    <a:pt x="241754"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987" fontAlgn="auto">
                <a:spcBef>
                  <a:spcPts val="0"/>
                </a:spcBef>
                <a:spcAft>
                  <a:spcPts val="0"/>
                </a:spcAft>
                <a:defRPr/>
              </a:pPr>
              <a:endParaRPr lang="ru-RU" dirty="0"/>
            </a:p>
          </p:txBody>
        </p:sp>
      </p:grpSp>
      <p:sp>
        <p:nvSpPr>
          <p:cNvPr id="2" name="Заголовок 1"/>
          <p:cNvSpPr>
            <a:spLocks noGrp="1"/>
          </p:cNvSpPr>
          <p:nvPr>
            <p:ph type="ctrTitle"/>
          </p:nvPr>
        </p:nvSpPr>
        <p:spPr>
          <a:xfrm>
            <a:off x="1625176" y="584200"/>
            <a:ext cx="8735325" cy="2000251"/>
          </a:xfrm>
        </p:spPr>
        <p:txBody>
          <a:bodyPr>
            <a:normAutofit/>
          </a:bodyPr>
          <a:lstStyle>
            <a:lvl1pPr>
              <a:defRPr sz="5400"/>
            </a:lvl1pPr>
          </a:lstStyle>
          <a:p>
            <a:r>
              <a:rPr lang="ru-RU" noProof="0" smtClean="0"/>
              <a:t>Образец заголовка</a:t>
            </a:r>
            <a:endParaRPr lang="ru-RU" noProof="0" dirty="0"/>
          </a:p>
        </p:txBody>
      </p:sp>
      <p:sp>
        <p:nvSpPr>
          <p:cNvPr id="3" name="Подзаголовок 2"/>
          <p:cNvSpPr>
            <a:spLocks noGrp="1"/>
          </p:cNvSpPr>
          <p:nvPr>
            <p:ph type="subTitle" idx="1"/>
          </p:nvPr>
        </p:nvSpPr>
        <p:spPr>
          <a:xfrm>
            <a:off x="1625176" y="2616200"/>
            <a:ext cx="8735325" cy="1752600"/>
          </a:xfrm>
        </p:spPr>
        <p:txBody>
          <a:bodyPr>
            <a:normAutofit/>
          </a:bodyPr>
          <a:lstStyle>
            <a:lvl1pPr marL="0" indent="0" algn="l">
              <a:spcBef>
                <a:spcPts val="0"/>
              </a:spcBef>
              <a:buNone/>
              <a:defRPr sz="2800" cap="all" spc="200" baseline="0">
                <a:solidFill>
                  <a:schemeClr val="accent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ru-RU" noProof="0" smtClean="0"/>
              <a:t>Образец подзаголовка</a:t>
            </a:r>
            <a:endParaRPr lang="ru-RU" noProof="0" dirty="0"/>
          </a:p>
        </p:txBody>
      </p:sp>
      <p:sp>
        <p:nvSpPr>
          <p:cNvPr id="12" name="Дата 21"/>
          <p:cNvSpPr>
            <a:spLocks noGrp="1"/>
          </p:cNvSpPr>
          <p:nvPr>
            <p:ph type="dt" sz="half" idx="10"/>
          </p:nvPr>
        </p:nvSpPr>
        <p:spPr/>
        <p:txBody>
          <a:bodyPr/>
          <a:lstStyle>
            <a:lvl1pPr>
              <a:defRPr/>
            </a:lvl1pPr>
          </a:lstStyle>
          <a:p>
            <a:pPr>
              <a:defRPr/>
            </a:pPr>
            <a:fld id="{3CBC6ABF-9583-482B-A137-A0FCA79BD5BB}" type="datetime1">
              <a:rPr lang="ru-RU"/>
              <a:pPr>
                <a:defRPr/>
              </a:pPr>
              <a:t>19.03.2014</a:t>
            </a:fld>
            <a:endParaRPr lang="ru-RU" dirty="0"/>
          </a:p>
        </p:txBody>
      </p:sp>
      <p:sp>
        <p:nvSpPr>
          <p:cNvPr id="13" name="Нижний колонтитул 22"/>
          <p:cNvSpPr>
            <a:spLocks noGrp="1"/>
          </p:cNvSpPr>
          <p:nvPr>
            <p:ph type="ftr" sz="quarter" idx="11"/>
          </p:nvPr>
        </p:nvSpPr>
        <p:spPr/>
        <p:txBody>
          <a:bodyPr/>
          <a:lstStyle>
            <a:lvl1pPr>
              <a:defRPr/>
            </a:lvl1pPr>
          </a:lstStyle>
          <a:p>
            <a:endParaRPr lang="ru-RU"/>
          </a:p>
        </p:txBody>
      </p:sp>
      <p:sp>
        <p:nvSpPr>
          <p:cNvPr id="14" name="Номер слайда 23"/>
          <p:cNvSpPr>
            <a:spLocks noGrp="1"/>
          </p:cNvSpPr>
          <p:nvPr>
            <p:ph type="sldNum" sz="quarter" idx="12"/>
          </p:nvPr>
        </p:nvSpPr>
        <p:spPr/>
        <p:txBody>
          <a:bodyPr/>
          <a:lstStyle>
            <a:lvl1pPr>
              <a:defRPr/>
            </a:lvl1pPr>
          </a:lstStyle>
          <a:p>
            <a:pPr>
              <a:defRPr/>
            </a:pPr>
            <a:fld id="{60AAAE10-D91C-4D1F-9835-4980EB858CF6}" type="slidenum">
              <a:rPr lang="ru-RU"/>
              <a:pPr>
                <a:defRPr/>
              </a:pPr>
              <a:t>‹#›</a:t>
            </a:fld>
            <a:endParaRPr lang="ru-RU" dirty="0"/>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dirty="0"/>
          </a:p>
        </p:txBody>
      </p:sp>
      <p:sp>
        <p:nvSpPr>
          <p:cNvPr id="3" name="Вертикальный текст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
        <p:nvSpPr>
          <p:cNvPr id="4" name="Дата 3"/>
          <p:cNvSpPr>
            <a:spLocks noGrp="1"/>
          </p:cNvSpPr>
          <p:nvPr>
            <p:ph type="dt" sz="half" idx="10"/>
          </p:nvPr>
        </p:nvSpPr>
        <p:spPr/>
        <p:txBody>
          <a:bodyPr/>
          <a:lstStyle>
            <a:lvl1pPr>
              <a:defRPr/>
            </a:lvl1pPr>
          </a:lstStyle>
          <a:p>
            <a:pPr>
              <a:defRPr/>
            </a:pPr>
            <a:fld id="{F5489507-8AE4-4F89-97AC-8FADD3E53B92}" type="datetime1">
              <a:rPr lang="ru-RU"/>
              <a:pPr>
                <a:defRPr/>
              </a:pPr>
              <a:t>19.03.2014</a:t>
            </a:fld>
            <a:endParaRPr lang="ru-RU" dirty="0"/>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pPr>
              <a:defRPr/>
            </a:pPr>
            <a:fld id="{FF58A581-3DDF-47BF-8108-F66ED4654F0E}" type="slidenum">
              <a:rPr lang="ru-RU"/>
              <a:pPr>
                <a:defRPr/>
              </a:pPr>
              <a:t>‹#›</a:t>
            </a:fld>
            <a:endParaRPr lang="ru-RU" dirty="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6898" y="584200"/>
            <a:ext cx="2742486" cy="5588000"/>
          </a:xfrm>
        </p:spPr>
        <p:txBody>
          <a:bodyPr vert="eaVert"/>
          <a:lstStyle/>
          <a:p>
            <a:r>
              <a:rPr lang="ru-RU" noProof="0" smtClean="0"/>
              <a:t>Образец заголовка</a:t>
            </a:r>
            <a:endParaRPr lang="ru-RU" noProof="0" dirty="0"/>
          </a:p>
        </p:txBody>
      </p:sp>
      <p:sp>
        <p:nvSpPr>
          <p:cNvPr id="3" name="Вертикальный текст 2"/>
          <p:cNvSpPr>
            <a:spLocks noGrp="1"/>
          </p:cNvSpPr>
          <p:nvPr>
            <p:ph type="body" orient="vert" idx="1"/>
          </p:nvPr>
        </p:nvSpPr>
        <p:spPr>
          <a:xfrm>
            <a:off x="1218882" y="584200"/>
            <a:ext cx="7414869" cy="5588000"/>
          </a:xfrm>
        </p:spPr>
        <p:txBody>
          <a:bodyPr vert="eaVert"/>
          <a:lstStyle>
            <a:lvl5pPr>
              <a:defRPr/>
            </a:lvl5pPr>
            <a:lvl6pPr>
              <a:defRPr/>
            </a:lvl6pPr>
            <a:lvl7pPr>
              <a:defRPr/>
            </a:lvl7pPr>
            <a:lvl8pPr>
              <a:defRPr/>
            </a:lvl8pPr>
            <a:lvl9pPr>
              <a:defRPr/>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
        <p:nvSpPr>
          <p:cNvPr id="4" name="Дата 3"/>
          <p:cNvSpPr>
            <a:spLocks noGrp="1"/>
          </p:cNvSpPr>
          <p:nvPr>
            <p:ph type="dt" sz="half" idx="10"/>
          </p:nvPr>
        </p:nvSpPr>
        <p:spPr/>
        <p:txBody>
          <a:bodyPr/>
          <a:lstStyle>
            <a:lvl1pPr>
              <a:defRPr/>
            </a:lvl1pPr>
          </a:lstStyle>
          <a:p>
            <a:pPr>
              <a:defRPr/>
            </a:pPr>
            <a:fld id="{C1E15E9B-8E43-4042-869C-4CFB2F649242}" type="datetime1">
              <a:rPr lang="ru-RU"/>
              <a:pPr>
                <a:defRPr/>
              </a:pPr>
              <a:t>19.03.2014</a:t>
            </a:fld>
            <a:endParaRPr lang="ru-RU" dirty="0"/>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pPr>
              <a:defRPr/>
            </a:pPr>
            <a:fld id="{D59F3686-7A7A-44FF-9AF6-4B8CBF53F671}" type="slidenum">
              <a:rPr lang="ru-RU"/>
              <a:pPr>
                <a:defRPr/>
              </a:pPr>
              <a:t>‹#›</a:t>
            </a:fld>
            <a:endParaRPr lang="ru-RU"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dirty="0"/>
          </a:p>
        </p:txBody>
      </p:sp>
      <p:sp>
        <p:nvSpPr>
          <p:cNvPr id="3" name="Объект 2"/>
          <p:cNvSpPr>
            <a:spLocks noGrp="1"/>
          </p:cNvSpPr>
          <p:nvPr>
            <p:ph idx="1"/>
          </p:nvPr>
        </p:nvSpPr>
        <p:spPr/>
        <p:txBody>
          <a:bodyPr/>
          <a:lstStyle>
            <a:lvl5pPr>
              <a:defRPr/>
            </a:lvl5pPr>
            <a:lvl6pPr>
              <a:defRPr/>
            </a:lvl6pPr>
            <a:lvl7pPr>
              <a:defRPr/>
            </a:lvl7pPr>
            <a:lvl8pPr>
              <a:defRPr/>
            </a:lvl8pPr>
            <a:lvl9pPr>
              <a:defRPr/>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
        <p:nvSpPr>
          <p:cNvPr id="4" name="Дата 3"/>
          <p:cNvSpPr>
            <a:spLocks noGrp="1"/>
          </p:cNvSpPr>
          <p:nvPr>
            <p:ph type="dt" sz="half" idx="10"/>
          </p:nvPr>
        </p:nvSpPr>
        <p:spPr/>
        <p:txBody>
          <a:bodyPr/>
          <a:lstStyle>
            <a:lvl1pPr>
              <a:defRPr/>
            </a:lvl1pPr>
          </a:lstStyle>
          <a:p>
            <a:pPr>
              <a:defRPr/>
            </a:pPr>
            <a:fld id="{DA9A5C22-F61C-425B-A1B4-075395FC6BE6}" type="datetime1">
              <a:rPr lang="ru-RU"/>
              <a:pPr>
                <a:defRPr/>
              </a:pPr>
              <a:t>19.03.2014</a:t>
            </a:fld>
            <a:endParaRPr lang="ru-RU" dirty="0"/>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pPr>
              <a:defRPr/>
            </a:pPr>
            <a:fld id="{6025DA9D-839A-48A0-AC4F-F07C9A2C571C}" type="slidenum">
              <a:rPr lang="ru-RU"/>
              <a:pPr>
                <a:defRPr/>
              </a:pPr>
              <a:t>‹#›</a:t>
            </a:fld>
            <a:endParaRPr lang="ru-RU" dirty="0"/>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grpSp>
        <p:nvGrpSpPr>
          <p:cNvPr id="4" name="diagonals"/>
          <p:cNvGrpSpPr>
            <a:grpSpLocks/>
          </p:cNvGrpSpPr>
          <p:nvPr/>
        </p:nvGrpSpPr>
        <p:grpSpPr bwMode="auto">
          <a:xfrm>
            <a:off x="7516813" y="4144963"/>
            <a:ext cx="4686300" cy="2732087"/>
            <a:chOff x="5638800" y="3108960"/>
            <a:chExt cx="3515503" cy="2048555"/>
          </a:xfrm>
        </p:grpSpPr>
        <p:cxnSp>
          <p:nvCxnSpPr>
            <p:cNvPr id="5" name="Прямая соединительная линия 11"/>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6" name="Прямая соединительная линия 12"/>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7" name="Прямая соединительная линия 13"/>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sp>
        <p:nvSpPr>
          <p:cNvPr id="2" name="Заголовок 1"/>
          <p:cNvSpPr>
            <a:spLocks noGrp="1"/>
          </p:cNvSpPr>
          <p:nvPr>
            <p:ph type="title"/>
          </p:nvPr>
        </p:nvSpPr>
        <p:spPr>
          <a:xfrm>
            <a:off x="1625177" y="2209801"/>
            <a:ext cx="8938472" cy="2764335"/>
          </a:xfrm>
        </p:spPr>
        <p:txBody>
          <a:bodyPr>
            <a:normAutofit/>
          </a:bodyPr>
          <a:lstStyle>
            <a:lvl1pPr algn="l">
              <a:defRPr sz="5400" b="0" cap="none" baseline="0"/>
            </a:lvl1pPr>
          </a:lstStyle>
          <a:p>
            <a:r>
              <a:rPr lang="ru-RU" noProof="0" smtClean="0"/>
              <a:t>Образец заголовка</a:t>
            </a:r>
            <a:endParaRPr lang="ru-RU" noProof="0" dirty="0"/>
          </a:p>
        </p:txBody>
      </p:sp>
      <p:sp>
        <p:nvSpPr>
          <p:cNvPr id="3" name="Текст 2"/>
          <p:cNvSpPr>
            <a:spLocks noGrp="1"/>
          </p:cNvSpPr>
          <p:nvPr>
            <p:ph type="body" idx="1"/>
          </p:nvPr>
        </p:nvSpPr>
        <p:spPr>
          <a:xfrm>
            <a:off x="1625176" y="4951266"/>
            <a:ext cx="7069519" cy="1220933"/>
          </a:xfrm>
        </p:spPr>
        <p:txBody>
          <a:bodyPr>
            <a:normAutofit/>
          </a:bodyPr>
          <a:lstStyle>
            <a:lvl1pPr marL="0" indent="0">
              <a:spcBef>
                <a:spcPts val="0"/>
              </a:spcBef>
              <a:buNone/>
              <a:defRPr sz="2800" cap="all" spc="200" baseline="0">
                <a:solidFill>
                  <a:schemeClr val="accent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ru-RU" noProof="0" smtClean="0"/>
              <a:t>Образец текста</a:t>
            </a:r>
          </a:p>
        </p:txBody>
      </p:sp>
      <p:sp>
        <p:nvSpPr>
          <p:cNvPr id="8" name="Дата 3"/>
          <p:cNvSpPr>
            <a:spLocks noGrp="1"/>
          </p:cNvSpPr>
          <p:nvPr>
            <p:ph type="dt" sz="half" idx="10"/>
          </p:nvPr>
        </p:nvSpPr>
        <p:spPr/>
        <p:txBody>
          <a:bodyPr/>
          <a:lstStyle>
            <a:lvl1pPr>
              <a:defRPr/>
            </a:lvl1pPr>
          </a:lstStyle>
          <a:p>
            <a:pPr>
              <a:defRPr/>
            </a:pPr>
            <a:fld id="{3E44018F-9366-49B0-89D3-CD26D507F838}" type="datetime1">
              <a:rPr lang="ru-RU"/>
              <a:pPr>
                <a:defRPr/>
              </a:pPr>
              <a:t>19.03.2014</a:t>
            </a:fld>
            <a:endParaRPr lang="ru-RU" dirty="0"/>
          </a:p>
        </p:txBody>
      </p:sp>
      <p:sp>
        <p:nvSpPr>
          <p:cNvPr id="9" name="Нижний колонтитул 4"/>
          <p:cNvSpPr>
            <a:spLocks noGrp="1"/>
          </p:cNvSpPr>
          <p:nvPr>
            <p:ph type="ftr" sz="quarter" idx="11"/>
          </p:nvPr>
        </p:nvSpPr>
        <p:spPr/>
        <p:txBody>
          <a:bodyPr/>
          <a:lstStyle>
            <a:lvl1pPr>
              <a:defRPr/>
            </a:lvl1pPr>
          </a:lstStyle>
          <a:p>
            <a:endParaRPr lang="ru-RU"/>
          </a:p>
        </p:txBody>
      </p:sp>
      <p:sp>
        <p:nvSpPr>
          <p:cNvPr id="10" name="Номер слайда 5"/>
          <p:cNvSpPr>
            <a:spLocks noGrp="1"/>
          </p:cNvSpPr>
          <p:nvPr>
            <p:ph type="sldNum" sz="quarter" idx="12"/>
          </p:nvPr>
        </p:nvSpPr>
        <p:spPr/>
        <p:txBody>
          <a:bodyPr/>
          <a:lstStyle>
            <a:lvl1pPr>
              <a:defRPr/>
            </a:lvl1pPr>
          </a:lstStyle>
          <a:p>
            <a:pPr>
              <a:defRPr/>
            </a:pPr>
            <a:fld id="{D46A0468-6962-45DD-B104-A61B52E772B1}" type="slidenum">
              <a:rPr lang="ru-RU"/>
              <a:pPr>
                <a:defRPr/>
              </a:pPr>
              <a:t>‹#›</a:t>
            </a:fld>
            <a:endParaRPr lang="ru-RU" dirty="0"/>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8883" y="274637"/>
            <a:ext cx="10360501" cy="1223963"/>
          </a:xfrm>
        </p:spPr>
        <p:txBody>
          <a:bodyPr/>
          <a:lstStyle/>
          <a:p>
            <a:r>
              <a:rPr lang="ru-RU" noProof="0" smtClean="0"/>
              <a:t>Образец заголовка</a:t>
            </a:r>
            <a:endParaRPr lang="ru-RU" noProof="0" dirty="0"/>
          </a:p>
        </p:txBody>
      </p:sp>
      <p:sp>
        <p:nvSpPr>
          <p:cNvPr id="3" name="Объект 2"/>
          <p:cNvSpPr>
            <a:spLocks noGrp="1"/>
          </p:cNvSpPr>
          <p:nvPr>
            <p:ph sz="half" idx="1"/>
          </p:nvPr>
        </p:nvSpPr>
        <p:spPr>
          <a:xfrm>
            <a:off x="1218883" y="1706880"/>
            <a:ext cx="5078677"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
        <p:nvSpPr>
          <p:cNvPr id="4" name="Объект 3"/>
          <p:cNvSpPr>
            <a:spLocks noGrp="1"/>
          </p:cNvSpPr>
          <p:nvPr>
            <p:ph sz="half" idx="2"/>
          </p:nvPr>
        </p:nvSpPr>
        <p:spPr>
          <a:xfrm>
            <a:off x="6500707" y="1706880"/>
            <a:ext cx="5078677"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
        <p:nvSpPr>
          <p:cNvPr id="5" name="Дата 3"/>
          <p:cNvSpPr>
            <a:spLocks noGrp="1"/>
          </p:cNvSpPr>
          <p:nvPr>
            <p:ph type="dt" sz="half" idx="10"/>
          </p:nvPr>
        </p:nvSpPr>
        <p:spPr/>
        <p:txBody>
          <a:bodyPr/>
          <a:lstStyle>
            <a:lvl1pPr>
              <a:defRPr/>
            </a:lvl1pPr>
          </a:lstStyle>
          <a:p>
            <a:pPr>
              <a:defRPr/>
            </a:pPr>
            <a:fld id="{FE53080B-9AB0-41F6-977C-2BC6FC2A40B8}" type="datetime1">
              <a:rPr lang="ru-RU"/>
              <a:pPr>
                <a:defRPr/>
              </a:pPr>
              <a:t>19.03.2014</a:t>
            </a:fld>
            <a:endParaRPr lang="ru-RU" dirty="0"/>
          </a:p>
        </p:txBody>
      </p:sp>
      <p:sp>
        <p:nvSpPr>
          <p:cNvPr id="6" name="Нижний колонтитул 4"/>
          <p:cNvSpPr>
            <a:spLocks noGrp="1"/>
          </p:cNvSpPr>
          <p:nvPr>
            <p:ph type="ftr" sz="quarter" idx="11"/>
          </p:nvPr>
        </p:nvSpPr>
        <p:spPr/>
        <p:txBody>
          <a:bodyPr/>
          <a:lstStyle>
            <a:lvl1pPr>
              <a:defRPr/>
            </a:lvl1pPr>
          </a:lstStyle>
          <a:p>
            <a:endParaRPr lang="ru-RU"/>
          </a:p>
        </p:txBody>
      </p:sp>
      <p:sp>
        <p:nvSpPr>
          <p:cNvPr id="7" name="Номер слайда 5"/>
          <p:cNvSpPr>
            <a:spLocks noGrp="1"/>
          </p:cNvSpPr>
          <p:nvPr>
            <p:ph type="sldNum" sz="quarter" idx="12"/>
          </p:nvPr>
        </p:nvSpPr>
        <p:spPr/>
        <p:txBody>
          <a:bodyPr/>
          <a:lstStyle>
            <a:lvl1pPr>
              <a:defRPr/>
            </a:lvl1pPr>
          </a:lstStyle>
          <a:p>
            <a:pPr>
              <a:defRPr/>
            </a:pPr>
            <a:fld id="{DA4584FA-2157-47F4-9017-335BE5E0AF1A}" type="slidenum">
              <a:rPr lang="ru-RU"/>
              <a:pPr>
                <a:defRPr/>
              </a:pPr>
              <a:t>‹#›</a:t>
            </a:fld>
            <a:endParaRPr lang="ru-RU" dirty="0"/>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8883" y="274637"/>
            <a:ext cx="10360501" cy="1223963"/>
          </a:xfrm>
        </p:spPr>
        <p:txBody>
          <a:bodyPr/>
          <a:lstStyle>
            <a:lvl1pPr>
              <a:defRPr/>
            </a:lvl1pPr>
          </a:lstStyle>
          <a:p>
            <a:r>
              <a:rPr lang="ru-RU" noProof="0" smtClean="0"/>
              <a:t>Образец заголовка</a:t>
            </a:r>
            <a:endParaRPr lang="ru-RU" noProof="0" dirty="0"/>
          </a:p>
        </p:txBody>
      </p:sp>
      <p:sp>
        <p:nvSpPr>
          <p:cNvPr id="3" name="Текст 2"/>
          <p:cNvSpPr>
            <a:spLocks noGrp="1"/>
          </p:cNvSpPr>
          <p:nvPr>
            <p:ph type="body" idx="1"/>
          </p:nvPr>
        </p:nvSpPr>
        <p:spPr>
          <a:xfrm>
            <a:off x="1218883" y="1701800"/>
            <a:ext cx="5082740"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ru-RU" noProof="0" smtClean="0"/>
              <a:t>Образец текста</a:t>
            </a:r>
          </a:p>
        </p:txBody>
      </p:sp>
      <p:sp>
        <p:nvSpPr>
          <p:cNvPr id="4" name="Объект 3"/>
          <p:cNvSpPr>
            <a:spLocks noGrp="1"/>
          </p:cNvSpPr>
          <p:nvPr>
            <p:ph sz="half" idx="2"/>
          </p:nvPr>
        </p:nvSpPr>
        <p:spPr>
          <a:xfrm>
            <a:off x="1218883" y="2717800"/>
            <a:ext cx="5078677" cy="3454400"/>
          </a:xfrm>
        </p:spPr>
        <p:txBody>
          <a:bodyPr>
            <a:noAutofit/>
          </a:bodyPr>
          <a:lstStyle>
            <a:lvl1pPr>
              <a:defRPr sz="2800"/>
            </a:lvl1pPr>
            <a:lvl2pPr>
              <a:defRPr sz="2400"/>
            </a:lvl2pPr>
            <a:lvl3pPr>
              <a:defRPr sz="2000"/>
            </a:lvl3pPr>
            <a:lvl4pPr>
              <a:defRPr sz="2000"/>
            </a:lvl4pPr>
            <a:lvl5pPr>
              <a:defRPr sz="2000"/>
            </a:lvl5pPr>
            <a:lvl6pPr>
              <a:defRPr sz="2000"/>
            </a:lvl6pPr>
            <a:lvl7pPr>
              <a:defRPr sz="2000" baseline="0"/>
            </a:lvl7pPr>
            <a:lvl8pPr>
              <a:defRPr sz="2000" baseline="0"/>
            </a:lvl8pPr>
            <a:lvl9pPr>
              <a:defRPr sz="2000" baseline="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
        <p:nvSpPr>
          <p:cNvPr id="5" name="Текст 4"/>
          <p:cNvSpPr>
            <a:spLocks noGrp="1"/>
          </p:cNvSpPr>
          <p:nvPr>
            <p:ph type="body" sz="quarter" idx="3"/>
          </p:nvPr>
        </p:nvSpPr>
        <p:spPr>
          <a:xfrm>
            <a:off x="6496644" y="1701800"/>
            <a:ext cx="5082740"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ru-RU" noProof="0" smtClean="0"/>
              <a:t>Образец текста</a:t>
            </a:r>
          </a:p>
        </p:txBody>
      </p:sp>
      <p:sp>
        <p:nvSpPr>
          <p:cNvPr id="6" name="Объект 5"/>
          <p:cNvSpPr>
            <a:spLocks noGrp="1"/>
          </p:cNvSpPr>
          <p:nvPr>
            <p:ph sz="quarter" idx="4"/>
          </p:nvPr>
        </p:nvSpPr>
        <p:spPr>
          <a:xfrm>
            <a:off x="6500707" y="2717800"/>
            <a:ext cx="5078677" cy="3454400"/>
          </a:xfrm>
        </p:spPr>
        <p:txBody>
          <a:bodyPr>
            <a:noAutofit/>
          </a:bodyPr>
          <a:lstStyle>
            <a:lvl1pPr>
              <a:defRPr sz="2800"/>
            </a:lvl1pPr>
            <a:lvl2pPr>
              <a:defRPr sz="2400"/>
            </a:lvl2pPr>
            <a:lvl3pPr>
              <a:defRPr sz="2000"/>
            </a:lvl3pPr>
            <a:lvl4pPr>
              <a:defRPr sz="2000"/>
            </a:lvl4pPr>
            <a:lvl5pPr>
              <a:defRPr sz="2000"/>
            </a:lvl5pPr>
            <a:lvl6pPr>
              <a:defRPr sz="2000" baseline="0"/>
            </a:lvl6pPr>
            <a:lvl7pPr>
              <a:defRPr sz="2000" baseline="0"/>
            </a:lvl7pPr>
            <a:lvl8pPr>
              <a:defRPr sz="2000" baseline="0"/>
            </a:lvl8pPr>
            <a:lvl9pPr>
              <a:defRPr sz="2000" baseline="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
        <p:nvSpPr>
          <p:cNvPr id="7" name="Дата 3"/>
          <p:cNvSpPr>
            <a:spLocks noGrp="1"/>
          </p:cNvSpPr>
          <p:nvPr>
            <p:ph type="dt" sz="half" idx="10"/>
          </p:nvPr>
        </p:nvSpPr>
        <p:spPr/>
        <p:txBody>
          <a:bodyPr/>
          <a:lstStyle>
            <a:lvl1pPr>
              <a:defRPr/>
            </a:lvl1pPr>
          </a:lstStyle>
          <a:p>
            <a:pPr>
              <a:defRPr/>
            </a:pPr>
            <a:fld id="{DB510CC1-E29A-40D5-9CA5-8485DD956DE1}" type="datetime1">
              <a:rPr lang="ru-RU"/>
              <a:pPr>
                <a:defRPr/>
              </a:pPr>
              <a:t>19.03.2014</a:t>
            </a:fld>
            <a:endParaRPr lang="ru-RU" dirty="0"/>
          </a:p>
        </p:txBody>
      </p:sp>
      <p:sp>
        <p:nvSpPr>
          <p:cNvPr id="8" name="Нижний колонтитул 4"/>
          <p:cNvSpPr>
            <a:spLocks noGrp="1"/>
          </p:cNvSpPr>
          <p:nvPr>
            <p:ph type="ftr" sz="quarter" idx="11"/>
          </p:nvPr>
        </p:nvSpPr>
        <p:spPr/>
        <p:txBody>
          <a:bodyPr/>
          <a:lstStyle>
            <a:lvl1pPr>
              <a:defRPr/>
            </a:lvl1pPr>
          </a:lstStyle>
          <a:p>
            <a:endParaRPr lang="ru-RU"/>
          </a:p>
        </p:txBody>
      </p:sp>
      <p:sp>
        <p:nvSpPr>
          <p:cNvPr id="9" name="Номер слайда 5"/>
          <p:cNvSpPr>
            <a:spLocks noGrp="1"/>
          </p:cNvSpPr>
          <p:nvPr>
            <p:ph type="sldNum" sz="quarter" idx="12"/>
          </p:nvPr>
        </p:nvSpPr>
        <p:spPr/>
        <p:txBody>
          <a:bodyPr/>
          <a:lstStyle>
            <a:lvl1pPr>
              <a:defRPr/>
            </a:lvl1pPr>
          </a:lstStyle>
          <a:p>
            <a:pPr>
              <a:defRPr/>
            </a:pPr>
            <a:fld id="{69895EB5-1560-43EA-8A03-2AAE15C92FB0}" type="slidenum">
              <a:rPr lang="ru-RU"/>
              <a:pPr>
                <a:defRPr/>
              </a:pPr>
              <a:t>‹#›</a:t>
            </a:fld>
            <a:endParaRPr lang="ru-RU" dirty="0"/>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noProof="0" smtClean="0"/>
              <a:t>Образец заголовка</a:t>
            </a:r>
            <a:endParaRPr lang="ru-RU" noProof="0" dirty="0"/>
          </a:p>
        </p:txBody>
      </p:sp>
      <p:sp>
        <p:nvSpPr>
          <p:cNvPr id="3" name="Дата 3"/>
          <p:cNvSpPr>
            <a:spLocks noGrp="1"/>
          </p:cNvSpPr>
          <p:nvPr>
            <p:ph type="dt" sz="half" idx="10"/>
          </p:nvPr>
        </p:nvSpPr>
        <p:spPr/>
        <p:txBody>
          <a:bodyPr/>
          <a:lstStyle>
            <a:lvl1pPr>
              <a:defRPr/>
            </a:lvl1pPr>
          </a:lstStyle>
          <a:p>
            <a:pPr>
              <a:defRPr/>
            </a:pPr>
            <a:fld id="{E5C2101C-2179-4982-9E93-11A376EE919C}" type="datetime1">
              <a:rPr lang="ru-RU"/>
              <a:pPr>
                <a:defRPr/>
              </a:pPr>
              <a:t>19.03.2014</a:t>
            </a:fld>
            <a:endParaRPr lang="ru-RU" dirty="0"/>
          </a:p>
        </p:txBody>
      </p:sp>
      <p:sp>
        <p:nvSpPr>
          <p:cNvPr id="4" name="Нижний колонтитул 4"/>
          <p:cNvSpPr>
            <a:spLocks noGrp="1"/>
          </p:cNvSpPr>
          <p:nvPr>
            <p:ph type="ftr" sz="quarter" idx="11"/>
          </p:nvPr>
        </p:nvSpPr>
        <p:spPr/>
        <p:txBody>
          <a:bodyPr/>
          <a:lstStyle>
            <a:lvl1pPr>
              <a:defRPr/>
            </a:lvl1pPr>
          </a:lstStyle>
          <a:p>
            <a:endParaRPr lang="ru-RU"/>
          </a:p>
        </p:txBody>
      </p:sp>
      <p:sp>
        <p:nvSpPr>
          <p:cNvPr id="5" name="Номер слайда 5"/>
          <p:cNvSpPr>
            <a:spLocks noGrp="1"/>
          </p:cNvSpPr>
          <p:nvPr>
            <p:ph type="sldNum" sz="quarter" idx="12"/>
          </p:nvPr>
        </p:nvSpPr>
        <p:spPr/>
        <p:txBody>
          <a:bodyPr/>
          <a:lstStyle>
            <a:lvl1pPr>
              <a:defRPr/>
            </a:lvl1pPr>
          </a:lstStyle>
          <a:p>
            <a:pPr>
              <a:defRPr/>
            </a:pPr>
            <a:fld id="{B9BE2D99-1B0D-4D2B-ACF7-B12372816E93}" type="slidenum">
              <a:rPr lang="ru-RU"/>
              <a:pPr>
                <a:defRPr/>
              </a:pPr>
              <a:t>‹#›</a:t>
            </a:fld>
            <a:endParaRPr lang="ru-RU" dirty="0"/>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975C0EF3-4706-48AC-BAD9-0E2ECEC37B27}" type="datetime1">
              <a:rPr lang="ru-RU"/>
              <a:pPr>
                <a:defRPr/>
              </a:pPr>
              <a:t>19.03.2014</a:t>
            </a:fld>
            <a:endParaRPr lang="ru-RU" dirty="0"/>
          </a:p>
        </p:txBody>
      </p:sp>
      <p:sp>
        <p:nvSpPr>
          <p:cNvPr id="3" name="Нижний колонтитул 4"/>
          <p:cNvSpPr>
            <a:spLocks noGrp="1"/>
          </p:cNvSpPr>
          <p:nvPr>
            <p:ph type="ftr" sz="quarter" idx="11"/>
          </p:nvPr>
        </p:nvSpPr>
        <p:spPr/>
        <p:txBody>
          <a:bodyPr/>
          <a:lstStyle>
            <a:lvl1pPr>
              <a:defRPr/>
            </a:lvl1pPr>
          </a:lstStyle>
          <a:p>
            <a:endParaRPr lang="ru-RU"/>
          </a:p>
        </p:txBody>
      </p:sp>
      <p:sp>
        <p:nvSpPr>
          <p:cNvPr id="4" name="Номер слайда 5"/>
          <p:cNvSpPr>
            <a:spLocks noGrp="1"/>
          </p:cNvSpPr>
          <p:nvPr>
            <p:ph type="sldNum" sz="quarter" idx="12"/>
          </p:nvPr>
        </p:nvSpPr>
        <p:spPr/>
        <p:txBody>
          <a:bodyPr/>
          <a:lstStyle>
            <a:lvl1pPr>
              <a:defRPr/>
            </a:lvl1pPr>
          </a:lstStyle>
          <a:p>
            <a:pPr>
              <a:defRPr/>
            </a:pPr>
            <a:fld id="{5261AF11-F46E-43CF-A07A-3F4B3A3DCCF3}" type="slidenum">
              <a:rPr lang="ru-RU"/>
              <a:pPr>
                <a:defRPr/>
              </a:pPr>
              <a:t>‹#›</a:t>
            </a:fld>
            <a:endParaRPr lang="ru-RU" dirty="0"/>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8882" y="1701800"/>
            <a:ext cx="4062942" cy="2438400"/>
          </a:xfrm>
        </p:spPr>
        <p:txBody>
          <a:bodyPr>
            <a:normAutofit/>
          </a:bodyPr>
          <a:lstStyle>
            <a:lvl1pPr algn="l">
              <a:defRPr sz="2800" b="0" cap="all" spc="200" baseline="0">
                <a:solidFill>
                  <a:schemeClr val="accent1"/>
                </a:solidFill>
              </a:defRPr>
            </a:lvl1pPr>
          </a:lstStyle>
          <a:p>
            <a:r>
              <a:rPr lang="ru-RU" noProof="0" smtClean="0"/>
              <a:t>Образец заголовка</a:t>
            </a:r>
            <a:endParaRPr lang="ru-RU" noProof="0" dirty="0"/>
          </a:p>
        </p:txBody>
      </p:sp>
      <p:sp>
        <p:nvSpPr>
          <p:cNvPr id="3" name="Объект 2"/>
          <p:cNvSpPr>
            <a:spLocks noGrp="1"/>
          </p:cNvSpPr>
          <p:nvPr>
            <p:ph idx="1"/>
          </p:nvPr>
        </p:nvSpPr>
        <p:spPr>
          <a:xfrm>
            <a:off x="5484971" y="584200"/>
            <a:ext cx="6094413" cy="5588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dirty="0"/>
          </a:p>
        </p:txBody>
      </p:sp>
      <p:sp>
        <p:nvSpPr>
          <p:cNvPr id="4" name="Текст 3"/>
          <p:cNvSpPr>
            <a:spLocks noGrp="1"/>
          </p:cNvSpPr>
          <p:nvPr>
            <p:ph type="body" sz="half" idx="2"/>
          </p:nvPr>
        </p:nvSpPr>
        <p:spPr>
          <a:xfrm>
            <a:off x="1218882" y="4241800"/>
            <a:ext cx="4062942"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ru-RU" noProof="0" smtClean="0"/>
              <a:t>Образец текста</a:t>
            </a:r>
          </a:p>
        </p:txBody>
      </p:sp>
      <p:sp>
        <p:nvSpPr>
          <p:cNvPr id="5" name="Дата 3"/>
          <p:cNvSpPr>
            <a:spLocks noGrp="1"/>
          </p:cNvSpPr>
          <p:nvPr>
            <p:ph type="dt" sz="half" idx="10"/>
          </p:nvPr>
        </p:nvSpPr>
        <p:spPr/>
        <p:txBody>
          <a:bodyPr/>
          <a:lstStyle>
            <a:lvl1pPr>
              <a:defRPr/>
            </a:lvl1pPr>
          </a:lstStyle>
          <a:p>
            <a:pPr>
              <a:defRPr/>
            </a:pPr>
            <a:fld id="{FBDC812F-1BDC-489B-A160-EA876D607CBA}" type="datetime1">
              <a:rPr lang="ru-RU"/>
              <a:pPr>
                <a:defRPr/>
              </a:pPr>
              <a:t>19.03.2014</a:t>
            </a:fld>
            <a:endParaRPr lang="ru-RU" dirty="0"/>
          </a:p>
        </p:txBody>
      </p:sp>
      <p:sp>
        <p:nvSpPr>
          <p:cNvPr id="6" name="Нижний колонтитул 4"/>
          <p:cNvSpPr>
            <a:spLocks noGrp="1"/>
          </p:cNvSpPr>
          <p:nvPr>
            <p:ph type="ftr" sz="quarter" idx="11"/>
          </p:nvPr>
        </p:nvSpPr>
        <p:spPr/>
        <p:txBody>
          <a:bodyPr/>
          <a:lstStyle>
            <a:lvl1pPr>
              <a:defRPr/>
            </a:lvl1pPr>
          </a:lstStyle>
          <a:p>
            <a:endParaRPr lang="ru-RU"/>
          </a:p>
        </p:txBody>
      </p:sp>
      <p:sp>
        <p:nvSpPr>
          <p:cNvPr id="7" name="Номер слайда 5"/>
          <p:cNvSpPr>
            <a:spLocks noGrp="1"/>
          </p:cNvSpPr>
          <p:nvPr>
            <p:ph type="sldNum" sz="quarter" idx="12"/>
          </p:nvPr>
        </p:nvSpPr>
        <p:spPr/>
        <p:txBody>
          <a:bodyPr/>
          <a:lstStyle>
            <a:lvl1pPr>
              <a:defRPr/>
            </a:lvl1pPr>
          </a:lstStyle>
          <a:p>
            <a:pPr>
              <a:defRPr/>
            </a:pPr>
            <a:fld id="{AF805754-2D05-4F48-8C72-CAC4F72772AA}" type="slidenum">
              <a:rPr lang="ru-RU"/>
              <a:pPr>
                <a:defRPr/>
              </a:pPr>
              <a:t>‹#›</a:t>
            </a:fld>
            <a:endParaRPr lang="ru-RU" dirty="0"/>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8882" y="1701800"/>
            <a:ext cx="4062942" cy="2438400"/>
          </a:xfrm>
        </p:spPr>
        <p:txBody>
          <a:bodyPr>
            <a:normAutofit/>
          </a:bodyPr>
          <a:lstStyle>
            <a:lvl1pPr algn="l">
              <a:defRPr sz="2800" b="0" cap="all" spc="200" baseline="0">
                <a:solidFill>
                  <a:schemeClr val="accent1"/>
                </a:solidFill>
              </a:defRPr>
            </a:lvl1pPr>
          </a:lstStyle>
          <a:p>
            <a:r>
              <a:rPr lang="ru-RU" noProof="0" smtClean="0"/>
              <a:t>Образец заголовка</a:t>
            </a:r>
            <a:endParaRPr lang="ru-RU" noProof="0" dirty="0"/>
          </a:p>
        </p:txBody>
      </p:sp>
      <p:sp>
        <p:nvSpPr>
          <p:cNvPr id="3" name="Рисунок 2"/>
          <p:cNvSpPr>
            <a:spLocks noGrp="1"/>
          </p:cNvSpPr>
          <p:nvPr>
            <p:ph type="pic" idx="1"/>
          </p:nvPr>
        </p:nvSpPr>
        <p:spPr>
          <a:xfrm>
            <a:off x="5484971" y="584200"/>
            <a:ext cx="6094413" cy="5588000"/>
          </a:xfrm>
          <a:ln w="12700">
            <a:solidFill>
              <a:schemeClr val="bg1">
                <a:lumMod val="75000"/>
                <a:lumOff val="25000"/>
              </a:schemeClr>
            </a:solidFill>
            <a:miter lim="800000"/>
          </a:ln>
        </p:spPr>
        <p:txBody>
          <a:bodyPr rtlCol="0">
            <a:normAutofit/>
          </a:bodyPr>
          <a:lstStyle>
            <a:lvl1pPr marL="0" indent="0">
              <a:buNone/>
              <a:defRPr sz="28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pPr lvl="0"/>
            <a:r>
              <a:rPr lang="ru-RU" noProof="0" smtClean="0"/>
              <a:t>Вставка рисунка</a:t>
            </a:r>
            <a:endParaRPr lang="ru-RU" noProof="0" dirty="0"/>
          </a:p>
        </p:txBody>
      </p:sp>
      <p:sp>
        <p:nvSpPr>
          <p:cNvPr id="4" name="Текст 3"/>
          <p:cNvSpPr>
            <a:spLocks noGrp="1"/>
          </p:cNvSpPr>
          <p:nvPr>
            <p:ph type="body" sz="half" idx="2"/>
          </p:nvPr>
        </p:nvSpPr>
        <p:spPr>
          <a:xfrm>
            <a:off x="1218882" y="4241800"/>
            <a:ext cx="4062942"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ru-RU" noProof="0" smtClean="0"/>
              <a:t>Образец текста</a:t>
            </a:r>
          </a:p>
        </p:txBody>
      </p:sp>
      <p:sp>
        <p:nvSpPr>
          <p:cNvPr id="5" name="Дата 3"/>
          <p:cNvSpPr>
            <a:spLocks noGrp="1"/>
          </p:cNvSpPr>
          <p:nvPr>
            <p:ph type="dt" sz="half" idx="10"/>
          </p:nvPr>
        </p:nvSpPr>
        <p:spPr/>
        <p:txBody>
          <a:bodyPr/>
          <a:lstStyle>
            <a:lvl1pPr>
              <a:defRPr/>
            </a:lvl1pPr>
          </a:lstStyle>
          <a:p>
            <a:pPr>
              <a:defRPr/>
            </a:pPr>
            <a:fld id="{91BD8701-0124-441D-89A7-F16ABE371751}" type="datetime1">
              <a:rPr lang="ru-RU"/>
              <a:pPr>
                <a:defRPr/>
              </a:pPr>
              <a:t>19.03.2014</a:t>
            </a:fld>
            <a:endParaRPr lang="ru-RU" dirty="0"/>
          </a:p>
        </p:txBody>
      </p:sp>
      <p:sp>
        <p:nvSpPr>
          <p:cNvPr id="6" name="Нижний колонтитул 4"/>
          <p:cNvSpPr>
            <a:spLocks noGrp="1"/>
          </p:cNvSpPr>
          <p:nvPr>
            <p:ph type="ftr" sz="quarter" idx="11"/>
          </p:nvPr>
        </p:nvSpPr>
        <p:spPr/>
        <p:txBody>
          <a:bodyPr/>
          <a:lstStyle>
            <a:lvl1pPr>
              <a:defRPr/>
            </a:lvl1pPr>
          </a:lstStyle>
          <a:p>
            <a:endParaRPr lang="ru-RU"/>
          </a:p>
        </p:txBody>
      </p:sp>
      <p:sp>
        <p:nvSpPr>
          <p:cNvPr id="7" name="Номер слайда 5"/>
          <p:cNvSpPr>
            <a:spLocks noGrp="1"/>
          </p:cNvSpPr>
          <p:nvPr>
            <p:ph type="sldNum" sz="quarter" idx="12"/>
          </p:nvPr>
        </p:nvSpPr>
        <p:spPr/>
        <p:txBody>
          <a:bodyPr/>
          <a:lstStyle>
            <a:lvl1pPr>
              <a:defRPr/>
            </a:lvl1pPr>
          </a:lstStyle>
          <a:p>
            <a:pPr>
              <a:defRPr/>
            </a:pPr>
            <a:fld id="{534A3559-1063-48DA-9D80-56884DA9F72C}" type="slidenum">
              <a:rPr lang="ru-RU"/>
              <a:pPr>
                <a:defRPr/>
              </a:pPr>
              <a:t>‹#›</a:t>
            </a:fld>
            <a:endParaRPr lang="ru-RU" dirty="0"/>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100000"/>
                <a:shade val="0"/>
                <a:satMod val="100000"/>
              </a:schemeClr>
            </a:gs>
            <a:gs pos="85000">
              <a:schemeClr val="bg2">
                <a:tint val="100000"/>
                <a:shade val="30000"/>
                <a:satMod val="100000"/>
              </a:schemeClr>
            </a:gs>
            <a:gs pos="100000">
              <a:schemeClr val="bg2">
                <a:shade val="60000"/>
                <a:satMod val="100000"/>
              </a:schemeClr>
            </a:gs>
          </a:gsLst>
          <a:lin ang="3600000" scaled="0"/>
          <a:tileRect/>
        </a:gradFill>
        <a:effectLst/>
      </p:bgPr>
    </p:bg>
    <p:spTree>
      <p:nvGrpSpPr>
        <p:cNvPr id="1" name=""/>
        <p:cNvGrpSpPr/>
        <p:nvPr/>
      </p:nvGrpSpPr>
      <p:grpSpPr>
        <a:xfrm>
          <a:off x="0" y="0"/>
          <a:ext cx="0" cy="0"/>
          <a:chOff x="0" y="0"/>
          <a:chExt cx="0" cy="0"/>
        </a:xfrm>
      </p:grpSpPr>
      <p:grpSp>
        <p:nvGrpSpPr>
          <p:cNvPr id="1026" name="left lines"/>
          <p:cNvGrpSpPr>
            <a:grpSpLocks/>
          </p:cNvGrpSpPr>
          <p:nvPr/>
        </p:nvGrpSpPr>
        <p:grpSpPr bwMode="auto">
          <a:xfrm>
            <a:off x="-15875" y="-3175"/>
            <a:ext cx="820738" cy="5229225"/>
            <a:chOff x="-11906" y="-2381"/>
            <a:chExt cx="615155" cy="3921919"/>
          </a:xfrm>
        </p:grpSpPr>
        <p:sp>
          <p:nvSpPr>
            <p:cNvPr id="10" name="Полилиния 9"/>
            <p:cNvSpPr/>
            <p:nvPr/>
          </p:nvSpPr>
          <p:spPr>
            <a:xfrm>
              <a:off x="-9526" y="0"/>
              <a:ext cx="612775" cy="3919538"/>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Lst>
              <a:ahLst/>
              <a:cxnLst>
                <a:cxn ang="0">
                  <a:pos x="connsiteX0" y="connsiteY0"/>
                </a:cxn>
                <a:cxn ang="0">
                  <a:pos x="connsiteX1" y="connsiteY1"/>
                </a:cxn>
                <a:cxn ang="0">
                  <a:pos x="connsiteX2" y="connsiteY2"/>
                </a:cxn>
              </a:cxnLst>
              <a:rect l="l" t="t" r="r" b="b"/>
              <a:pathLst>
                <a:path w="612775" h="3919538">
                  <a:moveTo>
                    <a:pt x="0" y="3919538"/>
                  </a:moveTo>
                  <a:lnTo>
                    <a:pt x="612775" y="2984500"/>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987" fontAlgn="auto">
                <a:spcBef>
                  <a:spcPts val="0"/>
                </a:spcBef>
                <a:spcAft>
                  <a:spcPts val="0"/>
                </a:spcAft>
                <a:defRPr/>
              </a:pPr>
              <a:endParaRPr lang="ru-RU" dirty="0"/>
            </a:p>
          </p:txBody>
        </p:sp>
        <p:sp>
          <p:nvSpPr>
            <p:cNvPr id="11" name="Полилиния 10"/>
            <p:cNvSpPr/>
            <p:nvPr/>
          </p:nvSpPr>
          <p:spPr>
            <a:xfrm>
              <a:off x="-11906" y="0"/>
              <a:ext cx="410751" cy="3421856"/>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Lst>
              <a:ahLst/>
              <a:cxnLst>
                <a:cxn ang="0">
                  <a:pos x="connsiteX0" y="connsiteY0"/>
                </a:cxn>
                <a:cxn ang="0">
                  <a:pos x="connsiteX1" y="connsiteY1"/>
                </a:cxn>
                <a:cxn ang="0">
                  <a:pos x="connsiteX2" y="connsiteY2"/>
                </a:cxn>
              </a:cxnLst>
              <a:rect l="l" t="t" r="r" b="b"/>
              <a:pathLst>
                <a:path w="410751" h="3421856">
                  <a:moveTo>
                    <a:pt x="0" y="3421856"/>
                  </a:moveTo>
                  <a:lnTo>
                    <a:pt x="410751" y="2798680"/>
                  </a:lnTo>
                  <a:lnTo>
                    <a:pt x="409575" y="0"/>
                  </a:ln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987" fontAlgn="auto">
                <a:spcBef>
                  <a:spcPts val="0"/>
                </a:spcBef>
                <a:spcAft>
                  <a:spcPts val="0"/>
                </a:spcAft>
                <a:defRPr/>
              </a:pPr>
              <a:endParaRPr lang="ru-RU" dirty="0"/>
            </a:p>
          </p:txBody>
        </p:sp>
        <p:sp>
          <p:nvSpPr>
            <p:cNvPr id="14" name="Полилиния 13"/>
            <p:cNvSpPr/>
            <p:nvPr/>
          </p:nvSpPr>
          <p:spPr>
            <a:xfrm>
              <a:off x="-7144" y="-2381"/>
              <a:ext cx="238919" cy="29765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Lst>
              <a:ahLst/>
              <a:cxnLst>
                <a:cxn ang="0">
                  <a:pos x="connsiteX0" y="connsiteY0"/>
                </a:cxn>
                <a:cxn ang="0">
                  <a:pos x="connsiteX1" y="connsiteY1"/>
                </a:cxn>
                <a:cxn ang="0">
                  <a:pos x="connsiteX2" y="connsiteY2"/>
                </a:cxn>
              </a:cxnLst>
              <a:rect l="l" t="t" r="r" b="b"/>
              <a:pathLst>
                <a:path w="238919" h="2976561">
                  <a:moveTo>
                    <a:pt x="0" y="2976561"/>
                  </a:moveTo>
                  <a:lnTo>
                    <a:pt x="238919" y="2616170"/>
                  </a:lnTo>
                  <a:cubicBezTo>
                    <a:pt x="238654" y="1744113"/>
                    <a:pt x="238390" y="872057"/>
                    <a:pt x="238125"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987" fontAlgn="auto">
                <a:spcBef>
                  <a:spcPts val="0"/>
                </a:spcBef>
                <a:spcAft>
                  <a:spcPts val="0"/>
                </a:spcAft>
                <a:defRPr/>
              </a:pPr>
              <a:endParaRPr lang="ru-RU" dirty="0"/>
            </a:p>
          </p:txBody>
        </p:sp>
      </p:grpSp>
      <p:sp>
        <p:nvSpPr>
          <p:cNvPr id="1027" name="Заголовок 1"/>
          <p:cNvSpPr>
            <a:spLocks noGrp="1"/>
          </p:cNvSpPr>
          <p:nvPr>
            <p:ph type="title"/>
          </p:nvPr>
        </p:nvSpPr>
        <p:spPr bwMode="auto">
          <a:xfrm>
            <a:off x="1219200" y="274638"/>
            <a:ext cx="10360025" cy="1223962"/>
          </a:xfrm>
          <a:prstGeom prst="rect">
            <a:avLst/>
          </a:prstGeom>
          <a:noFill/>
          <a:ln w="9525">
            <a:noFill/>
            <a:miter lim="800000"/>
            <a:headEnd/>
            <a:tailEnd/>
          </a:ln>
        </p:spPr>
        <p:txBody>
          <a:bodyPr vert="horz" wrap="square" lIns="121899" tIns="60949" rIns="121899" bIns="60949" numCol="1" anchor="b" anchorCtr="0" compatLnSpc="1">
            <a:prstTxWarp prst="textNoShape">
              <a:avLst/>
            </a:prstTxWarp>
          </a:bodyPr>
          <a:lstStyle/>
          <a:p>
            <a:pPr lvl="0"/>
            <a:r>
              <a:rPr lang="ru-RU" smtClean="0"/>
              <a:t>Образец заголовка</a:t>
            </a:r>
          </a:p>
        </p:txBody>
      </p:sp>
      <p:sp>
        <p:nvSpPr>
          <p:cNvPr id="1028" name="Текст 2"/>
          <p:cNvSpPr>
            <a:spLocks noGrp="1"/>
          </p:cNvSpPr>
          <p:nvPr>
            <p:ph type="body" idx="1"/>
          </p:nvPr>
        </p:nvSpPr>
        <p:spPr bwMode="auto">
          <a:xfrm>
            <a:off x="1219200" y="1701800"/>
            <a:ext cx="10360025" cy="4462463"/>
          </a:xfrm>
          <a:prstGeom prst="rect">
            <a:avLst/>
          </a:prstGeom>
          <a:noFill/>
          <a:ln w="9525">
            <a:noFill/>
            <a:miter lim="800000"/>
            <a:headEnd/>
            <a:tailEnd/>
          </a:ln>
        </p:spPr>
        <p:txBody>
          <a:bodyPr vert="horz" wrap="square" lIns="121899" tIns="60949" rIns="121899" bIns="60949"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1219200" y="6356350"/>
            <a:ext cx="2233613" cy="365125"/>
          </a:xfrm>
          <a:prstGeom prst="rect">
            <a:avLst/>
          </a:prstGeom>
        </p:spPr>
        <p:txBody>
          <a:bodyPr vert="horz" lIns="121899" tIns="60949" rIns="121899" bIns="60949" rtlCol="0" anchor="ctr"/>
          <a:lstStyle>
            <a:lvl1pPr algn="l" defTabSz="1218987" fontAlgn="auto">
              <a:spcBef>
                <a:spcPts val="0"/>
              </a:spcBef>
              <a:spcAft>
                <a:spcPts val="0"/>
              </a:spcAft>
              <a:defRPr sz="1200" smtClean="0">
                <a:solidFill>
                  <a:schemeClr val="tx1">
                    <a:tint val="75000"/>
                  </a:schemeClr>
                </a:solidFill>
                <a:latin typeface="+mn-lt"/>
              </a:defRPr>
            </a:lvl1pPr>
          </a:lstStyle>
          <a:p>
            <a:pPr>
              <a:defRPr/>
            </a:pPr>
            <a:fld id="{99FB3AA1-0693-4876-AFAD-B719351B15B7}" type="datetime1">
              <a:rPr lang="ru-RU"/>
              <a:pPr>
                <a:defRPr/>
              </a:pPr>
              <a:t>19.03.2014</a:t>
            </a:fld>
            <a:endParaRPr lang="ru-RU" dirty="0"/>
          </a:p>
        </p:txBody>
      </p:sp>
      <p:sp>
        <p:nvSpPr>
          <p:cNvPr id="5" name="Нижний колонтитул 4"/>
          <p:cNvSpPr>
            <a:spLocks noGrp="1"/>
          </p:cNvSpPr>
          <p:nvPr>
            <p:ph type="ftr" sz="quarter" idx="3"/>
          </p:nvPr>
        </p:nvSpPr>
        <p:spPr>
          <a:xfrm>
            <a:off x="3452813" y="6356350"/>
            <a:ext cx="5283200" cy="365125"/>
          </a:xfrm>
          <a:prstGeom prst="rect">
            <a:avLst/>
          </a:prstGeom>
        </p:spPr>
        <p:txBody>
          <a:bodyPr vert="horz" wrap="square" lIns="121899" tIns="60949" rIns="121899" bIns="60949" numCol="1" anchor="ctr" anchorCtr="0" compatLnSpc="1">
            <a:prstTxWarp prst="textNoShape">
              <a:avLst/>
            </a:prstTxWarp>
          </a:bodyPr>
          <a:lstStyle>
            <a:lvl1pPr algn="ctr">
              <a:defRPr sz="1200">
                <a:solidFill>
                  <a:srgbClr val="FFFFFF"/>
                </a:solidFill>
                <a:latin typeface="Calibri" pitchFamily="34" charset="0"/>
              </a:defRPr>
            </a:lvl1pPr>
          </a:lstStyle>
          <a:p>
            <a:endParaRPr lang="ru-RU"/>
          </a:p>
        </p:txBody>
      </p:sp>
      <p:sp>
        <p:nvSpPr>
          <p:cNvPr id="6" name="Номер слайда 5"/>
          <p:cNvSpPr>
            <a:spLocks noGrp="1"/>
          </p:cNvSpPr>
          <p:nvPr>
            <p:ph type="sldNum" sz="quarter" idx="4"/>
          </p:nvPr>
        </p:nvSpPr>
        <p:spPr>
          <a:xfrm>
            <a:off x="10563225" y="6356350"/>
            <a:ext cx="1016000" cy="365125"/>
          </a:xfrm>
          <a:prstGeom prst="rect">
            <a:avLst/>
          </a:prstGeom>
        </p:spPr>
        <p:txBody>
          <a:bodyPr vert="horz" lIns="121899" tIns="60949" rIns="121899" bIns="60949" rtlCol="0" anchor="ctr"/>
          <a:lstStyle>
            <a:lvl1pPr algn="r" defTabSz="1218987" fontAlgn="auto">
              <a:spcBef>
                <a:spcPts val="0"/>
              </a:spcBef>
              <a:spcAft>
                <a:spcPts val="0"/>
              </a:spcAft>
              <a:defRPr sz="1200" smtClean="0">
                <a:solidFill>
                  <a:schemeClr val="tx1">
                    <a:tint val="75000"/>
                  </a:schemeClr>
                </a:solidFill>
                <a:latin typeface="+mn-lt"/>
              </a:defRPr>
            </a:lvl1pPr>
          </a:lstStyle>
          <a:p>
            <a:pPr>
              <a:defRPr/>
            </a:pPr>
            <a:fld id="{01EC9E52-5FE5-43A6-8EEA-64156962D0F7}" type="slidenum">
              <a:rPr lang="ru-RU"/>
              <a:pPr>
                <a:defRPr/>
              </a:pPr>
              <a:t>‹#›</a:t>
            </a:fld>
            <a:endParaRPr lang="ru-RU" dirty="0"/>
          </a:p>
        </p:txBody>
      </p:sp>
    </p:spTree>
  </p:cSld>
  <p:clrMap bg1="dk1" tx1="lt1" bg2="dk2" tx2="lt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Lst>
  <p:transition spd="med">
    <p:fade/>
  </p:transition>
  <p:timing>
    <p:tnLst>
      <p:par>
        <p:cTn id="1" dur="indefinite" restart="never" nodeType="tmRoot"/>
      </p:par>
    </p:tnLst>
  </p:timing>
  <p:hf hdr="0" ftr="0" dt="0"/>
  <p:txStyles>
    <p:titleStyle>
      <a:lvl1pPr algn="l" defTabSz="1217613" rtl="0" fontAlgn="base">
        <a:lnSpc>
          <a:spcPct val="90000"/>
        </a:lnSpc>
        <a:spcBef>
          <a:spcPct val="0"/>
        </a:spcBef>
        <a:spcAft>
          <a:spcPct val="0"/>
        </a:spcAft>
        <a:defRPr sz="3600" kern="1200">
          <a:solidFill>
            <a:schemeClr val="tx1"/>
          </a:solidFill>
          <a:latin typeface="+mj-lt"/>
          <a:ea typeface="+mj-ea"/>
          <a:cs typeface="+mj-cs"/>
        </a:defRPr>
      </a:lvl1pPr>
      <a:lvl2pPr algn="l" defTabSz="1217613" rtl="0" fontAlgn="base">
        <a:lnSpc>
          <a:spcPct val="90000"/>
        </a:lnSpc>
        <a:spcBef>
          <a:spcPct val="0"/>
        </a:spcBef>
        <a:spcAft>
          <a:spcPct val="0"/>
        </a:spcAft>
        <a:defRPr sz="3600">
          <a:solidFill>
            <a:schemeClr val="tx1"/>
          </a:solidFill>
          <a:latin typeface="Calibri" pitchFamily="34" charset="0"/>
        </a:defRPr>
      </a:lvl2pPr>
      <a:lvl3pPr algn="l" defTabSz="1217613" rtl="0" fontAlgn="base">
        <a:lnSpc>
          <a:spcPct val="90000"/>
        </a:lnSpc>
        <a:spcBef>
          <a:spcPct val="0"/>
        </a:spcBef>
        <a:spcAft>
          <a:spcPct val="0"/>
        </a:spcAft>
        <a:defRPr sz="3600">
          <a:solidFill>
            <a:schemeClr val="tx1"/>
          </a:solidFill>
          <a:latin typeface="Calibri" pitchFamily="34" charset="0"/>
        </a:defRPr>
      </a:lvl3pPr>
      <a:lvl4pPr algn="l" defTabSz="1217613" rtl="0" fontAlgn="base">
        <a:lnSpc>
          <a:spcPct val="90000"/>
        </a:lnSpc>
        <a:spcBef>
          <a:spcPct val="0"/>
        </a:spcBef>
        <a:spcAft>
          <a:spcPct val="0"/>
        </a:spcAft>
        <a:defRPr sz="3600">
          <a:solidFill>
            <a:schemeClr val="tx1"/>
          </a:solidFill>
          <a:latin typeface="Calibri" pitchFamily="34" charset="0"/>
        </a:defRPr>
      </a:lvl4pPr>
      <a:lvl5pPr algn="l" defTabSz="1217613" rtl="0" fontAlgn="base">
        <a:lnSpc>
          <a:spcPct val="90000"/>
        </a:lnSpc>
        <a:spcBef>
          <a:spcPct val="0"/>
        </a:spcBef>
        <a:spcAft>
          <a:spcPct val="0"/>
        </a:spcAft>
        <a:defRPr sz="3600">
          <a:solidFill>
            <a:schemeClr val="tx1"/>
          </a:solidFill>
          <a:latin typeface="Calibri" pitchFamily="34" charset="0"/>
        </a:defRPr>
      </a:lvl5pPr>
      <a:lvl6pPr marL="457200" algn="l" defTabSz="1217613" rtl="0" fontAlgn="base">
        <a:lnSpc>
          <a:spcPct val="90000"/>
        </a:lnSpc>
        <a:spcBef>
          <a:spcPct val="0"/>
        </a:spcBef>
        <a:spcAft>
          <a:spcPct val="0"/>
        </a:spcAft>
        <a:defRPr sz="3600">
          <a:solidFill>
            <a:schemeClr val="tx1"/>
          </a:solidFill>
          <a:latin typeface="Calibri" pitchFamily="34" charset="0"/>
        </a:defRPr>
      </a:lvl6pPr>
      <a:lvl7pPr marL="914400" algn="l" defTabSz="1217613" rtl="0" fontAlgn="base">
        <a:lnSpc>
          <a:spcPct val="90000"/>
        </a:lnSpc>
        <a:spcBef>
          <a:spcPct val="0"/>
        </a:spcBef>
        <a:spcAft>
          <a:spcPct val="0"/>
        </a:spcAft>
        <a:defRPr sz="3600">
          <a:solidFill>
            <a:schemeClr val="tx1"/>
          </a:solidFill>
          <a:latin typeface="Calibri" pitchFamily="34" charset="0"/>
        </a:defRPr>
      </a:lvl7pPr>
      <a:lvl8pPr marL="1371600" algn="l" defTabSz="1217613" rtl="0" fontAlgn="base">
        <a:lnSpc>
          <a:spcPct val="90000"/>
        </a:lnSpc>
        <a:spcBef>
          <a:spcPct val="0"/>
        </a:spcBef>
        <a:spcAft>
          <a:spcPct val="0"/>
        </a:spcAft>
        <a:defRPr sz="3600">
          <a:solidFill>
            <a:schemeClr val="tx1"/>
          </a:solidFill>
          <a:latin typeface="Calibri" pitchFamily="34" charset="0"/>
        </a:defRPr>
      </a:lvl8pPr>
      <a:lvl9pPr marL="1828800" algn="l" defTabSz="1217613" rtl="0" fontAlgn="base">
        <a:lnSpc>
          <a:spcPct val="90000"/>
        </a:lnSpc>
        <a:spcBef>
          <a:spcPct val="0"/>
        </a:spcBef>
        <a:spcAft>
          <a:spcPct val="0"/>
        </a:spcAft>
        <a:defRPr sz="3600">
          <a:solidFill>
            <a:schemeClr val="tx1"/>
          </a:solidFill>
          <a:latin typeface="Calibri" pitchFamily="34" charset="0"/>
        </a:defRPr>
      </a:lvl9pPr>
    </p:titleStyle>
    <p:bodyStyle>
      <a:lvl1pPr marL="303213" indent="-303213" algn="l" defTabSz="1217613" rtl="0" fontAlgn="base">
        <a:lnSpc>
          <a:spcPct val="90000"/>
        </a:lnSpc>
        <a:spcBef>
          <a:spcPts val="1600"/>
        </a:spcBef>
        <a:spcAft>
          <a:spcPct val="0"/>
        </a:spcAft>
        <a:buClr>
          <a:schemeClr val="accent1"/>
        </a:buClr>
        <a:buSzPct val="100000"/>
        <a:buFont typeface="Arial" charset="0"/>
        <a:buChar char="•"/>
        <a:defRPr sz="2800" kern="1200">
          <a:solidFill>
            <a:schemeClr val="tx1"/>
          </a:solidFill>
          <a:latin typeface="+mn-lt"/>
          <a:ea typeface="+mn-ea"/>
          <a:cs typeface="+mn-cs"/>
        </a:defRPr>
      </a:lvl1pPr>
      <a:lvl2pPr marL="608013" indent="-230188" algn="l" defTabSz="1217613" rtl="0" fontAlgn="base">
        <a:lnSpc>
          <a:spcPct val="90000"/>
        </a:lnSpc>
        <a:spcBef>
          <a:spcPts val="800"/>
        </a:spcBef>
        <a:spcAft>
          <a:spcPct val="0"/>
        </a:spcAft>
        <a:buClr>
          <a:schemeClr val="accent1"/>
        </a:buClr>
        <a:buSzPct val="80000"/>
        <a:buFont typeface="Arial" charset="0"/>
        <a:buChar char="•"/>
        <a:defRPr sz="2400" kern="1200">
          <a:solidFill>
            <a:schemeClr val="tx1"/>
          </a:solidFill>
          <a:latin typeface="+mn-lt"/>
          <a:ea typeface="+mn-ea"/>
          <a:cs typeface="+mn-cs"/>
        </a:defRPr>
      </a:lvl2pPr>
      <a:lvl3pPr marL="912813" indent="-230188" algn="l" defTabSz="1217613" rtl="0" fontAlgn="base">
        <a:lnSpc>
          <a:spcPct val="90000"/>
        </a:lnSpc>
        <a:spcBef>
          <a:spcPts val="800"/>
        </a:spcBef>
        <a:spcAft>
          <a:spcPct val="0"/>
        </a:spcAft>
        <a:buClr>
          <a:schemeClr val="accent1"/>
        </a:buClr>
        <a:buSzPct val="80000"/>
        <a:buFont typeface="Arial" charset="0"/>
        <a:buChar char="•"/>
        <a:defRPr sz="2000" kern="1200">
          <a:solidFill>
            <a:schemeClr val="tx1"/>
          </a:solidFill>
          <a:latin typeface="+mn-lt"/>
          <a:ea typeface="+mn-ea"/>
          <a:cs typeface="+mn-cs"/>
        </a:defRPr>
      </a:lvl3pPr>
      <a:lvl4pPr marL="1217613" indent="-230188" algn="l" defTabSz="1217613" rtl="0" fontAlgn="base">
        <a:lnSpc>
          <a:spcPct val="90000"/>
        </a:lnSpc>
        <a:spcBef>
          <a:spcPts val="800"/>
        </a:spcBef>
        <a:spcAft>
          <a:spcPct val="0"/>
        </a:spcAft>
        <a:buClr>
          <a:schemeClr val="accent1"/>
        </a:buClr>
        <a:buSzPct val="80000"/>
        <a:buFont typeface="Arial" charset="0"/>
        <a:buChar char="•"/>
        <a:defRPr sz="2000" kern="1200">
          <a:solidFill>
            <a:schemeClr val="tx1"/>
          </a:solidFill>
          <a:latin typeface="+mn-lt"/>
          <a:ea typeface="+mn-ea"/>
          <a:cs typeface="+mn-cs"/>
        </a:defRPr>
      </a:lvl4pPr>
      <a:lvl5pPr marL="1522413" indent="-230188" algn="l" defTabSz="1217613" rtl="0" fontAlgn="base">
        <a:lnSpc>
          <a:spcPct val="90000"/>
        </a:lnSpc>
        <a:spcBef>
          <a:spcPts val="800"/>
        </a:spcBef>
        <a:spcAft>
          <a:spcPct val="0"/>
        </a:spcAft>
        <a:buClr>
          <a:schemeClr val="accent1"/>
        </a:buClr>
        <a:buSzPct val="80000"/>
        <a:buFont typeface="Arial" charset="0"/>
        <a:buChar char="•"/>
        <a:defRPr sz="2000" kern="1200">
          <a:solidFill>
            <a:schemeClr val="tx1"/>
          </a:solidFill>
          <a:latin typeface="+mn-lt"/>
          <a:ea typeface="+mn-ea"/>
          <a:cs typeface="+mn-cs"/>
        </a:defRPr>
      </a:lvl5pPr>
      <a:lvl6pPr marL="182848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6pPr>
      <a:lvl7pPr marL="213322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7pPr>
      <a:lvl8pPr marL="2437973"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8pPr>
      <a:lvl9pPr marL="2742720"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png"/></Relationships>
</file>

<file path=ppt/slides/_rels/slide1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23"/>
          <p:cNvSpPr>
            <a:spLocks noGrp="1"/>
          </p:cNvSpPr>
          <p:nvPr>
            <p:ph type="sldNum" sz="quarter" idx="12"/>
          </p:nvPr>
        </p:nvSpPr>
        <p:spPr/>
        <p:txBody>
          <a:bodyPr/>
          <a:lstStyle/>
          <a:p>
            <a:pPr>
              <a:defRPr/>
            </a:pPr>
            <a:fld id="{B0A00325-8771-48D6-9EA2-E27FBCF3EB43}" type="slidenum">
              <a:rPr lang="ru-RU"/>
              <a:pPr>
                <a:defRPr/>
              </a:pPr>
              <a:t>1</a:t>
            </a:fld>
            <a:endParaRPr lang="ru-RU" dirty="0"/>
          </a:p>
        </p:txBody>
      </p:sp>
      <p:sp>
        <p:nvSpPr>
          <p:cNvPr id="15361" name="Заголовок 1"/>
          <p:cNvSpPr>
            <a:spLocks noGrp="1"/>
          </p:cNvSpPr>
          <p:nvPr>
            <p:ph type="ctrTitle"/>
          </p:nvPr>
        </p:nvSpPr>
        <p:spPr>
          <a:xfrm>
            <a:off x="2062163" y="692150"/>
            <a:ext cx="8734425" cy="2000250"/>
          </a:xfrm>
        </p:spPr>
        <p:txBody>
          <a:bodyPr/>
          <a:lstStyle/>
          <a:p>
            <a:pPr defTabSz="1216025"/>
            <a:r>
              <a:rPr lang="ru-RU" smtClean="0"/>
              <a:t>Управление портфелем опционов в риск-нейтральном мире</a:t>
            </a:r>
          </a:p>
        </p:txBody>
      </p:sp>
      <p:sp>
        <p:nvSpPr>
          <p:cNvPr id="5" name="Подзаголовок 4"/>
          <p:cNvSpPr>
            <a:spLocks noGrp="1"/>
          </p:cNvSpPr>
          <p:nvPr>
            <p:ph type="subTitle" idx="1"/>
          </p:nvPr>
        </p:nvSpPr>
        <p:spPr>
          <a:xfrm>
            <a:off x="1657350" y="3284538"/>
            <a:ext cx="8736013" cy="1752600"/>
          </a:xfrm>
        </p:spPr>
        <p:txBody>
          <a:bodyPr rtlCol="0">
            <a:normAutofit fontScale="92500"/>
          </a:bodyPr>
          <a:lstStyle/>
          <a:p>
            <a:pPr defTabSz="1218987" fontAlgn="auto">
              <a:spcAft>
                <a:spcPts val="0"/>
              </a:spcAft>
              <a:buFont typeface="Arial" pitchFamily="34" charset="0"/>
              <a:buNone/>
              <a:defRPr/>
            </a:pPr>
            <a:r>
              <a:rPr lang="ru-RU" dirty="0" err="1" smtClean="0">
                <a:solidFill>
                  <a:srgbClr val="009999"/>
                </a:solidFill>
              </a:rPr>
              <a:t>Голембиовский</a:t>
            </a:r>
            <a:r>
              <a:rPr lang="ru-RU" dirty="0" smtClean="0">
                <a:solidFill>
                  <a:srgbClr val="009999"/>
                </a:solidFill>
              </a:rPr>
              <a:t> Дмитрий Юрьевич</a:t>
            </a:r>
          </a:p>
          <a:p>
            <a:pPr defTabSz="1218987" fontAlgn="auto">
              <a:spcAft>
                <a:spcPts val="0"/>
              </a:spcAft>
              <a:buFont typeface="Arial" pitchFamily="34" charset="0"/>
              <a:buNone/>
              <a:defRPr/>
            </a:pPr>
            <a:endParaRPr lang="ru-RU" dirty="0" smtClean="0">
              <a:solidFill>
                <a:srgbClr val="009999"/>
              </a:solidFill>
            </a:endParaRPr>
          </a:p>
          <a:p>
            <a:pPr defTabSz="1218987" fontAlgn="auto">
              <a:spcAft>
                <a:spcPts val="0"/>
              </a:spcAft>
              <a:buFont typeface="Arial" pitchFamily="34" charset="0"/>
              <a:buNone/>
              <a:defRPr/>
            </a:pPr>
            <a:r>
              <a:rPr lang="ru-RU" dirty="0" smtClean="0">
                <a:solidFill>
                  <a:srgbClr val="009999"/>
                </a:solidFill>
              </a:rPr>
              <a:t>Московский государственный университет,</a:t>
            </a:r>
          </a:p>
          <a:p>
            <a:pPr defTabSz="1218987" fontAlgn="auto">
              <a:spcAft>
                <a:spcPts val="0"/>
              </a:spcAft>
              <a:buFont typeface="Arial" pitchFamily="34" charset="0"/>
              <a:buNone/>
              <a:defRPr/>
            </a:pPr>
            <a:r>
              <a:rPr lang="ru-RU" dirty="0" smtClean="0">
                <a:solidFill>
                  <a:srgbClr val="009999"/>
                </a:solidFill>
              </a:rPr>
              <a:t>Банк зенит</a:t>
            </a:r>
            <a:endParaRPr lang="ru-RU" dirty="0">
              <a:solidFill>
                <a:srgbClr val="009999"/>
              </a:solidFill>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Номер слайда 5"/>
          <p:cNvSpPr>
            <a:spLocks noGrp="1"/>
          </p:cNvSpPr>
          <p:nvPr>
            <p:ph type="sldNum" sz="quarter" idx="12"/>
          </p:nvPr>
        </p:nvSpPr>
        <p:spPr/>
        <p:txBody>
          <a:bodyPr/>
          <a:lstStyle/>
          <a:p>
            <a:pPr>
              <a:defRPr/>
            </a:pPr>
            <a:fld id="{4EF430F4-31CC-495E-A29E-C3E49BAF9AFB}" type="slidenum">
              <a:rPr lang="ru-RU"/>
              <a:pPr>
                <a:defRPr/>
              </a:pPr>
              <a:t>10</a:t>
            </a:fld>
            <a:endParaRPr lang="ru-RU" dirty="0"/>
          </a:p>
        </p:txBody>
      </p:sp>
      <p:sp>
        <p:nvSpPr>
          <p:cNvPr id="23553" name="Заголовок 12"/>
          <p:cNvSpPr>
            <a:spLocks noGrp="1"/>
          </p:cNvSpPr>
          <p:nvPr>
            <p:ph type="title"/>
          </p:nvPr>
        </p:nvSpPr>
        <p:spPr>
          <a:xfrm>
            <a:off x="1125538" y="0"/>
            <a:ext cx="10577512" cy="765175"/>
          </a:xfrm>
        </p:spPr>
        <p:txBody>
          <a:bodyPr/>
          <a:lstStyle/>
          <a:p>
            <a:pPr algn="ctr" defTabSz="1216025"/>
            <a:r>
              <a:rPr lang="en-US" sz="4400" smtClean="0"/>
              <a:t>Problem of option portfolio optimization. I</a:t>
            </a:r>
            <a:endParaRPr lang="ru-RU" sz="4400" smtClean="0"/>
          </a:p>
        </p:txBody>
      </p:sp>
      <p:pic>
        <p:nvPicPr>
          <p:cNvPr id="23554" name="Picture 2"/>
          <p:cNvPicPr>
            <a:picLocks noChangeAspect="1" noChangeArrowheads="1"/>
          </p:cNvPicPr>
          <p:nvPr/>
        </p:nvPicPr>
        <p:blipFill>
          <a:blip r:embed="rId2"/>
          <a:srcRect/>
          <a:stretch>
            <a:fillRect/>
          </a:stretch>
        </p:blipFill>
        <p:spPr bwMode="auto">
          <a:xfrm>
            <a:off x="4708525" y="908050"/>
            <a:ext cx="2898775" cy="1768475"/>
          </a:xfrm>
          <a:prstGeom prst="rect">
            <a:avLst/>
          </a:prstGeom>
          <a:noFill/>
          <a:ln w="9525">
            <a:noFill/>
            <a:miter lim="800000"/>
            <a:headEnd/>
            <a:tailEnd/>
          </a:ln>
        </p:spPr>
      </p:pic>
      <p:sp>
        <p:nvSpPr>
          <p:cNvPr id="23555" name="TextBox 6"/>
          <p:cNvSpPr txBox="1">
            <a:spLocks noChangeArrowheads="1"/>
          </p:cNvSpPr>
          <p:nvPr/>
        </p:nvSpPr>
        <p:spPr bwMode="auto">
          <a:xfrm>
            <a:off x="11279188" y="908050"/>
            <a:ext cx="647700" cy="519113"/>
          </a:xfrm>
          <a:prstGeom prst="rect">
            <a:avLst/>
          </a:prstGeom>
          <a:noFill/>
          <a:ln w="9525">
            <a:noFill/>
            <a:miter lim="800000"/>
            <a:headEnd/>
            <a:tailEnd/>
          </a:ln>
        </p:spPr>
        <p:txBody>
          <a:bodyPr>
            <a:spAutoFit/>
          </a:bodyPr>
          <a:lstStyle/>
          <a:p>
            <a:r>
              <a:rPr lang="en-US" sz="2800">
                <a:latin typeface="Calibri" pitchFamily="34" charset="0"/>
              </a:rPr>
              <a:t>(5)</a:t>
            </a:r>
            <a:endParaRPr lang="ru-RU" sz="2800">
              <a:latin typeface="Calibri" pitchFamily="34" charset="0"/>
            </a:endParaRPr>
          </a:p>
        </p:txBody>
      </p:sp>
      <p:sp>
        <p:nvSpPr>
          <p:cNvPr id="23556" name="TextBox 7"/>
          <p:cNvSpPr txBox="1">
            <a:spLocks noChangeArrowheads="1"/>
          </p:cNvSpPr>
          <p:nvPr/>
        </p:nvSpPr>
        <p:spPr bwMode="auto">
          <a:xfrm>
            <a:off x="11279188" y="1412875"/>
            <a:ext cx="647700" cy="519113"/>
          </a:xfrm>
          <a:prstGeom prst="rect">
            <a:avLst/>
          </a:prstGeom>
          <a:noFill/>
          <a:ln w="9525">
            <a:noFill/>
            <a:miter lim="800000"/>
            <a:headEnd/>
            <a:tailEnd/>
          </a:ln>
        </p:spPr>
        <p:txBody>
          <a:bodyPr>
            <a:spAutoFit/>
          </a:bodyPr>
          <a:lstStyle/>
          <a:p>
            <a:r>
              <a:rPr lang="en-US" sz="2800">
                <a:latin typeface="Calibri" pitchFamily="34" charset="0"/>
              </a:rPr>
              <a:t>(6)</a:t>
            </a:r>
            <a:endParaRPr lang="ru-RU" sz="2800">
              <a:latin typeface="Calibri" pitchFamily="34" charset="0"/>
            </a:endParaRPr>
          </a:p>
        </p:txBody>
      </p:sp>
      <p:sp>
        <p:nvSpPr>
          <p:cNvPr id="23557" name="TextBox 8"/>
          <p:cNvSpPr txBox="1">
            <a:spLocks noChangeArrowheads="1"/>
          </p:cNvSpPr>
          <p:nvPr/>
        </p:nvSpPr>
        <p:spPr bwMode="auto">
          <a:xfrm>
            <a:off x="11279188" y="1916113"/>
            <a:ext cx="647700" cy="519112"/>
          </a:xfrm>
          <a:prstGeom prst="rect">
            <a:avLst/>
          </a:prstGeom>
          <a:noFill/>
          <a:ln w="9525">
            <a:noFill/>
            <a:miter lim="800000"/>
            <a:headEnd/>
            <a:tailEnd/>
          </a:ln>
        </p:spPr>
        <p:txBody>
          <a:bodyPr>
            <a:spAutoFit/>
          </a:bodyPr>
          <a:lstStyle/>
          <a:p>
            <a:r>
              <a:rPr lang="en-US" sz="2800">
                <a:latin typeface="Calibri" pitchFamily="34" charset="0"/>
              </a:rPr>
              <a:t>(7)</a:t>
            </a:r>
            <a:endParaRPr lang="ru-RU" sz="2800">
              <a:latin typeface="Calibri" pitchFamily="34" charset="0"/>
            </a:endParaRPr>
          </a:p>
        </p:txBody>
      </p:sp>
      <p:pic>
        <p:nvPicPr>
          <p:cNvPr id="23558" name="Picture 4"/>
          <p:cNvPicPr>
            <a:picLocks noChangeAspect="1" noChangeArrowheads="1"/>
          </p:cNvPicPr>
          <p:nvPr/>
        </p:nvPicPr>
        <p:blipFill>
          <a:blip r:embed="rId3"/>
          <a:srcRect/>
          <a:stretch>
            <a:fillRect/>
          </a:stretch>
        </p:blipFill>
        <p:spPr bwMode="auto">
          <a:xfrm>
            <a:off x="1765300" y="2852738"/>
            <a:ext cx="9534525" cy="1801812"/>
          </a:xfrm>
          <a:prstGeom prst="rect">
            <a:avLst/>
          </a:prstGeom>
          <a:noFill/>
          <a:ln w="9525">
            <a:noFill/>
            <a:miter lim="800000"/>
            <a:headEnd/>
            <a:tailEnd/>
          </a:ln>
        </p:spPr>
      </p:pic>
      <p:pic>
        <p:nvPicPr>
          <p:cNvPr id="23559" name="Picture 5"/>
          <p:cNvPicPr>
            <a:picLocks noChangeAspect="1" noChangeArrowheads="1"/>
          </p:cNvPicPr>
          <p:nvPr/>
        </p:nvPicPr>
        <p:blipFill>
          <a:blip r:embed="rId4"/>
          <a:srcRect/>
          <a:stretch>
            <a:fillRect/>
          </a:stretch>
        </p:blipFill>
        <p:spPr bwMode="auto">
          <a:xfrm>
            <a:off x="1765300" y="4654550"/>
            <a:ext cx="9534525" cy="792163"/>
          </a:xfrm>
          <a:prstGeom prst="rect">
            <a:avLst/>
          </a:prstGeom>
          <a:noFill/>
          <a:ln w="9525">
            <a:noFill/>
            <a:miter lim="800000"/>
            <a:headEnd/>
            <a:tailEnd/>
          </a:ln>
        </p:spPr>
      </p:pic>
      <p:pic>
        <p:nvPicPr>
          <p:cNvPr id="23560" name="Picture 6"/>
          <p:cNvPicPr>
            <a:picLocks noChangeAspect="1" noChangeArrowheads="1"/>
          </p:cNvPicPr>
          <p:nvPr/>
        </p:nvPicPr>
        <p:blipFill>
          <a:blip r:embed="rId5"/>
          <a:srcRect/>
          <a:stretch>
            <a:fillRect/>
          </a:stretch>
        </p:blipFill>
        <p:spPr bwMode="auto">
          <a:xfrm>
            <a:off x="1765300" y="5440363"/>
            <a:ext cx="9534525" cy="1341437"/>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Номер слайда 5"/>
          <p:cNvSpPr>
            <a:spLocks noGrp="1"/>
          </p:cNvSpPr>
          <p:nvPr>
            <p:ph type="sldNum" sz="quarter" idx="12"/>
          </p:nvPr>
        </p:nvSpPr>
        <p:spPr/>
        <p:txBody>
          <a:bodyPr/>
          <a:lstStyle/>
          <a:p>
            <a:pPr>
              <a:defRPr/>
            </a:pPr>
            <a:fld id="{177FBC27-5C22-4121-BCCE-DDB4F041E1BA}" type="slidenum">
              <a:rPr lang="ru-RU"/>
              <a:pPr>
                <a:defRPr/>
              </a:pPr>
              <a:t>11</a:t>
            </a:fld>
            <a:endParaRPr lang="ru-RU" dirty="0"/>
          </a:p>
        </p:txBody>
      </p:sp>
      <p:sp>
        <p:nvSpPr>
          <p:cNvPr id="24577" name="Заголовок 12"/>
          <p:cNvSpPr>
            <a:spLocks noGrp="1"/>
          </p:cNvSpPr>
          <p:nvPr>
            <p:ph type="title"/>
          </p:nvPr>
        </p:nvSpPr>
        <p:spPr>
          <a:xfrm>
            <a:off x="1198563" y="0"/>
            <a:ext cx="10360025" cy="620713"/>
          </a:xfrm>
        </p:spPr>
        <p:txBody>
          <a:bodyPr/>
          <a:lstStyle/>
          <a:p>
            <a:pPr algn="ctr" defTabSz="1216025"/>
            <a:r>
              <a:rPr lang="en-US" sz="4000" smtClean="0"/>
              <a:t>Problem of option portfolio optimization. II  </a:t>
            </a:r>
            <a:endParaRPr lang="ru-RU" sz="4000" smtClean="0"/>
          </a:p>
        </p:txBody>
      </p:sp>
      <p:pic>
        <p:nvPicPr>
          <p:cNvPr id="24578" name="Picture 3"/>
          <p:cNvPicPr>
            <a:picLocks noChangeAspect="1" noChangeArrowheads="1"/>
          </p:cNvPicPr>
          <p:nvPr/>
        </p:nvPicPr>
        <p:blipFill>
          <a:blip r:embed="rId2"/>
          <a:srcRect/>
          <a:stretch>
            <a:fillRect/>
          </a:stretch>
        </p:blipFill>
        <p:spPr bwMode="auto">
          <a:xfrm>
            <a:off x="1270000" y="620713"/>
            <a:ext cx="9979025" cy="1789112"/>
          </a:xfrm>
          <a:prstGeom prst="rect">
            <a:avLst/>
          </a:prstGeom>
          <a:noFill/>
          <a:ln w="9525">
            <a:noFill/>
            <a:miter lim="800000"/>
            <a:headEnd/>
            <a:tailEnd/>
          </a:ln>
        </p:spPr>
      </p:pic>
      <p:sp>
        <p:nvSpPr>
          <p:cNvPr id="24579" name="TextBox 8"/>
          <p:cNvSpPr txBox="1">
            <a:spLocks noChangeArrowheads="1"/>
          </p:cNvSpPr>
          <p:nvPr/>
        </p:nvSpPr>
        <p:spPr bwMode="auto">
          <a:xfrm>
            <a:off x="11566525" y="1412875"/>
            <a:ext cx="765175" cy="519113"/>
          </a:xfrm>
          <a:prstGeom prst="rect">
            <a:avLst/>
          </a:prstGeom>
          <a:noFill/>
          <a:ln w="9525">
            <a:noFill/>
            <a:miter lim="800000"/>
            <a:headEnd/>
            <a:tailEnd/>
          </a:ln>
        </p:spPr>
        <p:txBody>
          <a:bodyPr>
            <a:spAutoFit/>
          </a:bodyPr>
          <a:lstStyle/>
          <a:p>
            <a:r>
              <a:rPr lang="en-US" sz="2800">
                <a:latin typeface="Calibri" pitchFamily="34" charset="0"/>
              </a:rPr>
              <a:t>(8)</a:t>
            </a:r>
            <a:endParaRPr lang="ru-RU" sz="2800">
              <a:latin typeface="Calibri" pitchFamily="34" charset="0"/>
            </a:endParaRPr>
          </a:p>
        </p:txBody>
      </p:sp>
      <p:sp>
        <p:nvSpPr>
          <p:cNvPr id="24580" name="TextBox 9"/>
          <p:cNvSpPr txBox="1">
            <a:spLocks noChangeArrowheads="1"/>
          </p:cNvSpPr>
          <p:nvPr/>
        </p:nvSpPr>
        <p:spPr bwMode="auto">
          <a:xfrm>
            <a:off x="11566525" y="1916113"/>
            <a:ext cx="622300" cy="519112"/>
          </a:xfrm>
          <a:prstGeom prst="rect">
            <a:avLst/>
          </a:prstGeom>
          <a:noFill/>
          <a:ln w="9525">
            <a:noFill/>
            <a:miter lim="800000"/>
            <a:headEnd/>
            <a:tailEnd/>
          </a:ln>
        </p:spPr>
        <p:txBody>
          <a:bodyPr>
            <a:spAutoFit/>
          </a:bodyPr>
          <a:lstStyle/>
          <a:p>
            <a:r>
              <a:rPr lang="en-US" sz="2800">
                <a:latin typeface="Calibri" pitchFamily="34" charset="0"/>
              </a:rPr>
              <a:t>(9)</a:t>
            </a:r>
            <a:endParaRPr lang="ru-RU" sz="2800">
              <a:latin typeface="Calibri" pitchFamily="34" charset="0"/>
            </a:endParaRPr>
          </a:p>
        </p:txBody>
      </p:sp>
      <p:pic>
        <p:nvPicPr>
          <p:cNvPr id="24581" name="Picture 4"/>
          <p:cNvPicPr>
            <a:picLocks noChangeAspect="1" noChangeArrowheads="1"/>
          </p:cNvPicPr>
          <p:nvPr/>
        </p:nvPicPr>
        <p:blipFill>
          <a:blip r:embed="rId3"/>
          <a:srcRect/>
          <a:stretch>
            <a:fillRect/>
          </a:stretch>
        </p:blipFill>
        <p:spPr bwMode="auto">
          <a:xfrm>
            <a:off x="1270000" y="2409825"/>
            <a:ext cx="9979025" cy="1454150"/>
          </a:xfrm>
          <a:prstGeom prst="rect">
            <a:avLst/>
          </a:prstGeom>
          <a:noFill/>
          <a:ln w="9525">
            <a:noFill/>
            <a:miter lim="800000"/>
            <a:headEnd/>
            <a:tailEnd/>
          </a:ln>
        </p:spPr>
      </p:pic>
      <p:sp>
        <p:nvSpPr>
          <p:cNvPr id="24582" name="TextBox 10"/>
          <p:cNvSpPr txBox="1">
            <a:spLocks noChangeArrowheads="1"/>
          </p:cNvSpPr>
          <p:nvPr/>
        </p:nvSpPr>
        <p:spPr bwMode="auto">
          <a:xfrm>
            <a:off x="11423650" y="3284538"/>
            <a:ext cx="765175" cy="519112"/>
          </a:xfrm>
          <a:prstGeom prst="rect">
            <a:avLst/>
          </a:prstGeom>
          <a:noFill/>
          <a:ln w="9525">
            <a:noFill/>
            <a:miter lim="800000"/>
            <a:headEnd/>
            <a:tailEnd/>
          </a:ln>
        </p:spPr>
        <p:txBody>
          <a:bodyPr>
            <a:spAutoFit/>
          </a:bodyPr>
          <a:lstStyle/>
          <a:p>
            <a:r>
              <a:rPr lang="en-US" sz="2800">
                <a:latin typeface="Calibri" pitchFamily="34" charset="0"/>
              </a:rPr>
              <a:t>(10)</a:t>
            </a:r>
            <a:endParaRPr lang="ru-RU" sz="2800">
              <a:latin typeface="Calibri" pitchFamily="34" charset="0"/>
            </a:endParaRPr>
          </a:p>
        </p:txBody>
      </p:sp>
      <p:pic>
        <p:nvPicPr>
          <p:cNvPr id="24583" name="Picture 5"/>
          <p:cNvPicPr>
            <a:picLocks noChangeAspect="1" noChangeArrowheads="1"/>
          </p:cNvPicPr>
          <p:nvPr/>
        </p:nvPicPr>
        <p:blipFill>
          <a:blip r:embed="rId4"/>
          <a:srcRect/>
          <a:stretch>
            <a:fillRect/>
          </a:stretch>
        </p:blipFill>
        <p:spPr bwMode="auto">
          <a:xfrm>
            <a:off x="1270000" y="3863975"/>
            <a:ext cx="9979025" cy="631825"/>
          </a:xfrm>
          <a:prstGeom prst="rect">
            <a:avLst/>
          </a:prstGeom>
          <a:noFill/>
          <a:ln w="9525">
            <a:noFill/>
            <a:miter lim="800000"/>
            <a:headEnd/>
            <a:tailEnd/>
          </a:ln>
        </p:spPr>
      </p:pic>
      <p:pic>
        <p:nvPicPr>
          <p:cNvPr id="24584" name="Picture 6"/>
          <p:cNvPicPr>
            <a:picLocks noChangeAspect="1" noChangeArrowheads="1"/>
          </p:cNvPicPr>
          <p:nvPr/>
        </p:nvPicPr>
        <p:blipFill>
          <a:blip r:embed="rId5"/>
          <a:srcRect/>
          <a:stretch>
            <a:fillRect/>
          </a:stretch>
        </p:blipFill>
        <p:spPr bwMode="auto">
          <a:xfrm>
            <a:off x="1270000" y="4473575"/>
            <a:ext cx="9979025" cy="792163"/>
          </a:xfrm>
          <a:prstGeom prst="rect">
            <a:avLst/>
          </a:prstGeom>
          <a:noFill/>
          <a:ln w="9525">
            <a:noFill/>
            <a:miter lim="800000"/>
            <a:headEnd/>
            <a:tailEnd/>
          </a:ln>
        </p:spPr>
      </p:pic>
      <p:sp>
        <p:nvSpPr>
          <p:cNvPr id="24585" name="TextBox 11"/>
          <p:cNvSpPr txBox="1">
            <a:spLocks noChangeArrowheads="1"/>
          </p:cNvSpPr>
          <p:nvPr/>
        </p:nvSpPr>
        <p:spPr bwMode="auto">
          <a:xfrm>
            <a:off x="11423650" y="4365625"/>
            <a:ext cx="765175" cy="519113"/>
          </a:xfrm>
          <a:prstGeom prst="rect">
            <a:avLst/>
          </a:prstGeom>
          <a:noFill/>
          <a:ln w="9525">
            <a:noFill/>
            <a:miter lim="800000"/>
            <a:headEnd/>
            <a:tailEnd/>
          </a:ln>
        </p:spPr>
        <p:txBody>
          <a:bodyPr>
            <a:spAutoFit/>
          </a:bodyPr>
          <a:lstStyle/>
          <a:p>
            <a:r>
              <a:rPr lang="en-US" sz="2800">
                <a:latin typeface="Calibri" pitchFamily="34" charset="0"/>
              </a:rPr>
              <a:t>(11)</a:t>
            </a:r>
            <a:endParaRPr lang="ru-RU" sz="2800">
              <a:latin typeface="Calibri" pitchFamily="34" charset="0"/>
            </a:endParaRPr>
          </a:p>
        </p:txBody>
      </p:sp>
      <p:sp>
        <p:nvSpPr>
          <p:cNvPr id="24586" name="TextBox 13"/>
          <p:cNvSpPr txBox="1">
            <a:spLocks noChangeArrowheads="1"/>
          </p:cNvSpPr>
          <p:nvPr/>
        </p:nvSpPr>
        <p:spPr bwMode="auto">
          <a:xfrm>
            <a:off x="11422063" y="4868863"/>
            <a:ext cx="766762" cy="519112"/>
          </a:xfrm>
          <a:prstGeom prst="rect">
            <a:avLst/>
          </a:prstGeom>
          <a:noFill/>
          <a:ln w="9525">
            <a:noFill/>
            <a:miter lim="800000"/>
            <a:headEnd/>
            <a:tailEnd/>
          </a:ln>
        </p:spPr>
        <p:txBody>
          <a:bodyPr>
            <a:spAutoFit/>
          </a:bodyPr>
          <a:lstStyle/>
          <a:p>
            <a:r>
              <a:rPr lang="en-US" sz="2800">
                <a:latin typeface="Calibri" pitchFamily="34" charset="0"/>
              </a:rPr>
              <a:t>(12)</a:t>
            </a:r>
            <a:endParaRPr lang="ru-RU" sz="2800">
              <a:latin typeface="Calibri" pitchFamily="34" charset="0"/>
            </a:endParaRPr>
          </a:p>
        </p:txBody>
      </p:sp>
      <p:pic>
        <p:nvPicPr>
          <p:cNvPr id="24587" name="Picture 7"/>
          <p:cNvPicPr>
            <a:picLocks noChangeAspect="1" noChangeArrowheads="1"/>
          </p:cNvPicPr>
          <p:nvPr/>
        </p:nvPicPr>
        <p:blipFill>
          <a:blip r:embed="rId6"/>
          <a:srcRect/>
          <a:stretch>
            <a:fillRect/>
          </a:stretch>
        </p:blipFill>
        <p:spPr bwMode="auto">
          <a:xfrm>
            <a:off x="1270000" y="5257800"/>
            <a:ext cx="9979025" cy="1547813"/>
          </a:xfrm>
          <a:prstGeom prst="rect">
            <a:avLst/>
          </a:prstGeom>
          <a:noFill/>
          <a:ln w="9525">
            <a:noFill/>
            <a:miter lim="800000"/>
            <a:headEnd/>
            <a:tailEnd/>
          </a:ln>
        </p:spPr>
      </p:pic>
      <p:sp>
        <p:nvSpPr>
          <p:cNvPr id="24588" name="TextBox 14"/>
          <p:cNvSpPr txBox="1">
            <a:spLocks noChangeArrowheads="1"/>
          </p:cNvSpPr>
          <p:nvPr/>
        </p:nvSpPr>
        <p:spPr bwMode="auto">
          <a:xfrm>
            <a:off x="11423650" y="5949950"/>
            <a:ext cx="836613" cy="519113"/>
          </a:xfrm>
          <a:prstGeom prst="rect">
            <a:avLst/>
          </a:prstGeom>
          <a:noFill/>
          <a:ln w="9525">
            <a:noFill/>
            <a:miter lim="800000"/>
            <a:headEnd/>
            <a:tailEnd/>
          </a:ln>
        </p:spPr>
        <p:txBody>
          <a:bodyPr>
            <a:spAutoFit/>
          </a:bodyPr>
          <a:lstStyle/>
          <a:p>
            <a:r>
              <a:rPr lang="en-US" sz="2800">
                <a:latin typeface="Calibri" pitchFamily="34" charset="0"/>
              </a:rPr>
              <a:t>(13)</a:t>
            </a:r>
            <a:endParaRPr lang="ru-RU" sz="2800">
              <a:latin typeface="Calibri" pitchFamily="34" charset="0"/>
            </a:endParaRPr>
          </a:p>
        </p:txBody>
      </p:sp>
      <p:sp>
        <p:nvSpPr>
          <p:cNvPr id="24589" name="TextBox 15"/>
          <p:cNvSpPr txBox="1">
            <a:spLocks noChangeArrowheads="1"/>
          </p:cNvSpPr>
          <p:nvPr/>
        </p:nvSpPr>
        <p:spPr bwMode="auto">
          <a:xfrm>
            <a:off x="11423650" y="6334125"/>
            <a:ext cx="898525" cy="519113"/>
          </a:xfrm>
          <a:prstGeom prst="rect">
            <a:avLst/>
          </a:prstGeom>
          <a:noFill/>
          <a:ln w="9525">
            <a:noFill/>
            <a:miter lim="800000"/>
            <a:headEnd/>
            <a:tailEnd/>
          </a:ln>
        </p:spPr>
        <p:txBody>
          <a:bodyPr>
            <a:spAutoFit/>
          </a:bodyPr>
          <a:lstStyle/>
          <a:p>
            <a:r>
              <a:rPr lang="en-US" sz="2800">
                <a:latin typeface="Calibri" pitchFamily="34" charset="0"/>
              </a:rPr>
              <a:t>(14)</a:t>
            </a:r>
            <a:endParaRPr lang="ru-RU" sz="2800">
              <a:latin typeface="Calibri" pitchFamily="34" charset="0"/>
            </a:endParaRPr>
          </a:p>
        </p:txBody>
      </p:sp>
      <p:sp>
        <p:nvSpPr>
          <p:cNvPr id="24594" name="Rectangle 18"/>
          <p:cNvSpPr>
            <a:spLocks noChangeArrowheads="1"/>
          </p:cNvSpPr>
          <p:nvPr/>
        </p:nvSpPr>
        <p:spPr bwMode="auto">
          <a:xfrm>
            <a:off x="5157788" y="6021388"/>
            <a:ext cx="215900" cy="457200"/>
          </a:xfrm>
          <a:prstGeom prst="rect">
            <a:avLst/>
          </a:prstGeom>
          <a:noFill/>
          <a:ln w="9525">
            <a:noFill/>
            <a:miter lim="800000"/>
            <a:headEnd/>
            <a:tailEnd/>
          </a:ln>
          <a:effectLst/>
        </p:spPr>
        <p:txBody>
          <a:bodyPr>
            <a:spAutoFit/>
          </a:bodyPr>
          <a:lstStyle/>
          <a:p>
            <a:pPr defTabSz="914400"/>
            <a:r>
              <a:rPr lang="ru-RU">
                <a:solidFill>
                  <a:schemeClr val="bg1"/>
                </a:solidFill>
              </a:rPr>
              <a:t>‘</a:t>
            </a:r>
          </a:p>
        </p:txBody>
      </p:sp>
      <p:sp>
        <p:nvSpPr>
          <p:cNvPr id="24595" name="Rectangle 19"/>
          <p:cNvSpPr>
            <a:spLocks noChangeArrowheads="1"/>
          </p:cNvSpPr>
          <p:nvPr/>
        </p:nvSpPr>
        <p:spPr bwMode="auto">
          <a:xfrm>
            <a:off x="7102475" y="6021388"/>
            <a:ext cx="287338" cy="457200"/>
          </a:xfrm>
          <a:prstGeom prst="rect">
            <a:avLst/>
          </a:prstGeom>
          <a:noFill/>
          <a:ln w="9525">
            <a:noFill/>
            <a:miter lim="800000"/>
            <a:headEnd/>
            <a:tailEnd/>
          </a:ln>
          <a:effectLst/>
        </p:spPr>
        <p:txBody>
          <a:bodyPr>
            <a:spAutoFit/>
          </a:bodyPr>
          <a:lstStyle/>
          <a:p>
            <a:pPr defTabSz="914400"/>
            <a:r>
              <a:rPr lang="ru-RU">
                <a:solidFill>
                  <a:schemeClr val="bg1"/>
                </a:solidFill>
              </a:rPr>
              <a:t>‘</a:t>
            </a:r>
          </a:p>
        </p:txBody>
      </p:sp>
      <p:sp>
        <p:nvSpPr>
          <p:cNvPr id="24596" name="Rectangle 20"/>
          <p:cNvSpPr>
            <a:spLocks noChangeArrowheads="1"/>
          </p:cNvSpPr>
          <p:nvPr/>
        </p:nvSpPr>
        <p:spPr bwMode="auto">
          <a:xfrm>
            <a:off x="8039100" y="6021388"/>
            <a:ext cx="215900" cy="457200"/>
          </a:xfrm>
          <a:prstGeom prst="rect">
            <a:avLst/>
          </a:prstGeom>
          <a:noFill/>
          <a:ln w="9525">
            <a:noFill/>
            <a:miter lim="800000"/>
            <a:headEnd/>
            <a:tailEnd/>
          </a:ln>
          <a:effectLst/>
        </p:spPr>
        <p:txBody>
          <a:bodyPr>
            <a:spAutoFit/>
          </a:bodyPr>
          <a:lstStyle/>
          <a:p>
            <a:pPr defTabSz="914400"/>
            <a:r>
              <a:rPr lang="ru-RU">
                <a:solidFill>
                  <a:schemeClr val="bg1"/>
                </a:solidFill>
              </a:rPr>
              <a:t>‘</a:t>
            </a: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Номер слайда 5"/>
          <p:cNvSpPr>
            <a:spLocks noGrp="1"/>
          </p:cNvSpPr>
          <p:nvPr>
            <p:ph type="sldNum" sz="quarter" idx="12"/>
          </p:nvPr>
        </p:nvSpPr>
        <p:spPr/>
        <p:txBody>
          <a:bodyPr/>
          <a:lstStyle/>
          <a:p>
            <a:pPr>
              <a:defRPr/>
            </a:pPr>
            <a:fld id="{A9469BC4-8582-4961-924B-C76314E2C28D}" type="slidenum">
              <a:rPr lang="ru-RU"/>
              <a:pPr>
                <a:defRPr/>
              </a:pPr>
              <a:t>12</a:t>
            </a:fld>
            <a:endParaRPr lang="ru-RU" dirty="0"/>
          </a:p>
        </p:txBody>
      </p:sp>
      <p:sp>
        <p:nvSpPr>
          <p:cNvPr id="25601" name="Заголовок 12"/>
          <p:cNvSpPr>
            <a:spLocks noGrp="1"/>
          </p:cNvSpPr>
          <p:nvPr>
            <p:ph type="title"/>
          </p:nvPr>
        </p:nvSpPr>
        <p:spPr>
          <a:xfrm>
            <a:off x="1198563" y="0"/>
            <a:ext cx="10360025" cy="549275"/>
          </a:xfrm>
        </p:spPr>
        <p:txBody>
          <a:bodyPr/>
          <a:lstStyle/>
          <a:p>
            <a:pPr algn="ctr" defTabSz="1216025"/>
            <a:r>
              <a:rPr lang="en-US" smtClean="0"/>
              <a:t>Problem of option portfolio optimization. III</a:t>
            </a:r>
            <a:r>
              <a:rPr lang="en-US" sz="4000" smtClean="0"/>
              <a:t>  </a:t>
            </a:r>
            <a:endParaRPr lang="ru-RU" sz="4000" smtClean="0"/>
          </a:p>
        </p:txBody>
      </p:sp>
      <p:sp>
        <p:nvSpPr>
          <p:cNvPr id="25602" name="TextBox 8"/>
          <p:cNvSpPr txBox="1">
            <a:spLocks noChangeArrowheads="1"/>
          </p:cNvSpPr>
          <p:nvPr/>
        </p:nvSpPr>
        <p:spPr bwMode="auto">
          <a:xfrm>
            <a:off x="11291888" y="1193800"/>
            <a:ext cx="809625" cy="519113"/>
          </a:xfrm>
          <a:prstGeom prst="rect">
            <a:avLst/>
          </a:prstGeom>
          <a:noFill/>
          <a:ln w="9525">
            <a:noFill/>
            <a:miter lim="800000"/>
            <a:headEnd/>
            <a:tailEnd/>
          </a:ln>
        </p:spPr>
        <p:txBody>
          <a:bodyPr>
            <a:spAutoFit/>
          </a:bodyPr>
          <a:lstStyle/>
          <a:p>
            <a:r>
              <a:rPr lang="en-US" sz="2800">
                <a:latin typeface="Calibri" pitchFamily="34" charset="0"/>
              </a:rPr>
              <a:t>(15)</a:t>
            </a:r>
            <a:endParaRPr lang="ru-RU" sz="2800">
              <a:latin typeface="Calibri" pitchFamily="34" charset="0"/>
            </a:endParaRPr>
          </a:p>
        </p:txBody>
      </p:sp>
      <p:sp>
        <p:nvSpPr>
          <p:cNvPr id="25603" name="TextBox 9"/>
          <p:cNvSpPr txBox="1">
            <a:spLocks noChangeArrowheads="1"/>
          </p:cNvSpPr>
          <p:nvPr/>
        </p:nvSpPr>
        <p:spPr bwMode="auto">
          <a:xfrm>
            <a:off x="11279188" y="1576388"/>
            <a:ext cx="792162" cy="519112"/>
          </a:xfrm>
          <a:prstGeom prst="rect">
            <a:avLst/>
          </a:prstGeom>
          <a:noFill/>
          <a:ln w="9525">
            <a:noFill/>
            <a:miter lim="800000"/>
            <a:headEnd/>
            <a:tailEnd/>
          </a:ln>
        </p:spPr>
        <p:txBody>
          <a:bodyPr>
            <a:spAutoFit/>
          </a:bodyPr>
          <a:lstStyle/>
          <a:p>
            <a:r>
              <a:rPr lang="en-US" sz="2800">
                <a:latin typeface="Calibri" pitchFamily="34" charset="0"/>
              </a:rPr>
              <a:t>(16)</a:t>
            </a:r>
            <a:endParaRPr lang="ru-RU" sz="2800">
              <a:latin typeface="Calibri" pitchFamily="34" charset="0"/>
            </a:endParaRPr>
          </a:p>
        </p:txBody>
      </p:sp>
      <p:sp>
        <p:nvSpPr>
          <p:cNvPr id="25604" name="TextBox 10"/>
          <p:cNvSpPr txBox="1">
            <a:spLocks noChangeArrowheads="1"/>
          </p:cNvSpPr>
          <p:nvPr/>
        </p:nvSpPr>
        <p:spPr bwMode="auto">
          <a:xfrm>
            <a:off x="11309350" y="2763838"/>
            <a:ext cx="792163" cy="519112"/>
          </a:xfrm>
          <a:prstGeom prst="rect">
            <a:avLst/>
          </a:prstGeom>
          <a:noFill/>
          <a:ln w="9525">
            <a:noFill/>
            <a:miter lim="800000"/>
            <a:headEnd/>
            <a:tailEnd/>
          </a:ln>
        </p:spPr>
        <p:txBody>
          <a:bodyPr>
            <a:spAutoFit/>
          </a:bodyPr>
          <a:lstStyle/>
          <a:p>
            <a:r>
              <a:rPr lang="en-US" sz="2800">
                <a:latin typeface="Calibri" pitchFamily="34" charset="0"/>
              </a:rPr>
              <a:t>(17)</a:t>
            </a:r>
            <a:endParaRPr lang="ru-RU" sz="2800">
              <a:latin typeface="Calibri" pitchFamily="34" charset="0"/>
            </a:endParaRPr>
          </a:p>
        </p:txBody>
      </p:sp>
      <p:sp>
        <p:nvSpPr>
          <p:cNvPr id="25605" name="TextBox 11"/>
          <p:cNvSpPr txBox="1">
            <a:spLocks noChangeArrowheads="1"/>
          </p:cNvSpPr>
          <p:nvPr/>
        </p:nvSpPr>
        <p:spPr bwMode="auto">
          <a:xfrm>
            <a:off x="11322050" y="3141663"/>
            <a:ext cx="766763" cy="519112"/>
          </a:xfrm>
          <a:prstGeom prst="rect">
            <a:avLst/>
          </a:prstGeom>
          <a:noFill/>
          <a:ln w="9525">
            <a:noFill/>
            <a:miter lim="800000"/>
            <a:headEnd/>
            <a:tailEnd/>
          </a:ln>
        </p:spPr>
        <p:txBody>
          <a:bodyPr>
            <a:spAutoFit/>
          </a:bodyPr>
          <a:lstStyle/>
          <a:p>
            <a:r>
              <a:rPr lang="en-US" sz="2800">
                <a:latin typeface="Calibri" pitchFamily="34" charset="0"/>
              </a:rPr>
              <a:t>(18)</a:t>
            </a:r>
            <a:endParaRPr lang="ru-RU" sz="2800">
              <a:latin typeface="Calibri" pitchFamily="34" charset="0"/>
            </a:endParaRPr>
          </a:p>
        </p:txBody>
      </p:sp>
      <p:sp>
        <p:nvSpPr>
          <p:cNvPr id="25606" name="TextBox 13"/>
          <p:cNvSpPr txBox="1">
            <a:spLocks noChangeArrowheads="1"/>
          </p:cNvSpPr>
          <p:nvPr/>
        </p:nvSpPr>
        <p:spPr bwMode="auto">
          <a:xfrm>
            <a:off x="11304588" y="4894263"/>
            <a:ext cx="766762" cy="519112"/>
          </a:xfrm>
          <a:prstGeom prst="rect">
            <a:avLst/>
          </a:prstGeom>
          <a:noFill/>
          <a:ln w="9525">
            <a:noFill/>
            <a:miter lim="800000"/>
            <a:headEnd/>
            <a:tailEnd/>
          </a:ln>
        </p:spPr>
        <p:txBody>
          <a:bodyPr>
            <a:spAutoFit/>
          </a:bodyPr>
          <a:lstStyle/>
          <a:p>
            <a:r>
              <a:rPr lang="en-US" sz="2800">
                <a:latin typeface="Calibri" pitchFamily="34" charset="0"/>
              </a:rPr>
              <a:t>(19)</a:t>
            </a:r>
            <a:endParaRPr lang="ru-RU" sz="2800">
              <a:latin typeface="Calibri" pitchFamily="34" charset="0"/>
            </a:endParaRPr>
          </a:p>
        </p:txBody>
      </p:sp>
      <p:sp>
        <p:nvSpPr>
          <p:cNvPr id="25607" name="TextBox 14"/>
          <p:cNvSpPr txBox="1">
            <a:spLocks noChangeArrowheads="1"/>
          </p:cNvSpPr>
          <p:nvPr/>
        </p:nvSpPr>
        <p:spPr bwMode="auto">
          <a:xfrm>
            <a:off x="11285538" y="5354638"/>
            <a:ext cx="838200" cy="519112"/>
          </a:xfrm>
          <a:prstGeom prst="rect">
            <a:avLst/>
          </a:prstGeom>
          <a:noFill/>
          <a:ln w="9525">
            <a:noFill/>
            <a:miter lim="800000"/>
            <a:headEnd/>
            <a:tailEnd/>
          </a:ln>
        </p:spPr>
        <p:txBody>
          <a:bodyPr>
            <a:spAutoFit/>
          </a:bodyPr>
          <a:lstStyle/>
          <a:p>
            <a:r>
              <a:rPr lang="en-US" sz="2800">
                <a:latin typeface="Calibri" pitchFamily="34" charset="0"/>
              </a:rPr>
              <a:t>(20)</a:t>
            </a:r>
            <a:endParaRPr lang="ru-RU" sz="2800">
              <a:latin typeface="Calibri" pitchFamily="34" charset="0"/>
            </a:endParaRPr>
          </a:p>
        </p:txBody>
      </p:sp>
      <p:pic>
        <p:nvPicPr>
          <p:cNvPr id="25608" name="Picture 2"/>
          <p:cNvPicPr>
            <a:picLocks noChangeAspect="1" noChangeArrowheads="1"/>
          </p:cNvPicPr>
          <p:nvPr/>
        </p:nvPicPr>
        <p:blipFill>
          <a:blip r:embed="rId2"/>
          <a:srcRect/>
          <a:stretch>
            <a:fillRect/>
          </a:stretch>
        </p:blipFill>
        <p:spPr bwMode="auto">
          <a:xfrm>
            <a:off x="2062163" y="476250"/>
            <a:ext cx="8410575" cy="2171700"/>
          </a:xfrm>
          <a:prstGeom prst="rect">
            <a:avLst/>
          </a:prstGeom>
          <a:noFill/>
          <a:ln w="9525">
            <a:noFill/>
            <a:miter lim="800000"/>
            <a:headEnd/>
            <a:tailEnd/>
          </a:ln>
        </p:spPr>
      </p:pic>
      <p:pic>
        <p:nvPicPr>
          <p:cNvPr id="25609" name="Picture 3"/>
          <p:cNvPicPr>
            <a:picLocks noChangeAspect="1" noChangeArrowheads="1"/>
          </p:cNvPicPr>
          <p:nvPr/>
        </p:nvPicPr>
        <p:blipFill>
          <a:blip r:embed="rId3"/>
          <a:srcRect/>
          <a:stretch>
            <a:fillRect/>
          </a:stretch>
        </p:blipFill>
        <p:spPr bwMode="auto">
          <a:xfrm>
            <a:off x="2062163" y="2636838"/>
            <a:ext cx="8410575" cy="990600"/>
          </a:xfrm>
          <a:prstGeom prst="rect">
            <a:avLst/>
          </a:prstGeom>
          <a:noFill/>
          <a:ln w="9525">
            <a:noFill/>
            <a:miter lim="800000"/>
            <a:headEnd/>
            <a:tailEnd/>
          </a:ln>
        </p:spPr>
      </p:pic>
      <p:pic>
        <p:nvPicPr>
          <p:cNvPr id="25610" name="Picture 4"/>
          <p:cNvPicPr>
            <a:picLocks noChangeAspect="1" noChangeArrowheads="1"/>
          </p:cNvPicPr>
          <p:nvPr/>
        </p:nvPicPr>
        <p:blipFill>
          <a:blip r:embed="rId4"/>
          <a:srcRect/>
          <a:stretch>
            <a:fillRect/>
          </a:stretch>
        </p:blipFill>
        <p:spPr bwMode="auto">
          <a:xfrm>
            <a:off x="2062163" y="3573463"/>
            <a:ext cx="8410575" cy="1493837"/>
          </a:xfrm>
          <a:prstGeom prst="rect">
            <a:avLst/>
          </a:prstGeom>
          <a:noFill/>
          <a:ln w="9525">
            <a:noFill/>
            <a:miter lim="800000"/>
            <a:headEnd/>
            <a:tailEnd/>
          </a:ln>
        </p:spPr>
      </p:pic>
      <p:pic>
        <p:nvPicPr>
          <p:cNvPr id="25611" name="Picture 5"/>
          <p:cNvPicPr>
            <a:picLocks noChangeAspect="1" noChangeArrowheads="1"/>
          </p:cNvPicPr>
          <p:nvPr/>
        </p:nvPicPr>
        <p:blipFill>
          <a:blip r:embed="rId5"/>
          <a:srcRect/>
          <a:stretch>
            <a:fillRect/>
          </a:stretch>
        </p:blipFill>
        <p:spPr bwMode="auto">
          <a:xfrm>
            <a:off x="2062163" y="5013325"/>
            <a:ext cx="8412162" cy="760413"/>
          </a:xfrm>
          <a:prstGeom prst="rect">
            <a:avLst/>
          </a:prstGeom>
          <a:noFill/>
          <a:ln w="9525">
            <a:noFill/>
            <a:miter lim="800000"/>
            <a:headEnd/>
            <a:tailEnd/>
          </a:ln>
        </p:spPr>
      </p:pic>
      <p:pic>
        <p:nvPicPr>
          <p:cNvPr id="25612" name="Picture 6"/>
          <p:cNvPicPr>
            <a:picLocks noChangeAspect="1" noChangeArrowheads="1"/>
          </p:cNvPicPr>
          <p:nvPr/>
        </p:nvPicPr>
        <p:blipFill>
          <a:blip r:embed="rId6"/>
          <a:srcRect/>
          <a:stretch>
            <a:fillRect/>
          </a:stretch>
        </p:blipFill>
        <p:spPr bwMode="auto">
          <a:xfrm>
            <a:off x="2062163" y="5734050"/>
            <a:ext cx="8410575" cy="731838"/>
          </a:xfrm>
          <a:prstGeom prst="rect">
            <a:avLst/>
          </a:prstGeom>
          <a:noFill/>
          <a:ln w="9525">
            <a:noFill/>
            <a:miter lim="800000"/>
            <a:headEnd/>
            <a:tailEnd/>
          </a:ln>
        </p:spPr>
      </p:pic>
      <p:sp>
        <p:nvSpPr>
          <p:cNvPr id="5" name="Прямоугольник 4"/>
          <p:cNvSpPr/>
          <p:nvPr/>
        </p:nvSpPr>
        <p:spPr>
          <a:xfrm>
            <a:off x="3214688" y="5734050"/>
            <a:ext cx="358775" cy="285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987" fontAlgn="auto">
              <a:spcBef>
                <a:spcPts val="0"/>
              </a:spcBef>
              <a:spcAft>
                <a:spcPts val="0"/>
              </a:spcAft>
              <a:defRPr/>
            </a:pPr>
            <a:endParaRPr lang="ru-RU" sz="2800"/>
          </a:p>
        </p:txBody>
      </p:sp>
      <p:sp>
        <p:nvSpPr>
          <p:cNvPr id="17" name="Прямоугольник 16"/>
          <p:cNvSpPr/>
          <p:nvPr/>
        </p:nvSpPr>
        <p:spPr>
          <a:xfrm>
            <a:off x="8181975" y="6165850"/>
            <a:ext cx="287338" cy="27781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987" fontAlgn="auto">
              <a:spcBef>
                <a:spcPts val="0"/>
              </a:spcBef>
              <a:spcAft>
                <a:spcPts val="0"/>
              </a:spcAft>
              <a:defRPr/>
            </a:pPr>
            <a:endParaRPr lang="ru-RU" sz="2800"/>
          </a:p>
        </p:txBody>
      </p:sp>
      <p:sp>
        <p:nvSpPr>
          <p:cNvPr id="25616" name="Rectangle 16"/>
          <p:cNvSpPr>
            <a:spLocks noChangeArrowheads="1"/>
          </p:cNvSpPr>
          <p:nvPr/>
        </p:nvSpPr>
        <p:spPr bwMode="auto">
          <a:xfrm>
            <a:off x="6381750" y="1268413"/>
            <a:ext cx="215900" cy="457200"/>
          </a:xfrm>
          <a:prstGeom prst="rect">
            <a:avLst/>
          </a:prstGeom>
          <a:noFill/>
          <a:ln w="9525">
            <a:noFill/>
            <a:miter lim="800000"/>
            <a:headEnd/>
            <a:tailEnd/>
          </a:ln>
          <a:effectLst/>
        </p:spPr>
        <p:txBody>
          <a:bodyPr>
            <a:spAutoFit/>
          </a:bodyPr>
          <a:lstStyle/>
          <a:p>
            <a:pPr defTabSz="914400"/>
            <a:r>
              <a:rPr lang="ru-RU">
                <a:solidFill>
                  <a:schemeClr val="bg1"/>
                </a:solidFill>
              </a:rPr>
              <a:t>‘</a:t>
            </a: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Номер слайда 5"/>
          <p:cNvSpPr>
            <a:spLocks noGrp="1"/>
          </p:cNvSpPr>
          <p:nvPr>
            <p:ph type="sldNum" sz="quarter" idx="12"/>
          </p:nvPr>
        </p:nvSpPr>
        <p:spPr/>
        <p:txBody>
          <a:bodyPr/>
          <a:lstStyle/>
          <a:p>
            <a:pPr>
              <a:defRPr/>
            </a:pPr>
            <a:fld id="{33000752-1BD1-4AA9-BEF1-7015E3CACA7A}" type="slidenum">
              <a:rPr lang="ru-RU"/>
              <a:pPr>
                <a:defRPr/>
              </a:pPr>
              <a:t>13</a:t>
            </a:fld>
            <a:endParaRPr lang="ru-RU" dirty="0"/>
          </a:p>
        </p:txBody>
      </p:sp>
      <p:sp>
        <p:nvSpPr>
          <p:cNvPr id="26625" name="Заголовок 12"/>
          <p:cNvSpPr>
            <a:spLocks noGrp="1"/>
          </p:cNvSpPr>
          <p:nvPr>
            <p:ph type="title"/>
          </p:nvPr>
        </p:nvSpPr>
        <p:spPr>
          <a:xfrm>
            <a:off x="1198563" y="0"/>
            <a:ext cx="10360025" cy="620713"/>
          </a:xfrm>
        </p:spPr>
        <p:txBody>
          <a:bodyPr/>
          <a:lstStyle/>
          <a:p>
            <a:pPr algn="ctr" defTabSz="1216025"/>
            <a:r>
              <a:rPr lang="en-US" sz="4000" smtClean="0"/>
              <a:t>Problem of option portfolio optimization. IV  </a:t>
            </a:r>
            <a:endParaRPr lang="ru-RU" sz="4000" smtClean="0"/>
          </a:p>
        </p:txBody>
      </p:sp>
      <p:sp>
        <p:nvSpPr>
          <p:cNvPr id="26626" name="TextBox 8"/>
          <p:cNvSpPr txBox="1">
            <a:spLocks noChangeArrowheads="1"/>
          </p:cNvSpPr>
          <p:nvPr/>
        </p:nvSpPr>
        <p:spPr bwMode="auto">
          <a:xfrm>
            <a:off x="11379200" y="1196975"/>
            <a:ext cx="809625" cy="519113"/>
          </a:xfrm>
          <a:prstGeom prst="rect">
            <a:avLst/>
          </a:prstGeom>
          <a:noFill/>
          <a:ln w="9525">
            <a:noFill/>
            <a:miter lim="800000"/>
            <a:headEnd/>
            <a:tailEnd/>
          </a:ln>
        </p:spPr>
        <p:txBody>
          <a:bodyPr>
            <a:spAutoFit/>
          </a:bodyPr>
          <a:lstStyle/>
          <a:p>
            <a:r>
              <a:rPr lang="en-US" sz="2800">
                <a:latin typeface="Calibri" pitchFamily="34" charset="0"/>
              </a:rPr>
              <a:t>(21)</a:t>
            </a:r>
            <a:endParaRPr lang="ru-RU" sz="2800">
              <a:latin typeface="Calibri" pitchFamily="34" charset="0"/>
            </a:endParaRPr>
          </a:p>
        </p:txBody>
      </p:sp>
      <p:sp>
        <p:nvSpPr>
          <p:cNvPr id="26627" name="TextBox 9"/>
          <p:cNvSpPr txBox="1">
            <a:spLocks noChangeArrowheads="1"/>
          </p:cNvSpPr>
          <p:nvPr/>
        </p:nvSpPr>
        <p:spPr bwMode="auto">
          <a:xfrm>
            <a:off x="11396663" y="1557338"/>
            <a:ext cx="792162" cy="519112"/>
          </a:xfrm>
          <a:prstGeom prst="rect">
            <a:avLst/>
          </a:prstGeom>
          <a:noFill/>
          <a:ln w="9525">
            <a:noFill/>
            <a:miter lim="800000"/>
            <a:headEnd/>
            <a:tailEnd/>
          </a:ln>
        </p:spPr>
        <p:txBody>
          <a:bodyPr>
            <a:spAutoFit/>
          </a:bodyPr>
          <a:lstStyle/>
          <a:p>
            <a:r>
              <a:rPr lang="en-US" sz="2800">
                <a:latin typeface="Calibri" pitchFamily="34" charset="0"/>
              </a:rPr>
              <a:t>(22)</a:t>
            </a:r>
            <a:endParaRPr lang="ru-RU" sz="2800">
              <a:latin typeface="Calibri" pitchFamily="34" charset="0"/>
            </a:endParaRPr>
          </a:p>
        </p:txBody>
      </p:sp>
      <p:sp>
        <p:nvSpPr>
          <p:cNvPr id="26628" name="TextBox 10"/>
          <p:cNvSpPr txBox="1">
            <a:spLocks noChangeArrowheads="1"/>
          </p:cNvSpPr>
          <p:nvPr/>
        </p:nvSpPr>
        <p:spPr bwMode="auto">
          <a:xfrm>
            <a:off x="11396663" y="3141663"/>
            <a:ext cx="792162" cy="519112"/>
          </a:xfrm>
          <a:prstGeom prst="rect">
            <a:avLst/>
          </a:prstGeom>
          <a:noFill/>
          <a:ln w="9525">
            <a:noFill/>
            <a:miter lim="800000"/>
            <a:headEnd/>
            <a:tailEnd/>
          </a:ln>
        </p:spPr>
        <p:txBody>
          <a:bodyPr>
            <a:spAutoFit/>
          </a:bodyPr>
          <a:lstStyle/>
          <a:p>
            <a:r>
              <a:rPr lang="en-US" sz="2800">
                <a:latin typeface="Calibri" pitchFamily="34" charset="0"/>
              </a:rPr>
              <a:t>(23)</a:t>
            </a:r>
            <a:endParaRPr lang="ru-RU" sz="2800">
              <a:latin typeface="Calibri" pitchFamily="34" charset="0"/>
            </a:endParaRPr>
          </a:p>
        </p:txBody>
      </p:sp>
      <p:sp>
        <p:nvSpPr>
          <p:cNvPr id="26629" name="TextBox 13"/>
          <p:cNvSpPr txBox="1">
            <a:spLocks noChangeArrowheads="1"/>
          </p:cNvSpPr>
          <p:nvPr/>
        </p:nvSpPr>
        <p:spPr bwMode="auto">
          <a:xfrm>
            <a:off x="11423650" y="4581525"/>
            <a:ext cx="765175" cy="519113"/>
          </a:xfrm>
          <a:prstGeom prst="rect">
            <a:avLst/>
          </a:prstGeom>
          <a:noFill/>
          <a:ln w="9525">
            <a:noFill/>
            <a:miter lim="800000"/>
            <a:headEnd/>
            <a:tailEnd/>
          </a:ln>
        </p:spPr>
        <p:txBody>
          <a:bodyPr>
            <a:spAutoFit/>
          </a:bodyPr>
          <a:lstStyle/>
          <a:p>
            <a:r>
              <a:rPr lang="en-US" sz="2800">
                <a:latin typeface="Calibri" pitchFamily="34" charset="0"/>
              </a:rPr>
              <a:t>(24)</a:t>
            </a:r>
            <a:endParaRPr lang="ru-RU" sz="2800">
              <a:latin typeface="Calibri" pitchFamily="34" charset="0"/>
            </a:endParaRPr>
          </a:p>
        </p:txBody>
      </p:sp>
      <p:pic>
        <p:nvPicPr>
          <p:cNvPr id="26630" name="Picture 2"/>
          <p:cNvPicPr>
            <a:picLocks noChangeAspect="1" noChangeArrowheads="1"/>
          </p:cNvPicPr>
          <p:nvPr/>
        </p:nvPicPr>
        <p:blipFill>
          <a:blip r:embed="rId2"/>
          <a:srcRect/>
          <a:stretch>
            <a:fillRect/>
          </a:stretch>
        </p:blipFill>
        <p:spPr bwMode="auto">
          <a:xfrm>
            <a:off x="1414463" y="577850"/>
            <a:ext cx="9458325" cy="487363"/>
          </a:xfrm>
          <a:prstGeom prst="rect">
            <a:avLst/>
          </a:prstGeom>
          <a:noFill/>
          <a:ln w="9525">
            <a:noFill/>
            <a:miter lim="800000"/>
            <a:headEnd/>
            <a:tailEnd/>
          </a:ln>
        </p:spPr>
      </p:pic>
      <p:pic>
        <p:nvPicPr>
          <p:cNvPr id="26631" name="Picture 3"/>
          <p:cNvPicPr>
            <a:picLocks noChangeAspect="1" noChangeArrowheads="1"/>
          </p:cNvPicPr>
          <p:nvPr/>
        </p:nvPicPr>
        <p:blipFill>
          <a:blip r:embed="rId3"/>
          <a:srcRect/>
          <a:stretch>
            <a:fillRect/>
          </a:stretch>
        </p:blipFill>
        <p:spPr bwMode="auto">
          <a:xfrm>
            <a:off x="1400175" y="1057275"/>
            <a:ext cx="9472613" cy="4098925"/>
          </a:xfrm>
          <a:prstGeom prst="rect">
            <a:avLst/>
          </a:prstGeom>
          <a:noFill/>
          <a:ln w="9525">
            <a:noFill/>
            <a:miter lim="800000"/>
            <a:headEnd/>
            <a:tailEnd/>
          </a:ln>
        </p:spPr>
      </p:pic>
      <p:pic>
        <p:nvPicPr>
          <p:cNvPr id="26632" name="Picture 5"/>
          <p:cNvPicPr>
            <a:picLocks noChangeAspect="1" noChangeArrowheads="1"/>
          </p:cNvPicPr>
          <p:nvPr/>
        </p:nvPicPr>
        <p:blipFill>
          <a:blip r:embed="rId4"/>
          <a:srcRect/>
          <a:stretch>
            <a:fillRect/>
          </a:stretch>
        </p:blipFill>
        <p:spPr bwMode="auto">
          <a:xfrm>
            <a:off x="1400175" y="5156200"/>
            <a:ext cx="9472613" cy="1001713"/>
          </a:xfrm>
          <a:prstGeom prst="rect">
            <a:avLst/>
          </a:prstGeom>
          <a:noFill/>
          <a:ln w="9525">
            <a:noFill/>
            <a:miter lim="800000"/>
            <a:headEnd/>
            <a:tailEnd/>
          </a:ln>
        </p:spPr>
      </p:pic>
      <p:pic>
        <p:nvPicPr>
          <p:cNvPr id="26633" name="Picture 6"/>
          <p:cNvPicPr>
            <a:picLocks noChangeAspect="1" noChangeArrowheads="1"/>
          </p:cNvPicPr>
          <p:nvPr/>
        </p:nvPicPr>
        <p:blipFill>
          <a:blip r:embed="rId5"/>
          <a:srcRect/>
          <a:stretch>
            <a:fillRect/>
          </a:stretch>
        </p:blipFill>
        <p:spPr bwMode="auto">
          <a:xfrm>
            <a:off x="1400175" y="6157913"/>
            <a:ext cx="9472613" cy="692150"/>
          </a:xfrm>
          <a:prstGeom prst="rect">
            <a:avLst/>
          </a:prstGeom>
          <a:noFill/>
          <a:ln w="9525">
            <a:noFill/>
            <a:miter lim="800000"/>
            <a:headEnd/>
            <a:tailEnd/>
          </a:ln>
        </p:spPr>
      </p:pic>
      <p:sp>
        <p:nvSpPr>
          <p:cNvPr id="26634" name="TextBox 1"/>
          <p:cNvSpPr txBox="1">
            <a:spLocks noChangeArrowheads="1"/>
          </p:cNvSpPr>
          <p:nvPr/>
        </p:nvSpPr>
        <p:spPr bwMode="auto">
          <a:xfrm>
            <a:off x="11423650" y="5229225"/>
            <a:ext cx="863600" cy="519113"/>
          </a:xfrm>
          <a:prstGeom prst="rect">
            <a:avLst/>
          </a:prstGeom>
          <a:noFill/>
          <a:ln w="9525">
            <a:noFill/>
            <a:miter lim="800000"/>
            <a:headEnd/>
            <a:tailEnd/>
          </a:ln>
        </p:spPr>
        <p:txBody>
          <a:bodyPr>
            <a:spAutoFit/>
          </a:bodyPr>
          <a:lstStyle/>
          <a:p>
            <a:r>
              <a:rPr lang="en-US" sz="2800">
                <a:latin typeface="Calibri" pitchFamily="34" charset="0"/>
              </a:rPr>
              <a:t>(25)</a:t>
            </a:r>
            <a:endParaRPr lang="ru-RU" sz="2800">
              <a:latin typeface="Calibri" pitchFamily="34" charset="0"/>
            </a:endParaRPr>
          </a:p>
        </p:txBody>
      </p:sp>
      <p:sp>
        <p:nvSpPr>
          <p:cNvPr id="26635" name="TextBox 2"/>
          <p:cNvSpPr txBox="1">
            <a:spLocks noChangeArrowheads="1"/>
          </p:cNvSpPr>
          <p:nvPr/>
        </p:nvSpPr>
        <p:spPr bwMode="auto">
          <a:xfrm>
            <a:off x="11495088" y="6165850"/>
            <a:ext cx="792162" cy="519113"/>
          </a:xfrm>
          <a:prstGeom prst="rect">
            <a:avLst/>
          </a:prstGeom>
          <a:noFill/>
          <a:ln w="9525">
            <a:noFill/>
            <a:miter lim="800000"/>
            <a:headEnd/>
            <a:tailEnd/>
          </a:ln>
        </p:spPr>
        <p:txBody>
          <a:bodyPr>
            <a:spAutoFit/>
          </a:bodyPr>
          <a:lstStyle/>
          <a:p>
            <a:r>
              <a:rPr lang="en-US" sz="2800">
                <a:latin typeface="Calibri" pitchFamily="34" charset="0"/>
              </a:rPr>
              <a:t>(26)</a:t>
            </a:r>
            <a:endParaRPr lang="ru-RU" sz="2800">
              <a:latin typeface="Calibri" pitchFamily="34" charset="0"/>
            </a:endParaRPr>
          </a:p>
        </p:txBody>
      </p:sp>
      <p:sp>
        <p:nvSpPr>
          <p:cNvPr id="26637" name="Rectangle 13"/>
          <p:cNvSpPr>
            <a:spLocks noChangeArrowheads="1"/>
          </p:cNvSpPr>
          <p:nvPr/>
        </p:nvSpPr>
        <p:spPr bwMode="auto">
          <a:xfrm>
            <a:off x="6094413" y="1125538"/>
            <a:ext cx="215900" cy="457200"/>
          </a:xfrm>
          <a:prstGeom prst="rect">
            <a:avLst/>
          </a:prstGeom>
          <a:noFill/>
          <a:ln w="9525">
            <a:noFill/>
            <a:miter lim="800000"/>
            <a:headEnd/>
            <a:tailEnd/>
          </a:ln>
          <a:effectLst/>
        </p:spPr>
        <p:txBody>
          <a:bodyPr>
            <a:spAutoFit/>
          </a:bodyPr>
          <a:lstStyle/>
          <a:p>
            <a:pPr defTabSz="914400"/>
            <a:r>
              <a:rPr lang="ru-RU">
                <a:solidFill>
                  <a:schemeClr val="bg1"/>
                </a:solidFill>
              </a:rPr>
              <a:t>‘</a:t>
            </a:r>
          </a:p>
        </p:txBody>
      </p:sp>
      <p:sp>
        <p:nvSpPr>
          <p:cNvPr id="26638" name="Rectangle 14"/>
          <p:cNvSpPr>
            <a:spLocks noChangeArrowheads="1"/>
          </p:cNvSpPr>
          <p:nvPr/>
        </p:nvSpPr>
        <p:spPr bwMode="auto">
          <a:xfrm>
            <a:off x="7173913" y="1125538"/>
            <a:ext cx="215900" cy="457200"/>
          </a:xfrm>
          <a:prstGeom prst="rect">
            <a:avLst/>
          </a:prstGeom>
          <a:noFill/>
          <a:ln w="9525">
            <a:noFill/>
            <a:miter lim="800000"/>
            <a:headEnd/>
            <a:tailEnd/>
          </a:ln>
          <a:effectLst/>
        </p:spPr>
        <p:txBody>
          <a:bodyPr>
            <a:spAutoFit/>
          </a:bodyPr>
          <a:lstStyle/>
          <a:p>
            <a:pPr defTabSz="914400"/>
            <a:r>
              <a:rPr lang="ru-RU">
                <a:solidFill>
                  <a:schemeClr val="bg1"/>
                </a:solidFill>
              </a:rPr>
              <a:t>‘</a:t>
            </a: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омер слайда 5"/>
          <p:cNvSpPr>
            <a:spLocks noGrp="1"/>
          </p:cNvSpPr>
          <p:nvPr>
            <p:ph type="sldNum" sz="quarter" idx="12"/>
          </p:nvPr>
        </p:nvSpPr>
        <p:spPr/>
        <p:txBody>
          <a:bodyPr/>
          <a:lstStyle/>
          <a:p>
            <a:pPr>
              <a:defRPr/>
            </a:pPr>
            <a:fld id="{413E505B-5CEB-4A9A-BC4A-F71C857FF8F4}" type="slidenum">
              <a:rPr lang="ru-RU"/>
              <a:pPr>
                <a:defRPr/>
              </a:pPr>
              <a:t>14</a:t>
            </a:fld>
            <a:endParaRPr lang="ru-RU" dirty="0"/>
          </a:p>
        </p:txBody>
      </p:sp>
      <p:sp>
        <p:nvSpPr>
          <p:cNvPr id="4122" name="Заголовок 12"/>
          <p:cNvSpPr>
            <a:spLocks noGrp="1"/>
          </p:cNvSpPr>
          <p:nvPr>
            <p:ph type="title"/>
          </p:nvPr>
        </p:nvSpPr>
        <p:spPr>
          <a:xfrm>
            <a:off x="981075" y="188913"/>
            <a:ext cx="11207750" cy="431800"/>
          </a:xfrm>
        </p:spPr>
        <p:txBody>
          <a:bodyPr/>
          <a:lstStyle/>
          <a:p>
            <a:pPr algn="just" defTabSz="1216025"/>
            <a:r>
              <a:rPr lang="en-US" sz="2400" smtClean="0"/>
              <a:t>Values of variables                   in the result of one expiration portfolio optimization         </a:t>
            </a:r>
            <a:endParaRPr lang="ru-RU" sz="2400" smtClean="0"/>
          </a:p>
        </p:txBody>
      </p:sp>
      <p:pic>
        <p:nvPicPr>
          <p:cNvPr id="4123" name="Picture 3"/>
          <p:cNvPicPr>
            <a:picLocks noChangeAspect="1" noChangeArrowheads="1"/>
          </p:cNvPicPr>
          <p:nvPr/>
        </p:nvPicPr>
        <p:blipFill>
          <a:blip r:embed="rId3"/>
          <a:srcRect/>
          <a:stretch>
            <a:fillRect/>
          </a:stretch>
        </p:blipFill>
        <p:spPr bwMode="auto">
          <a:xfrm>
            <a:off x="1990725" y="692150"/>
            <a:ext cx="8677275" cy="5314950"/>
          </a:xfrm>
          <a:prstGeom prst="rect">
            <a:avLst/>
          </a:prstGeom>
          <a:noFill/>
          <a:ln w="9525">
            <a:noFill/>
            <a:miter lim="800000"/>
            <a:headEnd/>
            <a:tailEnd/>
          </a:ln>
        </p:spPr>
      </p:pic>
      <p:graphicFrame>
        <p:nvGraphicFramePr>
          <p:cNvPr id="4120" name="Object 24"/>
          <p:cNvGraphicFramePr>
            <a:graphicFrameLocks noChangeAspect="1"/>
          </p:cNvGraphicFramePr>
          <p:nvPr/>
        </p:nvGraphicFramePr>
        <p:xfrm>
          <a:off x="3502025" y="115888"/>
          <a:ext cx="1166813" cy="517525"/>
        </p:xfrm>
        <a:graphic>
          <a:graphicData uri="http://schemas.openxmlformats.org/presentationml/2006/ole">
            <p:oleObj spid="_x0000_s4120" name="Equation" r:id="rId4" imgW="596880" imgH="228600" progId="">
              <p:embed/>
            </p:oleObj>
          </a:graphicData>
        </a:graphic>
      </p:graphicFrame>
      <p:sp>
        <p:nvSpPr>
          <p:cNvPr id="4124" name="TextBox 5"/>
          <p:cNvSpPr txBox="1">
            <a:spLocks noChangeArrowheads="1"/>
          </p:cNvSpPr>
          <p:nvPr/>
        </p:nvSpPr>
        <p:spPr bwMode="auto">
          <a:xfrm>
            <a:off x="261938" y="5942013"/>
            <a:ext cx="11017250" cy="915987"/>
          </a:xfrm>
          <a:prstGeom prst="rect">
            <a:avLst/>
          </a:prstGeom>
          <a:noFill/>
          <a:ln w="9525">
            <a:noFill/>
            <a:miter lim="800000"/>
            <a:headEnd/>
            <a:tailEnd/>
          </a:ln>
        </p:spPr>
        <p:txBody>
          <a:bodyPr>
            <a:spAutoFit/>
          </a:bodyPr>
          <a:lstStyle/>
          <a:p>
            <a:r>
              <a:rPr lang="en-US" sz="1800">
                <a:latin typeface="Calibri" pitchFamily="34" charset="0"/>
              </a:rPr>
              <a:t>The summarized probability  of inactive scenarios is 0.0178 during solving the approximate problem with         as the weights in the optimization criterion. The according exact mix-Boolean optimization problem provides the relevant probability value 0.0140.       </a:t>
            </a:r>
            <a:endParaRPr lang="ru-RU" sz="1800">
              <a:latin typeface="Calibri" pitchFamily="34" charset="0"/>
            </a:endParaRPr>
          </a:p>
        </p:txBody>
      </p:sp>
      <p:graphicFrame>
        <p:nvGraphicFramePr>
          <p:cNvPr id="4121" name="Object 25"/>
          <p:cNvGraphicFramePr>
            <a:graphicFrameLocks noChangeAspect="1"/>
          </p:cNvGraphicFramePr>
          <p:nvPr/>
        </p:nvGraphicFramePr>
        <p:xfrm>
          <a:off x="10271125" y="6021388"/>
          <a:ext cx="203200" cy="241300"/>
        </p:xfrm>
        <a:graphic>
          <a:graphicData uri="http://schemas.openxmlformats.org/presentationml/2006/ole">
            <p:oleObj spid="_x0000_s4121" name="Equation" r:id="rId5" imgW="203040" imgH="241200" progId="">
              <p:embed/>
            </p:oleObj>
          </a:graphicData>
        </a:graphic>
      </p:graphicFrame>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pPr>
              <a:defRPr/>
            </a:pPr>
            <a:fld id="{9A137D6B-7A68-4BDE-A793-8DCFD2A6C78E}" type="slidenum">
              <a:rPr lang="ru-RU"/>
              <a:pPr>
                <a:defRPr/>
              </a:pPr>
              <a:t>15</a:t>
            </a:fld>
            <a:endParaRPr lang="ru-RU" dirty="0"/>
          </a:p>
        </p:txBody>
      </p:sp>
      <p:sp>
        <p:nvSpPr>
          <p:cNvPr id="29697" name="Заголовок 2"/>
          <p:cNvSpPr>
            <a:spLocks noGrp="1"/>
          </p:cNvSpPr>
          <p:nvPr>
            <p:ph type="title"/>
          </p:nvPr>
        </p:nvSpPr>
        <p:spPr>
          <a:xfrm>
            <a:off x="1054100" y="333375"/>
            <a:ext cx="11017250" cy="792163"/>
          </a:xfrm>
        </p:spPr>
        <p:txBody>
          <a:bodyPr/>
          <a:lstStyle/>
          <a:p>
            <a:pPr algn="ctr"/>
            <a:r>
              <a:rPr lang="en-US" smtClean="0"/>
              <a:t>Parameters of simulation of option portfolio management</a:t>
            </a:r>
            <a:endParaRPr lang="ru-RU" smtClean="0"/>
          </a:p>
        </p:txBody>
      </p:sp>
      <p:pic>
        <p:nvPicPr>
          <p:cNvPr id="29698" name="Picture 2"/>
          <p:cNvPicPr>
            <a:picLocks noChangeAspect="1" noChangeArrowheads="1"/>
          </p:cNvPicPr>
          <p:nvPr/>
        </p:nvPicPr>
        <p:blipFill>
          <a:blip r:embed="rId2"/>
          <a:srcRect/>
          <a:stretch>
            <a:fillRect/>
          </a:stretch>
        </p:blipFill>
        <p:spPr bwMode="auto">
          <a:xfrm>
            <a:off x="2493963" y="1628775"/>
            <a:ext cx="7826375" cy="34798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pPr>
              <a:defRPr/>
            </a:pPr>
            <a:fld id="{F3D5C675-BC66-4B3F-AE71-1B2393A9F6CB}" type="slidenum">
              <a:rPr lang="ru-RU"/>
              <a:pPr>
                <a:defRPr/>
              </a:pPr>
              <a:t>16</a:t>
            </a:fld>
            <a:endParaRPr lang="ru-RU" dirty="0"/>
          </a:p>
        </p:txBody>
      </p:sp>
      <p:pic>
        <p:nvPicPr>
          <p:cNvPr id="30721" name="Picture 3"/>
          <p:cNvPicPr>
            <a:picLocks noChangeAspect="1" noChangeArrowheads="1"/>
          </p:cNvPicPr>
          <p:nvPr/>
        </p:nvPicPr>
        <p:blipFill>
          <a:blip r:embed="rId2"/>
          <a:srcRect/>
          <a:stretch>
            <a:fillRect/>
          </a:stretch>
        </p:blipFill>
        <p:spPr bwMode="auto">
          <a:xfrm>
            <a:off x="1846263" y="981075"/>
            <a:ext cx="8648700" cy="5476875"/>
          </a:xfrm>
          <a:prstGeom prst="rect">
            <a:avLst/>
          </a:prstGeom>
          <a:noFill/>
          <a:ln w="9525">
            <a:noFill/>
            <a:miter lim="800000"/>
            <a:headEnd/>
            <a:tailEnd/>
          </a:ln>
        </p:spPr>
      </p:pic>
      <p:sp>
        <p:nvSpPr>
          <p:cNvPr id="30722" name="TextBox 1"/>
          <p:cNvSpPr txBox="1">
            <a:spLocks noChangeArrowheads="1"/>
          </p:cNvSpPr>
          <p:nvPr/>
        </p:nvSpPr>
        <p:spPr bwMode="auto">
          <a:xfrm>
            <a:off x="1054100" y="0"/>
            <a:ext cx="11134725" cy="954088"/>
          </a:xfrm>
          <a:prstGeom prst="rect">
            <a:avLst/>
          </a:prstGeom>
          <a:noFill/>
          <a:ln w="9525">
            <a:noFill/>
            <a:miter lim="800000"/>
            <a:headEnd/>
            <a:tailEnd/>
          </a:ln>
        </p:spPr>
        <p:txBody>
          <a:bodyPr>
            <a:spAutoFit/>
          </a:bodyPr>
          <a:lstStyle/>
          <a:p>
            <a:r>
              <a:rPr lang="en-US" sz="2800">
                <a:latin typeface="Calibri" pitchFamily="34" charset="0"/>
              </a:rPr>
              <a:t>Results of portfolio management simulation. One expiration option portfolio. Exact optimization mix-Boolean problem has been solved.</a:t>
            </a:r>
            <a:endParaRPr lang="ru-RU" sz="2800">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pPr>
              <a:defRPr/>
            </a:pPr>
            <a:fld id="{E15D9C95-DC59-4047-8A00-D247724838DD}" type="slidenum">
              <a:rPr lang="ru-RU"/>
              <a:pPr>
                <a:defRPr/>
              </a:pPr>
              <a:t>17</a:t>
            </a:fld>
            <a:endParaRPr lang="ru-RU" dirty="0"/>
          </a:p>
        </p:txBody>
      </p:sp>
      <p:sp>
        <p:nvSpPr>
          <p:cNvPr id="34819" name="TextBox 1"/>
          <p:cNvSpPr txBox="1">
            <a:spLocks noChangeArrowheads="1"/>
          </p:cNvSpPr>
          <p:nvPr/>
        </p:nvSpPr>
        <p:spPr bwMode="auto">
          <a:xfrm>
            <a:off x="1054100" y="0"/>
            <a:ext cx="11134725" cy="946150"/>
          </a:xfrm>
          <a:prstGeom prst="rect">
            <a:avLst/>
          </a:prstGeom>
          <a:noFill/>
          <a:ln w="9525">
            <a:noFill/>
            <a:miter lim="800000"/>
            <a:headEnd/>
            <a:tailEnd/>
          </a:ln>
        </p:spPr>
        <p:txBody>
          <a:bodyPr>
            <a:spAutoFit/>
          </a:bodyPr>
          <a:lstStyle/>
          <a:p>
            <a:r>
              <a:rPr lang="en-US" sz="2800">
                <a:latin typeface="Calibri" pitchFamily="34" charset="0"/>
              </a:rPr>
              <a:t>Results of portfolio management simulation. One expiration option portfolio. Linear approximation of mix-Boolean problem has been solved.</a:t>
            </a:r>
            <a:endParaRPr lang="ru-RU" sz="2800">
              <a:latin typeface="Calibri" pitchFamily="34" charset="0"/>
            </a:endParaRPr>
          </a:p>
        </p:txBody>
      </p:sp>
      <p:pic>
        <p:nvPicPr>
          <p:cNvPr id="34823" name="Picture 7"/>
          <p:cNvPicPr>
            <a:picLocks noChangeAspect="1" noChangeArrowheads="1"/>
          </p:cNvPicPr>
          <p:nvPr/>
        </p:nvPicPr>
        <p:blipFill>
          <a:blip r:embed="rId2"/>
          <a:srcRect/>
          <a:stretch>
            <a:fillRect/>
          </a:stretch>
        </p:blipFill>
        <p:spPr bwMode="auto">
          <a:xfrm>
            <a:off x="1485900" y="981075"/>
            <a:ext cx="9239250" cy="5753100"/>
          </a:xfrm>
          <a:prstGeom prst="rect">
            <a:avLst/>
          </a:prstGeom>
          <a:noFill/>
          <a:ln w="9525">
            <a:noFill/>
            <a:miter lim="800000"/>
            <a:headEnd/>
            <a:tailEnd/>
          </a:ln>
          <a:effectLst/>
        </p:spPr>
      </p:pic>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pPr>
              <a:defRPr/>
            </a:pPr>
            <a:fld id="{10C0242C-53CC-422C-B7E3-34B67ECBC5DB}" type="slidenum">
              <a:rPr lang="ru-RU"/>
              <a:pPr>
                <a:defRPr/>
              </a:pPr>
              <a:t>18</a:t>
            </a:fld>
            <a:endParaRPr lang="ru-RU" dirty="0"/>
          </a:p>
        </p:txBody>
      </p:sp>
      <p:sp>
        <p:nvSpPr>
          <p:cNvPr id="40962" name="TextBox 1"/>
          <p:cNvSpPr txBox="1">
            <a:spLocks noChangeArrowheads="1"/>
          </p:cNvSpPr>
          <p:nvPr/>
        </p:nvSpPr>
        <p:spPr bwMode="auto">
          <a:xfrm>
            <a:off x="1054100" y="0"/>
            <a:ext cx="11134725" cy="519113"/>
          </a:xfrm>
          <a:prstGeom prst="rect">
            <a:avLst/>
          </a:prstGeom>
          <a:noFill/>
          <a:ln w="9525">
            <a:noFill/>
            <a:miter lim="800000"/>
            <a:headEnd/>
            <a:tailEnd/>
          </a:ln>
        </p:spPr>
        <p:txBody>
          <a:bodyPr>
            <a:spAutoFit/>
          </a:bodyPr>
          <a:lstStyle/>
          <a:p>
            <a:r>
              <a:rPr lang="en-US" sz="2800">
                <a:latin typeface="Calibri" pitchFamily="34" charset="0"/>
              </a:rPr>
              <a:t>The strategy of option portfolio management with dual expiration dates</a:t>
            </a:r>
            <a:endParaRPr lang="ru-RU" sz="2800">
              <a:latin typeface="Calibri" pitchFamily="34" charset="0"/>
            </a:endParaRPr>
          </a:p>
        </p:txBody>
      </p:sp>
      <p:sp>
        <p:nvSpPr>
          <p:cNvPr id="40964" name="Rectangle 4"/>
          <p:cNvSpPr>
            <a:spLocks noChangeArrowheads="1"/>
          </p:cNvSpPr>
          <p:nvPr/>
        </p:nvSpPr>
        <p:spPr bwMode="auto">
          <a:xfrm>
            <a:off x="1630363" y="620713"/>
            <a:ext cx="9721850" cy="6134100"/>
          </a:xfrm>
          <a:prstGeom prst="rect">
            <a:avLst/>
          </a:prstGeom>
          <a:noFill/>
          <a:ln w="9525">
            <a:noFill/>
            <a:miter lim="800000"/>
            <a:headEnd/>
            <a:tailEnd/>
          </a:ln>
          <a:effectLst/>
        </p:spPr>
        <p:txBody>
          <a:bodyPr>
            <a:spAutoFit/>
          </a:bodyPr>
          <a:lstStyle/>
          <a:p>
            <a:pPr algn="just" defTabSz="914400">
              <a:buFontTx/>
              <a:buChar char="•"/>
            </a:pPr>
            <a:r>
              <a:rPr lang="en-US" sz="1800"/>
              <a:t>    </a:t>
            </a:r>
            <a:r>
              <a:rPr lang="ru-RU" sz="1800"/>
              <a:t>The portfolio started on the </a:t>
            </a:r>
            <a:r>
              <a:rPr lang="en-US" sz="1800"/>
              <a:t>1</a:t>
            </a:r>
            <a:r>
              <a:rPr lang="ru-RU" sz="1800"/>
              <a:t>st day of the </a:t>
            </a:r>
            <a:r>
              <a:rPr lang="en-US" sz="1800"/>
              <a:t>1</a:t>
            </a:r>
            <a:r>
              <a:rPr lang="ru-RU" sz="1800"/>
              <a:t>st</a:t>
            </a:r>
            <a:r>
              <a:rPr lang="en-US" sz="1800"/>
              <a:t> </a:t>
            </a:r>
            <a:r>
              <a:rPr lang="ru-RU" sz="1800"/>
              <a:t>month from the account balance $1000. The portfolio was optimized every second day (all odd</a:t>
            </a:r>
            <a:r>
              <a:rPr lang="en-US" sz="1800"/>
              <a:t> </a:t>
            </a:r>
            <a:r>
              <a:rPr lang="ru-RU" sz="1800"/>
              <a:t>dates). Untill the 7th day only options of one expiration were included in the portfolio. Starting</a:t>
            </a:r>
            <a:r>
              <a:rPr lang="en-US" sz="1800"/>
              <a:t> </a:t>
            </a:r>
            <a:r>
              <a:rPr lang="ru-RU" sz="1800"/>
              <a:t>from the 7th day, if the probability of not reaching the demanded portfolio value was more then</a:t>
            </a:r>
            <a:r>
              <a:rPr lang="en-US" sz="1800"/>
              <a:t> </a:t>
            </a:r>
            <a:r>
              <a:rPr lang="ru-RU" sz="1800"/>
              <a:t>0.001, the options of the next expiration were included in the optimization. Under this the planning</a:t>
            </a:r>
            <a:r>
              <a:rPr lang="en-US" sz="1800"/>
              <a:t> </a:t>
            </a:r>
            <a:r>
              <a:rPr lang="ru-RU" sz="1800"/>
              <a:t>horizon was set to the end of the next month.</a:t>
            </a:r>
            <a:endParaRPr lang="en-US" sz="1800"/>
          </a:p>
          <a:p>
            <a:pPr algn="just" defTabSz="914400">
              <a:buFontTx/>
              <a:buChar char="•"/>
            </a:pPr>
            <a:r>
              <a:rPr lang="en-US" sz="1800"/>
              <a:t>    </a:t>
            </a:r>
            <a:r>
              <a:rPr lang="ru-RU" sz="1800"/>
              <a:t>If the options of the second expiration were not opted for, the portfolio expired at the end of the</a:t>
            </a:r>
            <a:r>
              <a:rPr lang="en-US" sz="1800"/>
              <a:t> </a:t>
            </a:r>
            <a:r>
              <a:rPr lang="ru-RU" sz="1800"/>
              <a:t>current month. The following simulation started from the obtained sum of money. </a:t>
            </a:r>
            <a:endParaRPr lang="en-US" sz="1800"/>
          </a:p>
          <a:p>
            <a:pPr algn="just" defTabSz="914400">
              <a:buFontTx/>
              <a:buChar char="•"/>
            </a:pPr>
            <a:r>
              <a:rPr lang="en-US" sz="1800"/>
              <a:t>    </a:t>
            </a:r>
            <a:r>
              <a:rPr lang="ru-RU" sz="1800"/>
              <a:t>In the opposite</a:t>
            </a:r>
            <a:r>
              <a:rPr lang="en-US" sz="1800"/>
              <a:t> </a:t>
            </a:r>
            <a:r>
              <a:rPr lang="ru-RU" sz="1800"/>
              <a:t>case the portfolio continued to the next month. The same algorithm of the portfolio management</a:t>
            </a:r>
            <a:r>
              <a:rPr lang="en-US" sz="1800"/>
              <a:t> </a:t>
            </a:r>
            <a:r>
              <a:rPr lang="ru-RU" sz="1800"/>
              <a:t>repeated: if starting from the 7th day of the month the probability of providing the demanded</a:t>
            </a:r>
            <a:r>
              <a:rPr lang="en-US" sz="1800"/>
              <a:t> </a:t>
            </a:r>
            <a:r>
              <a:rPr lang="ru-RU" sz="1800"/>
              <a:t>portfolio value was not proved satisfactory, then the options which expire in the next month were</a:t>
            </a:r>
            <a:r>
              <a:rPr lang="en-US" sz="1800"/>
              <a:t> </a:t>
            </a:r>
            <a:r>
              <a:rPr lang="ru-RU" sz="1800"/>
              <a:t>added</a:t>
            </a:r>
            <a:r>
              <a:rPr lang="en-US" sz="1800"/>
              <a:t>.</a:t>
            </a:r>
          </a:p>
          <a:p>
            <a:pPr defTabSz="914400">
              <a:buFontTx/>
              <a:buChar char="•"/>
            </a:pPr>
            <a:r>
              <a:rPr lang="en-US" sz="1800"/>
              <a:t>    </a:t>
            </a:r>
            <a:r>
              <a:rPr lang="ru-RU" sz="1800"/>
              <a:t>The following scenario trees were constructed for the described optimization. During the portfolio</a:t>
            </a:r>
            <a:r>
              <a:rPr lang="en-US" sz="1800"/>
              <a:t> </a:t>
            </a:r>
            <a:r>
              <a:rPr lang="ru-RU" sz="1800"/>
              <a:t>optimization on the 1st, 3rd and 5th day of any month the scenario tree had the structure C-7-14-21. Here "C" means that the root node of the tree accords with the current day, "7", "14" and</a:t>
            </a:r>
            <a:r>
              <a:rPr lang="en-US" sz="1800"/>
              <a:t> </a:t>
            </a:r>
            <a:r>
              <a:rPr lang="ru-RU" sz="1800"/>
              <a:t>"21" mean that the second, third and fourth stages of the tree accords with the 7th, 14th and</a:t>
            </a:r>
            <a:r>
              <a:rPr lang="en-US" sz="1800"/>
              <a:t> </a:t>
            </a:r>
            <a:r>
              <a:rPr lang="ru-RU" sz="1800"/>
              <a:t>21st day of the current month. Starting from the 7th day if the options of the next expiration were</a:t>
            </a:r>
            <a:r>
              <a:rPr lang="en-US" sz="1800"/>
              <a:t> </a:t>
            </a:r>
            <a:r>
              <a:rPr lang="ru-RU" sz="1800"/>
              <a:t>not icluded in the optimization problem, the tree could have the structures C-14-21 or C-21. In</a:t>
            </a:r>
            <a:r>
              <a:rPr lang="en-US" sz="1800"/>
              <a:t> </a:t>
            </a:r>
            <a:r>
              <a:rPr lang="ru-RU" sz="1800"/>
              <a:t>the case of adding the next expiration options to the portfolio, the planning horizon was set to the</a:t>
            </a:r>
            <a:r>
              <a:rPr lang="en-US" sz="1800"/>
              <a:t> </a:t>
            </a:r>
            <a:r>
              <a:rPr lang="ru-RU" sz="1800"/>
              <a:t>end of the next month. The according tree structure can be presented as C-14-21-21 or C-21-21,</a:t>
            </a:r>
            <a:r>
              <a:rPr lang="en-US" sz="1800"/>
              <a:t> </a:t>
            </a:r>
            <a:r>
              <a:rPr lang="ru-RU" sz="1800"/>
              <a:t>i.e. the last stage of the tree accords with the 21st day of the next month.</a:t>
            </a:r>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pPr>
              <a:defRPr/>
            </a:pPr>
            <a:fld id="{21D87013-F65F-4CF9-AF38-04E9C75C0DD2}" type="slidenum">
              <a:rPr lang="ru-RU"/>
              <a:pPr>
                <a:defRPr/>
              </a:pPr>
              <a:t>19</a:t>
            </a:fld>
            <a:endParaRPr lang="ru-RU" dirty="0"/>
          </a:p>
        </p:txBody>
      </p:sp>
      <p:sp>
        <p:nvSpPr>
          <p:cNvPr id="35842" name="TextBox 1"/>
          <p:cNvSpPr txBox="1">
            <a:spLocks noChangeArrowheads="1"/>
          </p:cNvSpPr>
          <p:nvPr/>
        </p:nvSpPr>
        <p:spPr bwMode="auto">
          <a:xfrm>
            <a:off x="1054100" y="0"/>
            <a:ext cx="11134725" cy="946150"/>
          </a:xfrm>
          <a:prstGeom prst="rect">
            <a:avLst/>
          </a:prstGeom>
          <a:noFill/>
          <a:ln w="9525">
            <a:noFill/>
            <a:miter lim="800000"/>
            <a:headEnd/>
            <a:tailEnd/>
          </a:ln>
        </p:spPr>
        <p:txBody>
          <a:bodyPr>
            <a:spAutoFit/>
          </a:bodyPr>
          <a:lstStyle/>
          <a:p>
            <a:r>
              <a:rPr lang="en-US" sz="2800">
                <a:latin typeface="Calibri" pitchFamily="34" charset="0"/>
              </a:rPr>
              <a:t>Results of portfolio management simulation. Dual expirations option portfolio. Linear approximation of mix-Boolean problem has been solved.</a:t>
            </a:r>
            <a:endParaRPr lang="ru-RU" sz="2800">
              <a:latin typeface="Calibri" pitchFamily="34" charset="0"/>
            </a:endParaRPr>
          </a:p>
        </p:txBody>
      </p:sp>
      <p:pic>
        <p:nvPicPr>
          <p:cNvPr id="35844" name="Picture 4"/>
          <p:cNvPicPr>
            <a:picLocks noChangeAspect="1" noChangeArrowheads="1"/>
          </p:cNvPicPr>
          <p:nvPr/>
        </p:nvPicPr>
        <p:blipFill>
          <a:blip r:embed="rId2"/>
          <a:srcRect/>
          <a:stretch>
            <a:fillRect/>
          </a:stretch>
        </p:blipFill>
        <p:spPr bwMode="auto">
          <a:xfrm>
            <a:off x="1485900" y="908050"/>
            <a:ext cx="9239250" cy="5753100"/>
          </a:xfrm>
          <a:prstGeom prst="rect">
            <a:avLst/>
          </a:prstGeom>
          <a:noFill/>
          <a:ln w="9525">
            <a:noFill/>
            <a:miter lim="800000"/>
            <a:headEnd/>
            <a:tailEnd/>
          </a:ln>
          <a:effectLst/>
        </p:spPr>
      </p:pic>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pPr>
              <a:defRPr/>
            </a:pPr>
            <a:fld id="{C81931FC-09F0-48A7-A158-604364F2C8A6}" type="slidenum">
              <a:rPr lang="ru-RU"/>
              <a:pPr>
                <a:defRPr/>
              </a:pPr>
              <a:t>2</a:t>
            </a:fld>
            <a:endParaRPr lang="ru-RU" dirty="0"/>
          </a:p>
        </p:txBody>
      </p:sp>
      <p:sp>
        <p:nvSpPr>
          <p:cNvPr id="13" name="Заголовок 12"/>
          <p:cNvSpPr>
            <a:spLocks noGrp="1"/>
          </p:cNvSpPr>
          <p:nvPr>
            <p:ph type="title"/>
          </p:nvPr>
        </p:nvSpPr>
        <p:spPr>
          <a:xfrm>
            <a:off x="1198563" y="0"/>
            <a:ext cx="10360025" cy="836613"/>
          </a:xfrm>
        </p:spPr>
        <p:txBody>
          <a:bodyPr>
            <a:normAutofit/>
          </a:bodyPr>
          <a:lstStyle/>
          <a:p>
            <a:pPr algn="ctr" defTabSz="1216025"/>
            <a:r>
              <a:rPr lang="en-US" sz="4900" smtClean="0"/>
              <a:t>Real option markets</a:t>
            </a:r>
            <a:endParaRPr lang="ru-RU" sz="4900" smtClean="0"/>
          </a:p>
        </p:txBody>
      </p:sp>
      <p:sp>
        <p:nvSpPr>
          <p:cNvPr id="14" name="Объект 13"/>
          <p:cNvSpPr>
            <a:spLocks noGrp="1"/>
          </p:cNvSpPr>
          <p:nvPr>
            <p:ph idx="1"/>
          </p:nvPr>
        </p:nvSpPr>
        <p:spPr>
          <a:xfrm>
            <a:off x="1219200" y="981075"/>
            <a:ext cx="10636250" cy="5327650"/>
          </a:xfrm>
        </p:spPr>
        <p:txBody>
          <a:bodyPr rtlCol="0">
            <a:normAutofit fontScale="85000" lnSpcReduction="20000"/>
          </a:bodyPr>
          <a:lstStyle/>
          <a:p>
            <a:pPr marL="301752" indent="-301752" defTabSz="1216152" fontAlgn="auto">
              <a:spcAft>
                <a:spcPts val="0"/>
              </a:spcAft>
              <a:buClr>
                <a:srgbClr val="009999"/>
              </a:buClr>
              <a:buFont typeface="Arial"/>
              <a:buChar char="•"/>
              <a:defRPr/>
            </a:pPr>
            <a:r>
              <a:rPr lang="en-US" dirty="0"/>
              <a:t>Usually exchange-traded options on an underlying asset expire on a day of the month, often the third Friday or the last business day preceding the third Friday. </a:t>
            </a:r>
            <a:endParaRPr lang="en-US" dirty="0" smtClean="0"/>
          </a:p>
          <a:p>
            <a:pPr marL="304747" indent="-304747" defTabSz="1218987" fontAlgn="auto">
              <a:spcAft>
                <a:spcPts val="0"/>
              </a:spcAft>
              <a:buFont typeface="Arial" pitchFamily="34" charset="0"/>
              <a:buChar char="•"/>
              <a:defRPr/>
            </a:pPr>
            <a:r>
              <a:rPr lang="en-US" dirty="0"/>
              <a:t>The options traded usually expire during some closest consecutive months, as well as the next some months following in the month’s trading cycle. For instance, options trading on 8 March 2012, might have expiration dates in March 2012, April 2012, May 2012 (three consecutive months) as well as June 2012, September 2012, December 2012 and March 2013 (the next four months in the March cycle). Options of several strikes for each expiration month are traded at the same time.</a:t>
            </a:r>
            <a:endParaRPr lang="ru-RU" dirty="0"/>
          </a:p>
          <a:p>
            <a:pPr marL="304747" indent="-304747" defTabSz="1218987" fontAlgn="auto">
              <a:spcAft>
                <a:spcPts val="0"/>
              </a:spcAft>
              <a:buFont typeface="Arial" pitchFamily="34" charset="0"/>
              <a:buChar char="•"/>
              <a:defRPr/>
            </a:pPr>
            <a:r>
              <a:rPr lang="en-US" dirty="0"/>
              <a:t>Every day exchanges calculate the settlement price of each option after completion of trading. The fundamental works on stock option pricing were published by Black and </a:t>
            </a:r>
            <a:r>
              <a:rPr lang="en-US" dirty="0" smtClean="0"/>
              <a:t>Scholes </a:t>
            </a:r>
            <a:r>
              <a:rPr lang="en-US" dirty="0"/>
              <a:t>and </a:t>
            </a:r>
            <a:r>
              <a:rPr lang="en-US" dirty="0" smtClean="0"/>
              <a:t>Merton </a:t>
            </a:r>
            <a:r>
              <a:rPr lang="en-US" dirty="0"/>
              <a:t>in 1973. The formula for futures options was suggested by Black in </a:t>
            </a:r>
            <a:r>
              <a:rPr lang="en-US" dirty="0" smtClean="0"/>
              <a:t>1976. </a:t>
            </a:r>
            <a:r>
              <a:rPr lang="en-US" dirty="0"/>
              <a:t>Although an enormous number of alternative option pricing models have been developed since that time, exchanges nevertheless usually use these models for calculating the settlement prices of European options. To price American options the scheme of Cox, Ross, and </a:t>
            </a:r>
            <a:r>
              <a:rPr lang="en-US" dirty="0" smtClean="0"/>
              <a:t>Rubinstein </a:t>
            </a:r>
            <a:r>
              <a:rPr lang="en-US" dirty="0"/>
              <a:t>is commonly applied. Some exchanges use this scheme for European options also.</a:t>
            </a:r>
            <a:endParaRPr lang="ru-RU" dirty="0"/>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pPr>
              <a:defRPr/>
            </a:pPr>
            <a:fld id="{C203831C-866F-44DA-A59B-6288C790F54F}" type="slidenum">
              <a:rPr lang="ru-RU"/>
              <a:pPr>
                <a:defRPr/>
              </a:pPr>
              <a:t>20</a:t>
            </a:fld>
            <a:endParaRPr lang="ru-RU" dirty="0"/>
          </a:p>
        </p:txBody>
      </p:sp>
      <p:sp>
        <p:nvSpPr>
          <p:cNvPr id="36866" name="TextBox 1"/>
          <p:cNvSpPr txBox="1">
            <a:spLocks noChangeArrowheads="1"/>
          </p:cNvSpPr>
          <p:nvPr/>
        </p:nvSpPr>
        <p:spPr bwMode="auto">
          <a:xfrm>
            <a:off x="1054100" y="0"/>
            <a:ext cx="11134725" cy="1006475"/>
          </a:xfrm>
          <a:prstGeom prst="rect">
            <a:avLst/>
          </a:prstGeom>
          <a:noFill/>
          <a:ln w="9525">
            <a:noFill/>
            <a:miter lim="800000"/>
            <a:headEnd/>
            <a:tailEnd/>
          </a:ln>
        </p:spPr>
        <p:txBody>
          <a:bodyPr>
            <a:spAutoFit/>
          </a:bodyPr>
          <a:lstStyle/>
          <a:p>
            <a:r>
              <a:rPr lang="en-US" sz="2000"/>
              <a:t>7</a:t>
            </a:r>
            <a:r>
              <a:rPr lang="en-US" sz="2000" baseline="30000"/>
              <a:t>th</a:t>
            </a:r>
            <a:r>
              <a:rPr lang="en-US" sz="2000"/>
              <a:t> day of the first month. Portfolio and results of the optimization using options expiring in the current month. </a:t>
            </a:r>
            <a:r>
              <a:rPr lang="ru-RU" sz="2000"/>
              <a:t>The obtained probability of</a:t>
            </a:r>
            <a:r>
              <a:rPr lang="en-US" sz="2000"/>
              <a:t> </a:t>
            </a:r>
            <a:r>
              <a:rPr lang="ru-RU" sz="2000"/>
              <a:t>not reaching the demanded return was 0.00402, </a:t>
            </a:r>
            <a:endParaRPr lang="en-US" sz="2000"/>
          </a:p>
          <a:p>
            <a:r>
              <a:rPr lang="ru-RU" sz="2000"/>
              <a:t>which is more than the adopted level 0.001.</a:t>
            </a:r>
          </a:p>
        </p:txBody>
      </p:sp>
      <p:pic>
        <p:nvPicPr>
          <p:cNvPr id="36868" name="Picture 4"/>
          <p:cNvPicPr>
            <a:picLocks noChangeAspect="1" noChangeArrowheads="1"/>
          </p:cNvPicPr>
          <p:nvPr/>
        </p:nvPicPr>
        <p:blipFill>
          <a:blip r:embed="rId2"/>
          <a:srcRect/>
          <a:stretch>
            <a:fillRect/>
          </a:stretch>
        </p:blipFill>
        <p:spPr bwMode="auto">
          <a:xfrm>
            <a:off x="3070225" y="1117600"/>
            <a:ext cx="5976938" cy="5740400"/>
          </a:xfrm>
          <a:prstGeom prst="rect">
            <a:avLst/>
          </a:prstGeom>
          <a:noFill/>
        </p:spPr>
      </p:pic>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pPr>
              <a:defRPr/>
            </a:pPr>
            <a:fld id="{6D0BFC05-F838-425A-8F90-0501B735BC6D}" type="slidenum">
              <a:rPr lang="ru-RU"/>
              <a:pPr>
                <a:defRPr/>
              </a:pPr>
              <a:t>21</a:t>
            </a:fld>
            <a:endParaRPr lang="ru-RU" dirty="0"/>
          </a:p>
        </p:txBody>
      </p:sp>
      <p:sp>
        <p:nvSpPr>
          <p:cNvPr id="37890" name="TextBox 1"/>
          <p:cNvSpPr txBox="1">
            <a:spLocks noChangeArrowheads="1"/>
          </p:cNvSpPr>
          <p:nvPr/>
        </p:nvSpPr>
        <p:spPr bwMode="auto">
          <a:xfrm>
            <a:off x="909638" y="0"/>
            <a:ext cx="11279187" cy="1311275"/>
          </a:xfrm>
          <a:prstGeom prst="rect">
            <a:avLst/>
          </a:prstGeom>
          <a:noFill/>
          <a:ln w="9525">
            <a:noFill/>
            <a:miter lim="800000"/>
            <a:headEnd/>
            <a:tailEnd/>
          </a:ln>
        </p:spPr>
        <p:txBody>
          <a:bodyPr>
            <a:spAutoFit/>
          </a:bodyPr>
          <a:lstStyle/>
          <a:p>
            <a:r>
              <a:rPr lang="en-US" sz="2000"/>
              <a:t>7</a:t>
            </a:r>
            <a:r>
              <a:rPr lang="en-US" sz="2000" baseline="30000"/>
              <a:t>th</a:t>
            </a:r>
            <a:r>
              <a:rPr lang="en-US" sz="2000"/>
              <a:t> day of the first month. Portfolio and results of the optimization using options of dual expiration dates. Recommendations on the first expiration options are in the table. For the next expiration options buying of 10.76 Calls with the strike $98 is recommended. T</a:t>
            </a:r>
            <a:r>
              <a:rPr lang="ru-RU" sz="2000"/>
              <a:t>he probability of not reaching the demanded</a:t>
            </a:r>
            <a:r>
              <a:rPr lang="en-US" sz="2000"/>
              <a:t> </a:t>
            </a:r>
            <a:r>
              <a:rPr lang="ru-RU" sz="2000"/>
              <a:t>return </a:t>
            </a:r>
            <a:r>
              <a:rPr lang="en-US" sz="2000"/>
              <a:t>is </a:t>
            </a:r>
            <a:r>
              <a:rPr lang="ru-RU" sz="2000"/>
              <a:t>0.00274.</a:t>
            </a:r>
          </a:p>
        </p:txBody>
      </p:sp>
      <p:pic>
        <p:nvPicPr>
          <p:cNvPr id="37892" name="Picture 4"/>
          <p:cNvPicPr>
            <a:picLocks noChangeAspect="1" noChangeArrowheads="1"/>
          </p:cNvPicPr>
          <p:nvPr/>
        </p:nvPicPr>
        <p:blipFill>
          <a:blip r:embed="rId2"/>
          <a:srcRect/>
          <a:stretch>
            <a:fillRect/>
          </a:stretch>
        </p:blipFill>
        <p:spPr bwMode="auto">
          <a:xfrm>
            <a:off x="3357563" y="1373188"/>
            <a:ext cx="5832475" cy="5484812"/>
          </a:xfrm>
          <a:prstGeom prst="rect">
            <a:avLst/>
          </a:prstGeom>
          <a:noFill/>
        </p:spPr>
      </p:pic>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pPr>
              <a:defRPr/>
            </a:pPr>
            <a:fld id="{56A0927B-E194-46EF-9B3D-80594C41314C}" type="slidenum">
              <a:rPr lang="ru-RU"/>
              <a:pPr>
                <a:defRPr/>
              </a:pPr>
              <a:t>22</a:t>
            </a:fld>
            <a:endParaRPr lang="ru-RU" dirty="0"/>
          </a:p>
        </p:txBody>
      </p:sp>
      <p:sp>
        <p:nvSpPr>
          <p:cNvPr id="38914" name="TextBox 1"/>
          <p:cNvSpPr txBox="1">
            <a:spLocks noChangeArrowheads="1"/>
          </p:cNvSpPr>
          <p:nvPr/>
        </p:nvSpPr>
        <p:spPr bwMode="auto">
          <a:xfrm>
            <a:off x="1054100" y="115888"/>
            <a:ext cx="11134725" cy="457200"/>
          </a:xfrm>
          <a:prstGeom prst="rect">
            <a:avLst/>
          </a:prstGeom>
          <a:noFill/>
          <a:ln w="9525">
            <a:noFill/>
            <a:miter lim="800000"/>
            <a:headEnd/>
            <a:tailEnd/>
          </a:ln>
        </p:spPr>
        <p:txBody>
          <a:bodyPr>
            <a:spAutoFit/>
          </a:bodyPr>
          <a:lstStyle/>
          <a:p>
            <a:pPr algn="ctr"/>
            <a:r>
              <a:rPr lang="en-US">
                <a:latin typeface="Calibri" pitchFamily="34" charset="0"/>
              </a:rPr>
              <a:t>Values of the portfolios with one and with dual expirations on the 7</a:t>
            </a:r>
            <a:r>
              <a:rPr lang="en-US" baseline="30000">
                <a:latin typeface="Calibri" pitchFamily="34" charset="0"/>
              </a:rPr>
              <a:t>th</a:t>
            </a:r>
            <a:r>
              <a:rPr lang="en-US">
                <a:latin typeface="Calibri" pitchFamily="34" charset="0"/>
              </a:rPr>
              <a:t> day of 1</a:t>
            </a:r>
            <a:r>
              <a:rPr lang="en-US" baseline="30000">
                <a:latin typeface="Calibri" pitchFamily="34" charset="0"/>
              </a:rPr>
              <a:t>st</a:t>
            </a:r>
            <a:r>
              <a:rPr lang="en-US">
                <a:latin typeface="Calibri" pitchFamily="34" charset="0"/>
              </a:rPr>
              <a:t> month</a:t>
            </a:r>
            <a:endParaRPr lang="ru-RU">
              <a:latin typeface="Calibri" pitchFamily="34" charset="0"/>
            </a:endParaRPr>
          </a:p>
        </p:txBody>
      </p:sp>
      <p:pic>
        <p:nvPicPr>
          <p:cNvPr id="38916" name="Picture 4"/>
          <p:cNvPicPr>
            <a:picLocks noChangeAspect="1" noChangeArrowheads="1"/>
          </p:cNvPicPr>
          <p:nvPr/>
        </p:nvPicPr>
        <p:blipFill>
          <a:blip r:embed="rId2"/>
          <a:srcRect/>
          <a:stretch>
            <a:fillRect/>
          </a:stretch>
        </p:blipFill>
        <p:spPr bwMode="auto">
          <a:xfrm>
            <a:off x="1341438" y="836613"/>
            <a:ext cx="10514012" cy="5346700"/>
          </a:xfrm>
          <a:prstGeom prst="rect">
            <a:avLst/>
          </a:prstGeom>
          <a:noFill/>
        </p:spPr>
      </p:pic>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pPr>
              <a:defRPr/>
            </a:pPr>
            <a:fld id="{16E239F7-42BA-41A7-9738-4939F06169E6}" type="slidenum">
              <a:rPr lang="ru-RU"/>
              <a:pPr>
                <a:defRPr/>
              </a:pPr>
              <a:t>23</a:t>
            </a:fld>
            <a:endParaRPr lang="ru-RU" dirty="0"/>
          </a:p>
        </p:txBody>
      </p:sp>
      <p:sp>
        <p:nvSpPr>
          <p:cNvPr id="39938" name="TextBox 1"/>
          <p:cNvSpPr txBox="1">
            <a:spLocks noChangeArrowheads="1"/>
          </p:cNvSpPr>
          <p:nvPr/>
        </p:nvSpPr>
        <p:spPr bwMode="auto">
          <a:xfrm>
            <a:off x="1054100" y="115888"/>
            <a:ext cx="11134725" cy="579437"/>
          </a:xfrm>
          <a:prstGeom prst="rect">
            <a:avLst/>
          </a:prstGeom>
          <a:noFill/>
          <a:ln w="9525">
            <a:noFill/>
            <a:miter lim="800000"/>
            <a:headEnd/>
            <a:tailEnd/>
          </a:ln>
        </p:spPr>
        <p:txBody>
          <a:bodyPr>
            <a:spAutoFit/>
          </a:bodyPr>
          <a:lstStyle/>
          <a:p>
            <a:pPr algn="ctr"/>
            <a:r>
              <a:rPr lang="en-US" sz="3200">
                <a:latin typeface="Calibri" pitchFamily="34" charset="0"/>
              </a:rPr>
              <a:t>Conclusion</a:t>
            </a:r>
            <a:endParaRPr lang="ru-RU" sz="3200">
              <a:latin typeface="Calibri" pitchFamily="34" charset="0"/>
            </a:endParaRPr>
          </a:p>
        </p:txBody>
      </p:sp>
      <p:sp>
        <p:nvSpPr>
          <p:cNvPr id="39940" name="Text Box 4"/>
          <p:cNvSpPr txBox="1">
            <a:spLocks noChangeArrowheads="1"/>
          </p:cNvSpPr>
          <p:nvPr/>
        </p:nvSpPr>
        <p:spPr bwMode="auto">
          <a:xfrm>
            <a:off x="981075" y="908050"/>
            <a:ext cx="11017250" cy="5394325"/>
          </a:xfrm>
          <a:prstGeom prst="rect">
            <a:avLst/>
          </a:prstGeom>
          <a:noFill/>
          <a:ln w="9525">
            <a:noFill/>
            <a:miter lim="800000"/>
            <a:headEnd/>
            <a:tailEnd/>
          </a:ln>
          <a:effectLst/>
        </p:spPr>
        <p:txBody>
          <a:bodyPr>
            <a:spAutoFit/>
          </a:bodyPr>
          <a:lstStyle/>
          <a:p>
            <a:pPr algn="just" defTabSz="914400">
              <a:buFontTx/>
              <a:buChar char="•"/>
            </a:pPr>
            <a:r>
              <a:rPr lang="en-US"/>
              <a:t> </a:t>
            </a:r>
            <a:r>
              <a:rPr lang="ru-RU" sz="2000"/>
              <a:t>In the risk-neutral world the expected return from investment in any option portfolio corresponds</a:t>
            </a:r>
            <a:r>
              <a:rPr lang="en-US" sz="2000"/>
              <a:t> </a:t>
            </a:r>
            <a:r>
              <a:rPr lang="ru-RU" sz="2000"/>
              <a:t>with the risk-free rate. However, it is possible to manage portfolio dynamically in such a way that it</a:t>
            </a:r>
            <a:r>
              <a:rPr lang="en-US" sz="2000"/>
              <a:t> </a:t>
            </a:r>
            <a:r>
              <a:rPr lang="ru-RU" sz="2000"/>
              <a:t>provides higher return with a probability close to unity and lower return (possibly large negative return)</a:t>
            </a:r>
            <a:r>
              <a:rPr lang="en-US" sz="2000"/>
              <a:t> </a:t>
            </a:r>
            <a:r>
              <a:rPr lang="ru-RU" sz="2000"/>
              <a:t>with a given low probability. </a:t>
            </a:r>
            <a:endParaRPr lang="en-US" sz="2000"/>
          </a:p>
          <a:p>
            <a:pPr algn="just" defTabSz="914400">
              <a:buFontTx/>
              <a:buChar char="•"/>
            </a:pPr>
            <a:r>
              <a:rPr lang="en-US" sz="2000"/>
              <a:t> The model of option portfolio optimization in the risk-neutral world based on multistage stochastic programming was developed. The so called “safety first” criterion was used for the optimization.</a:t>
            </a:r>
          </a:p>
          <a:p>
            <a:pPr algn="just" defTabSz="914400">
              <a:buFontTx/>
              <a:buChar char="•"/>
            </a:pPr>
            <a:r>
              <a:rPr lang="en-US" sz="2000"/>
              <a:t> The linear approximation of the mixed-Boolean optimization problem with the “safety first” criterion was suggested. It reduced the demanded computer time essentially and permitted  to optimize the portfolio with dual expiration dates. It was experimentally shown that the solution of the approximate problem is close to the solution of the exact problem.</a:t>
            </a:r>
          </a:p>
          <a:p>
            <a:pPr defTabSz="914400">
              <a:buFontTx/>
              <a:buChar char="•"/>
            </a:pPr>
            <a:r>
              <a:rPr lang="en-US" sz="2000"/>
              <a:t> Ten 1-year traces of option portfolio management with dual expiration dates were simulated. No single track finished with a loss. It can be concluded that the resultant probability of success of the portfolio management is quite close to unity.</a:t>
            </a:r>
          </a:p>
          <a:p>
            <a:pPr defTabSz="914400">
              <a:buFontTx/>
              <a:buChar char="•"/>
            </a:pPr>
            <a:r>
              <a:rPr lang="en-US"/>
              <a:t> </a:t>
            </a:r>
            <a:r>
              <a:rPr lang="en-US" sz="2000"/>
              <a:t>The developed portfolio management strategy can be groundwork for constructing trading strategies for the real option markets.</a:t>
            </a:r>
          </a:p>
          <a:p>
            <a:pPr algn="just" defTabSz="914400">
              <a:buFontTx/>
              <a:buChar char="•"/>
            </a:pPr>
            <a:endParaRPr lang="ru-RU" sz="200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pPr>
              <a:defRPr/>
            </a:pPr>
            <a:fld id="{2D4BEF6D-6E33-406C-806D-73749F6B8B9B}" type="slidenum">
              <a:rPr lang="ru-RU"/>
              <a:pPr>
                <a:defRPr/>
              </a:pPr>
              <a:t>3</a:t>
            </a:fld>
            <a:endParaRPr lang="ru-RU" dirty="0"/>
          </a:p>
        </p:txBody>
      </p:sp>
      <p:sp>
        <p:nvSpPr>
          <p:cNvPr id="13" name="Заголовок 12"/>
          <p:cNvSpPr>
            <a:spLocks noGrp="1"/>
          </p:cNvSpPr>
          <p:nvPr>
            <p:ph type="title"/>
          </p:nvPr>
        </p:nvSpPr>
        <p:spPr>
          <a:xfrm>
            <a:off x="1198563" y="0"/>
            <a:ext cx="10360025" cy="692150"/>
          </a:xfrm>
        </p:spPr>
        <p:txBody>
          <a:bodyPr rtlCol="0">
            <a:normAutofit fontScale="90000"/>
          </a:bodyPr>
          <a:lstStyle/>
          <a:p>
            <a:pPr algn="ctr" defTabSz="1216152" fontAlgn="auto">
              <a:spcBef>
                <a:spcPts val="0"/>
              </a:spcBef>
              <a:spcAft>
                <a:spcPts val="0"/>
              </a:spcAft>
              <a:defRPr/>
            </a:pPr>
            <a:r>
              <a:rPr lang="en-US" sz="4400" dirty="0" smtClean="0"/>
              <a:t>Collateral. </a:t>
            </a:r>
            <a:r>
              <a:rPr lang="en-US" sz="4400" u="sng" dirty="0" smtClean="0"/>
              <a:t>S</a:t>
            </a:r>
            <a:r>
              <a:rPr lang="en-US" sz="4400" dirty="0" smtClean="0"/>
              <a:t>tandard </a:t>
            </a:r>
            <a:r>
              <a:rPr lang="en-US" sz="4400" u="sng" dirty="0" smtClean="0"/>
              <a:t>P</a:t>
            </a:r>
            <a:r>
              <a:rPr lang="en-US" sz="4400" dirty="0" smtClean="0"/>
              <a:t>ortfolio </a:t>
            </a:r>
            <a:r>
              <a:rPr lang="en-US" sz="4400" u="sng" dirty="0" err="1" smtClean="0"/>
              <a:t>AN</a:t>
            </a:r>
            <a:r>
              <a:rPr lang="en-US" sz="4400" dirty="0" err="1" smtClean="0"/>
              <a:t>alysis</a:t>
            </a:r>
            <a:r>
              <a:rPr lang="en-US" sz="4400" dirty="0" smtClean="0"/>
              <a:t> of </a:t>
            </a:r>
            <a:r>
              <a:rPr lang="en-US" sz="4400" u="sng" dirty="0" smtClean="0"/>
              <a:t>R</a:t>
            </a:r>
            <a:r>
              <a:rPr lang="en-US" sz="4400" dirty="0" smtClean="0"/>
              <a:t>isk</a:t>
            </a:r>
            <a:endParaRPr lang="ru-RU" sz="4400" dirty="0"/>
          </a:p>
        </p:txBody>
      </p:sp>
      <p:sp>
        <p:nvSpPr>
          <p:cNvPr id="17410" name="Объект 13"/>
          <p:cNvSpPr>
            <a:spLocks noGrp="1"/>
          </p:cNvSpPr>
          <p:nvPr>
            <p:ph idx="1"/>
          </p:nvPr>
        </p:nvSpPr>
        <p:spPr>
          <a:xfrm>
            <a:off x="1219200" y="981075"/>
            <a:ext cx="10636250" cy="5327650"/>
          </a:xfrm>
        </p:spPr>
        <p:txBody>
          <a:bodyPr/>
          <a:lstStyle/>
          <a:p>
            <a:r>
              <a:rPr lang="en-US" sz="1800" smtClean="0"/>
              <a:t>Settlement prices are used for evaluation of option positions and for calculation of collateral. To hold derivative positions some collateral is required by exchanges. Derivative portfolio collateral is the sum of two components: the amount of money which is necessary for immediate closing option positions (</a:t>
            </a:r>
            <a:r>
              <a:rPr lang="en-US" sz="1800" i="1" smtClean="0"/>
              <a:t>option</a:t>
            </a:r>
            <a:r>
              <a:rPr lang="en-US" sz="1800" smtClean="0"/>
              <a:t> </a:t>
            </a:r>
            <a:r>
              <a:rPr lang="en-US" sz="1800" i="1" smtClean="0"/>
              <a:t>liquidation value</a:t>
            </a:r>
            <a:r>
              <a:rPr lang="en-US" sz="1800" smtClean="0"/>
              <a:t>) and estimation of maximal possible one day losses. The second component is usually named </a:t>
            </a:r>
            <a:r>
              <a:rPr lang="en-US" sz="1800" i="1" smtClean="0"/>
              <a:t>maintenance margin</a:t>
            </a:r>
            <a:r>
              <a:rPr lang="en-US" sz="1800" smtClean="0"/>
              <a:t>. If the option liquidation value is negative (money will be received from the closing of the positions), it decreases the needed collateral. Some exchanges also calculate the so called </a:t>
            </a:r>
            <a:r>
              <a:rPr lang="en-US" sz="1800" i="1" smtClean="0"/>
              <a:t>initial margin</a:t>
            </a:r>
            <a:r>
              <a:rPr lang="en-US" sz="1800" smtClean="0"/>
              <a:t> which is required to open positions. The initial margin is simply the maintenance margin multiplied by some coefficient which is more than unity. </a:t>
            </a:r>
            <a:endParaRPr lang="ru-RU" sz="1800" smtClean="0"/>
          </a:p>
          <a:p>
            <a:r>
              <a:rPr lang="en-US" sz="1800" smtClean="0"/>
              <a:t>In 1988 the Chicago Mercantile Exchange (CME) developed the SPAN methodology (Standard Portfolio ANalysis of Risk) for maintenance margin calculation. The first step of SPAN is </a:t>
            </a:r>
            <a:r>
              <a:rPr lang="en-US" sz="1800" i="1" smtClean="0"/>
              <a:t>Scanning Risk</a:t>
            </a:r>
            <a:r>
              <a:rPr lang="en-US" sz="1800" smtClean="0"/>
              <a:t>. 16 scenarios of underlying price and implied volatility are considered. Portfolio losses corresponding to each scenario are calculated. The maximum of these 16 figures is the Scanning Risk of the portfolio. The next steps of SPAN make the estimation of possible one-day portfolio losses more precise. They take into account divergence of the same derivatives for different maturities, spread credits from derivatives on different underlying assets, risk increasing close to delivery and short option minimal charge.Every day exchanges calculate the settlement price of each option after completion of trading. The fundamental works on stock option pricing were published by Black and Scholes and Merton in 1973. The formula for futures options was suggested by Black in 1976. Although an enormous number of alternative option pricing models have been developed since that time, exchanges nevertheless usually use these models for calculating the settlement prices of European options. To price American options the scheme of Cox, Ross, and Rubinstein is commonly applied. Some exchanges use this scheme for European options also.</a:t>
            </a:r>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pPr>
              <a:defRPr/>
            </a:pPr>
            <a:fld id="{0AE5C66C-5994-486D-B693-550676B4C181}" type="slidenum">
              <a:rPr lang="ru-RU"/>
              <a:pPr>
                <a:defRPr/>
              </a:pPr>
              <a:t>4</a:t>
            </a:fld>
            <a:endParaRPr lang="ru-RU" dirty="0"/>
          </a:p>
        </p:txBody>
      </p:sp>
      <p:sp>
        <p:nvSpPr>
          <p:cNvPr id="18433" name="Заголовок 12"/>
          <p:cNvSpPr>
            <a:spLocks noGrp="1"/>
          </p:cNvSpPr>
          <p:nvPr>
            <p:ph type="title"/>
          </p:nvPr>
        </p:nvSpPr>
        <p:spPr>
          <a:xfrm>
            <a:off x="1198563" y="0"/>
            <a:ext cx="10360025" cy="692150"/>
          </a:xfrm>
        </p:spPr>
        <p:txBody>
          <a:bodyPr/>
          <a:lstStyle/>
          <a:p>
            <a:pPr algn="ctr" defTabSz="1216025"/>
            <a:r>
              <a:rPr lang="en-US" sz="3200" u="sng" smtClean="0"/>
              <a:t>S</a:t>
            </a:r>
            <a:r>
              <a:rPr lang="en-US" sz="3200" smtClean="0"/>
              <a:t>tandard </a:t>
            </a:r>
            <a:r>
              <a:rPr lang="en-US" sz="3200" u="sng" smtClean="0"/>
              <a:t>P</a:t>
            </a:r>
            <a:r>
              <a:rPr lang="en-US" sz="3200" smtClean="0"/>
              <a:t>ortfolio </a:t>
            </a:r>
            <a:r>
              <a:rPr lang="en-US" sz="3200" u="sng" smtClean="0"/>
              <a:t>AN</a:t>
            </a:r>
            <a:r>
              <a:rPr lang="en-US" sz="3200" smtClean="0"/>
              <a:t>alysis of </a:t>
            </a:r>
            <a:r>
              <a:rPr lang="en-US" sz="3200" u="sng" smtClean="0"/>
              <a:t>R</a:t>
            </a:r>
            <a:r>
              <a:rPr lang="en-US" sz="3200" smtClean="0"/>
              <a:t>isk. Scanning risk scenarios</a:t>
            </a:r>
            <a:endParaRPr lang="ru-RU" sz="3200" smtClean="0"/>
          </a:p>
        </p:txBody>
      </p:sp>
      <p:pic>
        <p:nvPicPr>
          <p:cNvPr id="18434" name="Picture 2"/>
          <p:cNvPicPr>
            <a:picLocks noChangeAspect="1" noChangeArrowheads="1"/>
          </p:cNvPicPr>
          <p:nvPr/>
        </p:nvPicPr>
        <p:blipFill>
          <a:blip r:embed="rId2"/>
          <a:srcRect/>
          <a:stretch>
            <a:fillRect/>
          </a:stretch>
        </p:blipFill>
        <p:spPr bwMode="auto">
          <a:xfrm>
            <a:off x="2565400" y="1071563"/>
            <a:ext cx="7200900" cy="523875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pPr>
              <a:defRPr/>
            </a:pPr>
            <a:fld id="{F2AD89F0-B66C-4676-87B2-755AE4E67ACA}" type="slidenum">
              <a:rPr lang="ru-RU"/>
              <a:pPr>
                <a:defRPr/>
              </a:pPr>
              <a:t>5</a:t>
            </a:fld>
            <a:endParaRPr lang="ru-RU" dirty="0"/>
          </a:p>
        </p:txBody>
      </p:sp>
      <p:sp>
        <p:nvSpPr>
          <p:cNvPr id="19457" name="Заголовок 12"/>
          <p:cNvSpPr>
            <a:spLocks noGrp="1"/>
          </p:cNvSpPr>
          <p:nvPr>
            <p:ph type="title"/>
          </p:nvPr>
        </p:nvSpPr>
        <p:spPr>
          <a:xfrm>
            <a:off x="1198563" y="0"/>
            <a:ext cx="10360025" cy="981075"/>
          </a:xfrm>
        </p:spPr>
        <p:txBody>
          <a:bodyPr/>
          <a:lstStyle/>
          <a:p>
            <a:pPr algn="ctr" defTabSz="1216025"/>
            <a:r>
              <a:rPr lang="en-US" sz="3200" smtClean="0"/>
              <a:t>Scanning risk example on 11.01.2011 with EUR/USD American Style Options</a:t>
            </a:r>
            <a:endParaRPr lang="ru-RU" sz="3200" smtClean="0"/>
          </a:p>
        </p:txBody>
      </p:sp>
      <p:pic>
        <p:nvPicPr>
          <p:cNvPr id="19458" name="Picture 2"/>
          <p:cNvPicPr>
            <a:picLocks noChangeAspect="1" noChangeArrowheads="1"/>
          </p:cNvPicPr>
          <p:nvPr/>
        </p:nvPicPr>
        <p:blipFill>
          <a:blip r:embed="rId2"/>
          <a:srcRect/>
          <a:stretch>
            <a:fillRect/>
          </a:stretch>
        </p:blipFill>
        <p:spPr bwMode="auto">
          <a:xfrm>
            <a:off x="1846263" y="1177925"/>
            <a:ext cx="9155112" cy="5203825"/>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Номер слайда 5"/>
          <p:cNvSpPr>
            <a:spLocks noGrp="1"/>
          </p:cNvSpPr>
          <p:nvPr>
            <p:ph type="sldNum" sz="quarter" idx="12"/>
          </p:nvPr>
        </p:nvSpPr>
        <p:spPr/>
        <p:txBody>
          <a:bodyPr/>
          <a:lstStyle/>
          <a:p>
            <a:pPr>
              <a:defRPr/>
            </a:pPr>
            <a:fld id="{1ECBC43C-CC81-44CE-AF10-A68C5373F510}" type="slidenum">
              <a:rPr lang="ru-RU"/>
              <a:pPr>
                <a:defRPr/>
              </a:pPr>
              <a:t>6</a:t>
            </a:fld>
            <a:endParaRPr lang="ru-RU" dirty="0"/>
          </a:p>
        </p:txBody>
      </p:sp>
      <p:sp>
        <p:nvSpPr>
          <p:cNvPr id="20481" name="Заголовок 12"/>
          <p:cNvSpPr>
            <a:spLocks noGrp="1"/>
          </p:cNvSpPr>
          <p:nvPr>
            <p:ph type="title"/>
          </p:nvPr>
        </p:nvSpPr>
        <p:spPr>
          <a:xfrm>
            <a:off x="1198563" y="0"/>
            <a:ext cx="10360025" cy="765175"/>
          </a:xfrm>
        </p:spPr>
        <p:txBody>
          <a:bodyPr/>
          <a:lstStyle/>
          <a:p>
            <a:pPr algn="ctr" defTabSz="1216025"/>
            <a:r>
              <a:rPr lang="en-US" sz="4800" smtClean="0"/>
              <a:t>Risk-neutral world. How to invest?</a:t>
            </a:r>
            <a:endParaRPr lang="ru-RU" sz="4800" smtClean="0"/>
          </a:p>
        </p:txBody>
      </p:sp>
      <p:sp>
        <p:nvSpPr>
          <p:cNvPr id="4" name="Объект 13"/>
          <p:cNvSpPr>
            <a:spLocks noGrp="1"/>
          </p:cNvSpPr>
          <p:nvPr>
            <p:ph idx="1"/>
          </p:nvPr>
        </p:nvSpPr>
        <p:spPr>
          <a:xfrm>
            <a:off x="1198563" y="765175"/>
            <a:ext cx="10636250" cy="5976938"/>
          </a:xfrm>
        </p:spPr>
        <p:txBody>
          <a:bodyPr rtlCol="0">
            <a:noAutofit/>
          </a:bodyPr>
          <a:lstStyle/>
          <a:p>
            <a:pPr marL="304747" indent="-304747" defTabSz="1218987" fontAlgn="auto">
              <a:spcAft>
                <a:spcPts val="0"/>
              </a:spcAft>
              <a:buFont typeface="Arial" pitchFamily="34" charset="0"/>
              <a:buChar char="•"/>
              <a:defRPr/>
            </a:pPr>
            <a:r>
              <a:rPr lang="en-US" sz="1800" dirty="0"/>
              <a:t>The risk-neutral world is a widespread model of financial markets. In the risk-neutral world the price of an option is equal to its expected payoff discounted at the risk-free interest rate. That is why the expected return of any option portfolio is equal to the risk-free rate. The same yield can be obtained investing in the risk-free asset. Portfolio optimization taking into account the expected portfolio return must lead to the portfolio which consists of the risk-free asset if risk aversion is employed by the program</a:t>
            </a:r>
            <a:r>
              <a:rPr lang="en-US" sz="1800" dirty="0" smtClean="0"/>
              <a:t>.</a:t>
            </a:r>
          </a:p>
          <a:p>
            <a:pPr marL="304747" indent="-304747" defTabSz="1218987" fontAlgn="auto">
              <a:spcAft>
                <a:spcPts val="0"/>
              </a:spcAft>
              <a:buFont typeface="Arial" pitchFamily="34" charset="0"/>
              <a:buChar char="•"/>
              <a:defRPr/>
            </a:pPr>
            <a:r>
              <a:rPr lang="en-US" sz="1800" dirty="0"/>
              <a:t> However, it is possible to restructure the portfolio dynamically in such a way that it provides higher return with probability close to unity and lower return (possibly a large negative return) with a given low probability. For developing such a strategy the appropriate technique is </a:t>
            </a:r>
            <a:r>
              <a:rPr lang="en-US" sz="1800" dirty="0" smtClean="0"/>
              <a:t>multistage stochastic </a:t>
            </a:r>
            <a:r>
              <a:rPr lang="en-US" sz="1800" dirty="0"/>
              <a:t>programming with the so called </a:t>
            </a:r>
            <a:r>
              <a:rPr lang="en-US" sz="1800" dirty="0" smtClean="0"/>
              <a:t>safety-first criterion</a:t>
            </a:r>
            <a:r>
              <a:rPr lang="en-US" sz="1800" baseline="30000" dirty="0" smtClean="0"/>
              <a:t>1</a:t>
            </a:r>
            <a:r>
              <a:rPr lang="en-US" sz="1800" dirty="0" smtClean="0"/>
              <a:t>. </a:t>
            </a:r>
          </a:p>
          <a:p>
            <a:pPr marL="304747" indent="-304747" defTabSz="1218987" fontAlgn="auto">
              <a:spcAft>
                <a:spcPts val="0"/>
              </a:spcAft>
              <a:buFont typeface="Arial" pitchFamily="34" charset="0"/>
              <a:buChar char="•"/>
              <a:defRPr/>
            </a:pPr>
            <a:endParaRPr lang="en-US" sz="1800" dirty="0" smtClean="0"/>
          </a:p>
          <a:p>
            <a:pPr marL="304747" indent="-304747" defTabSz="1218987" fontAlgn="auto">
              <a:spcAft>
                <a:spcPts val="0"/>
              </a:spcAft>
              <a:buFont typeface="Arial" pitchFamily="34" charset="0"/>
              <a:buChar char="•"/>
              <a:defRPr/>
            </a:pPr>
            <a:endParaRPr lang="en-US" sz="1800" dirty="0"/>
          </a:p>
          <a:p>
            <a:pPr marL="304747" indent="-304747" defTabSz="1218987" fontAlgn="auto">
              <a:spcAft>
                <a:spcPts val="0"/>
              </a:spcAft>
              <a:buFont typeface="Arial" pitchFamily="34" charset="0"/>
              <a:buChar char="•"/>
              <a:defRPr/>
            </a:pPr>
            <a:endParaRPr lang="en-US" sz="1800" dirty="0" smtClean="0"/>
          </a:p>
          <a:p>
            <a:pPr marL="304747" indent="-304747" defTabSz="1218987" fontAlgn="auto">
              <a:spcAft>
                <a:spcPts val="0"/>
              </a:spcAft>
              <a:buFont typeface="Arial" pitchFamily="34" charset="0"/>
              <a:buChar char="•"/>
              <a:defRPr/>
            </a:pPr>
            <a:endParaRPr lang="en-US" sz="1800" dirty="0"/>
          </a:p>
          <a:p>
            <a:pPr marL="304747" indent="-304747" defTabSz="1218987" fontAlgn="auto">
              <a:spcAft>
                <a:spcPts val="0"/>
              </a:spcAft>
              <a:buFont typeface="Arial" pitchFamily="34" charset="0"/>
              <a:buChar char="•"/>
              <a:defRPr/>
            </a:pPr>
            <a:endParaRPr lang="en-US" sz="1800" dirty="0" smtClean="0"/>
          </a:p>
          <a:p>
            <a:pPr marL="304747" indent="-304747" defTabSz="1218987" fontAlgn="auto">
              <a:spcAft>
                <a:spcPts val="0"/>
              </a:spcAft>
              <a:buFont typeface="Arial" pitchFamily="34" charset="0"/>
              <a:buChar char="•"/>
              <a:defRPr/>
            </a:pPr>
            <a:endParaRPr lang="en-US" sz="1800" dirty="0"/>
          </a:p>
          <a:p>
            <a:pPr marL="0" indent="0" defTabSz="1218987" fontAlgn="auto">
              <a:spcAft>
                <a:spcPts val="0"/>
              </a:spcAft>
              <a:buFont typeface="Arial" pitchFamily="34" charset="0"/>
              <a:buNone/>
              <a:defRPr/>
            </a:pPr>
            <a:endParaRPr lang="en-US" sz="1800" baseline="30000" dirty="0" smtClean="0"/>
          </a:p>
          <a:p>
            <a:pPr marL="0" indent="0" defTabSz="1218987" fontAlgn="auto">
              <a:spcAft>
                <a:spcPts val="0"/>
              </a:spcAft>
              <a:buFont typeface="Arial" pitchFamily="34" charset="0"/>
              <a:buNone/>
              <a:defRPr/>
            </a:pPr>
            <a:r>
              <a:rPr lang="en-US" baseline="30000" dirty="0" smtClean="0"/>
              <a:t>1</a:t>
            </a:r>
            <a:r>
              <a:rPr lang="en-US" dirty="0" smtClean="0"/>
              <a:t> </a:t>
            </a:r>
            <a:r>
              <a:rPr lang="en-US" sz="2000" dirty="0" smtClean="0"/>
              <a:t>Roy</a:t>
            </a:r>
            <a:r>
              <a:rPr lang="en-US" sz="2000" dirty="0"/>
              <a:t>, A. D., Safety First and the Holding of Assets. </a:t>
            </a:r>
            <a:r>
              <a:rPr lang="en-US" sz="2000" dirty="0" err="1"/>
              <a:t>Econometrica</a:t>
            </a:r>
            <a:r>
              <a:rPr lang="en-US" sz="2000" dirty="0"/>
              <a:t>, 1952, July, 431-450.</a:t>
            </a:r>
          </a:p>
          <a:p>
            <a:pPr marL="0" indent="0" defTabSz="1218987" fontAlgn="auto">
              <a:spcAft>
                <a:spcPts val="0"/>
              </a:spcAft>
              <a:buFont typeface="Arial" pitchFamily="34" charset="0"/>
              <a:buNone/>
              <a:defRPr/>
            </a:pPr>
            <a:endParaRPr lang="en-US" sz="1800" baseline="30000" dirty="0" smtClean="0"/>
          </a:p>
          <a:p>
            <a:pPr marL="304747" indent="-304747" defTabSz="1218987" fontAlgn="auto">
              <a:spcAft>
                <a:spcPts val="0"/>
              </a:spcAft>
              <a:buFont typeface="Arial" pitchFamily="34" charset="0"/>
              <a:buChar char="•"/>
              <a:defRPr/>
            </a:pPr>
            <a:endParaRPr lang="en-US" sz="1800" dirty="0" smtClean="0"/>
          </a:p>
        </p:txBody>
      </p:sp>
      <p:pic>
        <p:nvPicPr>
          <p:cNvPr id="20483" name="Picture 2"/>
          <p:cNvPicPr>
            <a:picLocks noChangeAspect="1" noChangeArrowheads="1"/>
          </p:cNvPicPr>
          <p:nvPr/>
        </p:nvPicPr>
        <p:blipFill>
          <a:blip r:embed="rId2"/>
          <a:srcRect/>
          <a:stretch>
            <a:fillRect/>
          </a:stretch>
        </p:blipFill>
        <p:spPr bwMode="auto">
          <a:xfrm>
            <a:off x="4870450" y="3325813"/>
            <a:ext cx="2720975" cy="1655762"/>
          </a:xfrm>
          <a:prstGeom prst="rect">
            <a:avLst/>
          </a:prstGeom>
          <a:noFill/>
          <a:ln w="9525">
            <a:noFill/>
            <a:miter lim="800000"/>
            <a:headEnd/>
            <a:tailEnd/>
          </a:ln>
        </p:spPr>
      </p:pic>
      <p:sp>
        <p:nvSpPr>
          <p:cNvPr id="20484" name="TextBox 1"/>
          <p:cNvSpPr txBox="1">
            <a:spLocks noChangeArrowheads="1"/>
          </p:cNvSpPr>
          <p:nvPr/>
        </p:nvSpPr>
        <p:spPr bwMode="auto">
          <a:xfrm>
            <a:off x="10847388" y="3389313"/>
            <a:ext cx="719137" cy="400050"/>
          </a:xfrm>
          <a:prstGeom prst="rect">
            <a:avLst/>
          </a:prstGeom>
          <a:noFill/>
          <a:ln w="9525">
            <a:noFill/>
            <a:miter lim="800000"/>
            <a:headEnd/>
            <a:tailEnd/>
          </a:ln>
        </p:spPr>
        <p:txBody>
          <a:bodyPr>
            <a:spAutoFit/>
          </a:bodyPr>
          <a:lstStyle/>
          <a:p>
            <a:r>
              <a:rPr lang="en-US" sz="2000">
                <a:latin typeface="Calibri" pitchFamily="34" charset="0"/>
              </a:rPr>
              <a:t>(1)</a:t>
            </a:r>
            <a:endParaRPr lang="ru-RU" sz="2000">
              <a:latin typeface="Calibri" pitchFamily="34" charset="0"/>
            </a:endParaRPr>
          </a:p>
        </p:txBody>
      </p:sp>
      <p:sp>
        <p:nvSpPr>
          <p:cNvPr id="20485" name="TextBox 2"/>
          <p:cNvSpPr txBox="1">
            <a:spLocks noChangeArrowheads="1"/>
          </p:cNvSpPr>
          <p:nvPr/>
        </p:nvSpPr>
        <p:spPr bwMode="auto">
          <a:xfrm>
            <a:off x="10847388" y="3819525"/>
            <a:ext cx="576262" cy="400050"/>
          </a:xfrm>
          <a:prstGeom prst="rect">
            <a:avLst/>
          </a:prstGeom>
          <a:noFill/>
          <a:ln w="9525">
            <a:noFill/>
            <a:miter lim="800000"/>
            <a:headEnd/>
            <a:tailEnd/>
          </a:ln>
        </p:spPr>
        <p:txBody>
          <a:bodyPr>
            <a:spAutoFit/>
          </a:bodyPr>
          <a:lstStyle/>
          <a:p>
            <a:r>
              <a:rPr lang="en-US" sz="2000">
                <a:latin typeface="Calibri" pitchFamily="34" charset="0"/>
              </a:rPr>
              <a:t>(2)</a:t>
            </a:r>
            <a:endParaRPr lang="ru-RU" sz="2000">
              <a:latin typeface="Calibri" pitchFamily="34" charset="0"/>
            </a:endParaRPr>
          </a:p>
        </p:txBody>
      </p:sp>
      <p:sp>
        <p:nvSpPr>
          <p:cNvPr id="20486" name="TextBox 4"/>
          <p:cNvSpPr txBox="1">
            <a:spLocks noChangeArrowheads="1"/>
          </p:cNvSpPr>
          <p:nvPr/>
        </p:nvSpPr>
        <p:spPr bwMode="auto">
          <a:xfrm>
            <a:off x="10847388" y="4219575"/>
            <a:ext cx="503237" cy="400050"/>
          </a:xfrm>
          <a:prstGeom prst="rect">
            <a:avLst/>
          </a:prstGeom>
          <a:noFill/>
          <a:ln w="9525">
            <a:noFill/>
            <a:miter lim="800000"/>
            <a:headEnd/>
            <a:tailEnd/>
          </a:ln>
        </p:spPr>
        <p:txBody>
          <a:bodyPr>
            <a:spAutoFit/>
          </a:bodyPr>
          <a:lstStyle/>
          <a:p>
            <a:r>
              <a:rPr lang="en-US" sz="2000">
                <a:latin typeface="Calibri" pitchFamily="34" charset="0"/>
              </a:rPr>
              <a:t>(3)</a:t>
            </a:r>
            <a:endParaRPr lang="ru-RU" sz="2000">
              <a:latin typeface="Calibri" pitchFamily="34" charset="0"/>
            </a:endParaRPr>
          </a:p>
        </p:txBody>
      </p:sp>
      <p:pic>
        <p:nvPicPr>
          <p:cNvPr id="20487" name="Picture 3"/>
          <p:cNvPicPr>
            <a:picLocks noChangeAspect="1" noChangeArrowheads="1"/>
          </p:cNvPicPr>
          <p:nvPr/>
        </p:nvPicPr>
        <p:blipFill>
          <a:blip r:embed="rId3"/>
          <a:srcRect/>
          <a:stretch>
            <a:fillRect/>
          </a:stretch>
        </p:blipFill>
        <p:spPr bwMode="auto">
          <a:xfrm>
            <a:off x="1773238" y="5157788"/>
            <a:ext cx="8497887" cy="963612"/>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pPr>
              <a:defRPr/>
            </a:pPr>
            <a:fld id="{4823E7CE-6C27-4BB3-BC02-3E8137896DD1}" type="slidenum">
              <a:rPr lang="ru-RU"/>
              <a:pPr>
                <a:defRPr/>
              </a:pPr>
              <a:t>7</a:t>
            </a:fld>
            <a:endParaRPr lang="ru-RU" dirty="0"/>
          </a:p>
        </p:txBody>
      </p:sp>
      <p:sp>
        <p:nvSpPr>
          <p:cNvPr id="21505" name="Заголовок 12"/>
          <p:cNvSpPr>
            <a:spLocks noGrp="1"/>
          </p:cNvSpPr>
          <p:nvPr>
            <p:ph type="title"/>
          </p:nvPr>
        </p:nvSpPr>
        <p:spPr>
          <a:xfrm>
            <a:off x="1198563" y="0"/>
            <a:ext cx="10360025" cy="765175"/>
          </a:xfrm>
        </p:spPr>
        <p:txBody>
          <a:bodyPr/>
          <a:lstStyle/>
          <a:p>
            <a:pPr algn="ctr" defTabSz="1216025"/>
            <a:r>
              <a:rPr lang="en-US" sz="4800" smtClean="0"/>
              <a:t>Scenario tree for the stochastic program</a:t>
            </a:r>
            <a:endParaRPr lang="ru-RU" sz="4800" smtClean="0"/>
          </a:p>
        </p:txBody>
      </p:sp>
      <p:pic>
        <p:nvPicPr>
          <p:cNvPr id="21506" name="Picture 2" descr="ScenarioTree4StagesScheme"/>
          <p:cNvPicPr>
            <a:picLocks noChangeAspect="1" noChangeArrowheads="1"/>
          </p:cNvPicPr>
          <p:nvPr/>
        </p:nvPicPr>
        <p:blipFill>
          <a:blip r:embed="rId2"/>
          <a:srcRect/>
          <a:stretch>
            <a:fillRect/>
          </a:stretch>
        </p:blipFill>
        <p:spPr bwMode="auto">
          <a:xfrm>
            <a:off x="1846263" y="692150"/>
            <a:ext cx="9001125" cy="611505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5"/>
          <p:cNvSpPr>
            <a:spLocks noGrp="1"/>
          </p:cNvSpPr>
          <p:nvPr>
            <p:ph type="sldNum" sz="quarter" idx="12"/>
          </p:nvPr>
        </p:nvSpPr>
        <p:spPr/>
        <p:txBody>
          <a:bodyPr/>
          <a:lstStyle/>
          <a:p>
            <a:pPr>
              <a:defRPr/>
            </a:pPr>
            <a:fld id="{ACF3CB00-D3D6-465E-8186-92D7A2ECC3E6}" type="slidenum">
              <a:rPr lang="ru-RU"/>
              <a:pPr>
                <a:defRPr/>
              </a:pPr>
              <a:t>8</a:t>
            </a:fld>
            <a:endParaRPr lang="ru-RU" dirty="0"/>
          </a:p>
        </p:txBody>
      </p:sp>
      <p:sp>
        <p:nvSpPr>
          <p:cNvPr id="22529" name="Заголовок 12"/>
          <p:cNvSpPr>
            <a:spLocks noGrp="1"/>
          </p:cNvSpPr>
          <p:nvPr>
            <p:ph type="title"/>
          </p:nvPr>
        </p:nvSpPr>
        <p:spPr>
          <a:xfrm>
            <a:off x="1198563" y="0"/>
            <a:ext cx="10583862" cy="765175"/>
          </a:xfrm>
        </p:spPr>
        <p:txBody>
          <a:bodyPr/>
          <a:lstStyle/>
          <a:p>
            <a:pPr algn="ctr" defTabSz="1216025"/>
            <a:r>
              <a:rPr lang="en-US" sz="4800" smtClean="0"/>
              <a:t>Underlying prices in the nodes of the tree</a:t>
            </a:r>
            <a:endParaRPr lang="ru-RU" sz="4800" smtClean="0"/>
          </a:p>
        </p:txBody>
      </p:sp>
      <p:pic>
        <p:nvPicPr>
          <p:cNvPr id="22530" name="Picture 2"/>
          <p:cNvPicPr>
            <a:picLocks noChangeAspect="1" noChangeArrowheads="1"/>
          </p:cNvPicPr>
          <p:nvPr/>
        </p:nvPicPr>
        <p:blipFill>
          <a:blip r:embed="rId2"/>
          <a:srcRect/>
          <a:stretch>
            <a:fillRect/>
          </a:stretch>
        </p:blipFill>
        <p:spPr bwMode="auto">
          <a:xfrm>
            <a:off x="2493963" y="981075"/>
            <a:ext cx="8064500" cy="5578475"/>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pPr>
              <a:defRPr/>
            </a:pPr>
            <a:fld id="{4F40FAE6-3A38-4FD4-B57A-3DE42FB51CEA}" type="slidenum">
              <a:rPr lang="ru-RU"/>
              <a:pPr>
                <a:defRPr/>
              </a:pPr>
              <a:t>9</a:t>
            </a:fld>
            <a:endParaRPr lang="ru-RU" dirty="0"/>
          </a:p>
        </p:txBody>
      </p:sp>
      <p:sp>
        <p:nvSpPr>
          <p:cNvPr id="41986" name="Заголовок 12"/>
          <p:cNvSpPr>
            <a:spLocks noGrp="1"/>
          </p:cNvSpPr>
          <p:nvPr>
            <p:ph type="title" idx="4294967295"/>
          </p:nvPr>
        </p:nvSpPr>
        <p:spPr>
          <a:xfrm>
            <a:off x="1198563" y="0"/>
            <a:ext cx="10512425" cy="765175"/>
          </a:xfrm>
        </p:spPr>
        <p:txBody>
          <a:bodyPr/>
          <a:lstStyle/>
          <a:p>
            <a:pPr algn="ctr" defTabSz="1216025"/>
            <a:r>
              <a:rPr lang="en-US" sz="4800" smtClean="0"/>
              <a:t>Model of the risk-neutral options market</a:t>
            </a:r>
            <a:endParaRPr lang="ru-RU" sz="4800" smtClean="0"/>
          </a:p>
        </p:txBody>
      </p:sp>
      <p:sp>
        <p:nvSpPr>
          <p:cNvPr id="41988" name="Text Box 4"/>
          <p:cNvSpPr txBox="1">
            <a:spLocks noChangeArrowheads="1"/>
          </p:cNvSpPr>
          <p:nvPr/>
        </p:nvSpPr>
        <p:spPr bwMode="auto">
          <a:xfrm>
            <a:off x="1125538" y="692150"/>
            <a:ext cx="10801350" cy="5699125"/>
          </a:xfrm>
          <a:prstGeom prst="rect">
            <a:avLst/>
          </a:prstGeom>
          <a:noFill/>
          <a:ln w="9525">
            <a:noFill/>
            <a:miter lim="800000"/>
            <a:headEnd/>
            <a:tailEnd/>
          </a:ln>
          <a:effectLst/>
        </p:spPr>
        <p:txBody>
          <a:bodyPr>
            <a:spAutoFit/>
          </a:bodyPr>
          <a:lstStyle/>
          <a:p>
            <a:pPr defTabSz="914400">
              <a:buFontTx/>
              <a:buChar char="•"/>
            </a:pPr>
            <a:r>
              <a:rPr lang="en-US"/>
              <a:t>  </a:t>
            </a:r>
            <a:r>
              <a:rPr lang="en-US" sz="2000"/>
              <a:t>For simplicity the working days are considered only. There are 21 working days in each month. So, in this respect a year consists of 252 days. Each trading day is considered as one moment; we do not consider online trading.  </a:t>
            </a:r>
          </a:p>
          <a:p>
            <a:pPr defTabSz="914400">
              <a:buFontTx/>
              <a:buChar char="•"/>
            </a:pPr>
            <a:r>
              <a:rPr lang="en-US" sz="2000"/>
              <a:t> The options expire on the 21st day of the relevant month. Settlement on the expired options is fulfilled immediately after trading. The new options appear on the 1st day of each month. </a:t>
            </a:r>
          </a:p>
          <a:p>
            <a:pPr defTabSz="914400">
              <a:buFontTx/>
              <a:buChar char="•"/>
            </a:pPr>
            <a:r>
              <a:rPr lang="en-US" sz="2000"/>
              <a:t>  It is also assumed that underlying asset spot price follows a geometric Brownian motion. The underlying price volatility  is a constant. Options are priced based on the Black-Scholes formula. </a:t>
            </a:r>
          </a:p>
          <a:p>
            <a:pPr defTabSz="914400">
              <a:buFontTx/>
              <a:buChar char="•"/>
            </a:pPr>
            <a:r>
              <a:rPr lang="en-US" sz="2000"/>
              <a:t>  Some commission is collected for each trade. </a:t>
            </a:r>
          </a:p>
          <a:p>
            <a:pPr defTabSz="914400">
              <a:buFontTx/>
              <a:buChar char="•"/>
            </a:pPr>
            <a:r>
              <a:rPr lang="en-US" sz="2000"/>
              <a:t>  For simplicity, underlying asset trading is not considered; an investor can buy and sell options only. </a:t>
            </a:r>
          </a:p>
          <a:p>
            <a:pPr defTabSz="914400">
              <a:buFontTx/>
              <a:buChar char="•"/>
            </a:pPr>
            <a:r>
              <a:rPr lang="en-US" sz="2000"/>
              <a:t> On any day only such options are traded for which the logarithms of the ratios of their strikes over the current underlying price belong to the interval </a:t>
            </a:r>
          </a:p>
          <a:p>
            <a:pPr defTabSz="914400"/>
            <a:r>
              <a:rPr lang="en-US" sz="2000"/>
              <a:t>                              		                       						(4)</a:t>
            </a:r>
          </a:p>
          <a:p>
            <a:pPr defTabSz="914400"/>
            <a:r>
              <a:rPr lang="en-US" sz="2000"/>
              <a:t>where r  is a risk-free rate,  t  is time to expiry. These conditions simulate low options liquidity near expiry and for strikes which are far from the money. </a:t>
            </a:r>
          </a:p>
          <a:p>
            <a:pPr defTabSz="914400">
              <a:buFontTx/>
              <a:buChar char="•"/>
            </a:pPr>
            <a:r>
              <a:rPr lang="en-US"/>
              <a:t>  </a:t>
            </a:r>
            <a:r>
              <a:rPr lang="en-US" sz="2000"/>
              <a:t>To trade options on the market, collateral is required. In our market the maintenance margin is determined according to the first step of </a:t>
            </a:r>
            <a:r>
              <a:rPr lang="en-US" sz="2000" u="sng"/>
              <a:t>S</a:t>
            </a:r>
            <a:r>
              <a:rPr lang="en-US" sz="2000"/>
              <a:t>tandard </a:t>
            </a:r>
            <a:r>
              <a:rPr lang="en-US" sz="2000" u="sng"/>
              <a:t>P</a:t>
            </a:r>
            <a:r>
              <a:rPr lang="en-US" sz="2000"/>
              <a:t>ortfolio </a:t>
            </a:r>
            <a:r>
              <a:rPr lang="en-US" sz="2000" u="sng"/>
              <a:t>AN</a:t>
            </a:r>
            <a:r>
              <a:rPr lang="en-US" sz="2000"/>
              <a:t>alysis of Risk (SPAN)</a:t>
            </a:r>
            <a:r>
              <a:rPr lang="ru-RU" sz="2000"/>
              <a:t> </a:t>
            </a:r>
          </a:p>
        </p:txBody>
      </p:sp>
      <p:sp>
        <p:nvSpPr>
          <p:cNvPr id="41990" name="Rectangle 6"/>
          <p:cNvSpPr>
            <a:spLocks noChangeArrowheads="1"/>
          </p:cNvSpPr>
          <p:nvPr/>
        </p:nvSpPr>
        <p:spPr bwMode="auto">
          <a:xfrm>
            <a:off x="0" y="3309938"/>
            <a:ext cx="12188825" cy="0"/>
          </a:xfrm>
          <a:prstGeom prst="rect">
            <a:avLst/>
          </a:prstGeom>
          <a:noFill/>
          <a:ln w="9525">
            <a:noFill/>
            <a:miter lim="800000"/>
            <a:headEnd/>
            <a:tailEnd/>
          </a:ln>
          <a:effectLst/>
        </p:spPr>
        <p:txBody>
          <a:bodyPr wrap="none" anchor="ctr">
            <a:spAutoFit/>
          </a:bodyPr>
          <a:lstStyle/>
          <a:p>
            <a:endParaRPr lang="ru-RU"/>
          </a:p>
        </p:txBody>
      </p:sp>
      <p:graphicFrame>
        <p:nvGraphicFramePr>
          <p:cNvPr id="41989" name="Object 5"/>
          <p:cNvGraphicFramePr>
            <a:graphicFrameLocks noChangeAspect="1"/>
          </p:cNvGraphicFramePr>
          <p:nvPr/>
        </p:nvGraphicFramePr>
        <p:xfrm>
          <a:off x="5589588" y="4797425"/>
          <a:ext cx="1444625" cy="293688"/>
        </p:xfrm>
        <a:graphic>
          <a:graphicData uri="http://schemas.openxmlformats.org/presentationml/2006/ole">
            <p:oleObj spid="_x0000_s41989" name="Формула" r:id="rId3" imgW="1168200" imgH="241200" progId="Equation.3">
              <p:embed/>
            </p:oleObj>
          </a:graphicData>
        </a:graphic>
      </p:graphicFrame>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Tech_16x9">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Tech_16x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spDef>
      <a:spPr/>
      <a:bodyPr rtlCol="0" anchor="ctr"/>
      <a:lstStyle>
        <a:defPPr algn="ctr">
          <a:defRPr sz="2800"/>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800"/>
        </a:defPPr>
      </a:lstStyle>
    </a:txDef>
  </a:objectDefaults>
  <a:extraClrSchemeLst/>
</a:theme>
</file>

<file path=ppt/theme/theme2.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Tech_16x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ppt/theme/theme3.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Tech_16x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Презентация с тройной линией (широкоэкранный формат)</Template>
  <TotalTime>213</TotalTime>
  <Words>1724</Words>
  <Application>Microsoft Office PowerPoint</Application>
  <PresentationFormat>Произвольный</PresentationFormat>
  <Paragraphs>93</Paragraphs>
  <Slides>23</Slides>
  <Notes>0</Notes>
  <HiddenSlides>0</HiddenSlides>
  <MMClips>0</MMClips>
  <ScaleCrop>false</ScaleCrop>
  <HeadingPairs>
    <vt:vector size="8" baseType="variant">
      <vt:variant>
        <vt:lpstr>Использованные шрифты</vt:lpstr>
      </vt:variant>
      <vt:variant>
        <vt:i4>2</vt:i4>
      </vt:variant>
      <vt:variant>
        <vt:lpstr>Шаблон оформления</vt:lpstr>
      </vt:variant>
      <vt:variant>
        <vt:i4>3</vt:i4>
      </vt:variant>
      <vt:variant>
        <vt:lpstr>Внедренные серверы OLE</vt:lpstr>
      </vt:variant>
      <vt:variant>
        <vt:i4>2</vt:i4>
      </vt:variant>
      <vt:variant>
        <vt:lpstr>Заголовки слайдов</vt:lpstr>
      </vt:variant>
      <vt:variant>
        <vt:i4>23</vt:i4>
      </vt:variant>
    </vt:vector>
  </HeadingPairs>
  <TitlesOfParts>
    <vt:vector size="30" baseType="lpstr">
      <vt:lpstr>Calibri</vt:lpstr>
      <vt:lpstr>Arial</vt:lpstr>
      <vt:lpstr>Tech_16x9</vt:lpstr>
      <vt:lpstr>Tech_16x9</vt:lpstr>
      <vt:lpstr>Tech_16x9</vt:lpstr>
      <vt:lpstr>Equation</vt:lpstr>
      <vt:lpstr>Microsoft Equation 3.0</vt:lpstr>
      <vt:lpstr>Управление портфелем опционов в риск-нейтральном мире</vt:lpstr>
      <vt:lpstr>Real option markets</vt:lpstr>
      <vt:lpstr>Collateral. Standard Portfolio ANalysis of Risk</vt:lpstr>
      <vt:lpstr>Standard Portfolio ANalysis of Risk. Scanning risk scenarios</vt:lpstr>
      <vt:lpstr>Scanning risk example on 11.01.2011 with EUR/USD American Style Options</vt:lpstr>
      <vt:lpstr>Risk-neutral world. How to invest?</vt:lpstr>
      <vt:lpstr>Scenario tree for the stochastic program</vt:lpstr>
      <vt:lpstr>Underlying prices in the nodes of the tree</vt:lpstr>
      <vt:lpstr>Model of the risk-neutral options market</vt:lpstr>
      <vt:lpstr>Problem of option portfolio optimization. I</vt:lpstr>
      <vt:lpstr>Problem of option portfolio optimization. II  </vt:lpstr>
      <vt:lpstr>Problem of option portfolio optimization. III  </vt:lpstr>
      <vt:lpstr>Problem of option portfolio optimization. IV  </vt:lpstr>
      <vt:lpstr>Values of variables                   in the result of one expiration portfolio optimization         </vt:lpstr>
      <vt:lpstr>Parameters of simulation of option portfolio management</vt:lpstr>
      <vt:lpstr>Слайд 16</vt:lpstr>
      <vt:lpstr>Слайд 17</vt:lpstr>
      <vt:lpstr>Слайд 18</vt:lpstr>
      <vt:lpstr>Слайд 19</vt:lpstr>
      <vt:lpstr>Слайд 20</vt:lpstr>
      <vt:lpstr>Слайд 21</vt:lpstr>
      <vt:lpstr>Слайд 22</vt:lpstr>
      <vt:lpstr>Слайд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Управление портфелем опционов в риск-нейтральном мире</dc:title>
  <dc:creator/>
  <cp:keywords/>
  <cp:lastModifiedBy/>
  <cp:revision>53</cp:revision>
  <dcterms:created xsi:type="dcterms:W3CDTF">2014-03-10T11:09:48Z</dcterms:created>
  <dcterms:modified xsi:type="dcterms:W3CDTF">2014-03-19T09:25:47Z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TC027879909991</vt:lpwstr>
  </property>
</Properties>
</file>