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4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12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CEE42-9552-3D47-84D4-98CC2E422EC0}" type="datetimeFigureOut">
              <a:rPr lang="en-US" smtClean="0"/>
              <a:t>4/27/15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7A6A5-384D-9847-A5DB-A340C3BC0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310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CEE42-9552-3D47-84D4-98CC2E422EC0}" type="datetimeFigureOut">
              <a:rPr lang="en-US" smtClean="0"/>
              <a:t>4/27/15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7A6A5-384D-9847-A5DB-A340C3BC0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695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CEE42-9552-3D47-84D4-98CC2E422EC0}" type="datetimeFigureOut">
              <a:rPr lang="en-US" smtClean="0"/>
              <a:t>4/27/15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7A6A5-384D-9847-A5DB-A340C3BC0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242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CEE42-9552-3D47-84D4-98CC2E422EC0}" type="datetimeFigureOut">
              <a:rPr lang="en-US" smtClean="0"/>
              <a:t>4/27/15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7A6A5-384D-9847-A5DB-A340C3BC0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681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CEE42-9552-3D47-84D4-98CC2E422EC0}" type="datetimeFigureOut">
              <a:rPr lang="en-US" smtClean="0"/>
              <a:t>4/27/15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7A6A5-384D-9847-A5DB-A340C3BC0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104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CEE42-9552-3D47-84D4-98CC2E422EC0}" type="datetimeFigureOut">
              <a:rPr lang="en-US" smtClean="0"/>
              <a:t>4/27/15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7A6A5-384D-9847-A5DB-A340C3BC0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756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CEE42-9552-3D47-84D4-98CC2E422EC0}" type="datetimeFigureOut">
              <a:rPr lang="en-US" smtClean="0"/>
              <a:t>4/27/15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7A6A5-384D-9847-A5DB-A340C3BC0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557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CEE42-9552-3D47-84D4-98CC2E422EC0}" type="datetimeFigureOut">
              <a:rPr lang="en-US" smtClean="0"/>
              <a:t>4/27/15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7A6A5-384D-9847-A5DB-A340C3BC0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201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CEE42-9552-3D47-84D4-98CC2E422EC0}" type="datetimeFigureOut">
              <a:rPr lang="en-US" smtClean="0"/>
              <a:t>4/27/15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7A6A5-384D-9847-A5DB-A340C3BC0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711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CEE42-9552-3D47-84D4-98CC2E422EC0}" type="datetimeFigureOut">
              <a:rPr lang="en-US" smtClean="0"/>
              <a:t>4/27/15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7A6A5-384D-9847-A5DB-A340C3BC0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072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CEE42-9552-3D47-84D4-98CC2E422EC0}" type="datetimeFigureOut">
              <a:rPr lang="en-US" smtClean="0"/>
              <a:t>4/27/15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7A6A5-384D-9847-A5DB-A340C3BC0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743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CEE42-9552-3D47-84D4-98CC2E422EC0}" type="datetimeFigureOut">
              <a:rPr lang="en-US" smtClean="0"/>
              <a:t>4/27/15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7A6A5-384D-9847-A5DB-A340C3BC0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604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mailto:earbatli@gmail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Applying </a:t>
            </a:r>
            <a:r>
              <a:rPr lang="en-US" dirty="0" smtClean="0">
                <a:solidFill>
                  <a:srgbClr val="0000FF"/>
                </a:solidFill>
              </a:rPr>
              <a:t>for a Ph.D. Program in Economics/</a:t>
            </a:r>
            <a:r>
              <a:rPr lang="en-US" dirty="0" smtClean="0">
                <a:solidFill>
                  <a:srgbClr val="0000FF"/>
                </a:solidFill>
              </a:rPr>
              <a:t>Finance </a:t>
            </a:r>
            <a:endParaRPr lang="tr-TR" dirty="0">
              <a:solidFill>
                <a:srgbClr val="00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5536" y="1658665"/>
            <a:ext cx="6400800" cy="4464496"/>
          </a:xfrm>
        </p:spPr>
        <p:txBody>
          <a:bodyPr>
            <a:noAutofit/>
          </a:bodyPr>
          <a:lstStyle/>
          <a:p>
            <a:r>
              <a:rPr lang="en-US" sz="3600" dirty="0" err="1" smtClean="0">
                <a:solidFill>
                  <a:schemeClr val="tx1"/>
                </a:solidFill>
              </a:rPr>
              <a:t>Eren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Arbatl</a:t>
            </a:r>
            <a:r>
              <a:rPr lang="tr-TR" sz="3600" dirty="0" smtClean="0">
                <a:solidFill>
                  <a:schemeClr val="tx1"/>
                </a:solidFill>
              </a:rPr>
              <a:t>ı</a:t>
            </a:r>
          </a:p>
          <a:p>
            <a:r>
              <a:rPr lang="tr-TR" sz="2400" dirty="0" err="1" smtClean="0">
                <a:solidFill>
                  <a:schemeClr val="tx1"/>
                </a:solidFill>
              </a:rPr>
              <a:t>Assistant</a:t>
            </a:r>
            <a:r>
              <a:rPr lang="tr-TR" sz="2400" dirty="0" smtClean="0">
                <a:solidFill>
                  <a:schemeClr val="tx1"/>
                </a:solidFill>
              </a:rPr>
              <a:t> </a:t>
            </a:r>
            <a:r>
              <a:rPr lang="tr-TR" sz="2400" dirty="0" err="1" smtClean="0">
                <a:solidFill>
                  <a:schemeClr val="tx1"/>
                </a:solidFill>
              </a:rPr>
              <a:t>Professor</a:t>
            </a:r>
            <a:r>
              <a:rPr lang="tr-TR" sz="2400" dirty="0" smtClean="0">
                <a:solidFill>
                  <a:schemeClr val="tx1"/>
                </a:solidFill>
              </a:rPr>
              <a:t>,</a:t>
            </a:r>
          </a:p>
          <a:p>
            <a:r>
              <a:rPr lang="tr-TR" sz="2400" dirty="0" err="1" smtClean="0">
                <a:solidFill>
                  <a:schemeClr val="tx1"/>
                </a:solidFill>
              </a:rPr>
              <a:t>Higher</a:t>
            </a:r>
            <a:r>
              <a:rPr lang="tr-TR" sz="2400" dirty="0" smtClean="0">
                <a:solidFill>
                  <a:schemeClr val="tx1"/>
                </a:solidFill>
              </a:rPr>
              <a:t> </a:t>
            </a:r>
            <a:r>
              <a:rPr lang="tr-TR" sz="2400" dirty="0">
                <a:solidFill>
                  <a:schemeClr val="tx1"/>
                </a:solidFill>
              </a:rPr>
              <a:t>School of </a:t>
            </a:r>
            <a:r>
              <a:rPr lang="tr-TR" sz="2400" dirty="0" err="1" smtClean="0">
                <a:solidFill>
                  <a:schemeClr val="tx1"/>
                </a:solidFill>
              </a:rPr>
              <a:t>Economics</a:t>
            </a:r>
            <a:endParaRPr lang="tr-TR" sz="2400" dirty="0">
              <a:solidFill>
                <a:schemeClr val="tx1"/>
              </a:solidFill>
            </a:endParaRPr>
          </a:p>
          <a:p>
            <a:endParaRPr lang="tr-TR" sz="2400" dirty="0" smtClean="0">
              <a:solidFill>
                <a:schemeClr val="tx1"/>
              </a:solidFill>
            </a:endParaRPr>
          </a:p>
          <a:p>
            <a:r>
              <a:rPr lang="tr-TR" sz="2400" dirty="0" smtClean="0">
                <a:solidFill>
                  <a:schemeClr val="tx1"/>
                </a:solidFill>
              </a:rPr>
              <a:t>April 27</a:t>
            </a:r>
            <a:r>
              <a:rPr lang="en-US" sz="2400" dirty="0" smtClean="0">
                <a:solidFill>
                  <a:schemeClr val="tx1"/>
                </a:solidFill>
              </a:rPr>
              <a:t>, 2015</a:t>
            </a:r>
            <a:endParaRPr lang="tr-TR" sz="2400" dirty="0">
              <a:solidFill>
                <a:schemeClr val="tx1"/>
              </a:solidFill>
            </a:endParaRPr>
          </a:p>
          <a:p>
            <a:endParaRPr lang="tr-TR" sz="2400" dirty="0" smtClean="0">
              <a:solidFill>
                <a:schemeClr val="tx1"/>
              </a:solidFill>
            </a:endParaRPr>
          </a:p>
          <a:p>
            <a:pPr algn="l"/>
            <a:r>
              <a:rPr lang="tr-TR" sz="2400" dirty="0" smtClean="0">
                <a:solidFill>
                  <a:schemeClr val="tx1"/>
                </a:solidFill>
              </a:rPr>
              <a:t>Office: 3116 A</a:t>
            </a:r>
          </a:p>
          <a:p>
            <a:pPr algn="l"/>
            <a:r>
              <a:rPr lang="tr-TR" sz="2400" dirty="0" smtClean="0">
                <a:solidFill>
                  <a:schemeClr val="tx1"/>
                </a:solidFill>
              </a:rPr>
              <a:t>e-mail: </a:t>
            </a:r>
            <a:r>
              <a:rPr lang="tr-TR" sz="2400" dirty="0" err="1" smtClean="0">
                <a:solidFill>
                  <a:schemeClr val="tx1"/>
                </a:solidFill>
              </a:rPr>
              <a:t>earbatli@gmail.com</a:t>
            </a:r>
            <a:endParaRPr lang="tr-TR" sz="2400" dirty="0" smtClean="0">
              <a:solidFill>
                <a:schemeClr val="tx1"/>
              </a:solidFill>
            </a:endParaRPr>
          </a:p>
          <a:p>
            <a:pPr algn="l"/>
            <a:r>
              <a:rPr lang="tr-TR" sz="2400" dirty="0" smtClean="0">
                <a:solidFill>
                  <a:schemeClr val="tx1"/>
                </a:solidFill>
              </a:rPr>
              <a:t>@</a:t>
            </a:r>
            <a:r>
              <a:rPr lang="tr-TR" sz="2400" dirty="0" err="1" smtClean="0">
                <a:solidFill>
                  <a:schemeClr val="tx1"/>
                </a:solidFill>
              </a:rPr>
              <a:t>earbatli</a:t>
            </a:r>
            <a:r>
              <a:rPr lang="tr-TR" sz="2400" dirty="0">
                <a:solidFill>
                  <a:schemeClr val="tx1"/>
                </a:solidFill>
              </a:rPr>
              <a:t> </a:t>
            </a:r>
            <a:r>
              <a:rPr lang="tr-TR" sz="2400" dirty="0" smtClean="0">
                <a:solidFill>
                  <a:schemeClr val="tx1"/>
                </a:solidFill>
              </a:rPr>
              <a:t>on </a:t>
            </a:r>
            <a:r>
              <a:rPr lang="tr-TR" sz="2400" dirty="0" err="1" smtClean="0">
                <a:solidFill>
                  <a:schemeClr val="tx1"/>
                </a:solidFill>
              </a:rPr>
              <a:t>Twitter</a:t>
            </a:r>
            <a:endParaRPr lang="tr-TR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73185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What I need to help you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 description of your student profile </a:t>
            </a:r>
          </a:p>
          <a:p>
            <a:pPr lvl="1"/>
            <a:r>
              <a:rPr lang="en-US" dirty="0" smtClean="0"/>
              <a:t>grades from econ and math courses, cumulative GPA</a:t>
            </a:r>
          </a:p>
          <a:p>
            <a:pPr lvl="1"/>
            <a:r>
              <a:rPr lang="en-US" dirty="0" smtClean="0"/>
              <a:t>academic interests, do you aim for M.A. or Ph.D. Finance/Econ, geographical preference</a:t>
            </a:r>
          </a:p>
          <a:p>
            <a:r>
              <a:rPr lang="en-US" dirty="0" smtClean="0"/>
              <a:t>The best draft of your CV and SOP (work on it hard before you send it to me)</a:t>
            </a:r>
          </a:p>
          <a:p>
            <a:r>
              <a:rPr lang="en-US" dirty="0" smtClean="0"/>
              <a:t>Excel sheet with the name of the programs you consider</a:t>
            </a:r>
          </a:p>
          <a:p>
            <a:r>
              <a:rPr lang="en-US" dirty="0" smtClean="0"/>
              <a:t>Make appointment with me early 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7605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90254" y="1554954"/>
            <a:ext cx="589905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200" dirty="0" smtClean="0"/>
              <a:t>Eren </a:t>
            </a:r>
            <a:r>
              <a:rPr lang="tr-TR" sz="3200" dirty="0" err="1" smtClean="0"/>
              <a:t>Arbatlı</a:t>
            </a:r>
            <a:endParaRPr lang="tr-TR" sz="3200" dirty="0" smtClean="0"/>
          </a:p>
          <a:p>
            <a:pPr algn="ctr"/>
            <a:r>
              <a:rPr lang="tr-TR" sz="3200" dirty="0" smtClean="0">
                <a:solidFill>
                  <a:schemeClr val="tx1"/>
                </a:solidFill>
              </a:rPr>
              <a:t>Office: 3116 A</a:t>
            </a:r>
          </a:p>
          <a:p>
            <a:pPr algn="ctr"/>
            <a:endParaRPr lang="tr-TR" sz="3200" dirty="0" smtClean="0">
              <a:solidFill>
                <a:schemeClr val="tx1"/>
              </a:solidFill>
            </a:endParaRPr>
          </a:p>
          <a:p>
            <a:pPr algn="ctr"/>
            <a:r>
              <a:rPr lang="tr-TR" sz="3200" dirty="0" smtClean="0">
                <a:solidFill>
                  <a:schemeClr val="tx1"/>
                </a:solidFill>
              </a:rPr>
              <a:t>e-mail: </a:t>
            </a:r>
            <a:r>
              <a:rPr lang="tr-TR" sz="3200" dirty="0" smtClean="0">
                <a:solidFill>
                  <a:schemeClr val="tx1"/>
                </a:solidFill>
                <a:hlinkClick r:id="rId2"/>
              </a:rPr>
              <a:t>earbatli@gmail.com</a:t>
            </a:r>
            <a:endParaRPr lang="tr-TR" sz="3200" dirty="0" smtClean="0">
              <a:solidFill>
                <a:schemeClr val="tx1"/>
              </a:solidFill>
            </a:endParaRPr>
          </a:p>
          <a:p>
            <a:pPr algn="ctr"/>
            <a:r>
              <a:rPr lang="tr-TR" sz="3200" dirty="0" err="1" smtClean="0">
                <a:solidFill>
                  <a:schemeClr val="tx1"/>
                </a:solidFill>
              </a:rPr>
              <a:t>https</a:t>
            </a:r>
            <a:r>
              <a:rPr lang="tr-TR" sz="3200" dirty="0" smtClean="0">
                <a:solidFill>
                  <a:schemeClr val="tx1"/>
                </a:solidFill>
              </a:rPr>
              <a:t>://</a:t>
            </a:r>
            <a:r>
              <a:rPr lang="tr-TR" sz="3200" dirty="0" err="1" smtClean="0">
                <a:solidFill>
                  <a:schemeClr val="tx1"/>
                </a:solidFill>
              </a:rPr>
              <a:t>sites.google.com</a:t>
            </a:r>
            <a:r>
              <a:rPr lang="tr-TR" sz="3200" dirty="0" smtClean="0">
                <a:solidFill>
                  <a:schemeClr val="tx1"/>
                </a:solidFill>
              </a:rPr>
              <a:t>/site/</a:t>
            </a:r>
            <a:r>
              <a:rPr lang="tr-TR" sz="3200" dirty="0" err="1" smtClean="0">
                <a:solidFill>
                  <a:schemeClr val="tx1"/>
                </a:solidFill>
              </a:rPr>
              <a:t>erenarbatli</a:t>
            </a:r>
            <a:r>
              <a:rPr lang="tr-TR" sz="3200" dirty="0" smtClean="0">
                <a:solidFill>
                  <a:schemeClr val="tx1"/>
                </a:solidFill>
              </a:rPr>
              <a:t>/</a:t>
            </a:r>
          </a:p>
          <a:p>
            <a:pPr algn="ctr"/>
            <a:r>
              <a:rPr lang="tr-TR" sz="3200" dirty="0" smtClean="0">
                <a:solidFill>
                  <a:schemeClr val="tx1"/>
                </a:solidFill>
              </a:rPr>
              <a:t>@</a:t>
            </a:r>
            <a:r>
              <a:rPr lang="tr-TR" sz="3200" dirty="0" err="1" smtClean="0">
                <a:solidFill>
                  <a:schemeClr val="tx1"/>
                </a:solidFill>
              </a:rPr>
              <a:t>earbatli</a:t>
            </a:r>
            <a:r>
              <a:rPr lang="tr-TR" sz="3200" dirty="0" smtClean="0">
                <a:solidFill>
                  <a:schemeClr val="tx1"/>
                </a:solidFill>
              </a:rPr>
              <a:t> on </a:t>
            </a:r>
            <a:r>
              <a:rPr lang="tr-TR" sz="3200" dirty="0" err="1" smtClean="0">
                <a:solidFill>
                  <a:schemeClr val="tx1"/>
                </a:solidFill>
              </a:rPr>
              <a:t>Twitter</a:t>
            </a:r>
            <a:endParaRPr lang="tr-TR" sz="3200" dirty="0" smtClean="0">
              <a:solidFill>
                <a:schemeClr val="tx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Contact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4554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marL="57150" indent="0">
              <a:buNone/>
            </a:pPr>
            <a:r>
              <a:rPr lang="en-US" b="1" u="sng" dirty="0" smtClean="0"/>
              <a:t>Application </a:t>
            </a:r>
            <a:r>
              <a:rPr lang="en-US" b="1" u="sng" dirty="0"/>
              <a:t>calendar:</a:t>
            </a:r>
          </a:p>
          <a:p>
            <a:pPr marL="57150" indent="0">
              <a:buNone/>
            </a:pPr>
            <a:r>
              <a:rPr lang="en-US" dirty="0">
                <a:solidFill>
                  <a:srgbClr val="0000FF"/>
                </a:solidFill>
              </a:rPr>
              <a:t>September-October:</a:t>
            </a:r>
            <a:r>
              <a:rPr lang="en-US" dirty="0"/>
              <a:t> </a:t>
            </a:r>
          </a:p>
          <a:p>
            <a:pPr marL="514350" indent="-247650">
              <a:buFont typeface="Courier New" pitchFamily="49" charset="0"/>
              <a:buChar char="o"/>
            </a:pPr>
            <a:r>
              <a:rPr lang="en-US" dirty="0" smtClean="0"/>
              <a:t>Start selecting </a:t>
            </a:r>
            <a:r>
              <a:rPr lang="en-US" dirty="0"/>
              <a:t>schools </a:t>
            </a:r>
            <a:r>
              <a:rPr lang="en-US" dirty="0" smtClean="0"/>
              <a:t>(be careful about </a:t>
            </a:r>
            <a:r>
              <a:rPr lang="en-US" dirty="0"/>
              <a:t>additional requirements).</a:t>
            </a:r>
          </a:p>
          <a:p>
            <a:pPr marL="514350" indent="-247650">
              <a:buFont typeface="Courier New" pitchFamily="49" charset="0"/>
              <a:buChar char="o"/>
            </a:pPr>
            <a:r>
              <a:rPr lang="en-US" dirty="0"/>
              <a:t>Talk to professors for recommendation letters. </a:t>
            </a:r>
          </a:p>
          <a:p>
            <a:pPr marL="57150" indent="0">
              <a:buNone/>
            </a:pPr>
            <a:r>
              <a:rPr lang="en-US" dirty="0">
                <a:solidFill>
                  <a:srgbClr val="0000FF"/>
                </a:solidFill>
              </a:rPr>
              <a:t>September-November:</a:t>
            </a:r>
            <a:r>
              <a:rPr lang="en-US" dirty="0"/>
              <a:t> Practice for and take TOEFL/GRE </a:t>
            </a:r>
          </a:p>
          <a:p>
            <a:pPr marL="57150" indent="0">
              <a:buNone/>
            </a:pPr>
            <a:r>
              <a:rPr lang="en-US" dirty="0">
                <a:solidFill>
                  <a:srgbClr val="0000FF"/>
                </a:solidFill>
              </a:rPr>
              <a:t>December to late January: </a:t>
            </a:r>
            <a:r>
              <a:rPr lang="en-US" dirty="0"/>
              <a:t>Deadline for most applications </a:t>
            </a:r>
          </a:p>
          <a:p>
            <a:pPr marL="57150" indent="0">
              <a:buNone/>
            </a:pPr>
            <a:r>
              <a:rPr lang="en-US" dirty="0">
                <a:solidFill>
                  <a:srgbClr val="0000FF"/>
                </a:solidFill>
              </a:rPr>
              <a:t>February-April:</a:t>
            </a:r>
            <a:r>
              <a:rPr lang="en-US" dirty="0"/>
              <a:t> Acceptance letters received. First offers: mid-Feb.</a:t>
            </a:r>
          </a:p>
          <a:p>
            <a:pPr marL="57150" indent="0">
              <a:buNone/>
            </a:pPr>
            <a:r>
              <a:rPr lang="en-US" dirty="0">
                <a:solidFill>
                  <a:srgbClr val="0000FF"/>
                </a:solidFill>
              </a:rPr>
              <a:t>August:</a:t>
            </a:r>
            <a:r>
              <a:rPr lang="en-US" dirty="0"/>
              <a:t> Begin grad. s</a:t>
            </a:r>
            <a:r>
              <a:rPr lang="en-US" dirty="0" smtClean="0"/>
              <a:t>chool.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Applying for a Ph.D. in Economics/</a:t>
            </a:r>
            <a:r>
              <a:rPr lang="en-US" sz="3600" dirty="0" smtClean="0">
                <a:solidFill>
                  <a:srgbClr val="FF0000"/>
                </a:solidFill>
              </a:rPr>
              <a:t>Finance</a:t>
            </a:r>
            <a:endParaRPr lang="tr-TR" sz="36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134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68760"/>
            <a:ext cx="8677472" cy="4588238"/>
          </a:xfrm>
        </p:spPr>
        <p:txBody>
          <a:bodyPr>
            <a:normAutofit fontScale="62500" lnSpcReduction="20000"/>
          </a:bodyPr>
          <a:lstStyle/>
          <a:p>
            <a:pPr marL="514350" indent="-457200">
              <a:buFont typeface="+mj-lt"/>
              <a:buAutoNum type="arabicPeriod"/>
            </a:pPr>
            <a:r>
              <a:rPr lang="en-US" sz="5100" b="1" u="sng" dirty="0" smtClean="0"/>
              <a:t>Make a </a:t>
            </a:r>
            <a:r>
              <a:rPr lang="en-US" sz="5100" b="1" u="sng" dirty="0" smtClean="0"/>
              <a:t>Personal Timeline:</a:t>
            </a:r>
            <a:r>
              <a:rPr lang="en-US" sz="5100" b="1" dirty="0" smtClean="0"/>
              <a:t> </a:t>
            </a:r>
            <a:endParaRPr lang="en-US" sz="5100" b="1" dirty="0" smtClean="0"/>
          </a:p>
          <a:p>
            <a:pPr marL="0" indent="0">
              <a:buNone/>
            </a:pPr>
            <a:endParaRPr lang="en-US" sz="2600" dirty="0" smtClean="0"/>
          </a:p>
          <a:p>
            <a:pPr>
              <a:buFont typeface="Wingdings" pitchFamily="2" charset="2"/>
              <a:buChar char="§"/>
            </a:pPr>
            <a:r>
              <a:rPr lang="en-US" sz="5100" dirty="0" smtClean="0"/>
              <a:t>TOEFL/IELTS and GRE study time [about 3 months of </a:t>
            </a:r>
            <a:r>
              <a:rPr lang="en-US" sz="5100" dirty="0" smtClean="0"/>
              <a:t>regular </a:t>
            </a:r>
            <a:r>
              <a:rPr lang="en-US" sz="5100" dirty="0" smtClean="0"/>
              <a:t>studying]</a:t>
            </a:r>
          </a:p>
          <a:p>
            <a:pPr>
              <a:buFont typeface="Wingdings" pitchFamily="2" charset="2"/>
              <a:buChar char="§"/>
            </a:pPr>
            <a:r>
              <a:rPr lang="en-US" sz="5100" dirty="0" smtClean="0"/>
              <a:t>GRE test date[s]</a:t>
            </a:r>
          </a:p>
          <a:p>
            <a:pPr>
              <a:buFont typeface="Wingdings" pitchFamily="2" charset="2"/>
              <a:buChar char="§"/>
            </a:pPr>
            <a:r>
              <a:rPr lang="en-US" sz="5100" dirty="0" smtClean="0"/>
              <a:t>Statement of Purpose (SOP) deadlines</a:t>
            </a:r>
          </a:p>
          <a:p>
            <a:pPr>
              <a:buFont typeface="Wingdings" pitchFamily="2" charset="2"/>
              <a:buChar char="§"/>
            </a:pPr>
            <a:r>
              <a:rPr lang="en-US" sz="5100" dirty="0"/>
              <a:t>R</a:t>
            </a:r>
            <a:r>
              <a:rPr lang="en-US" sz="5100" dirty="0" smtClean="0"/>
              <a:t>ecommendation letter deadlines</a:t>
            </a:r>
          </a:p>
          <a:p>
            <a:pPr>
              <a:buFont typeface="Wingdings" pitchFamily="2" charset="2"/>
              <a:buChar char="§"/>
            </a:pPr>
            <a:r>
              <a:rPr lang="en-US" sz="5100" dirty="0"/>
              <a:t>A</a:t>
            </a:r>
            <a:r>
              <a:rPr lang="en-US" sz="5100" dirty="0" smtClean="0"/>
              <a:t>pplication deadlines, and supporting material deadlines. </a:t>
            </a:r>
          </a:p>
          <a:p>
            <a:pPr>
              <a:buFont typeface="Wingdings" pitchFamily="2" charset="2"/>
              <a:buChar char="§"/>
            </a:pPr>
            <a:r>
              <a:rPr lang="en-US" sz="5100" dirty="0" smtClean="0"/>
              <a:t>Build plenty of cushion time into your timeline.</a:t>
            </a:r>
          </a:p>
          <a:p>
            <a:pPr marL="1314450" lvl="2" indent="-457200"/>
            <a:endParaRPr lang="en-US" sz="1600" dirty="0" smtClean="0"/>
          </a:p>
          <a:p>
            <a:endParaRPr lang="tr-TR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7544" y="12576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>
                <a:solidFill>
                  <a:srgbClr val="FF0000"/>
                </a:solidFill>
              </a:rPr>
              <a:t>Applying for a Ph.D. in Economics/Finance</a:t>
            </a:r>
            <a:endParaRPr lang="tr-TR" sz="36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215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866" y="1036637"/>
            <a:ext cx="8568952" cy="562375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u="sng" dirty="0" smtClean="0"/>
              <a:t>2. Statement </a:t>
            </a:r>
            <a:r>
              <a:rPr lang="en-US" sz="2400" b="1" u="sng" dirty="0" smtClean="0"/>
              <a:t>of Purpose (SOP): </a:t>
            </a:r>
            <a:endParaRPr lang="en-US" sz="2000" u="sng" dirty="0" smtClean="0"/>
          </a:p>
          <a:p>
            <a:pPr marL="914400" lvl="1" indent="-514350"/>
            <a:r>
              <a:rPr lang="en-US" sz="2400" dirty="0" smtClean="0"/>
              <a:t>Can have a big impact on decisions</a:t>
            </a:r>
          </a:p>
          <a:p>
            <a:pPr marL="914400" lvl="1" indent="-514350"/>
            <a:r>
              <a:rPr lang="en-US" sz="2400" dirty="0" smtClean="0"/>
              <a:t>A weak spot </a:t>
            </a:r>
            <a:r>
              <a:rPr lang="en-US" sz="2400" dirty="0" smtClean="0"/>
              <a:t>for many </a:t>
            </a:r>
            <a:r>
              <a:rPr lang="en-US" sz="2400" dirty="0" smtClean="0"/>
              <a:t>Russian candidates</a:t>
            </a:r>
            <a:endParaRPr lang="en-US" sz="2400" u="sng" dirty="0" smtClean="0"/>
          </a:p>
          <a:p>
            <a:pPr marL="914400" lvl="1" indent="-514350"/>
            <a:r>
              <a:rPr lang="en-US" sz="2400" dirty="0" smtClean="0"/>
              <a:t>Nobody </a:t>
            </a:r>
            <a:r>
              <a:rPr lang="en-US" sz="2400" dirty="0"/>
              <a:t>cares about why you want to be an </a:t>
            </a:r>
            <a:r>
              <a:rPr lang="en-US" sz="2400" dirty="0" smtClean="0"/>
              <a:t>economist</a:t>
            </a:r>
          </a:p>
          <a:p>
            <a:pPr marL="1314450" lvl="2" indent="-514350"/>
            <a:r>
              <a:rPr lang="en-US" sz="2000" dirty="0" smtClean="0"/>
              <a:t>They care about whether you can become one and how!</a:t>
            </a:r>
          </a:p>
          <a:p>
            <a:pPr marL="914400" lvl="1" indent="-514350"/>
            <a:r>
              <a:rPr lang="en-US" sz="2400" dirty="0" smtClean="0"/>
              <a:t>Talk </a:t>
            </a:r>
            <a:r>
              <a:rPr lang="en-US" sz="2400" dirty="0"/>
              <a:t>intelligently about </a:t>
            </a:r>
            <a:r>
              <a:rPr lang="en-US" sz="2400" dirty="0" smtClean="0"/>
              <a:t>(1) your relevant achievements (grants/scholarships/awards/research papers) (2) your econ and math background (emphasize advanced courses) (3) your </a:t>
            </a:r>
            <a:r>
              <a:rPr lang="en-US" sz="2400" dirty="0"/>
              <a:t>topic(s) of </a:t>
            </a:r>
            <a:r>
              <a:rPr lang="en-US" sz="2400" dirty="0" smtClean="0"/>
              <a:t>interest (4) why you want that particular school</a:t>
            </a:r>
          </a:p>
          <a:p>
            <a:pPr marL="914400" lvl="1" indent="-514350"/>
            <a:r>
              <a:rPr lang="en-US" sz="2400" dirty="0" smtClean="0"/>
              <a:t>Convince them: </a:t>
            </a:r>
            <a:endParaRPr lang="en-US" sz="2400" dirty="0" smtClean="0"/>
          </a:p>
          <a:p>
            <a:pPr marL="1314450" lvl="2" indent="-514350"/>
            <a:r>
              <a:rPr lang="en-US" sz="2000" dirty="0" smtClean="0"/>
              <a:t>You like doing research</a:t>
            </a:r>
            <a:endParaRPr lang="en-US" sz="2000" dirty="0" smtClean="0"/>
          </a:p>
          <a:p>
            <a:pPr marL="1314450" lvl="2" indent="-514350"/>
            <a:r>
              <a:rPr lang="en-US" sz="2000" dirty="0" smtClean="0"/>
              <a:t>Y</a:t>
            </a:r>
            <a:r>
              <a:rPr lang="en-US" sz="2000" dirty="0" smtClean="0"/>
              <a:t>ou know what </a:t>
            </a:r>
            <a:r>
              <a:rPr lang="en-US" sz="2000" dirty="0"/>
              <a:t>a Ph.D. program </a:t>
            </a:r>
            <a:r>
              <a:rPr lang="en-US" sz="2000" dirty="0" smtClean="0"/>
              <a:t>entails</a:t>
            </a:r>
          </a:p>
          <a:p>
            <a:pPr marL="1314450" lvl="2" indent="-514350"/>
            <a:r>
              <a:rPr lang="en-US" sz="2000" dirty="0" smtClean="0"/>
              <a:t>You did your research on the particular program you are applying</a:t>
            </a:r>
            <a:endParaRPr lang="en-US" sz="20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67544" y="125760"/>
            <a:ext cx="8229600" cy="9108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>
                <a:solidFill>
                  <a:srgbClr val="FF0000"/>
                </a:solidFill>
              </a:rPr>
              <a:t>Applying for a Ph.D. in Economics/Finance</a:t>
            </a:r>
            <a:endParaRPr lang="tr-TR" sz="36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5954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Applying for a Ph.D. in Economics/</a:t>
            </a:r>
            <a:r>
              <a:rPr lang="en-US" sz="3600" dirty="0" smtClean="0">
                <a:solidFill>
                  <a:srgbClr val="FF0000"/>
                </a:solidFill>
              </a:rPr>
              <a:t>Finance</a:t>
            </a:r>
            <a:endParaRPr lang="tr-T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469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u="sng" dirty="0" smtClean="0"/>
              <a:t>2. Statement </a:t>
            </a:r>
            <a:r>
              <a:rPr lang="en-US" b="1" u="sng" dirty="0"/>
              <a:t>of Purpose (SOP</a:t>
            </a:r>
            <a:r>
              <a:rPr lang="en-US" b="1" u="sng" dirty="0" smtClean="0"/>
              <a:t>) </a:t>
            </a:r>
            <a:endParaRPr lang="en-US" b="1" dirty="0" smtClean="0"/>
          </a:p>
          <a:p>
            <a:pPr marL="914400" lvl="1" indent="-514350"/>
            <a:r>
              <a:rPr lang="en-US" dirty="0" smtClean="0"/>
              <a:t>Don’t </a:t>
            </a:r>
            <a:r>
              <a:rPr lang="en-US" dirty="0"/>
              <a:t>be humble ! Don’t understate your qualifications </a:t>
            </a:r>
            <a:r>
              <a:rPr lang="en-US" dirty="0" smtClean="0"/>
              <a:t>! But don’t lie either.</a:t>
            </a:r>
          </a:p>
          <a:p>
            <a:pPr marL="914400" lvl="1" indent="-514350"/>
            <a:r>
              <a:rPr lang="en-US" dirty="0" smtClean="0"/>
              <a:t>Point out the advanced (graduate)/difficult classes you took !</a:t>
            </a:r>
            <a:endParaRPr lang="en-US" dirty="0"/>
          </a:p>
          <a:p>
            <a:pPr marL="914400" lvl="1" indent="-514350"/>
            <a:r>
              <a:rPr lang="en-US" dirty="0"/>
              <a:t>Keep it at 1-2 </a:t>
            </a:r>
            <a:r>
              <a:rPr lang="en-US" dirty="0" smtClean="0"/>
              <a:t>pages (don’t exceed 1000 words). </a:t>
            </a:r>
            <a:endParaRPr lang="en-US" dirty="0"/>
          </a:p>
          <a:p>
            <a:pPr marL="914400" lvl="1" indent="-514350"/>
            <a:r>
              <a:rPr lang="en-US" dirty="0"/>
              <a:t>Don’t tell them your life story </a:t>
            </a:r>
            <a:endParaRPr lang="en-US" dirty="0" smtClean="0"/>
          </a:p>
          <a:p>
            <a:pPr marL="914400" lvl="1" indent="-514350"/>
            <a:r>
              <a:rPr lang="en-US" dirty="0" smtClean="0"/>
              <a:t>Read </a:t>
            </a:r>
            <a:r>
              <a:rPr lang="en-US" dirty="0"/>
              <a:t>successful examples on the web.</a:t>
            </a:r>
          </a:p>
          <a:p>
            <a:pPr marL="914400" lvl="1" indent="-514350"/>
            <a:r>
              <a:rPr lang="en-US" dirty="0"/>
              <a:t>Get feedback on structure and content </a:t>
            </a:r>
            <a:r>
              <a:rPr lang="en-US" dirty="0" smtClean="0"/>
              <a:t>from me and other IR </a:t>
            </a:r>
            <a:r>
              <a:rPr lang="en-US" dirty="0"/>
              <a:t>faculty </a:t>
            </a:r>
            <a:r>
              <a:rPr lang="en-US" dirty="0" smtClean="0"/>
              <a:t>members!</a:t>
            </a:r>
            <a:endParaRPr lang="en-US" dirty="0"/>
          </a:p>
          <a:p>
            <a:pPr marL="914400" lvl="1" indent="-514350"/>
            <a:r>
              <a:rPr lang="en-US" dirty="0"/>
              <a:t>Seek language support (proof-reading/corrections) from a native </a:t>
            </a:r>
            <a:r>
              <a:rPr lang="en-US" dirty="0" smtClean="0"/>
              <a:t>speaker.</a:t>
            </a:r>
            <a:endParaRPr lang="en-US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43015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Applying for a Ph.D. in Economics/</a:t>
            </a:r>
            <a:r>
              <a:rPr lang="en-US" sz="3600" dirty="0" smtClean="0">
                <a:solidFill>
                  <a:srgbClr val="FF0000"/>
                </a:solidFill>
              </a:rPr>
              <a:t>Finance</a:t>
            </a:r>
            <a:endParaRPr lang="tr-T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507288" cy="51125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u="sng" dirty="0" smtClean="0"/>
              <a:t>3. Recommendation </a:t>
            </a:r>
            <a:r>
              <a:rPr lang="en-US" sz="2800" b="1" u="sng" dirty="0" smtClean="0"/>
              <a:t>letters:</a:t>
            </a:r>
            <a:endParaRPr lang="en-US" sz="2000" b="1" dirty="0" smtClean="0"/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Very </a:t>
            </a:r>
            <a:r>
              <a:rPr lang="en-US" sz="2400" dirty="0" err="1" smtClean="0"/>
              <a:t>very</a:t>
            </a:r>
            <a:r>
              <a:rPr lang="en-US" sz="2400" dirty="0" smtClean="0"/>
              <a:t> important !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2-3 letters (minimum)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Mostly asked from econ./finance professors (letters from employers are less important)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Ask for a letter if any of these apply: you …</a:t>
            </a:r>
          </a:p>
          <a:p>
            <a:pPr marL="914400" lvl="4" indent="-457200">
              <a:buFont typeface="Wingdings" pitchFamily="2" charset="2"/>
              <a:buChar char="§"/>
            </a:pPr>
            <a:r>
              <a:rPr lang="en-US" sz="2400" dirty="0" smtClean="0"/>
              <a:t>took a class from him/her and did very well, </a:t>
            </a:r>
          </a:p>
          <a:p>
            <a:pPr marL="914400" lvl="4" indent="-457200">
              <a:buFont typeface="Wingdings" pitchFamily="2" charset="2"/>
              <a:buChar char="§"/>
            </a:pPr>
            <a:r>
              <a:rPr lang="en-US" sz="2400" dirty="0" smtClean="0"/>
              <a:t>wrote a strong essay/thesis/dissertation under his/her supervision,</a:t>
            </a:r>
          </a:p>
          <a:p>
            <a:pPr marL="914400" lvl="4" indent="-457200">
              <a:buFont typeface="Wingdings" pitchFamily="2" charset="2"/>
              <a:buChar char="§"/>
            </a:pPr>
            <a:r>
              <a:rPr lang="en-US" sz="2400" dirty="0" smtClean="0"/>
              <a:t>worked for him/her as an RA, </a:t>
            </a:r>
          </a:p>
          <a:p>
            <a:pPr marL="914400" lvl="4" indent="-457200">
              <a:buFont typeface="Wingdings" pitchFamily="2" charset="2"/>
              <a:buChar char="§"/>
            </a:pPr>
            <a:r>
              <a:rPr lang="en-US" sz="2400" dirty="0" smtClean="0"/>
              <a:t>had some close, personal interaction relevant to your application.</a:t>
            </a:r>
          </a:p>
        </p:txBody>
      </p:sp>
    </p:spTree>
    <p:extLst>
      <p:ext uri="{BB962C8B-B14F-4D97-AF65-F5344CB8AC3E}">
        <p14:creationId xmlns:p14="http://schemas.microsoft.com/office/powerpoint/2010/main" val="836901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Applying for a Ph.D. in Economics/</a:t>
            </a:r>
            <a:r>
              <a:rPr lang="en-US" sz="3200" dirty="0" smtClean="0">
                <a:solidFill>
                  <a:srgbClr val="FF0000"/>
                </a:solidFill>
              </a:rPr>
              <a:t>Finance</a:t>
            </a:r>
            <a:endParaRPr lang="tr-T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3" indent="0">
              <a:buNone/>
            </a:pPr>
            <a:r>
              <a:rPr lang="en-US" sz="2800" b="1" u="sng" dirty="0" smtClean="0"/>
              <a:t>3. Recommendation </a:t>
            </a:r>
            <a:r>
              <a:rPr lang="en-US" sz="2800" b="1" u="sng" dirty="0"/>
              <a:t>letters</a:t>
            </a:r>
            <a:r>
              <a:rPr lang="en-US" sz="2800" b="1" u="sng" dirty="0" smtClean="0"/>
              <a:t>:</a:t>
            </a:r>
            <a:endParaRPr lang="en-US" sz="2800" u="sng" dirty="0" smtClean="0"/>
          </a:p>
          <a:p>
            <a:pPr marL="457200" lvl="3" indent="-457200">
              <a:buFont typeface="Wingdings" pitchFamily="2" charset="2"/>
              <a:buChar char="q"/>
            </a:pPr>
            <a:r>
              <a:rPr lang="en-US" sz="2400" u="sng" dirty="0" smtClean="0"/>
              <a:t>Other </a:t>
            </a:r>
            <a:r>
              <a:rPr lang="en-US" sz="2400" u="sng" dirty="0"/>
              <a:t>things equal:</a:t>
            </a:r>
            <a:r>
              <a:rPr lang="en-US" sz="2400" dirty="0"/>
              <a:t> status/</a:t>
            </a:r>
            <a:r>
              <a:rPr lang="en-US" sz="2400" dirty="0" smtClean="0"/>
              <a:t>reputation/connections </a:t>
            </a:r>
            <a:r>
              <a:rPr lang="en-US" sz="2400" dirty="0"/>
              <a:t>of </a:t>
            </a:r>
            <a:r>
              <a:rPr lang="en-US" sz="2400" dirty="0" smtClean="0"/>
              <a:t>writer </a:t>
            </a:r>
            <a:r>
              <a:rPr lang="en-US" sz="2400" dirty="0"/>
              <a:t>has a positive impact</a:t>
            </a:r>
          </a:p>
          <a:p>
            <a:pPr marL="457200" lvl="3" indent="-457200">
              <a:buFont typeface="Wingdings" pitchFamily="2" charset="2"/>
              <a:buChar char="q"/>
            </a:pPr>
            <a:r>
              <a:rPr lang="en-US" sz="2400" dirty="0"/>
              <a:t>But things are usually not </a:t>
            </a:r>
            <a:r>
              <a:rPr lang="en-US" sz="2400" dirty="0" smtClean="0"/>
              <a:t>equal</a:t>
            </a:r>
            <a:endParaRPr lang="en-US" sz="2400" dirty="0"/>
          </a:p>
          <a:p>
            <a:pPr marL="457200" lvl="3" indent="-457200">
              <a:buFont typeface="Wingdings" pitchFamily="2" charset="2"/>
              <a:buChar char="q"/>
            </a:pPr>
            <a:r>
              <a:rPr lang="en-US" sz="2400" dirty="0" smtClean="0"/>
              <a:t>A mediocre or bad letter hurts more than a superb one helps.</a:t>
            </a:r>
            <a:endParaRPr lang="en-US" sz="2400" dirty="0"/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Good </a:t>
            </a:r>
            <a:r>
              <a:rPr lang="en-US" sz="2400" dirty="0"/>
              <a:t>recommendation = “This person can and will do </a:t>
            </a:r>
            <a:r>
              <a:rPr lang="en-US" sz="2400" dirty="0" smtClean="0"/>
              <a:t>good </a:t>
            </a:r>
            <a:r>
              <a:rPr lang="tr-TR" sz="2400" dirty="0" err="1" smtClean="0"/>
              <a:t>research</a:t>
            </a:r>
            <a:r>
              <a:rPr lang="tr-TR" sz="2400" dirty="0" smtClean="0"/>
              <a:t>” + </a:t>
            </a:r>
            <a:r>
              <a:rPr lang="tr-TR" sz="2400" dirty="0" err="1" smtClean="0"/>
              <a:t>backs</a:t>
            </a:r>
            <a:r>
              <a:rPr lang="tr-TR" sz="2400" dirty="0" smtClean="0"/>
              <a:t> </a:t>
            </a:r>
            <a:r>
              <a:rPr lang="tr-TR" sz="2400" dirty="0" err="1" smtClean="0"/>
              <a:t>this</a:t>
            </a:r>
            <a:r>
              <a:rPr lang="tr-TR" sz="2400" dirty="0" smtClean="0"/>
              <a:t> </a:t>
            </a:r>
            <a:r>
              <a:rPr lang="tr-TR" sz="2400" dirty="0" err="1" smtClean="0"/>
              <a:t>claim</a:t>
            </a:r>
            <a:r>
              <a:rPr lang="tr-TR" sz="2400" dirty="0" smtClean="0"/>
              <a:t> </a:t>
            </a:r>
            <a:r>
              <a:rPr lang="tr-TR" sz="2400" dirty="0" err="1" smtClean="0"/>
              <a:t>with</a:t>
            </a:r>
            <a:r>
              <a:rPr lang="tr-TR" sz="2400" dirty="0" smtClean="0"/>
              <a:t> </a:t>
            </a:r>
            <a:r>
              <a:rPr lang="tr-TR" sz="2400" dirty="0" err="1" smtClean="0"/>
              <a:t>comparative</a:t>
            </a:r>
            <a:r>
              <a:rPr lang="tr-TR" sz="2400" dirty="0" smtClean="0"/>
              <a:t> </a:t>
            </a:r>
            <a:r>
              <a:rPr lang="tr-TR" sz="2400" dirty="0" err="1" smtClean="0"/>
              <a:t>statements</a:t>
            </a:r>
            <a:r>
              <a:rPr lang="tr-TR" sz="2400" dirty="0" smtClean="0"/>
              <a:t>.</a:t>
            </a:r>
            <a:endParaRPr lang="tr-TR" dirty="0"/>
          </a:p>
          <a:p>
            <a:pPr>
              <a:buFont typeface="Wingdings" pitchFamily="2" charset="2"/>
              <a:buChar char="q"/>
            </a:pPr>
            <a:r>
              <a:rPr lang="tr-TR" sz="2400" dirty="0" smtClean="0"/>
              <a:t>Ask </a:t>
            </a:r>
            <a:r>
              <a:rPr lang="tr-TR" sz="2400" dirty="0" err="1" smtClean="0"/>
              <a:t>potential</a:t>
            </a:r>
            <a:r>
              <a:rPr lang="tr-TR" sz="2400" dirty="0" smtClean="0"/>
              <a:t> </a:t>
            </a:r>
            <a:r>
              <a:rPr lang="tr-TR" sz="2400" dirty="0" err="1" smtClean="0"/>
              <a:t>recommenders</a:t>
            </a:r>
            <a:r>
              <a:rPr lang="tr-TR" sz="2400" dirty="0"/>
              <a:t> </a:t>
            </a:r>
            <a:r>
              <a:rPr lang="tr-TR" sz="2400" dirty="0" err="1" smtClean="0"/>
              <a:t>whether</a:t>
            </a:r>
            <a:r>
              <a:rPr lang="tr-TR" sz="2400" dirty="0" smtClean="0"/>
              <a:t> </a:t>
            </a:r>
            <a:r>
              <a:rPr lang="tr-TR" sz="2400" dirty="0" err="1" smtClean="0"/>
              <a:t>they</a:t>
            </a:r>
            <a:r>
              <a:rPr lang="tr-TR" sz="2400" dirty="0" smtClean="0"/>
              <a:t> </a:t>
            </a:r>
            <a:r>
              <a:rPr lang="tr-TR" sz="2400" dirty="0" err="1" smtClean="0"/>
              <a:t>would</a:t>
            </a:r>
            <a:r>
              <a:rPr lang="tr-TR" sz="2400" dirty="0" smtClean="0"/>
              <a:t> be </a:t>
            </a:r>
            <a:r>
              <a:rPr lang="tr-TR" sz="2400" dirty="0" err="1" smtClean="0"/>
              <a:t>willing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tr-TR" sz="2400" dirty="0" err="1" smtClean="0"/>
              <a:t>write</a:t>
            </a:r>
            <a:r>
              <a:rPr lang="tr-TR" sz="2400" dirty="0" smtClean="0"/>
              <a:t> a “</a:t>
            </a:r>
            <a:r>
              <a:rPr lang="tr-TR" sz="2400" dirty="0" err="1" smtClean="0"/>
              <a:t>strong</a:t>
            </a:r>
            <a:r>
              <a:rPr lang="tr-TR" sz="2400" dirty="0" smtClean="0"/>
              <a:t>” </a:t>
            </a:r>
            <a:r>
              <a:rPr lang="tr-TR" sz="2400" dirty="0" err="1" smtClean="0"/>
              <a:t>letter</a:t>
            </a:r>
            <a:r>
              <a:rPr lang="tr-TR" sz="2400" dirty="0" smtClean="0"/>
              <a:t> </a:t>
            </a:r>
            <a:r>
              <a:rPr lang="tr-TR" sz="2400" dirty="0" err="1" smtClean="0"/>
              <a:t>or</a:t>
            </a:r>
            <a:r>
              <a:rPr lang="tr-TR" sz="2400" dirty="0" smtClean="0"/>
              <a:t> not.</a:t>
            </a: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24492968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Applying for a Ph.D. in Economics/</a:t>
            </a:r>
            <a:r>
              <a:rPr lang="en-US" sz="3600" dirty="0" smtClean="0">
                <a:solidFill>
                  <a:srgbClr val="FF0000"/>
                </a:solidFill>
              </a:rPr>
              <a:t>Finance</a:t>
            </a:r>
            <a:endParaRPr lang="tr-T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57150" indent="0">
              <a:buNone/>
            </a:pPr>
            <a:r>
              <a:rPr lang="en-US" sz="2800" b="1" u="sng" dirty="0" smtClean="0"/>
              <a:t>4. TOEFL</a:t>
            </a:r>
            <a:r>
              <a:rPr lang="en-US" sz="2800" b="1" u="sng" dirty="0" smtClean="0"/>
              <a:t>/GRE:</a:t>
            </a:r>
          </a:p>
          <a:p>
            <a:pPr marL="514350" indent="-457200"/>
            <a:r>
              <a:rPr lang="en-US" sz="2400" dirty="0" smtClean="0"/>
              <a:t>GRE </a:t>
            </a:r>
            <a:r>
              <a:rPr lang="en-US" sz="2400" dirty="0"/>
              <a:t>Verbal does not matter when TOEFL (or </a:t>
            </a:r>
            <a:r>
              <a:rPr lang="en-US" sz="2400" dirty="0" smtClean="0"/>
              <a:t>IELTS if accepted) </a:t>
            </a:r>
            <a:r>
              <a:rPr lang="en-US" sz="2400" dirty="0"/>
              <a:t>is </a:t>
            </a:r>
            <a:r>
              <a:rPr lang="en-US" sz="2400" dirty="0" smtClean="0"/>
              <a:t>well above </a:t>
            </a:r>
            <a:r>
              <a:rPr lang="en-US" sz="2400" dirty="0"/>
              <a:t>minimum requirements</a:t>
            </a:r>
          </a:p>
          <a:p>
            <a:pPr marL="514350" indent="-457200"/>
            <a:r>
              <a:rPr lang="en-US" sz="2400" dirty="0"/>
              <a:t>GRE </a:t>
            </a:r>
            <a:r>
              <a:rPr lang="en-US" sz="2400" dirty="0" smtClean="0"/>
              <a:t>Quantitative is </a:t>
            </a:r>
            <a:r>
              <a:rPr lang="en-US" sz="2400" dirty="0"/>
              <a:t>important (aim for top </a:t>
            </a:r>
            <a:r>
              <a:rPr lang="en-US" sz="2400" dirty="0" smtClean="0"/>
              <a:t>score, 170)</a:t>
            </a:r>
            <a:r>
              <a:rPr lang="en-US" sz="2400" dirty="0" smtClean="0"/>
              <a:t>. </a:t>
            </a:r>
            <a:r>
              <a:rPr lang="en-US" sz="2400" dirty="0"/>
              <a:t>Take GRE early, re-take if GRE </a:t>
            </a:r>
            <a:r>
              <a:rPr lang="en-US" sz="2400" dirty="0" smtClean="0"/>
              <a:t>Quantitative is </a:t>
            </a:r>
            <a:r>
              <a:rPr lang="en-US" sz="2400" dirty="0"/>
              <a:t>not in “good” range</a:t>
            </a:r>
          </a:p>
          <a:p>
            <a:pPr marL="514350" indent="-457200"/>
            <a:r>
              <a:rPr lang="en-US" sz="2400" dirty="0"/>
              <a:t>TOEFL minimum requirements: e.g. Chicago U. (26 from each section and 104 in total) 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179868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How I can help you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57662"/>
            <a:ext cx="8229600" cy="4525963"/>
          </a:xfrm>
        </p:spPr>
        <p:txBody>
          <a:bodyPr/>
          <a:lstStyle/>
          <a:p>
            <a:r>
              <a:rPr lang="en-US" dirty="0" smtClean="0"/>
              <a:t>Detailed comments on your SOPs, ways to improve it</a:t>
            </a:r>
          </a:p>
          <a:p>
            <a:r>
              <a:rPr lang="en-US" dirty="0" smtClean="0"/>
              <a:t>Advice on narrowing down list of schools to apply</a:t>
            </a:r>
          </a:p>
          <a:p>
            <a:r>
              <a:rPr lang="en-US" dirty="0" smtClean="0"/>
              <a:t>Advice on selecting faculty to ask for a recommendation</a:t>
            </a:r>
          </a:p>
          <a:p>
            <a:r>
              <a:rPr lang="en-US" dirty="0" smtClean="0"/>
              <a:t>Help with post-admission decisions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4532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816</Words>
  <Application>Microsoft Macintosh PowerPoint</Application>
  <PresentationFormat>On-screen Show (4:3)</PresentationFormat>
  <Paragraphs>89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Applying for a Ph.D. Program in Economics/Finance </vt:lpstr>
      <vt:lpstr>Applying for a Ph.D. in Economics/Finance</vt:lpstr>
      <vt:lpstr>PowerPoint Presentation</vt:lpstr>
      <vt:lpstr>PowerPoint Presentation</vt:lpstr>
      <vt:lpstr>Applying for a Ph.D. in Economics/Finance</vt:lpstr>
      <vt:lpstr>Applying for a Ph.D. in Economics/Finance</vt:lpstr>
      <vt:lpstr>Applying for a Ph.D. in Economics/Finance</vt:lpstr>
      <vt:lpstr>Applying for a Ph.D. in Economics/Finance</vt:lpstr>
      <vt:lpstr>How I can help you</vt:lpstr>
      <vt:lpstr>What I need to help you</vt:lpstr>
      <vt:lpstr>Contact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EREN ARBATLI</dc:creator>
  <cp:lastModifiedBy>EREN ARBATLI</cp:lastModifiedBy>
  <cp:revision>8</cp:revision>
  <dcterms:created xsi:type="dcterms:W3CDTF">2015-04-27T05:39:08Z</dcterms:created>
  <dcterms:modified xsi:type="dcterms:W3CDTF">2015-04-27T10:32:56Z</dcterms:modified>
</cp:coreProperties>
</file>