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2613"/>
    <a:srgbClr val="FBFBC5"/>
    <a:srgbClr val="2C5323"/>
    <a:srgbClr val="EAEAEA"/>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66" autoAdjust="0"/>
    <p:restoredTop sz="94716" autoAdjust="0"/>
  </p:normalViewPr>
  <p:slideViewPr>
    <p:cSldViewPr>
      <p:cViewPr>
        <p:scale>
          <a:sx n="40" d="100"/>
          <a:sy n="40" d="100"/>
        </p:scale>
        <p:origin x="-1740" y="-5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FC4C570B-3F61-420E-AA71-F2E80BCD5260}" type="datetimeFigureOut">
              <a:rPr lang="ru-RU" smtClean="0"/>
              <a:t>11.05.2015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85027300-313A-4865-AC58-7C22655BF62B}" type="slidenum">
              <a:rPr lang="ru-RU" smtClean="0"/>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C4C570B-3F61-420E-AA71-F2E80BCD5260}" type="datetimeFigureOut">
              <a:rPr lang="ru-RU" smtClean="0"/>
              <a:t>11.05.2015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027300-313A-4865-AC58-7C22655BF62B}" type="slidenum">
              <a:rPr lang="ru-RU" smtClean="0"/>
              <a:t>‹#›</a:t>
            </a:fld>
            <a:endParaRPr lang="ru-RU"/>
          </a:p>
        </p:txBody>
      </p:sp>
    </p:spTree>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C4C570B-3F61-420E-AA71-F2E80BCD5260}" type="datetimeFigureOut">
              <a:rPr lang="ru-RU" smtClean="0"/>
              <a:t>11.05.2015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027300-313A-4865-AC58-7C22655BF62B}" type="slidenum">
              <a:rPr lang="ru-RU" smtClean="0"/>
              <a:t>‹#›</a:t>
            </a:fld>
            <a:endParaRPr lang="ru-RU"/>
          </a:p>
        </p:txBody>
      </p:sp>
    </p:spTree>
  </p:cSld>
  <p:clrMapOvr>
    <a:masterClrMapping/>
  </p:clrMapOvr>
  <p:transition spd="med">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C4C570B-3F61-420E-AA71-F2E80BCD5260}" type="datetimeFigureOut">
              <a:rPr lang="ru-RU" smtClean="0"/>
              <a:t>11.05.2015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027300-313A-4865-AC58-7C22655BF62B}" type="slidenum">
              <a:rPr lang="ru-RU" smtClean="0"/>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C4C570B-3F61-420E-AA71-F2E80BCD5260}" type="datetimeFigureOut">
              <a:rPr lang="ru-RU" smtClean="0"/>
              <a:t>11.05.2015</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85027300-313A-4865-AC58-7C22655BF62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C4C570B-3F61-420E-AA71-F2E80BCD5260}" type="datetimeFigureOut">
              <a:rPr lang="ru-RU" smtClean="0"/>
              <a:t>11.05.2015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027300-313A-4865-AC58-7C22655BF62B}" type="slidenum">
              <a:rPr lang="ru-RU" smtClean="0"/>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FC4C570B-3F61-420E-AA71-F2E80BCD5260}" type="datetimeFigureOut">
              <a:rPr lang="ru-RU" smtClean="0"/>
              <a:t>11.05.2015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5027300-313A-4865-AC58-7C22655BF62B}" type="slidenum">
              <a:rPr lang="ru-RU" smtClean="0"/>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C4C570B-3F61-420E-AA71-F2E80BCD5260}" type="datetimeFigureOut">
              <a:rPr lang="ru-RU" smtClean="0"/>
              <a:t>11.05.2015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5027300-313A-4865-AC58-7C22655BF62B}" type="slidenum">
              <a:rPr lang="ru-RU" smtClean="0"/>
              <a:t>‹#›</a:t>
            </a:fld>
            <a:endParaRPr lang="ru-RU"/>
          </a:p>
        </p:txBody>
      </p:sp>
    </p:spTree>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C4C570B-3F61-420E-AA71-F2E80BCD5260}" type="datetimeFigureOut">
              <a:rPr lang="ru-RU" smtClean="0"/>
              <a:t>11.05.2015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5027300-313A-4865-AC58-7C22655BF62B}" type="slidenum">
              <a:rPr lang="ru-RU" smtClean="0"/>
              <a:t>‹#›</a:t>
            </a:fld>
            <a:endParaRPr lang="ru-RU"/>
          </a:p>
        </p:txBody>
      </p:sp>
    </p:spTree>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C4C570B-3F61-420E-AA71-F2E80BCD5260}" type="datetimeFigureOut">
              <a:rPr lang="ru-RU" smtClean="0"/>
              <a:t>11.05.2015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027300-313A-4865-AC58-7C22655BF62B}" type="slidenum">
              <a:rPr lang="ru-RU" smtClean="0"/>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C4C570B-3F61-420E-AA71-F2E80BCD5260}" type="datetimeFigureOut">
              <a:rPr lang="ru-RU" smtClean="0"/>
              <a:t>11.05.2015</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85027300-313A-4865-AC58-7C22655BF62B}" type="slidenum">
              <a:rPr lang="ru-RU" smtClean="0"/>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C4C570B-3F61-420E-AA71-F2E80BCD5260}" type="datetimeFigureOut">
              <a:rPr lang="ru-RU" smtClean="0"/>
              <a:t>11.05.2015</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5027300-313A-4865-AC58-7C22655BF62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ransition spd="med">
    <p:circl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71600" y="3284984"/>
            <a:ext cx="7640354" cy="3096344"/>
          </a:xfrm>
        </p:spPr>
        <p:txBody>
          <a:bodyPr>
            <a:normAutofit fontScale="77500" lnSpcReduction="20000"/>
          </a:bodyPr>
          <a:lstStyle/>
          <a:p>
            <a:r>
              <a:rPr lang="en-US" sz="3600" b="1" dirty="0" smtClean="0">
                <a:solidFill>
                  <a:srgbClr val="102613"/>
                </a:solidFill>
              </a:rPr>
              <a:t>Oleg </a:t>
            </a:r>
            <a:r>
              <a:rPr lang="en-US" sz="3600" b="1" dirty="0" err="1" smtClean="0">
                <a:solidFill>
                  <a:srgbClr val="102613"/>
                </a:solidFill>
              </a:rPr>
              <a:t>Ananyin</a:t>
            </a:r>
            <a:endParaRPr lang="ru-RU" sz="3600" dirty="0" smtClean="0">
              <a:solidFill>
                <a:srgbClr val="102613"/>
              </a:solidFill>
            </a:endParaRPr>
          </a:p>
          <a:p>
            <a:r>
              <a:rPr lang="en-US" sz="3600" i="1" dirty="0" smtClean="0">
                <a:solidFill>
                  <a:srgbClr val="102613"/>
                </a:solidFill>
              </a:rPr>
              <a:t>National Research University “Higher School of Economics” </a:t>
            </a:r>
            <a:r>
              <a:rPr lang="en-US" sz="3600" i="1" dirty="0" smtClean="0">
                <a:solidFill>
                  <a:srgbClr val="102613"/>
                </a:solidFill>
              </a:rPr>
              <a:t> </a:t>
            </a:r>
            <a:r>
              <a:rPr lang="en-US" sz="3600" i="1" dirty="0" smtClean="0">
                <a:solidFill>
                  <a:srgbClr val="102613"/>
                </a:solidFill>
              </a:rPr>
              <a:t>Moscow, </a:t>
            </a:r>
            <a:r>
              <a:rPr lang="en-US" sz="3600" i="1" dirty="0" smtClean="0">
                <a:solidFill>
                  <a:srgbClr val="102613"/>
                </a:solidFill>
              </a:rPr>
              <a:t>Russia</a:t>
            </a:r>
          </a:p>
          <a:p>
            <a:endParaRPr lang="en-US" sz="2800" b="1" i="1" dirty="0" smtClean="0">
              <a:solidFill>
                <a:schemeClr val="tx1"/>
              </a:solidFill>
            </a:endParaRPr>
          </a:p>
          <a:p>
            <a:endParaRPr lang="en-US" sz="2800" b="1" i="1" dirty="0" smtClean="0">
              <a:solidFill>
                <a:schemeClr val="tx1"/>
              </a:solidFill>
            </a:endParaRPr>
          </a:p>
          <a:p>
            <a:endParaRPr lang="en-US" sz="2800" b="1" i="1" dirty="0" smtClean="0">
              <a:solidFill>
                <a:srgbClr val="102613"/>
              </a:solidFill>
            </a:endParaRPr>
          </a:p>
          <a:p>
            <a:r>
              <a:rPr lang="en-US" sz="2800" b="1" dirty="0" smtClean="0">
                <a:solidFill>
                  <a:srgbClr val="102613"/>
                </a:solidFill>
              </a:rPr>
              <a:t>XIX </a:t>
            </a:r>
            <a:r>
              <a:rPr lang="en-US" sz="2800" b="1" dirty="0" smtClean="0">
                <a:solidFill>
                  <a:srgbClr val="102613"/>
                </a:solidFill>
              </a:rPr>
              <a:t>Annual Conference of ESHET – Rome, 14-16 May 2015 </a:t>
            </a:r>
          </a:p>
          <a:p>
            <a:r>
              <a:rPr lang="en-US" sz="2800" b="1" dirty="0" smtClean="0">
                <a:solidFill>
                  <a:srgbClr val="102613"/>
                </a:solidFill>
              </a:rPr>
              <a:t>“Great Controversies in Economics”</a:t>
            </a:r>
            <a:endParaRPr lang="ru-RU" sz="2800" dirty="0" smtClean="0">
              <a:solidFill>
                <a:srgbClr val="102613"/>
              </a:solidFill>
            </a:endParaRPr>
          </a:p>
          <a:p>
            <a:endParaRPr lang="ru-RU" dirty="0">
              <a:solidFill>
                <a:schemeClr val="tx1"/>
              </a:solidFill>
            </a:endParaRPr>
          </a:p>
        </p:txBody>
      </p:sp>
      <p:sp>
        <p:nvSpPr>
          <p:cNvPr id="2" name="Заголовок 1"/>
          <p:cNvSpPr>
            <a:spLocks noGrp="1"/>
          </p:cNvSpPr>
          <p:nvPr>
            <p:ph type="ctrTitle"/>
          </p:nvPr>
        </p:nvSpPr>
        <p:spPr>
          <a:xfrm>
            <a:off x="179512" y="1412776"/>
            <a:ext cx="8712968" cy="1584176"/>
          </a:xfrm>
        </p:spPr>
        <p:txBody>
          <a:bodyPr>
            <a:normAutofit/>
          </a:bodyPr>
          <a:lstStyle/>
          <a:p>
            <a:r>
              <a:rPr lang="en-US" b="1" dirty="0" smtClean="0">
                <a:effectLst>
                  <a:outerShdw blurRad="38100" dist="38100" dir="2700000" algn="tl">
                    <a:srgbClr val="000000">
                      <a:alpha val="43137"/>
                    </a:srgbClr>
                  </a:outerShdw>
                </a:effectLst>
              </a:rPr>
              <a:t>Economics in Blueprints: </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The </a:t>
            </a:r>
            <a:r>
              <a:rPr lang="en-US" b="1" dirty="0" smtClean="0">
                <a:effectLst>
                  <a:outerShdw blurRad="38100" dist="38100" dir="2700000" algn="tl">
                    <a:srgbClr val="000000">
                      <a:alpha val="43137"/>
                    </a:srgbClr>
                  </a:outerShdw>
                </a:effectLst>
              </a:rPr>
              <a:t>Rivalry of Anticipations</a:t>
            </a:r>
            <a:endParaRPr lang="ru-RU" dirty="0">
              <a:effectLst>
                <a:outerShdw blurRad="38100" dist="38100" dir="2700000" algn="tl">
                  <a:srgbClr val="000000">
                    <a:alpha val="43137"/>
                  </a:srgbClr>
                </a:outerShdw>
              </a:effectLst>
            </a:endParaRPr>
          </a:p>
        </p:txBody>
      </p:sp>
    </p:spTree>
  </p:cSld>
  <p:clrMapOvr>
    <a:masterClrMapping/>
  </p:clrMapOvr>
  <p:transition spd="med">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352928" cy="864096"/>
          </a:xfrm>
        </p:spPr>
        <p:txBody>
          <a:bodyPr>
            <a:noAutofit/>
          </a:bodyPr>
          <a:lstStyle/>
          <a:p>
            <a:pPr algn="ctr"/>
            <a:r>
              <a:rPr lang="en-US" sz="3350" b="1" i="1" dirty="0" smtClean="0">
                <a:solidFill>
                  <a:srgbClr val="206A2E"/>
                </a:solidFill>
                <a:effectLst>
                  <a:outerShdw blurRad="38100" dist="38100" dir="2700000" algn="tl">
                    <a:srgbClr val="000000">
                      <a:alpha val="43137"/>
                    </a:srgbClr>
                  </a:outerShdw>
                </a:effectLst>
              </a:rPr>
              <a:t>Statistical empirical science of William Petty</a:t>
            </a:r>
            <a:endParaRPr lang="ru-RU" sz="3350" i="1" dirty="0">
              <a:solidFill>
                <a:srgbClr val="206A2E"/>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323528" y="1916832"/>
            <a:ext cx="8460432" cy="4347864"/>
          </a:xfrm>
        </p:spPr>
        <p:txBody>
          <a:bodyPr>
            <a:normAutofit/>
          </a:bodyPr>
          <a:lstStyle/>
          <a:p>
            <a:r>
              <a:rPr lang="en-US" sz="2400" b="1" dirty="0" smtClean="0">
                <a:latin typeface="Calibri" pitchFamily="34" charset="0"/>
              </a:rPr>
              <a:t>Schumpeter</a:t>
            </a:r>
            <a:r>
              <a:rPr lang="ru-RU" sz="2400" b="1" dirty="0" smtClean="0">
                <a:latin typeface="Calibri" pitchFamily="34" charset="0"/>
              </a:rPr>
              <a:t>: </a:t>
            </a:r>
            <a:r>
              <a:rPr kumimoji="0" lang="en-US" sz="2600" kern="1200" dirty="0" smtClean="0">
                <a:solidFill>
                  <a:schemeClr val="tx1"/>
                </a:solidFill>
                <a:latin typeface="Calibri" pitchFamily="34" charset="0"/>
              </a:rPr>
              <a:t>“was one of those theorists for whom science is indeed measurement”. Being aware of the polemical aspects of his methodological creed </a:t>
            </a:r>
            <a:r>
              <a:rPr lang="en-US" sz="2400" dirty="0" smtClean="0">
                <a:latin typeface="Calibri" pitchFamily="34" charset="0"/>
              </a:rPr>
              <a:t>Petty, according to Schumpeter, </a:t>
            </a:r>
            <a:r>
              <a:rPr lang="en-US" sz="2400" b="1" dirty="0" smtClean="0">
                <a:latin typeface="Calibri" pitchFamily="34" charset="0"/>
              </a:rPr>
              <a:t> </a:t>
            </a:r>
            <a:r>
              <a:rPr kumimoji="0" lang="en-US" sz="2600" kern="1200" dirty="0" smtClean="0">
                <a:solidFill>
                  <a:schemeClr val="tx1"/>
                </a:solidFill>
                <a:latin typeface="Calibri" pitchFamily="34" charset="0"/>
              </a:rPr>
              <a:t>“was quite ready to fight for it and to start what would have been the first controversy on 'method’.” But</a:t>
            </a:r>
            <a:r>
              <a:rPr lang="ru-RU" sz="2400" b="1" dirty="0" smtClean="0">
                <a:latin typeface="Calibri" pitchFamily="34" charset="0"/>
              </a:rPr>
              <a:t>... </a:t>
            </a:r>
            <a:r>
              <a:rPr kumimoji="0" lang="en-US" sz="2600" kern="1200" dirty="0" smtClean="0">
                <a:solidFill>
                  <a:schemeClr val="tx1"/>
                </a:solidFill>
                <a:latin typeface="Calibri" pitchFamily="34" charset="0"/>
              </a:rPr>
              <a:t>“…nobody attacked. A few followed. Many admired. And the vast majority very quickly forgot. … It was the inspiring message, the suggestive program, which wilted in the wooden hands of the Scottish professor and was practically lost to most economists for 250 years”.</a:t>
            </a:r>
            <a:endParaRPr lang="ru-RU" sz="2400" b="1" dirty="0">
              <a:latin typeface="Calibri"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208912" cy="864096"/>
          </a:xfrm>
        </p:spPr>
        <p:txBody>
          <a:bodyPr>
            <a:noAutofit/>
          </a:bodyPr>
          <a:lstStyle/>
          <a:p>
            <a:r>
              <a:rPr lang="en-US" sz="3200" b="1" i="1" dirty="0" smtClean="0">
                <a:solidFill>
                  <a:srgbClr val="2C5323"/>
                </a:solidFill>
                <a:effectLst>
                  <a:outerShdw blurRad="38100" dist="38100" dir="2700000" algn="tl">
                    <a:srgbClr val="000000">
                      <a:alpha val="43137"/>
                    </a:srgbClr>
                  </a:outerShdw>
                </a:effectLst>
              </a:rPr>
              <a:t>John </a:t>
            </a:r>
            <a:r>
              <a:rPr lang="en-US" sz="3200" b="1" i="1" dirty="0" smtClean="0">
                <a:solidFill>
                  <a:srgbClr val="2C5323"/>
                </a:solidFill>
                <a:effectLst>
                  <a:outerShdw blurRad="38100" dist="38100" dir="2700000" algn="tl">
                    <a:srgbClr val="000000">
                      <a:alpha val="43137"/>
                    </a:srgbClr>
                  </a:outerShdw>
                </a:effectLst>
              </a:rPr>
              <a:t>Law’s  science of economic engineering </a:t>
            </a:r>
            <a:endParaRPr lang="ru-RU" sz="3600" i="1" dirty="0">
              <a:solidFill>
                <a:srgbClr val="206A2E"/>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395536" y="1484784"/>
            <a:ext cx="8316416" cy="4968552"/>
          </a:xfrm>
        </p:spPr>
        <p:txBody>
          <a:bodyPr/>
          <a:lstStyle/>
          <a:p>
            <a:r>
              <a:rPr kumimoji="0" lang="en-US" sz="2600" i="1" kern="1200" dirty="0" smtClean="0">
                <a:solidFill>
                  <a:schemeClr val="tx1"/>
                </a:solidFill>
                <a:latin typeface="Calibri" pitchFamily="34" charset="0"/>
              </a:rPr>
              <a:t>“Money and Trade Considered”</a:t>
            </a:r>
            <a:r>
              <a:rPr kumimoji="0" lang="en-US" sz="2600" kern="1200" dirty="0" smtClean="0">
                <a:solidFill>
                  <a:schemeClr val="tx1"/>
                </a:solidFill>
                <a:latin typeface="Calibri" pitchFamily="34" charset="0"/>
              </a:rPr>
              <a:t> (1705) consists of eight chapters. The first two chapters introduce basic concepts and pose the problem: importance of providing an economy with money. Next four chapters is an outline of different approaches – actual or proposed – intended to deal with the posed problem together with the critique of these approaches for their either insufficiency or inadequacy. The seventh chapter contains a detailed – step by step – description of reforms to be implemented. And the final chapter is reserved to show the benefits the implementation of the project will bring. </a:t>
            </a:r>
            <a:endParaRPr lang="ru-RU" sz="2400" b="1" dirty="0">
              <a:latin typeface="Calibri"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08912" cy="1152128"/>
          </a:xfrm>
        </p:spPr>
        <p:txBody>
          <a:bodyPr>
            <a:noAutofit/>
          </a:bodyPr>
          <a:lstStyle/>
          <a:p>
            <a:pPr algn="ctr"/>
            <a:r>
              <a:rPr lang="en-US" sz="3200" b="1" i="1" dirty="0" smtClean="0">
                <a:solidFill>
                  <a:srgbClr val="2C5323"/>
                </a:solidFill>
                <a:effectLst>
                  <a:outerShdw blurRad="38100" dist="38100" dir="2700000" algn="tl">
                    <a:srgbClr val="000000">
                      <a:alpha val="43137"/>
                    </a:srgbClr>
                  </a:outerShdw>
                </a:effectLst>
              </a:rPr>
              <a:t>Project </a:t>
            </a:r>
            <a:r>
              <a:rPr lang="en-US" sz="3200" b="1" i="1" dirty="0" smtClean="0">
                <a:solidFill>
                  <a:srgbClr val="2C5323"/>
                </a:solidFill>
                <a:effectLst>
                  <a:outerShdw blurRad="38100" dist="38100" dir="2700000" algn="tl">
                    <a:srgbClr val="000000">
                      <a:alpha val="43137"/>
                    </a:srgbClr>
                  </a:outerShdw>
                </a:effectLst>
              </a:rPr>
              <a:t>of </a:t>
            </a:r>
            <a:r>
              <a:rPr lang="en-US" sz="3200" b="1" i="1" dirty="0" smtClean="0">
                <a:solidFill>
                  <a:srgbClr val="2C5323"/>
                </a:solidFill>
                <a:effectLst>
                  <a:outerShdw blurRad="38100" dist="38100" dir="2700000" algn="tl">
                    <a:srgbClr val="000000">
                      <a:alpha val="43137"/>
                    </a:srgbClr>
                  </a:outerShdw>
                </a:effectLst>
              </a:rPr>
              <a:t> a </a:t>
            </a:r>
            <a:r>
              <a:rPr lang="en-US" sz="3200" b="1" i="1" dirty="0" smtClean="0">
                <a:solidFill>
                  <a:srgbClr val="2C5323"/>
                </a:solidFill>
                <a:effectLst>
                  <a:outerShdw blurRad="38100" dist="38100" dir="2700000" algn="tl">
                    <a:srgbClr val="000000">
                      <a:alpha val="43137"/>
                    </a:srgbClr>
                  </a:outerShdw>
                </a:effectLst>
              </a:rPr>
              <a:t>particular</a:t>
            </a:r>
            <a:r>
              <a:rPr lang="en-US" sz="3200" i="1" dirty="0" smtClean="0">
                <a:solidFill>
                  <a:srgbClr val="2C5323"/>
                </a:solidFill>
                <a:effectLst>
                  <a:outerShdw blurRad="38100" dist="38100" dir="2700000" algn="tl">
                    <a:srgbClr val="000000">
                      <a:alpha val="43137"/>
                    </a:srgbClr>
                  </a:outerShdw>
                </a:effectLst>
              </a:rPr>
              <a:t> </a:t>
            </a:r>
            <a:r>
              <a:rPr lang="en-US" sz="3200" b="1" i="1" dirty="0" smtClean="0">
                <a:solidFill>
                  <a:srgbClr val="2C5323"/>
                </a:solidFill>
                <a:effectLst>
                  <a:outerShdw blurRad="38100" dist="38100" dir="2700000" algn="tl">
                    <a:srgbClr val="000000">
                      <a:alpha val="43137"/>
                    </a:srgbClr>
                  </a:outerShdw>
                </a:effectLst>
              </a:rPr>
              <a:t>theoretical </a:t>
            </a:r>
            <a:r>
              <a:rPr lang="en-US" sz="3200" b="1" i="1" dirty="0" smtClean="0">
                <a:solidFill>
                  <a:srgbClr val="2C5323"/>
                </a:solidFill>
                <a:effectLst>
                  <a:outerShdw blurRad="38100" dist="38100" dir="2700000" algn="tl">
                    <a:srgbClr val="000000">
                      <a:alpha val="43137"/>
                    </a:srgbClr>
                  </a:outerShdw>
                </a:effectLst>
              </a:rPr>
              <a:t>science: Richard </a:t>
            </a:r>
            <a:r>
              <a:rPr lang="en-US" sz="3200" b="1" i="1" dirty="0" err="1" smtClean="0">
                <a:solidFill>
                  <a:srgbClr val="2C5323"/>
                </a:solidFill>
                <a:effectLst>
                  <a:outerShdw blurRad="38100" dist="38100" dir="2700000" algn="tl">
                    <a:srgbClr val="000000">
                      <a:alpha val="43137"/>
                    </a:srgbClr>
                  </a:outerShdw>
                </a:effectLst>
              </a:rPr>
              <a:t>Cantillon</a:t>
            </a:r>
            <a:endParaRPr lang="ru-RU" sz="3600" i="1" dirty="0">
              <a:solidFill>
                <a:srgbClr val="2C5323"/>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467544" y="1556792"/>
            <a:ext cx="8388424" cy="5040560"/>
          </a:xfrm>
        </p:spPr>
        <p:txBody>
          <a:bodyPr>
            <a:noAutofit/>
          </a:bodyPr>
          <a:lstStyle/>
          <a:p>
            <a:pPr>
              <a:spcBef>
                <a:spcPts val="600"/>
              </a:spcBef>
              <a:spcAft>
                <a:spcPts val="600"/>
              </a:spcAft>
            </a:pPr>
            <a:r>
              <a:rPr kumimoji="0" lang="en-US" sz="2400" kern="1200" dirty="0" err="1" smtClean="0">
                <a:solidFill>
                  <a:schemeClr val="tx1"/>
                </a:solidFill>
                <a:latin typeface="Calibri" pitchFamily="34" charset="0"/>
              </a:rPr>
              <a:t>Cantillon’s</a:t>
            </a:r>
            <a:r>
              <a:rPr kumimoji="0" lang="en-US" sz="2400" kern="1200" dirty="0" smtClean="0">
                <a:solidFill>
                  <a:schemeClr val="tx1"/>
                </a:solidFill>
                <a:latin typeface="Calibri" pitchFamily="34" charset="0"/>
              </a:rPr>
              <a:t> economic theory was an attempt to grasp its object of inquiry in a generalized model rendering its salient properties. It is a system of consciously constructed abstract schemes, with the circular flow scheme as its hard core.</a:t>
            </a:r>
          </a:p>
          <a:p>
            <a:pPr marL="274320" marR="0" indent="-274320" algn="l" defTabSz="914400" rtl="0" eaLnBrk="1" fontAlgn="auto" latinLnBrk="0" hangingPunct="1">
              <a:lnSpc>
                <a:spcPct val="100000"/>
              </a:lnSpc>
              <a:spcBef>
                <a:spcPts val="600"/>
              </a:spcBef>
              <a:spcAft>
                <a:spcPts val="600"/>
              </a:spcAft>
              <a:buClr>
                <a:schemeClr val="accent1"/>
              </a:buClr>
              <a:buSzPct val="85000"/>
              <a:buFont typeface="Wingdings 2"/>
              <a:buChar char=""/>
              <a:tabLst/>
              <a:defRPr/>
            </a:pPr>
            <a:r>
              <a:rPr kumimoji="0" lang="en-US" sz="2400" kern="1200" dirty="0" smtClean="0">
                <a:solidFill>
                  <a:schemeClr val="tx1"/>
                </a:solidFill>
                <a:latin typeface="Calibri" pitchFamily="34" charset="0"/>
              </a:rPr>
              <a:t>Production is determined by objective factors independent of human will, but these factors are put into motion by humans with their limited abilities and imperfect mechanisms of interaction. Therefore certain gap between natural state and reality is inevitable, and it is this gap that provides space for supplementary schemes, including monetary factors, to enter the game. </a:t>
            </a:r>
          </a:p>
          <a:p>
            <a:pPr marL="274320" marR="0" indent="-274320" algn="l" defTabSz="914400" rtl="0" eaLnBrk="1" fontAlgn="auto" latinLnBrk="0" hangingPunct="1">
              <a:lnSpc>
                <a:spcPct val="100000"/>
              </a:lnSpc>
              <a:spcBef>
                <a:spcPts val="600"/>
              </a:spcBef>
              <a:spcAft>
                <a:spcPts val="600"/>
              </a:spcAft>
              <a:buClr>
                <a:schemeClr val="accent1"/>
              </a:buClr>
              <a:buSzPct val="85000"/>
              <a:buFont typeface="Wingdings 2"/>
              <a:buChar char=""/>
              <a:tabLst/>
              <a:defRPr/>
            </a:pPr>
            <a:r>
              <a:rPr kumimoji="0" lang="en-US" sz="2400" kern="1200" dirty="0" smtClean="0">
                <a:solidFill>
                  <a:schemeClr val="tx1"/>
                </a:solidFill>
                <a:latin typeface="Calibri" pitchFamily="34" charset="0"/>
              </a:rPr>
              <a:t>For </a:t>
            </a:r>
            <a:r>
              <a:rPr kumimoji="0" lang="en-US" sz="2400" kern="1200" dirty="0" err="1" smtClean="0">
                <a:solidFill>
                  <a:schemeClr val="tx1"/>
                </a:solidFill>
                <a:latin typeface="Calibri" pitchFamily="34" charset="0"/>
              </a:rPr>
              <a:t>Cantillon</a:t>
            </a:r>
            <a:r>
              <a:rPr kumimoji="0" lang="en-US" sz="2400" kern="1200" dirty="0" smtClean="0">
                <a:solidFill>
                  <a:schemeClr val="tx1"/>
                </a:solidFill>
                <a:latin typeface="Calibri" pitchFamily="34" charset="0"/>
              </a:rPr>
              <a:t> it is a way to combine determinism and uncertainty </a:t>
            </a:r>
            <a:endParaRPr lang="ru-RU" sz="2400" b="1" dirty="0">
              <a:latin typeface="Calibri"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par>
                          <p:cTn id="14" fill="hold">
                            <p:stCondLst>
                              <p:cond delay="3000"/>
                            </p:stCondLst>
                            <p:childTnLst>
                              <p:par>
                                <p:cTn id="15" presetID="22" presetClass="entr" presetSubtype="1"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2000"/>
                                        <p:tgtEl>
                                          <p:spTgt spid="3">
                                            <p:txEl>
                                              <p:pRg st="1" end="1"/>
                                            </p:txEl>
                                          </p:spTgt>
                                        </p:tgtEl>
                                      </p:cBhvr>
                                    </p:animEffect>
                                  </p:childTnLst>
                                </p:cTn>
                              </p:par>
                            </p:childTnLst>
                          </p:cTn>
                        </p:par>
                        <p:par>
                          <p:cTn id="18" fill="hold">
                            <p:stCondLst>
                              <p:cond delay="5000"/>
                            </p:stCondLst>
                            <p:childTnLst>
                              <p:par>
                                <p:cTn id="19" presetID="22" presetClass="entr" presetSubtype="1"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up)">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548680"/>
            <a:ext cx="7258000" cy="720080"/>
          </a:xfrm>
        </p:spPr>
        <p:txBody>
          <a:bodyPr>
            <a:noAutofit/>
          </a:bodyPr>
          <a:lstStyle/>
          <a:p>
            <a:pPr algn="ctr"/>
            <a:r>
              <a:rPr lang="en-US" b="1" i="1" dirty="0" smtClean="0">
                <a:solidFill>
                  <a:srgbClr val="206A2E"/>
                </a:solidFill>
                <a:effectLst>
                  <a:outerShdw blurRad="38100" dist="38100" dir="2700000" algn="tl">
                    <a:srgbClr val="000000">
                      <a:alpha val="43137"/>
                    </a:srgbClr>
                  </a:outerShdw>
                </a:effectLst>
              </a:rPr>
              <a:t>Conclusions</a:t>
            </a:r>
            <a:r>
              <a:rPr lang="ru-RU" b="1" i="1" dirty="0" smtClean="0">
                <a:solidFill>
                  <a:srgbClr val="206A2E"/>
                </a:solidFill>
                <a:effectLst>
                  <a:outerShdw blurRad="38100" dist="38100" dir="2700000" algn="tl">
                    <a:srgbClr val="000000">
                      <a:alpha val="43137"/>
                    </a:srgbClr>
                  </a:outerShdw>
                </a:effectLst>
              </a:rPr>
              <a:t> -</a:t>
            </a:r>
            <a:r>
              <a:rPr lang="en-US" b="1" i="1" dirty="0" smtClean="0">
                <a:solidFill>
                  <a:srgbClr val="206A2E"/>
                </a:solidFill>
                <a:effectLst>
                  <a:outerShdw blurRad="38100" dist="38100" dir="2700000" algn="tl">
                    <a:srgbClr val="000000">
                      <a:alpha val="43137"/>
                    </a:srgbClr>
                  </a:outerShdw>
                </a:effectLst>
              </a:rPr>
              <a:t> I</a:t>
            </a:r>
            <a:endParaRPr lang="ru-RU" b="1" i="1" dirty="0">
              <a:solidFill>
                <a:srgbClr val="206A2E"/>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467544" y="1412776"/>
            <a:ext cx="8229600" cy="4941168"/>
          </a:xfrm>
        </p:spPr>
        <p:txBody>
          <a:bodyPr/>
          <a:lstStyle/>
          <a:p>
            <a:r>
              <a:rPr kumimoji="0" lang="en-US" sz="2600" kern="1200" dirty="0" smtClean="0">
                <a:solidFill>
                  <a:schemeClr val="tx1"/>
                </a:solidFill>
                <a:latin typeface="Calibri" pitchFamily="34" charset="0"/>
              </a:rPr>
              <a:t>Multiplicity of projects of economic science put into doubts the received view of the genesis of economics as a cumulative process. </a:t>
            </a:r>
          </a:p>
          <a:p>
            <a:r>
              <a:rPr kumimoji="0" lang="en-US" sz="2600" kern="1200" dirty="0" smtClean="0">
                <a:solidFill>
                  <a:schemeClr val="tx1"/>
                </a:solidFill>
                <a:latin typeface="Calibri" pitchFamily="34" charset="0"/>
              </a:rPr>
              <a:t>Although the authors of later projects were fully aware of the ideas of their predecessors and took them into consideration, the relation to these ideas was often quite critical. Later authors rather repelled from its predecessors than relied on their legacy.</a:t>
            </a:r>
          </a:p>
          <a:p>
            <a:r>
              <a:rPr kumimoji="0" lang="en-US" sz="2600" kern="1200" dirty="0" smtClean="0">
                <a:solidFill>
                  <a:schemeClr val="tx1"/>
                </a:solidFill>
                <a:latin typeface="Calibri" pitchFamily="34" charset="0"/>
              </a:rPr>
              <a:t>As A. Brewer put it, “the connection between the two (Petty and </a:t>
            </a:r>
            <a:r>
              <a:rPr kumimoji="0" lang="en-US" sz="2600" kern="1200" dirty="0" err="1" smtClean="0">
                <a:solidFill>
                  <a:schemeClr val="tx1"/>
                </a:solidFill>
                <a:latin typeface="Calibri" pitchFamily="34" charset="0"/>
              </a:rPr>
              <a:t>Cantillon</a:t>
            </a:r>
            <a:r>
              <a:rPr kumimoji="0" lang="en-US" sz="2600" kern="1200" dirty="0" smtClean="0">
                <a:solidFill>
                  <a:schemeClr val="tx1"/>
                </a:solidFill>
                <a:latin typeface="Calibri" pitchFamily="34" charset="0"/>
              </a:rPr>
              <a:t>) was a great deal less direct than many, following Schumpeter, have thought”</a:t>
            </a:r>
            <a:endParaRPr lang="ru-RU" sz="2700" b="1" i="1" dirty="0">
              <a:solidFill>
                <a:srgbClr val="206A2E"/>
              </a:solidFill>
              <a:latin typeface="Calibri"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par>
                          <p:cTn id="14" fill="hold">
                            <p:stCondLst>
                              <p:cond delay="3000"/>
                            </p:stCondLst>
                            <p:childTnLst>
                              <p:par>
                                <p:cTn id="15" presetID="22" presetClass="entr" presetSubtype="1"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2000"/>
                                        <p:tgtEl>
                                          <p:spTgt spid="3">
                                            <p:txEl>
                                              <p:pRg st="1" end="1"/>
                                            </p:txEl>
                                          </p:spTgt>
                                        </p:tgtEl>
                                      </p:cBhvr>
                                    </p:animEffect>
                                  </p:childTnLst>
                                </p:cTn>
                              </p:par>
                            </p:childTnLst>
                          </p:cTn>
                        </p:par>
                        <p:par>
                          <p:cTn id="18" fill="hold">
                            <p:stCondLst>
                              <p:cond delay="5000"/>
                            </p:stCondLst>
                            <p:childTnLst>
                              <p:par>
                                <p:cTn id="19" presetID="22" presetClass="entr" presetSubtype="1"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up)">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04664"/>
            <a:ext cx="7330008" cy="720080"/>
          </a:xfrm>
        </p:spPr>
        <p:txBody>
          <a:bodyPr>
            <a:noAutofit/>
          </a:bodyPr>
          <a:lstStyle/>
          <a:p>
            <a:pPr algn="ctr"/>
            <a:r>
              <a:rPr lang="en-US" sz="4400" b="1" i="1" dirty="0" smtClean="0">
                <a:solidFill>
                  <a:srgbClr val="206A2E"/>
                </a:solidFill>
                <a:effectLst>
                  <a:outerShdw blurRad="38100" dist="38100" dir="2700000" algn="tl">
                    <a:srgbClr val="000000">
                      <a:alpha val="43137"/>
                    </a:srgbClr>
                  </a:outerShdw>
                </a:effectLst>
              </a:rPr>
              <a:t>Conclusions</a:t>
            </a:r>
            <a:r>
              <a:rPr lang="ru-RU" sz="4400" b="1" i="1" dirty="0" smtClean="0">
                <a:solidFill>
                  <a:srgbClr val="206A2E"/>
                </a:solidFill>
                <a:effectLst>
                  <a:outerShdw blurRad="38100" dist="38100" dir="2700000" algn="tl">
                    <a:srgbClr val="000000">
                      <a:alpha val="43137"/>
                    </a:srgbClr>
                  </a:outerShdw>
                </a:effectLst>
              </a:rPr>
              <a:t> </a:t>
            </a:r>
            <a:r>
              <a:rPr lang="ru-RU" sz="4400" b="1" i="1" dirty="0" smtClean="0">
                <a:solidFill>
                  <a:srgbClr val="206A2E"/>
                </a:solidFill>
                <a:effectLst>
                  <a:outerShdw blurRad="38100" dist="38100" dir="2700000" algn="tl">
                    <a:srgbClr val="000000">
                      <a:alpha val="43137"/>
                    </a:srgbClr>
                  </a:outerShdw>
                </a:effectLst>
              </a:rPr>
              <a:t>- </a:t>
            </a:r>
            <a:r>
              <a:rPr lang="en-US" sz="4400" b="1" i="1" dirty="0" smtClean="0">
                <a:solidFill>
                  <a:srgbClr val="206A2E"/>
                </a:solidFill>
                <a:effectLst>
                  <a:outerShdw blurRad="38100" dist="38100" dir="2700000" algn="tl">
                    <a:srgbClr val="000000">
                      <a:alpha val="43137"/>
                    </a:srgbClr>
                  </a:outerShdw>
                </a:effectLst>
              </a:rPr>
              <a:t>II</a:t>
            </a:r>
            <a:endParaRPr lang="ru-RU" sz="4400" b="1" i="1" dirty="0">
              <a:solidFill>
                <a:srgbClr val="206A2E"/>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539552" y="1412776"/>
            <a:ext cx="8208912" cy="5085184"/>
          </a:xfrm>
        </p:spPr>
        <p:txBody>
          <a:bodyPr>
            <a:normAutofit/>
          </a:bodyPr>
          <a:lstStyle/>
          <a:p>
            <a:r>
              <a:rPr kumimoji="0" lang="en-US" sz="2600" kern="1200" dirty="0" smtClean="0">
                <a:solidFill>
                  <a:schemeClr val="tx1"/>
                </a:solidFill>
                <a:latin typeface="Calibri" pitchFamily="34" charset="0"/>
              </a:rPr>
              <a:t>Economic science was shaped along the path paved by </a:t>
            </a:r>
            <a:r>
              <a:rPr kumimoji="0" lang="en-US" sz="2600" kern="1200" dirty="0" err="1" smtClean="0">
                <a:solidFill>
                  <a:schemeClr val="tx1"/>
                </a:solidFill>
                <a:latin typeface="Calibri" pitchFamily="34" charset="0"/>
              </a:rPr>
              <a:t>Cantillon’s</a:t>
            </a:r>
            <a:r>
              <a:rPr kumimoji="0" lang="en-US" sz="2600" kern="1200" dirty="0" smtClean="0">
                <a:solidFill>
                  <a:schemeClr val="tx1"/>
                </a:solidFill>
                <a:latin typeface="Calibri" pitchFamily="34" charset="0"/>
              </a:rPr>
              <a:t> project, i.e. as an abstract theory, derived logically from a limited number of basic assumptions</a:t>
            </a:r>
            <a:r>
              <a:rPr lang="ru-RU" sz="2400" b="1" dirty="0" smtClean="0">
                <a:latin typeface="Calibri" pitchFamily="34" charset="0"/>
              </a:rPr>
              <a:t>.</a:t>
            </a:r>
            <a:endParaRPr lang="ru-RU" sz="2400" b="1" dirty="0" smtClean="0">
              <a:latin typeface="Calibri" pitchFamily="34" charset="0"/>
            </a:endParaRPr>
          </a:p>
          <a:p>
            <a:r>
              <a:rPr kumimoji="0" lang="en-US" sz="2600" kern="1200" dirty="0" smtClean="0">
                <a:solidFill>
                  <a:schemeClr val="tx1"/>
                </a:solidFill>
                <a:latin typeface="Calibri" pitchFamily="34" charset="0"/>
              </a:rPr>
              <a:t>The success of the project was due to the works of the followers – Quesnay and, in particular, Adam Smith</a:t>
            </a:r>
          </a:p>
          <a:p>
            <a:r>
              <a:rPr kumimoji="0" lang="en-US" sz="2600" b="1" kern="1200" dirty="0" smtClean="0">
                <a:solidFill>
                  <a:srgbClr val="FF0000"/>
                </a:solidFill>
                <a:latin typeface="Calibri" pitchFamily="34" charset="0"/>
              </a:rPr>
              <a:t>What factors secured success to </a:t>
            </a:r>
            <a:r>
              <a:rPr kumimoji="0" lang="en-US" sz="2600" b="1" i="1" kern="1200" dirty="0" smtClean="0">
                <a:solidFill>
                  <a:srgbClr val="FF0000"/>
                </a:solidFill>
                <a:latin typeface="Calibri" pitchFamily="34" charset="0"/>
              </a:rPr>
              <a:t>the</a:t>
            </a:r>
            <a:r>
              <a:rPr kumimoji="0" lang="en-US" sz="2600" b="1" kern="1200" dirty="0" smtClean="0">
                <a:solidFill>
                  <a:srgbClr val="FF0000"/>
                </a:solidFill>
                <a:latin typeface="Calibri" pitchFamily="34" charset="0"/>
              </a:rPr>
              <a:t> theoretical project? </a:t>
            </a:r>
          </a:p>
          <a:p>
            <a:r>
              <a:rPr kumimoji="0" lang="en-US" sz="2600" kern="1200" dirty="0" smtClean="0">
                <a:solidFill>
                  <a:schemeClr val="tx1"/>
                </a:solidFill>
                <a:latin typeface="Calibri" pitchFamily="34" charset="0"/>
              </a:rPr>
              <a:t>To a large extent it was due to the success of Smith a political thinker</a:t>
            </a:r>
            <a:r>
              <a:rPr lang="ru-RU" sz="2400" b="1" dirty="0" smtClean="0">
                <a:latin typeface="Calibri" pitchFamily="34" charset="0"/>
              </a:rPr>
              <a:t> </a:t>
            </a:r>
            <a:r>
              <a:rPr lang="ru-RU" sz="2400" b="1" dirty="0" smtClean="0">
                <a:latin typeface="Calibri" pitchFamily="34" charset="0"/>
              </a:rPr>
              <a:t>– </a:t>
            </a:r>
            <a:r>
              <a:rPr lang="en-US" sz="2400" b="1" dirty="0" smtClean="0">
                <a:latin typeface="Calibri" pitchFamily="34" charset="0"/>
              </a:rPr>
              <a:t>i.e. it was rather an ideological success</a:t>
            </a:r>
            <a:endParaRPr lang="ru-RU" sz="2400" b="1" dirty="0" smtClean="0">
              <a:latin typeface="Calibri" pitchFamily="34" charset="0"/>
            </a:endParaRPr>
          </a:p>
          <a:p>
            <a:r>
              <a:rPr lang="en-US" sz="2400" dirty="0" smtClean="0">
                <a:latin typeface="Calibri" pitchFamily="34" charset="0"/>
              </a:rPr>
              <a:t>Additional factor </a:t>
            </a:r>
            <a:r>
              <a:rPr lang="ru-RU" sz="2400" b="1" dirty="0" smtClean="0">
                <a:latin typeface="Calibri" pitchFamily="34" charset="0"/>
              </a:rPr>
              <a:t>– </a:t>
            </a:r>
            <a:r>
              <a:rPr kumimoji="0" lang="en-US" sz="2600" kern="1200" dirty="0" smtClean="0">
                <a:solidFill>
                  <a:schemeClr val="tx1"/>
                </a:solidFill>
                <a:latin typeface="Calibri" pitchFamily="34" charset="0"/>
              </a:rPr>
              <a:t>vulnerability of competitors</a:t>
            </a:r>
            <a:endParaRPr lang="en-US" sz="2400" b="1" dirty="0" smtClean="0">
              <a:latin typeface="Calibri" pitchFamily="34" charset="0"/>
            </a:endParaRPr>
          </a:p>
          <a:p>
            <a:r>
              <a:rPr kumimoji="0" lang="en-US" sz="2600" kern="1200" dirty="0" smtClean="0">
                <a:solidFill>
                  <a:schemeClr val="tx1"/>
                </a:solidFill>
                <a:latin typeface="Calibri" pitchFamily="34" charset="0"/>
              </a:rPr>
              <a:t>Under alternative circumstances the genesis of economic science could take a different path</a:t>
            </a:r>
            <a:endParaRPr lang="ru-RU" sz="2400" b="1" dirty="0">
              <a:latin typeface="Calibri"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par>
                          <p:cTn id="14" fill="hold">
                            <p:stCondLst>
                              <p:cond delay="3000"/>
                            </p:stCondLst>
                            <p:childTnLst>
                              <p:par>
                                <p:cTn id="15" presetID="22" presetClass="entr" presetSubtype="1"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2000"/>
                                        <p:tgtEl>
                                          <p:spTgt spid="3">
                                            <p:txEl>
                                              <p:pRg st="1" end="1"/>
                                            </p:txEl>
                                          </p:spTgt>
                                        </p:tgtEl>
                                      </p:cBhvr>
                                    </p:animEffect>
                                  </p:childTnLst>
                                </p:cTn>
                              </p:par>
                            </p:childTnLst>
                          </p:cTn>
                        </p:par>
                        <p:par>
                          <p:cTn id="18" fill="hold">
                            <p:stCondLst>
                              <p:cond delay="5000"/>
                            </p:stCondLst>
                            <p:childTnLst>
                              <p:par>
                                <p:cTn id="19" presetID="22" presetClass="entr" presetSubtype="1"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up)">
                                      <p:cBhvr>
                                        <p:cTn id="21" dur="2000"/>
                                        <p:tgtEl>
                                          <p:spTgt spid="3">
                                            <p:txEl>
                                              <p:pRg st="2" end="2"/>
                                            </p:txEl>
                                          </p:spTgt>
                                        </p:tgtEl>
                                      </p:cBhvr>
                                    </p:animEffect>
                                  </p:childTnLst>
                                </p:cTn>
                              </p:par>
                            </p:childTnLst>
                          </p:cTn>
                        </p:par>
                        <p:par>
                          <p:cTn id="22" fill="hold">
                            <p:stCondLst>
                              <p:cond delay="7000"/>
                            </p:stCondLst>
                            <p:childTnLst>
                              <p:par>
                                <p:cTn id="23" presetID="22" presetClass="entr" presetSubtype="1"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up)">
                                      <p:cBhvr>
                                        <p:cTn id="25" dur="2000"/>
                                        <p:tgtEl>
                                          <p:spTgt spid="3">
                                            <p:txEl>
                                              <p:pRg st="3" end="3"/>
                                            </p:txEl>
                                          </p:spTgt>
                                        </p:tgtEl>
                                      </p:cBhvr>
                                    </p:animEffect>
                                  </p:childTnLst>
                                </p:cTn>
                              </p:par>
                            </p:childTnLst>
                          </p:cTn>
                        </p:par>
                        <p:par>
                          <p:cTn id="26" fill="hold">
                            <p:stCondLst>
                              <p:cond delay="9000"/>
                            </p:stCondLst>
                            <p:childTnLst>
                              <p:par>
                                <p:cTn id="27" presetID="22" presetClass="entr" presetSubtype="1"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up)">
                                      <p:cBhvr>
                                        <p:cTn id="29" dur="2000"/>
                                        <p:tgtEl>
                                          <p:spTgt spid="3">
                                            <p:txEl>
                                              <p:pRg st="4" end="4"/>
                                            </p:txEl>
                                          </p:spTgt>
                                        </p:tgtEl>
                                      </p:cBhvr>
                                    </p:animEffect>
                                  </p:childTnLst>
                                </p:cTn>
                              </p:par>
                            </p:childTnLst>
                          </p:cTn>
                        </p:par>
                        <p:par>
                          <p:cTn id="30" fill="hold">
                            <p:stCondLst>
                              <p:cond delay="11000"/>
                            </p:stCondLst>
                            <p:childTnLst>
                              <p:par>
                                <p:cTn id="31" presetID="22" presetClass="entr" presetSubtype="1"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up)">
                                      <p:cBhvr>
                                        <p:cTn id="3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p:cNvSpPr>
          <p:nvPr>
            <p:ph type="title"/>
          </p:nvPr>
        </p:nvSpPr>
        <p:spPr>
          <a:xfrm>
            <a:off x="467544" y="332656"/>
            <a:ext cx="8281169" cy="1152128"/>
          </a:xfrm>
        </p:spPr>
        <p:txBody>
          <a:bodyPr>
            <a:noAutofit/>
          </a:bodyPr>
          <a:lstStyle/>
          <a:p>
            <a:pPr algn="ctr" eaLnBrk="1" hangingPunct="1">
              <a:defRPr/>
            </a:pPr>
            <a:r>
              <a:rPr lang="en-US" b="1" i="1" dirty="0" smtClean="0">
                <a:solidFill>
                  <a:srgbClr val="206A2E"/>
                </a:solidFill>
                <a:effectLst>
                  <a:outerShdw blurRad="38100" dist="38100" dir="2700000" algn="tl">
                    <a:srgbClr val="000000"/>
                  </a:outerShdw>
                </a:effectLst>
              </a:rPr>
              <a:t>The fate of development paths for scientific economics</a:t>
            </a:r>
            <a:r>
              <a:rPr lang="ru-RU" b="1" i="1" dirty="0" smtClean="0">
                <a:solidFill>
                  <a:srgbClr val="206A2E"/>
                </a:solidFill>
                <a:effectLst>
                  <a:outerShdw blurRad="38100" dist="38100" dir="2700000" algn="tl">
                    <a:srgbClr val="000000"/>
                  </a:outerShdw>
                </a:effectLst>
              </a:rPr>
              <a:t>?</a:t>
            </a:r>
            <a:endParaRPr lang="ru-RU" b="1" i="1" dirty="0" smtClean="0">
              <a:solidFill>
                <a:srgbClr val="206A2E"/>
              </a:solidFill>
              <a:effectLst>
                <a:outerShdw blurRad="38100" dist="38100" dir="2700000" algn="tl">
                  <a:srgbClr val="000000"/>
                </a:outerShdw>
              </a:effectLst>
            </a:endParaRPr>
          </a:p>
        </p:txBody>
      </p:sp>
      <p:sp>
        <p:nvSpPr>
          <p:cNvPr id="40965" name="AutoShape 5"/>
          <p:cNvSpPr>
            <a:spLocks noChangeArrowheads="1"/>
          </p:cNvSpPr>
          <p:nvPr/>
        </p:nvSpPr>
        <p:spPr bwMode="auto">
          <a:xfrm>
            <a:off x="611560" y="1988840"/>
            <a:ext cx="1576387" cy="360363"/>
          </a:xfrm>
          <a:custGeom>
            <a:avLst/>
            <a:gdLst>
              <a:gd name="T0" fmla="*/ 86284569 w 21600"/>
              <a:gd name="T1" fmla="*/ 0 h 21600"/>
              <a:gd name="T2" fmla="*/ 0 w 21600"/>
              <a:gd name="T3" fmla="*/ 3006061 h 21600"/>
              <a:gd name="T4" fmla="*/ 86284569 w 21600"/>
              <a:gd name="T5" fmla="*/ 6012106 h 21600"/>
              <a:gd name="T6" fmla="*/ 115046105 w 21600"/>
              <a:gd name="T7" fmla="*/ 300606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CC33"/>
          </a:solidFill>
          <a:ln w="9525">
            <a:solidFill>
              <a:schemeClr val="tx1"/>
            </a:solidFill>
            <a:miter lim="800000"/>
            <a:headEnd/>
            <a:tailEnd/>
          </a:ln>
        </p:spPr>
        <p:txBody>
          <a:bodyPr wrap="none" anchor="ctr"/>
          <a:lstStyle/>
          <a:p>
            <a:pPr algn="ctr"/>
            <a:endParaRPr lang="ru-RU">
              <a:solidFill>
                <a:srgbClr val="00FF00"/>
              </a:solidFill>
            </a:endParaRPr>
          </a:p>
        </p:txBody>
      </p:sp>
      <p:sp>
        <p:nvSpPr>
          <p:cNvPr id="40966" name="AutoShape 6"/>
          <p:cNvSpPr>
            <a:spLocks noChangeArrowheads="1"/>
          </p:cNvSpPr>
          <p:nvPr/>
        </p:nvSpPr>
        <p:spPr bwMode="auto">
          <a:xfrm>
            <a:off x="611560" y="2852936"/>
            <a:ext cx="1590675" cy="360362"/>
          </a:xfrm>
          <a:custGeom>
            <a:avLst/>
            <a:gdLst>
              <a:gd name="T0" fmla="*/ 87855784 w 21600"/>
              <a:gd name="T1" fmla="*/ 0 h 21600"/>
              <a:gd name="T2" fmla="*/ 0 w 21600"/>
              <a:gd name="T3" fmla="*/ 3006036 h 21600"/>
              <a:gd name="T4" fmla="*/ 87855784 w 21600"/>
              <a:gd name="T5" fmla="*/ 6012073 h 21600"/>
              <a:gd name="T6" fmla="*/ 117141057 w 21600"/>
              <a:gd name="T7" fmla="*/ 300603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CC33"/>
          </a:solidFill>
          <a:ln w="9525">
            <a:solidFill>
              <a:schemeClr val="tx1"/>
            </a:solidFill>
            <a:miter lim="800000"/>
            <a:headEnd/>
            <a:tailEnd/>
          </a:ln>
        </p:spPr>
        <p:txBody>
          <a:bodyPr wrap="none" anchor="ctr"/>
          <a:lstStyle/>
          <a:p>
            <a:endParaRPr lang="ru-RU"/>
          </a:p>
        </p:txBody>
      </p:sp>
      <p:sp>
        <p:nvSpPr>
          <p:cNvPr id="40967" name="AutoShape 7"/>
          <p:cNvSpPr>
            <a:spLocks noChangeArrowheads="1"/>
          </p:cNvSpPr>
          <p:nvPr/>
        </p:nvSpPr>
        <p:spPr bwMode="auto">
          <a:xfrm>
            <a:off x="611560" y="3933056"/>
            <a:ext cx="1584325" cy="328613"/>
          </a:xfrm>
          <a:custGeom>
            <a:avLst/>
            <a:gdLst>
              <a:gd name="T0" fmla="*/ 87155777 w 21600"/>
              <a:gd name="T1" fmla="*/ 0 h 21600"/>
              <a:gd name="T2" fmla="*/ 0 w 21600"/>
              <a:gd name="T3" fmla="*/ 2499695 h 21600"/>
              <a:gd name="T4" fmla="*/ 87155777 w 21600"/>
              <a:gd name="T5" fmla="*/ 4999375 h 21600"/>
              <a:gd name="T6" fmla="*/ 116207666 w 21600"/>
              <a:gd name="T7" fmla="*/ 249969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CC33"/>
          </a:solidFill>
          <a:ln w="9525">
            <a:solidFill>
              <a:schemeClr val="tx1"/>
            </a:solidFill>
            <a:miter lim="800000"/>
            <a:headEnd/>
            <a:tailEnd/>
          </a:ln>
        </p:spPr>
        <p:txBody>
          <a:bodyPr wrap="none" anchor="ctr"/>
          <a:lstStyle/>
          <a:p>
            <a:endParaRPr lang="ru-RU"/>
          </a:p>
        </p:txBody>
      </p:sp>
      <p:sp>
        <p:nvSpPr>
          <p:cNvPr id="40968" name="AutoShape 8"/>
          <p:cNvSpPr>
            <a:spLocks noChangeArrowheads="1"/>
          </p:cNvSpPr>
          <p:nvPr/>
        </p:nvSpPr>
        <p:spPr bwMode="auto">
          <a:xfrm>
            <a:off x="611560" y="5013176"/>
            <a:ext cx="1657350" cy="358775"/>
          </a:xfrm>
          <a:custGeom>
            <a:avLst/>
            <a:gdLst>
              <a:gd name="T0" fmla="*/ 95375279 w 21600"/>
              <a:gd name="T1" fmla="*/ 0 h 21600"/>
              <a:gd name="T2" fmla="*/ 0 w 21600"/>
              <a:gd name="T3" fmla="*/ 2979626 h 21600"/>
              <a:gd name="T4" fmla="*/ 95375279 w 21600"/>
              <a:gd name="T5" fmla="*/ 5959236 h 21600"/>
              <a:gd name="T6" fmla="*/ 127167077 w 21600"/>
              <a:gd name="T7" fmla="*/ 297962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CC33"/>
          </a:solidFill>
          <a:ln w="9525">
            <a:solidFill>
              <a:schemeClr val="tx1"/>
            </a:solidFill>
            <a:miter lim="800000"/>
            <a:headEnd/>
            <a:tailEnd/>
          </a:ln>
        </p:spPr>
        <p:txBody>
          <a:bodyPr wrap="none" anchor="ctr"/>
          <a:lstStyle/>
          <a:p>
            <a:endParaRPr lang="ru-RU"/>
          </a:p>
        </p:txBody>
      </p:sp>
      <p:sp>
        <p:nvSpPr>
          <p:cNvPr id="40969" name="AutoShape 9"/>
          <p:cNvSpPr>
            <a:spLocks noChangeArrowheads="1"/>
          </p:cNvSpPr>
          <p:nvPr/>
        </p:nvSpPr>
        <p:spPr bwMode="auto">
          <a:xfrm>
            <a:off x="611560" y="5877272"/>
            <a:ext cx="1657350" cy="360363"/>
          </a:xfrm>
          <a:custGeom>
            <a:avLst/>
            <a:gdLst>
              <a:gd name="T0" fmla="*/ 95375279 w 21600"/>
              <a:gd name="T1" fmla="*/ 0 h 21600"/>
              <a:gd name="T2" fmla="*/ 0 w 21600"/>
              <a:gd name="T3" fmla="*/ 3006061 h 21600"/>
              <a:gd name="T4" fmla="*/ 95375279 w 21600"/>
              <a:gd name="T5" fmla="*/ 6012106 h 21600"/>
              <a:gd name="T6" fmla="*/ 127167077 w 21600"/>
              <a:gd name="T7" fmla="*/ 300606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CC33"/>
          </a:solidFill>
          <a:ln w="9525">
            <a:solidFill>
              <a:schemeClr val="tx1"/>
            </a:solidFill>
            <a:miter lim="800000"/>
            <a:headEnd/>
            <a:tailEnd/>
          </a:ln>
        </p:spPr>
        <p:txBody>
          <a:bodyPr wrap="none" anchor="ctr"/>
          <a:lstStyle/>
          <a:p>
            <a:endParaRPr lang="ru-RU"/>
          </a:p>
        </p:txBody>
      </p:sp>
      <p:sp>
        <p:nvSpPr>
          <p:cNvPr id="40970" name="Text Box 10"/>
          <p:cNvSpPr txBox="1">
            <a:spLocks noChangeArrowheads="1"/>
          </p:cNvSpPr>
          <p:nvPr/>
        </p:nvSpPr>
        <p:spPr bwMode="auto">
          <a:xfrm>
            <a:off x="2699792" y="3645024"/>
            <a:ext cx="5760640" cy="818044"/>
          </a:xfrm>
          <a:prstGeom prst="rect">
            <a:avLst/>
          </a:prstGeom>
          <a:solidFill>
            <a:srgbClr val="F5F7C9"/>
          </a:solidFill>
          <a:ln w="9525">
            <a:noFill/>
            <a:miter lim="800000"/>
            <a:headEnd/>
            <a:tailEnd/>
          </a:ln>
        </p:spPr>
        <p:txBody>
          <a:bodyPr wrap="square">
            <a:spAutoFit/>
          </a:bodyPr>
          <a:lstStyle/>
          <a:p>
            <a:pPr>
              <a:lnSpc>
                <a:spcPct val="80000"/>
              </a:lnSpc>
              <a:spcBef>
                <a:spcPct val="20000"/>
              </a:spcBef>
              <a:buFont typeface="Arial" charset="0"/>
              <a:buChar char="•"/>
            </a:pPr>
            <a:r>
              <a:rPr lang="ru-RU" sz="2600" b="1" dirty="0">
                <a:latin typeface="+mj-lt"/>
              </a:rPr>
              <a:t> </a:t>
            </a:r>
            <a:r>
              <a:rPr lang="en-US" sz="2600" dirty="0" smtClean="0">
                <a:effectLst>
                  <a:outerShdw blurRad="38100" dist="38100" dir="2700000" algn="tl">
                    <a:srgbClr val="000000">
                      <a:alpha val="43137"/>
                    </a:srgbClr>
                  </a:outerShdw>
                </a:effectLst>
                <a:latin typeface="+mj-lt"/>
              </a:rPr>
              <a:t>statistical empirical project</a:t>
            </a:r>
            <a:endParaRPr lang="ru-RU" sz="2600" dirty="0">
              <a:effectLst>
                <a:outerShdw blurRad="38100" dist="38100" dir="2700000" algn="tl">
                  <a:srgbClr val="000000">
                    <a:alpha val="43137"/>
                  </a:srgbClr>
                </a:outerShdw>
              </a:effectLst>
              <a:latin typeface="+mj-lt"/>
            </a:endParaRPr>
          </a:p>
          <a:p>
            <a:pPr>
              <a:lnSpc>
                <a:spcPct val="80000"/>
              </a:lnSpc>
              <a:spcBef>
                <a:spcPct val="20000"/>
              </a:spcBef>
              <a:buFont typeface="Arial" charset="0"/>
              <a:buNone/>
            </a:pPr>
            <a:r>
              <a:rPr lang="ru-RU" sz="2600" b="1" dirty="0" smtClean="0">
                <a:solidFill>
                  <a:srgbClr val="96003D"/>
                </a:solidFill>
                <a:latin typeface="+mj-lt"/>
              </a:rPr>
              <a:t>(</a:t>
            </a:r>
            <a:r>
              <a:rPr lang="en-US" sz="2600" b="1" i="1" dirty="0" smtClean="0">
                <a:solidFill>
                  <a:srgbClr val="96003D"/>
                </a:solidFill>
                <a:latin typeface="+mj-lt"/>
              </a:rPr>
              <a:t>W. Petty</a:t>
            </a:r>
            <a:r>
              <a:rPr lang="ru-RU" sz="2600" b="1" i="1" dirty="0" smtClean="0">
                <a:solidFill>
                  <a:srgbClr val="96003D"/>
                </a:solidFill>
                <a:latin typeface="+mj-lt"/>
              </a:rPr>
              <a:t>)</a:t>
            </a:r>
            <a:endParaRPr lang="ru-RU" sz="2600" dirty="0">
              <a:latin typeface="+mj-lt"/>
            </a:endParaRPr>
          </a:p>
        </p:txBody>
      </p:sp>
      <p:sp>
        <p:nvSpPr>
          <p:cNvPr id="40971" name="Text Box 11"/>
          <p:cNvSpPr txBox="1">
            <a:spLocks noChangeArrowheads="1"/>
          </p:cNvSpPr>
          <p:nvPr/>
        </p:nvSpPr>
        <p:spPr bwMode="auto">
          <a:xfrm>
            <a:off x="2627784" y="2636912"/>
            <a:ext cx="5760640" cy="732508"/>
          </a:xfrm>
          <a:prstGeom prst="rect">
            <a:avLst/>
          </a:prstGeom>
          <a:solidFill>
            <a:srgbClr val="F5F7C9"/>
          </a:solidFill>
          <a:ln w="9525">
            <a:noFill/>
            <a:miter lim="800000"/>
            <a:headEnd/>
            <a:tailEnd/>
          </a:ln>
        </p:spPr>
        <p:txBody>
          <a:bodyPr wrap="square">
            <a:spAutoFit/>
          </a:bodyPr>
          <a:lstStyle/>
          <a:p>
            <a:pPr>
              <a:lnSpc>
                <a:spcPct val="80000"/>
              </a:lnSpc>
              <a:spcBef>
                <a:spcPct val="20000"/>
              </a:spcBef>
              <a:buFont typeface="Arial" charset="0"/>
              <a:buChar char="•"/>
            </a:pPr>
            <a:r>
              <a:rPr lang="ru-RU" sz="2600" dirty="0">
                <a:effectLst>
                  <a:outerShdw blurRad="38100" dist="38100" dir="2700000" algn="tl">
                    <a:srgbClr val="000000">
                      <a:alpha val="43137"/>
                    </a:srgbClr>
                  </a:outerShdw>
                </a:effectLst>
                <a:latin typeface="+mj-lt"/>
              </a:rPr>
              <a:t> </a:t>
            </a:r>
            <a:r>
              <a:rPr lang="en-US" sz="2600" dirty="0" smtClean="0">
                <a:effectLst>
                  <a:outerShdw blurRad="38100" dist="38100" dir="2700000" algn="tl">
                    <a:srgbClr val="000000">
                      <a:alpha val="43137"/>
                    </a:srgbClr>
                  </a:outerShdw>
                </a:effectLst>
                <a:latin typeface="+mj-lt"/>
              </a:rPr>
              <a:t>consultant </a:t>
            </a:r>
            <a:r>
              <a:rPr lang="ru-RU" sz="2600" dirty="0" smtClean="0">
                <a:effectLst>
                  <a:outerShdw blurRad="38100" dist="38100" dir="2700000" algn="tl">
                    <a:srgbClr val="000000">
                      <a:alpha val="43137"/>
                    </a:srgbClr>
                  </a:outerShdw>
                </a:effectLst>
                <a:latin typeface="+mj-lt"/>
              </a:rPr>
              <a:t>(</a:t>
            </a:r>
            <a:r>
              <a:rPr lang="en-US" sz="2600" dirty="0" smtClean="0">
                <a:effectLst>
                  <a:outerShdw blurRad="38100" dist="38100" dir="2700000" algn="tl">
                    <a:srgbClr val="000000">
                      <a:alpha val="43137"/>
                    </a:srgbClr>
                  </a:outerShdw>
                </a:effectLst>
                <a:latin typeface="+mj-lt"/>
              </a:rPr>
              <a:t>descriptive empirical)</a:t>
            </a:r>
            <a:r>
              <a:rPr lang="en-US" sz="2600" dirty="0" smtClean="0">
                <a:effectLst>
                  <a:outerShdw blurRad="38100" dist="38100" dir="2700000" algn="tl">
                    <a:srgbClr val="000000">
                      <a:alpha val="43137"/>
                    </a:srgbClr>
                  </a:outerShdw>
                </a:effectLst>
                <a:latin typeface="+mj-lt"/>
              </a:rPr>
              <a:t> project</a:t>
            </a:r>
            <a:r>
              <a:rPr lang="en-US" sz="2600" dirty="0" smtClean="0">
                <a:effectLst>
                  <a:outerShdw blurRad="38100" dist="38100" dir="2700000" algn="tl">
                    <a:srgbClr val="000000">
                      <a:alpha val="43137"/>
                    </a:srgbClr>
                  </a:outerShdw>
                </a:effectLst>
                <a:latin typeface="+mj-lt"/>
              </a:rPr>
              <a:t> </a:t>
            </a:r>
            <a:r>
              <a:rPr lang="ru-RU" sz="2600" dirty="0" smtClean="0">
                <a:solidFill>
                  <a:srgbClr val="96003D"/>
                </a:solidFill>
                <a:effectLst>
                  <a:outerShdw blurRad="38100" dist="38100" dir="2700000" algn="tl">
                    <a:srgbClr val="000000">
                      <a:alpha val="43137"/>
                    </a:srgbClr>
                  </a:outerShdw>
                </a:effectLst>
                <a:latin typeface="+mj-lt"/>
              </a:rPr>
              <a:t>(</a:t>
            </a:r>
            <a:r>
              <a:rPr lang="ru-RU" sz="2600" i="1" dirty="0">
                <a:solidFill>
                  <a:srgbClr val="96003D"/>
                </a:solidFill>
                <a:effectLst>
                  <a:outerShdw blurRad="38100" dist="38100" dir="2700000" algn="tl">
                    <a:srgbClr val="000000">
                      <a:alpha val="43137"/>
                    </a:srgbClr>
                  </a:outerShdw>
                </a:effectLst>
                <a:latin typeface="+mj-lt"/>
              </a:rPr>
              <a:t>Дж. Стюарт)</a:t>
            </a:r>
          </a:p>
        </p:txBody>
      </p:sp>
      <p:sp>
        <p:nvSpPr>
          <p:cNvPr id="40972" name="Text Box 12"/>
          <p:cNvSpPr txBox="1">
            <a:spLocks noChangeArrowheads="1"/>
          </p:cNvSpPr>
          <p:nvPr/>
        </p:nvSpPr>
        <p:spPr bwMode="auto">
          <a:xfrm>
            <a:off x="2699792" y="4725144"/>
            <a:ext cx="5760640" cy="818044"/>
          </a:xfrm>
          <a:prstGeom prst="rect">
            <a:avLst/>
          </a:prstGeom>
          <a:solidFill>
            <a:srgbClr val="F5F7C9"/>
          </a:solidFill>
          <a:ln w="9525">
            <a:noFill/>
            <a:miter lim="800000"/>
            <a:headEnd/>
            <a:tailEnd/>
          </a:ln>
        </p:spPr>
        <p:txBody>
          <a:bodyPr wrap="square">
            <a:spAutoFit/>
          </a:bodyPr>
          <a:lstStyle/>
          <a:p>
            <a:pPr>
              <a:lnSpc>
                <a:spcPct val="80000"/>
              </a:lnSpc>
              <a:spcBef>
                <a:spcPct val="20000"/>
              </a:spcBef>
              <a:buFont typeface="Arial" charset="0"/>
              <a:buChar char="•"/>
            </a:pPr>
            <a:r>
              <a:rPr lang="ru-RU" sz="2600" b="1" dirty="0">
                <a:latin typeface="+mj-lt"/>
              </a:rPr>
              <a:t> </a:t>
            </a:r>
            <a:r>
              <a:rPr lang="en-US" sz="2600" dirty="0" smtClean="0">
                <a:effectLst>
                  <a:outerShdw blurRad="38100" dist="38100" dir="2700000" algn="tl">
                    <a:srgbClr val="000000">
                      <a:alpha val="43137"/>
                    </a:srgbClr>
                  </a:outerShdw>
                </a:effectLst>
                <a:latin typeface="+mj-lt"/>
              </a:rPr>
              <a:t>engineering project</a:t>
            </a:r>
            <a:endParaRPr lang="ru-RU" sz="2600" dirty="0">
              <a:effectLst>
                <a:outerShdw blurRad="38100" dist="38100" dir="2700000" algn="tl">
                  <a:srgbClr val="000000">
                    <a:alpha val="43137"/>
                  </a:srgbClr>
                </a:outerShdw>
              </a:effectLst>
              <a:latin typeface="+mj-lt"/>
            </a:endParaRPr>
          </a:p>
          <a:p>
            <a:pPr>
              <a:lnSpc>
                <a:spcPct val="80000"/>
              </a:lnSpc>
              <a:spcBef>
                <a:spcPct val="20000"/>
              </a:spcBef>
              <a:buFont typeface="Arial" charset="0"/>
              <a:buNone/>
            </a:pPr>
            <a:r>
              <a:rPr lang="ru-RU" sz="2600" b="1" dirty="0" smtClean="0">
                <a:solidFill>
                  <a:srgbClr val="96003D"/>
                </a:solidFill>
                <a:latin typeface="+mj-lt"/>
              </a:rPr>
              <a:t>(</a:t>
            </a:r>
            <a:r>
              <a:rPr lang="en-US" sz="2600" b="1" i="1" dirty="0" smtClean="0">
                <a:solidFill>
                  <a:srgbClr val="96003D"/>
                </a:solidFill>
                <a:latin typeface="+mj-lt"/>
              </a:rPr>
              <a:t>John Law</a:t>
            </a:r>
            <a:r>
              <a:rPr lang="ru-RU" sz="2600" b="1" i="1" dirty="0" smtClean="0">
                <a:solidFill>
                  <a:srgbClr val="96003D"/>
                </a:solidFill>
                <a:latin typeface="+mj-lt"/>
              </a:rPr>
              <a:t>)</a:t>
            </a:r>
            <a:endParaRPr lang="ru-RU" sz="2600" b="1" i="1" dirty="0">
              <a:solidFill>
                <a:srgbClr val="96003D"/>
              </a:solidFill>
              <a:latin typeface="+mj-lt"/>
            </a:endParaRPr>
          </a:p>
        </p:txBody>
      </p:sp>
      <p:sp>
        <p:nvSpPr>
          <p:cNvPr id="40973" name="Text Box 13"/>
          <p:cNvSpPr txBox="1">
            <a:spLocks noChangeArrowheads="1"/>
          </p:cNvSpPr>
          <p:nvPr/>
        </p:nvSpPr>
        <p:spPr bwMode="auto">
          <a:xfrm>
            <a:off x="2699792" y="5733256"/>
            <a:ext cx="5760640" cy="818044"/>
          </a:xfrm>
          <a:prstGeom prst="rect">
            <a:avLst/>
          </a:prstGeom>
          <a:solidFill>
            <a:srgbClr val="FFFF00"/>
          </a:solidFill>
          <a:ln w="9525">
            <a:noFill/>
            <a:miter lim="800000"/>
            <a:headEnd/>
            <a:tailEnd/>
          </a:ln>
        </p:spPr>
        <p:txBody>
          <a:bodyPr wrap="square">
            <a:spAutoFit/>
          </a:bodyPr>
          <a:lstStyle/>
          <a:p>
            <a:pPr>
              <a:lnSpc>
                <a:spcPct val="80000"/>
              </a:lnSpc>
              <a:spcBef>
                <a:spcPct val="20000"/>
              </a:spcBef>
              <a:buFont typeface="Arial" charset="0"/>
              <a:buChar char="•"/>
            </a:pPr>
            <a:r>
              <a:rPr lang="ru-RU" sz="2600" dirty="0">
                <a:latin typeface="+mj-lt"/>
              </a:rPr>
              <a:t> </a:t>
            </a:r>
            <a:r>
              <a:rPr lang="en-US" sz="2600" dirty="0" smtClean="0">
                <a:effectLst>
                  <a:outerShdw blurRad="38100" dist="38100" dir="2700000" algn="tl">
                    <a:srgbClr val="000000">
                      <a:alpha val="43137"/>
                    </a:srgbClr>
                  </a:outerShdw>
                </a:effectLst>
                <a:latin typeface="+mj-lt"/>
              </a:rPr>
              <a:t>abstract theoretical project</a:t>
            </a:r>
            <a:endParaRPr lang="ru-RU" sz="2600" dirty="0" smtClean="0">
              <a:effectLst>
                <a:outerShdw blurRad="38100" dist="38100" dir="2700000" algn="tl">
                  <a:srgbClr val="000000">
                    <a:alpha val="43137"/>
                  </a:srgbClr>
                </a:outerShdw>
              </a:effectLst>
              <a:latin typeface="+mj-lt"/>
            </a:endParaRPr>
          </a:p>
          <a:p>
            <a:pPr>
              <a:lnSpc>
                <a:spcPct val="80000"/>
              </a:lnSpc>
              <a:spcBef>
                <a:spcPct val="20000"/>
              </a:spcBef>
            </a:pPr>
            <a:r>
              <a:rPr lang="ru-RU" sz="2600" b="1" dirty="0" smtClean="0">
                <a:solidFill>
                  <a:srgbClr val="96003D"/>
                </a:solidFill>
                <a:latin typeface="+mj-lt"/>
              </a:rPr>
              <a:t>(</a:t>
            </a:r>
            <a:r>
              <a:rPr lang="en-US" sz="2600" b="1" i="1" dirty="0" err="1" smtClean="0">
                <a:solidFill>
                  <a:srgbClr val="96003D"/>
                </a:solidFill>
                <a:latin typeface="+mj-lt"/>
              </a:rPr>
              <a:t>Cantillon</a:t>
            </a:r>
            <a:r>
              <a:rPr lang="en-US" sz="2600" b="1" i="1" dirty="0" smtClean="0">
                <a:solidFill>
                  <a:srgbClr val="96003D"/>
                </a:solidFill>
                <a:latin typeface="+mj-lt"/>
              </a:rPr>
              <a:t> – Quesnay)</a:t>
            </a:r>
            <a:endParaRPr lang="ru-RU" sz="2600" b="1" i="1" dirty="0">
              <a:solidFill>
                <a:srgbClr val="96003D"/>
              </a:solidFill>
              <a:latin typeface="+mj-lt"/>
            </a:endParaRPr>
          </a:p>
        </p:txBody>
      </p:sp>
      <p:sp>
        <p:nvSpPr>
          <p:cNvPr id="40974" name="Text Box 14"/>
          <p:cNvSpPr txBox="1">
            <a:spLocks noChangeArrowheads="1"/>
          </p:cNvSpPr>
          <p:nvPr/>
        </p:nvSpPr>
        <p:spPr bwMode="auto">
          <a:xfrm>
            <a:off x="2699792" y="1700808"/>
            <a:ext cx="5760640" cy="832536"/>
          </a:xfrm>
          <a:prstGeom prst="rect">
            <a:avLst/>
          </a:prstGeom>
          <a:solidFill>
            <a:srgbClr val="F5F7C9"/>
          </a:solidFill>
          <a:ln w="9525">
            <a:noFill/>
            <a:miter lim="800000"/>
            <a:headEnd/>
            <a:tailEnd/>
          </a:ln>
        </p:spPr>
        <p:txBody>
          <a:bodyPr wrap="square">
            <a:spAutoFit/>
          </a:bodyPr>
          <a:lstStyle/>
          <a:p>
            <a:pPr>
              <a:lnSpc>
                <a:spcPct val="80000"/>
              </a:lnSpc>
              <a:spcBef>
                <a:spcPct val="20000"/>
              </a:spcBef>
              <a:buFont typeface="Arial" charset="0"/>
              <a:buChar char="•"/>
            </a:pPr>
            <a:r>
              <a:rPr lang="ru-RU" sz="2600" dirty="0">
                <a:effectLst>
                  <a:outerShdw blurRad="38100" dist="38100" dir="2700000" algn="tl">
                    <a:srgbClr val="000000">
                      <a:alpha val="43137"/>
                    </a:srgbClr>
                  </a:outerShdw>
                </a:effectLst>
                <a:latin typeface="+mj-lt"/>
              </a:rPr>
              <a:t> </a:t>
            </a:r>
            <a:r>
              <a:rPr lang="en-US" sz="2600" dirty="0" smtClean="0">
                <a:effectLst>
                  <a:outerShdw blurRad="38100" dist="38100" dir="2700000" algn="tl">
                    <a:srgbClr val="000000">
                      <a:alpha val="43137"/>
                    </a:srgbClr>
                  </a:outerShdw>
                </a:effectLst>
                <a:latin typeface="+mj-lt"/>
              </a:rPr>
              <a:t>subdivision of moral philosophy</a:t>
            </a:r>
            <a:endParaRPr lang="ru-RU" sz="2600" dirty="0">
              <a:effectLst>
                <a:outerShdw blurRad="38100" dist="38100" dir="2700000" algn="tl">
                  <a:srgbClr val="000000">
                    <a:alpha val="43137"/>
                  </a:srgbClr>
                </a:outerShdw>
              </a:effectLst>
              <a:latin typeface="+mj-lt"/>
            </a:endParaRPr>
          </a:p>
          <a:p>
            <a:pPr>
              <a:lnSpc>
                <a:spcPct val="80000"/>
              </a:lnSpc>
              <a:spcBef>
                <a:spcPct val="20000"/>
              </a:spcBef>
              <a:buFont typeface="Arial" charset="0"/>
              <a:buNone/>
            </a:pPr>
            <a:r>
              <a:rPr lang="ru-RU" sz="2600" b="1" i="1" dirty="0" smtClean="0">
                <a:solidFill>
                  <a:srgbClr val="96003D"/>
                </a:solidFill>
                <a:effectLst>
                  <a:outerShdw blurRad="38100" dist="38100" dir="2700000" algn="tl">
                    <a:srgbClr val="000000">
                      <a:alpha val="43137"/>
                    </a:srgbClr>
                  </a:outerShdw>
                </a:effectLst>
                <a:latin typeface="+mj-lt"/>
              </a:rPr>
              <a:t>(</a:t>
            </a:r>
            <a:r>
              <a:rPr lang="en-US" sz="2600" b="1" i="1" dirty="0" smtClean="0">
                <a:solidFill>
                  <a:srgbClr val="96003D"/>
                </a:solidFill>
                <a:effectLst>
                  <a:outerShdw blurRad="38100" dist="38100" dir="2700000" algn="tl">
                    <a:srgbClr val="000000">
                      <a:alpha val="43137"/>
                    </a:srgbClr>
                  </a:outerShdw>
                </a:effectLst>
                <a:latin typeface="+mj-lt"/>
              </a:rPr>
              <a:t>Locke – Hume </a:t>
            </a:r>
            <a:r>
              <a:rPr lang="ru-RU" sz="2600" b="1" i="1" dirty="0" smtClean="0">
                <a:solidFill>
                  <a:srgbClr val="96003D"/>
                </a:solidFill>
                <a:effectLst>
                  <a:outerShdw blurRad="38100" dist="38100" dir="2700000" algn="tl">
                    <a:srgbClr val="000000">
                      <a:alpha val="43137"/>
                    </a:srgbClr>
                  </a:outerShdw>
                </a:effectLst>
                <a:latin typeface="+mj-lt"/>
              </a:rPr>
              <a:t>)</a:t>
            </a:r>
            <a:endParaRPr lang="ru-RU" sz="2600" b="1" i="1" dirty="0">
              <a:solidFill>
                <a:srgbClr val="96003D"/>
              </a:solidFill>
              <a:effectLst>
                <a:outerShdw blurRad="38100" dist="38100" dir="2700000" algn="tl">
                  <a:srgbClr val="000000">
                    <a:alpha val="43137"/>
                  </a:srgbClr>
                </a:outerShdw>
              </a:effectLst>
              <a:latin typeface="+mj-lt"/>
            </a:endParaRPr>
          </a:p>
        </p:txBody>
      </p:sp>
      <p:cxnSp>
        <p:nvCxnSpPr>
          <p:cNvPr id="14" name="Прямая соединительная линия 13"/>
          <p:cNvCxnSpPr/>
          <p:nvPr/>
        </p:nvCxnSpPr>
        <p:spPr>
          <a:xfrm>
            <a:off x="2339752" y="1628800"/>
            <a:ext cx="6408712" cy="3960440"/>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V="1">
            <a:off x="2483768" y="1340768"/>
            <a:ext cx="6264696" cy="4176464"/>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61"/>
                                        </p:tgtEl>
                                        <p:attrNameLst>
                                          <p:attrName>style.visibility</p:attrName>
                                        </p:attrNameLst>
                                      </p:cBhvr>
                                      <p:to>
                                        <p:strVal val="visible"/>
                                      </p:to>
                                    </p:set>
                                    <p:anim calcmode="lin" valueType="num">
                                      <p:cBhvr>
                                        <p:cTn id="7" dur="1000" fill="hold"/>
                                        <p:tgtEl>
                                          <p:spTgt spid="40961"/>
                                        </p:tgtEl>
                                        <p:attrNameLst>
                                          <p:attrName>ppt_x</p:attrName>
                                        </p:attrNameLst>
                                      </p:cBhvr>
                                      <p:tavLst>
                                        <p:tav tm="0">
                                          <p:val>
                                            <p:strVal val="#ppt_x-.2"/>
                                          </p:val>
                                        </p:tav>
                                        <p:tav tm="100000">
                                          <p:val>
                                            <p:strVal val="#ppt_x"/>
                                          </p:val>
                                        </p:tav>
                                      </p:tavLst>
                                    </p:anim>
                                    <p:anim calcmode="lin" valueType="num">
                                      <p:cBhvr>
                                        <p:cTn id="8" dur="1000" fill="hold"/>
                                        <p:tgtEl>
                                          <p:spTgt spid="40961"/>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61"/>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0965"/>
                                        </p:tgtEl>
                                        <p:attrNameLst>
                                          <p:attrName>style.visibility</p:attrName>
                                        </p:attrNameLst>
                                      </p:cBhvr>
                                      <p:to>
                                        <p:strVal val="visible"/>
                                      </p:to>
                                    </p:set>
                                    <p:animEffect transition="in" filter="fade">
                                      <p:cBhvr>
                                        <p:cTn id="13" dur="500"/>
                                        <p:tgtEl>
                                          <p:spTgt spid="40965"/>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40974"/>
                                        </p:tgtEl>
                                        <p:attrNameLst>
                                          <p:attrName>style.visibility</p:attrName>
                                        </p:attrNameLst>
                                      </p:cBhvr>
                                      <p:to>
                                        <p:strVal val="visible"/>
                                      </p:to>
                                    </p:set>
                                    <p:animEffect transition="in" filter="fade">
                                      <p:cBhvr>
                                        <p:cTn id="16" dur="2000"/>
                                        <p:tgtEl>
                                          <p:spTgt spid="4097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0966"/>
                                        </p:tgtEl>
                                        <p:attrNameLst>
                                          <p:attrName>style.visibility</p:attrName>
                                        </p:attrNameLst>
                                      </p:cBhvr>
                                      <p:to>
                                        <p:strVal val="visible"/>
                                      </p:to>
                                    </p:set>
                                    <p:animEffect transition="in" filter="fade">
                                      <p:cBhvr>
                                        <p:cTn id="19" dur="500"/>
                                        <p:tgtEl>
                                          <p:spTgt spid="40966"/>
                                        </p:tgtEl>
                                      </p:cBhvr>
                                    </p:animEffect>
                                  </p:childTnLst>
                                </p:cTn>
                              </p:par>
                              <p:par>
                                <p:cTn id="20" presetID="10" presetClass="entr" presetSubtype="0" fill="hold" grpId="0" nodeType="withEffect">
                                  <p:stCondLst>
                                    <p:cond delay="500"/>
                                  </p:stCondLst>
                                  <p:childTnLst>
                                    <p:set>
                                      <p:cBhvr>
                                        <p:cTn id="21" dur="1" fill="hold">
                                          <p:stCondLst>
                                            <p:cond delay="0"/>
                                          </p:stCondLst>
                                        </p:cTn>
                                        <p:tgtEl>
                                          <p:spTgt spid="40971"/>
                                        </p:tgtEl>
                                        <p:attrNameLst>
                                          <p:attrName>style.visibility</p:attrName>
                                        </p:attrNameLst>
                                      </p:cBhvr>
                                      <p:to>
                                        <p:strVal val="visible"/>
                                      </p:to>
                                    </p:set>
                                    <p:animEffect transition="in" filter="fade">
                                      <p:cBhvr>
                                        <p:cTn id="22" dur="500"/>
                                        <p:tgtEl>
                                          <p:spTgt spid="4097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0967"/>
                                        </p:tgtEl>
                                        <p:attrNameLst>
                                          <p:attrName>style.visibility</p:attrName>
                                        </p:attrNameLst>
                                      </p:cBhvr>
                                      <p:to>
                                        <p:strVal val="visible"/>
                                      </p:to>
                                    </p:set>
                                    <p:animEffect transition="in" filter="fade">
                                      <p:cBhvr>
                                        <p:cTn id="25" dur="500"/>
                                        <p:tgtEl>
                                          <p:spTgt spid="40967"/>
                                        </p:tgtEl>
                                      </p:cBhvr>
                                    </p:animEffect>
                                  </p:childTnLst>
                                </p:cTn>
                              </p:par>
                              <p:par>
                                <p:cTn id="26" presetID="10" presetClass="entr" presetSubtype="0" fill="hold" grpId="0" nodeType="withEffect">
                                  <p:stCondLst>
                                    <p:cond delay="500"/>
                                  </p:stCondLst>
                                  <p:childTnLst>
                                    <p:set>
                                      <p:cBhvr>
                                        <p:cTn id="27" dur="1" fill="hold">
                                          <p:stCondLst>
                                            <p:cond delay="0"/>
                                          </p:stCondLst>
                                        </p:cTn>
                                        <p:tgtEl>
                                          <p:spTgt spid="40970"/>
                                        </p:tgtEl>
                                        <p:attrNameLst>
                                          <p:attrName>style.visibility</p:attrName>
                                        </p:attrNameLst>
                                      </p:cBhvr>
                                      <p:to>
                                        <p:strVal val="visible"/>
                                      </p:to>
                                    </p:set>
                                    <p:animEffect transition="in" filter="fade">
                                      <p:cBhvr>
                                        <p:cTn id="28" dur="500"/>
                                        <p:tgtEl>
                                          <p:spTgt spid="4097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0968"/>
                                        </p:tgtEl>
                                        <p:attrNameLst>
                                          <p:attrName>style.visibility</p:attrName>
                                        </p:attrNameLst>
                                      </p:cBhvr>
                                      <p:to>
                                        <p:strVal val="visible"/>
                                      </p:to>
                                    </p:set>
                                    <p:animEffect transition="in" filter="fade">
                                      <p:cBhvr>
                                        <p:cTn id="31" dur="500"/>
                                        <p:tgtEl>
                                          <p:spTgt spid="40968"/>
                                        </p:tgtEl>
                                      </p:cBhvr>
                                    </p:animEffect>
                                  </p:childTnLst>
                                </p:cTn>
                              </p:par>
                              <p:par>
                                <p:cTn id="32" presetID="10" presetClass="entr" presetSubtype="0" fill="hold" grpId="0" nodeType="withEffect">
                                  <p:stCondLst>
                                    <p:cond delay="500"/>
                                  </p:stCondLst>
                                  <p:childTnLst>
                                    <p:set>
                                      <p:cBhvr>
                                        <p:cTn id="33" dur="1" fill="hold">
                                          <p:stCondLst>
                                            <p:cond delay="0"/>
                                          </p:stCondLst>
                                        </p:cTn>
                                        <p:tgtEl>
                                          <p:spTgt spid="40972"/>
                                        </p:tgtEl>
                                        <p:attrNameLst>
                                          <p:attrName>style.visibility</p:attrName>
                                        </p:attrNameLst>
                                      </p:cBhvr>
                                      <p:to>
                                        <p:strVal val="visible"/>
                                      </p:to>
                                    </p:set>
                                    <p:animEffect transition="in" filter="fade">
                                      <p:cBhvr>
                                        <p:cTn id="34" dur="500"/>
                                        <p:tgtEl>
                                          <p:spTgt spid="40972"/>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40969"/>
                                        </p:tgtEl>
                                        <p:attrNameLst>
                                          <p:attrName>style.visibility</p:attrName>
                                        </p:attrNameLst>
                                      </p:cBhvr>
                                      <p:to>
                                        <p:strVal val="visible"/>
                                      </p:to>
                                    </p:set>
                                    <p:animEffect transition="in" filter="fade">
                                      <p:cBhvr>
                                        <p:cTn id="38" dur="2000"/>
                                        <p:tgtEl>
                                          <p:spTgt spid="40969"/>
                                        </p:tgtEl>
                                      </p:cBhvr>
                                    </p:animEffect>
                                  </p:childTnLst>
                                </p:cTn>
                              </p:par>
                            </p:childTnLst>
                          </p:cTn>
                        </p:par>
                        <p:par>
                          <p:cTn id="39" fill="hold">
                            <p:stCondLst>
                              <p:cond delay="5500"/>
                            </p:stCondLst>
                            <p:childTnLst>
                              <p:par>
                                <p:cTn id="40" presetID="17" presetClass="entr" presetSubtype="10"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strVal val="#ppt_h"/>
                                          </p:val>
                                        </p:tav>
                                        <p:tav tm="100000">
                                          <p:val>
                                            <p:strVal val="#ppt_h"/>
                                          </p:val>
                                        </p:tav>
                                      </p:tavLst>
                                    </p:anim>
                                  </p:childTnLst>
                                </p:cTn>
                              </p:par>
                              <p:par>
                                <p:cTn id="44" presetID="17" presetClass="entr" presetSubtype="10"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par>
                          <p:cTn id="48" fill="hold">
                            <p:stCondLst>
                              <p:cond delay="6000"/>
                            </p:stCondLst>
                            <p:childTnLst>
                              <p:par>
                                <p:cTn id="49" presetID="10" presetClass="entr" presetSubtype="0" fill="hold" grpId="0" nodeType="afterEffect">
                                  <p:stCondLst>
                                    <p:cond delay="0"/>
                                  </p:stCondLst>
                                  <p:childTnLst>
                                    <p:set>
                                      <p:cBhvr>
                                        <p:cTn id="50" dur="1" fill="hold">
                                          <p:stCondLst>
                                            <p:cond delay="0"/>
                                          </p:stCondLst>
                                        </p:cTn>
                                        <p:tgtEl>
                                          <p:spTgt spid="40973"/>
                                        </p:tgtEl>
                                        <p:attrNameLst>
                                          <p:attrName>style.visibility</p:attrName>
                                        </p:attrNameLst>
                                      </p:cBhvr>
                                      <p:to>
                                        <p:strVal val="visible"/>
                                      </p:to>
                                    </p:set>
                                    <p:animEffect transition="in" filter="fade">
                                      <p:cBhvr>
                                        <p:cTn id="51" dur="2000"/>
                                        <p:tgtEl>
                                          <p:spTgt spid="40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p:bldP spid="40965" grpId="0" animBg="1"/>
      <p:bldP spid="40966" grpId="0" animBg="1"/>
      <p:bldP spid="40967" grpId="0" animBg="1"/>
      <p:bldP spid="40968" grpId="0" animBg="1"/>
      <p:bldP spid="40969" grpId="0" animBg="1"/>
      <p:bldP spid="40970" grpId="0" animBg="1"/>
      <p:bldP spid="40971" grpId="0" animBg="1"/>
      <p:bldP spid="40972" grpId="0" animBg="1"/>
      <p:bldP spid="40973" grpId="0" animBg="1"/>
      <p:bldP spid="409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p:cNvSpPr>
          <p:nvPr>
            <p:ph type="title"/>
          </p:nvPr>
        </p:nvSpPr>
        <p:spPr>
          <a:xfrm>
            <a:off x="395536" y="548680"/>
            <a:ext cx="8424936" cy="720080"/>
          </a:xfrm>
        </p:spPr>
        <p:txBody>
          <a:bodyPr>
            <a:normAutofit fontScale="90000"/>
          </a:bodyPr>
          <a:lstStyle/>
          <a:p>
            <a:pPr algn="ctr" eaLnBrk="1" hangingPunct="1"/>
            <a:r>
              <a:rPr lang="en-US" sz="4000" b="1" i="1" dirty="0" smtClean="0">
                <a:solidFill>
                  <a:srgbClr val="206A2E"/>
                </a:solidFill>
                <a:effectLst>
                  <a:outerShdw blurRad="38100" dist="38100" dir="2700000" algn="tl">
                    <a:srgbClr val="000000">
                      <a:alpha val="43137"/>
                    </a:srgbClr>
                  </a:outerShdw>
                </a:effectLst>
              </a:rPr>
              <a:t>How to assess the genesis of a science?</a:t>
            </a:r>
            <a:endParaRPr lang="ru-RU" sz="4000" b="1" i="1" dirty="0" smtClean="0">
              <a:solidFill>
                <a:srgbClr val="206A2E"/>
              </a:solidFill>
              <a:effectLst>
                <a:outerShdw blurRad="38100" dist="38100" dir="2700000" algn="tl">
                  <a:srgbClr val="000000">
                    <a:alpha val="43137"/>
                  </a:srgbClr>
                </a:outerShdw>
              </a:effectLst>
            </a:endParaRPr>
          </a:p>
        </p:txBody>
      </p:sp>
      <p:sp>
        <p:nvSpPr>
          <p:cNvPr id="152578" name="Rectangle 3"/>
          <p:cNvSpPr>
            <a:spLocks noGrp="1"/>
          </p:cNvSpPr>
          <p:nvPr>
            <p:ph sz="quarter" idx="1"/>
          </p:nvPr>
        </p:nvSpPr>
        <p:spPr>
          <a:xfrm>
            <a:off x="395536" y="1412776"/>
            <a:ext cx="8316416" cy="4958011"/>
          </a:xfrm>
        </p:spPr>
        <p:txBody>
          <a:bodyPr>
            <a:normAutofit/>
          </a:bodyPr>
          <a:lstStyle/>
          <a:p>
            <a:r>
              <a:rPr lang="en-US" sz="2800" b="1" dirty="0" smtClean="0">
                <a:latin typeface="Calibri" pitchFamily="34" charset="0"/>
              </a:rPr>
              <a:t>The emergence of economic science is typically assessed retrospectively, i.e. as a process tending to come up to some “classical situation”, to use Schumpeter’s </a:t>
            </a:r>
            <a:r>
              <a:rPr lang="en-US" sz="2800" b="1" dirty="0" smtClean="0">
                <a:latin typeface="Calibri" pitchFamily="34" charset="0"/>
              </a:rPr>
              <a:t>term. </a:t>
            </a:r>
          </a:p>
          <a:p>
            <a:pPr marL="0" indent="0"/>
            <a:r>
              <a:rPr lang="en-US" sz="2800" b="1" dirty="0" smtClean="0">
                <a:latin typeface="Calibri" pitchFamily="34" charset="0"/>
              </a:rPr>
              <a:t>  Such </a:t>
            </a:r>
            <a:r>
              <a:rPr lang="en-US" sz="2800" b="1" dirty="0" smtClean="0">
                <a:latin typeface="Calibri" pitchFamily="34" charset="0"/>
              </a:rPr>
              <a:t>an approach is </a:t>
            </a:r>
            <a:r>
              <a:rPr lang="en-US" sz="2800" b="1" dirty="0" smtClean="0">
                <a:latin typeface="Calibri" pitchFamily="34" charset="0"/>
              </a:rPr>
              <a:t>appropriate </a:t>
            </a:r>
            <a:r>
              <a:rPr lang="en-US" sz="2800" b="1" dirty="0" smtClean="0">
                <a:latin typeface="Calibri" pitchFamily="34" charset="0"/>
              </a:rPr>
              <a:t>for tracing back the origins of the phenomenon taken for a benchmark </a:t>
            </a:r>
            <a:r>
              <a:rPr lang="en-US" sz="2800" dirty="0" smtClean="0">
                <a:latin typeface="Calibri" pitchFamily="34" charset="0"/>
              </a:rPr>
              <a:t>(to </a:t>
            </a:r>
            <a:r>
              <a:rPr lang="en-US" sz="2800" dirty="0" smtClean="0">
                <a:latin typeface="Calibri" pitchFamily="34" charset="0"/>
              </a:rPr>
              <a:t>identify its roots and follow the logic of its </a:t>
            </a:r>
            <a:r>
              <a:rPr lang="en-US" sz="2800" dirty="0" smtClean="0">
                <a:latin typeface="Calibri" pitchFamily="34" charset="0"/>
              </a:rPr>
              <a:t>maturing).  </a:t>
            </a:r>
            <a:r>
              <a:rPr lang="en-US" sz="2800" b="1" dirty="0" smtClean="0">
                <a:solidFill>
                  <a:schemeClr val="accent2">
                    <a:lumMod val="75000"/>
                  </a:schemeClr>
                </a:solidFill>
                <a:latin typeface="Calibri" pitchFamily="34" charset="0"/>
              </a:rPr>
              <a:t>It </a:t>
            </a:r>
            <a:r>
              <a:rPr lang="en-US" sz="2800" b="1" dirty="0" smtClean="0">
                <a:solidFill>
                  <a:schemeClr val="accent2">
                    <a:lumMod val="75000"/>
                  </a:schemeClr>
                </a:solidFill>
                <a:latin typeface="Calibri" pitchFamily="34" charset="0"/>
              </a:rPr>
              <a:t>does not catch, however, the context within which a new phenomenon appears and takes its </a:t>
            </a:r>
            <a:r>
              <a:rPr lang="en-US" sz="2800" b="1" dirty="0" smtClean="0">
                <a:solidFill>
                  <a:schemeClr val="accent2">
                    <a:lumMod val="75000"/>
                  </a:schemeClr>
                </a:solidFill>
                <a:latin typeface="Calibri" pitchFamily="34" charset="0"/>
              </a:rPr>
              <a:t>shape,  the conditions under which the choice of development path is being made.</a:t>
            </a:r>
            <a:endParaRPr lang="ru-RU" sz="2800" b="1" dirty="0" smtClean="0">
              <a:solidFill>
                <a:schemeClr val="accent2">
                  <a:lumMod val="75000"/>
                </a:schemeClr>
              </a:solidFill>
              <a:latin typeface="Calibri"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52577"/>
                                        </p:tgtEl>
                                        <p:attrNameLst>
                                          <p:attrName>style.visibility</p:attrName>
                                        </p:attrNameLst>
                                      </p:cBhvr>
                                      <p:to>
                                        <p:strVal val="visible"/>
                                      </p:to>
                                    </p:set>
                                    <p:anim calcmode="lin" valueType="num">
                                      <p:cBhvr>
                                        <p:cTn id="7" dur="1000" fill="hold"/>
                                        <p:tgtEl>
                                          <p:spTgt spid="152577"/>
                                        </p:tgtEl>
                                        <p:attrNameLst>
                                          <p:attrName>ppt_x</p:attrName>
                                        </p:attrNameLst>
                                      </p:cBhvr>
                                      <p:tavLst>
                                        <p:tav tm="0">
                                          <p:val>
                                            <p:strVal val="#ppt_x-.2"/>
                                          </p:val>
                                        </p:tav>
                                        <p:tav tm="100000">
                                          <p:val>
                                            <p:strVal val="#ppt_x"/>
                                          </p:val>
                                        </p:tav>
                                      </p:tavLst>
                                    </p:anim>
                                    <p:anim calcmode="lin" valueType="num">
                                      <p:cBhvr>
                                        <p:cTn id="8" dur="1000" fill="hold"/>
                                        <p:tgtEl>
                                          <p:spTgt spid="15257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2577"/>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152578">
                                            <p:txEl>
                                              <p:pRg st="0" end="0"/>
                                            </p:txEl>
                                          </p:spTgt>
                                        </p:tgtEl>
                                        <p:attrNameLst>
                                          <p:attrName>style.visibility</p:attrName>
                                        </p:attrNameLst>
                                      </p:cBhvr>
                                      <p:to>
                                        <p:strVal val="visible"/>
                                      </p:to>
                                    </p:set>
                                    <p:animEffect transition="in" filter="wipe(up)">
                                      <p:cBhvr>
                                        <p:cTn id="13" dur="1000"/>
                                        <p:tgtEl>
                                          <p:spTgt spid="152578">
                                            <p:txEl>
                                              <p:pRg st="0" end="0"/>
                                            </p:txEl>
                                          </p:spTgt>
                                        </p:tgtEl>
                                      </p:cBhvr>
                                    </p:animEffect>
                                  </p:childTnLst>
                                </p:cTn>
                              </p:par>
                            </p:childTnLst>
                          </p:cTn>
                        </p:par>
                        <p:par>
                          <p:cTn id="14" fill="hold">
                            <p:stCondLst>
                              <p:cond delay="2000"/>
                            </p:stCondLst>
                            <p:childTnLst>
                              <p:par>
                                <p:cTn id="15" presetID="22" presetClass="entr" presetSubtype="1" fill="hold" grpId="0" nodeType="afterEffect">
                                  <p:stCondLst>
                                    <p:cond delay="1000"/>
                                  </p:stCondLst>
                                  <p:childTnLst>
                                    <p:set>
                                      <p:cBhvr>
                                        <p:cTn id="16" dur="1" fill="hold">
                                          <p:stCondLst>
                                            <p:cond delay="0"/>
                                          </p:stCondLst>
                                        </p:cTn>
                                        <p:tgtEl>
                                          <p:spTgt spid="152578">
                                            <p:txEl>
                                              <p:pRg st="1" end="1"/>
                                            </p:txEl>
                                          </p:spTgt>
                                        </p:tgtEl>
                                        <p:attrNameLst>
                                          <p:attrName>style.visibility</p:attrName>
                                        </p:attrNameLst>
                                      </p:cBhvr>
                                      <p:to>
                                        <p:strVal val="visible"/>
                                      </p:to>
                                    </p:set>
                                    <p:animEffect transition="in" filter="wipe(up)">
                                      <p:cBhvr>
                                        <p:cTn id="17" dur="2000"/>
                                        <p:tgtEl>
                                          <p:spTgt spid="1525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7" grpId="0"/>
      <p:bldP spid="15257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648072"/>
          </a:xfrm>
        </p:spPr>
        <p:txBody>
          <a:bodyPr>
            <a:noAutofit/>
          </a:bodyPr>
          <a:lstStyle/>
          <a:p>
            <a:pPr algn="ctr"/>
            <a:r>
              <a:rPr lang="en-US" b="1" i="1" dirty="0" smtClean="0">
                <a:solidFill>
                  <a:srgbClr val="206A2E"/>
                </a:solidFill>
                <a:effectLst>
                  <a:outerShdw blurRad="38100" dist="38100" dir="2700000" algn="tl">
                    <a:srgbClr val="000000">
                      <a:alpha val="43137"/>
                    </a:srgbClr>
                  </a:outerShdw>
                </a:effectLst>
              </a:rPr>
              <a:t>Bifurcation points</a:t>
            </a:r>
            <a:endParaRPr lang="ru-RU" b="1" i="1" dirty="0">
              <a:solidFill>
                <a:srgbClr val="206A2E"/>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467544" y="1401416"/>
            <a:ext cx="8316416" cy="5123928"/>
          </a:xfrm>
        </p:spPr>
        <p:txBody>
          <a:bodyPr>
            <a:noAutofit/>
          </a:bodyPr>
          <a:lstStyle/>
          <a:p>
            <a:r>
              <a:rPr lang="en-US" sz="3000" b="1" dirty="0" smtClean="0">
                <a:latin typeface="Calibri" pitchFamily="34" charset="0"/>
              </a:rPr>
              <a:t>The </a:t>
            </a:r>
            <a:r>
              <a:rPr lang="en-US" sz="3000" b="1" dirty="0" smtClean="0">
                <a:latin typeface="Calibri" pitchFamily="34" charset="0"/>
              </a:rPr>
              <a:t>emergence of a new phenomenon occurs usually in bifurcation points, i.e. under conditions when the future is not predetermined</a:t>
            </a:r>
            <a:r>
              <a:rPr lang="ru-RU" sz="3000" b="1" dirty="0" smtClean="0">
                <a:latin typeface="Calibri" pitchFamily="34" charset="0"/>
              </a:rPr>
              <a:t>,</a:t>
            </a:r>
            <a:r>
              <a:rPr lang="en-US" sz="3000" b="1" dirty="0" smtClean="0">
                <a:latin typeface="Calibri" pitchFamily="34" charset="0"/>
              </a:rPr>
              <a:t> </a:t>
            </a:r>
            <a:r>
              <a:rPr lang="en-US" sz="3000" b="1" dirty="0" smtClean="0">
                <a:latin typeface="Calibri" pitchFamily="34" charset="0"/>
              </a:rPr>
              <a:t>and the choice of development path depends on incident </a:t>
            </a:r>
            <a:r>
              <a:rPr lang="en-US" sz="3000" b="1" dirty="0" smtClean="0">
                <a:latin typeface="Calibri" pitchFamily="34" charset="0"/>
              </a:rPr>
              <a:t>factors.</a:t>
            </a:r>
            <a:endParaRPr lang="ru-RU" sz="3000" b="1" dirty="0" smtClean="0">
              <a:latin typeface="Calibri" pitchFamily="34" charset="0"/>
            </a:endParaRPr>
          </a:p>
          <a:p>
            <a:r>
              <a:rPr lang="en-US" sz="3000" b="1" dirty="0" smtClean="0">
                <a:latin typeface="Calibri" pitchFamily="34" charset="0"/>
              </a:rPr>
              <a:t>Subsequent </a:t>
            </a:r>
            <a:r>
              <a:rPr lang="en-US" sz="3000" b="1" dirty="0" smtClean="0">
                <a:latin typeface="Calibri" pitchFamily="34" charset="0"/>
              </a:rPr>
              <a:t>steps tend to become path-dependent. In such cases the genesis of a new phenomenon is a matter of selection from available options, of which the rejected ones are of no less importance than the option that happened to be accomplished.</a:t>
            </a:r>
            <a:endParaRPr lang="ru-RU" sz="3000" b="1" dirty="0">
              <a:latin typeface="Calibri"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par>
                          <p:cTn id="14" fill="hold">
                            <p:stCondLst>
                              <p:cond delay="3000"/>
                            </p:stCondLst>
                            <p:childTnLst>
                              <p:par>
                                <p:cTn id="15" presetID="22" presetClass="entr" presetSubtype="1"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88640"/>
            <a:ext cx="7437512" cy="1143000"/>
          </a:xfrm>
        </p:spPr>
        <p:txBody>
          <a:bodyPr>
            <a:normAutofit/>
          </a:bodyPr>
          <a:lstStyle/>
          <a:p>
            <a:pPr algn="ctr"/>
            <a:r>
              <a:rPr lang="en-US" sz="5400" b="1" i="1" dirty="0" smtClean="0">
                <a:solidFill>
                  <a:srgbClr val="206A2E"/>
                </a:solidFill>
              </a:rPr>
              <a:t>Sources of variety</a:t>
            </a:r>
            <a:endParaRPr lang="ru-RU" sz="5400" b="1" i="1" dirty="0">
              <a:solidFill>
                <a:srgbClr val="206A2E"/>
              </a:solidFill>
            </a:endParaRPr>
          </a:p>
        </p:txBody>
      </p:sp>
      <p:sp>
        <p:nvSpPr>
          <p:cNvPr id="3" name="Содержимое 2"/>
          <p:cNvSpPr>
            <a:spLocks noGrp="1"/>
          </p:cNvSpPr>
          <p:nvPr>
            <p:ph sz="quarter" idx="1"/>
          </p:nvPr>
        </p:nvSpPr>
        <p:spPr>
          <a:xfrm>
            <a:off x="395536" y="1988840"/>
            <a:ext cx="8424936" cy="4464496"/>
          </a:xfrm>
        </p:spPr>
        <p:txBody>
          <a:bodyPr>
            <a:normAutofit/>
          </a:bodyPr>
          <a:lstStyle/>
          <a:p>
            <a:r>
              <a:rPr lang="en-US" sz="3600" b="1" i="1" dirty="0" smtClean="0">
                <a:latin typeface="Calibri" pitchFamily="34" charset="0"/>
              </a:rPr>
              <a:t>Two groups of factors</a:t>
            </a:r>
            <a:r>
              <a:rPr lang="ru-RU" sz="3600" b="1" i="1" dirty="0" smtClean="0">
                <a:latin typeface="Calibri" pitchFamily="34" charset="0"/>
              </a:rPr>
              <a:t>, </a:t>
            </a:r>
            <a:r>
              <a:rPr lang="en-US" sz="3600" b="1" i="1" dirty="0" smtClean="0">
                <a:latin typeface="Calibri" pitchFamily="34" charset="0"/>
              </a:rPr>
              <a:t>‘responsible’ for the variety  of projects of the future science of economics</a:t>
            </a:r>
            <a:r>
              <a:rPr lang="ru-RU" sz="3600" b="1" i="1" dirty="0" smtClean="0">
                <a:latin typeface="Calibri" pitchFamily="34" charset="0"/>
              </a:rPr>
              <a:t>:</a:t>
            </a:r>
            <a:endParaRPr lang="ru-RU" sz="3600" b="1" i="1" dirty="0" smtClean="0">
              <a:latin typeface="Calibri" pitchFamily="34" charset="0"/>
            </a:endParaRPr>
          </a:p>
          <a:p>
            <a:pPr lvl="1">
              <a:buFont typeface="Wingdings" pitchFamily="2" charset="2"/>
              <a:buChar char="Ø"/>
            </a:pPr>
            <a:r>
              <a:rPr lang="en-US" sz="3200" b="1" dirty="0" smtClean="0"/>
              <a:t> </a:t>
            </a:r>
            <a:r>
              <a:rPr lang="en-US" sz="3600" b="1" dirty="0" smtClean="0">
                <a:solidFill>
                  <a:srgbClr val="102613"/>
                </a:solidFill>
                <a:latin typeface="Calibri" pitchFamily="34" charset="0"/>
              </a:rPr>
              <a:t>Heterogeneity of knowledge upon which the new science had to rely</a:t>
            </a:r>
          </a:p>
          <a:p>
            <a:pPr lvl="1">
              <a:buFont typeface="Wingdings" pitchFamily="2" charset="2"/>
              <a:buChar char="Ø"/>
            </a:pPr>
            <a:r>
              <a:rPr lang="en-US" sz="3600" b="1" dirty="0" smtClean="0">
                <a:solidFill>
                  <a:srgbClr val="102613"/>
                </a:solidFill>
                <a:latin typeface="Calibri" pitchFamily="34" charset="0"/>
              </a:rPr>
              <a:t> Coexistence of alternative patterns of science </a:t>
            </a:r>
            <a:endParaRPr lang="ru-RU" sz="3600" b="1" dirty="0">
              <a:solidFill>
                <a:srgbClr val="102613"/>
              </a:solidFill>
              <a:latin typeface="Calibri"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22" presetClass="entr" presetSubtype="1" fill="hold" grpId="1"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par>
                          <p:cTn id="14" fill="hold">
                            <p:stCondLst>
                              <p:cond delay="3000"/>
                            </p:stCondLst>
                            <p:childTnLst>
                              <p:par>
                                <p:cTn id="15" presetID="22" presetClass="entr" presetSubtype="1" fill="hold" grpId="1" nodeType="afterEffect">
                                  <p:stCondLst>
                                    <p:cond delay="10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2000"/>
                                        <p:tgtEl>
                                          <p:spTgt spid="3">
                                            <p:txEl>
                                              <p:pRg st="1" end="1"/>
                                            </p:txEl>
                                          </p:spTgt>
                                        </p:tgtEl>
                                      </p:cBhvr>
                                    </p:animEffect>
                                  </p:childTnLst>
                                </p:cTn>
                              </p:par>
                            </p:childTnLst>
                          </p:cTn>
                        </p:par>
                        <p:par>
                          <p:cTn id="18" fill="hold">
                            <p:stCondLst>
                              <p:cond delay="6000"/>
                            </p:stCondLst>
                            <p:childTnLst>
                              <p:par>
                                <p:cTn id="19" presetID="22" presetClass="entr" presetSubtype="1" fill="hold" grpId="1" nodeType="afterEffect">
                                  <p:stCondLst>
                                    <p:cond delay="5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up)">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548680"/>
            <a:ext cx="7330008" cy="1152128"/>
          </a:xfrm>
        </p:spPr>
        <p:txBody>
          <a:bodyPr>
            <a:normAutofit/>
          </a:bodyPr>
          <a:lstStyle/>
          <a:p>
            <a:pPr algn="ctr"/>
            <a:r>
              <a:rPr lang="en-US" sz="4400" b="1" i="1" dirty="0" smtClean="0">
                <a:solidFill>
                  <a:srgbClr val="206A2E"/>
                </a:solidFill>
                <a:effectLst>
                  <a:outerShdw blurRad="38100" dist="38100" dir="2700000" algn="tl">
                    <a:srgbClr val="000000">
                      <a:alpha val="43137"/>
                    </a:srgbClr>
                  </a:outerShdw>
                </a:effectLst>
              </a:rPr>
              <a:t>Types of economic discourses</a:t>
            </a:r>
            <a:endParaRPr lang="ru-RU" sz="4400" b="1" i="1" dirty="0">
              <a:solidFill>
                <a:srgbClr val="206A2E"/>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395536" y="2348880"/>
            <a:ext cx="8424936" cy="3888432"/>
          </a:xfrm>
        </p:spPr>
        <p:txBody>
          <a:bodyPr>
            <a:normAutofit/>
          </a:bodyPr>
          <a:lstStyle/>
          <a:p>
            <a:pPr>
              <a:spcBef>
                <a:spcPts val="1200"/>
              </a:spcBef>
              <a:spcAft>
                <a:spcPts val="1800"/>
              </a:spcAft>
            </a:pPr>
            <a:r>
              <a:rPr lang="en-US" sz="4000" b="1" i="1" dirty="0" smtClean="0">
                <a:latin typeface="Calibri" pitchFamily="34" charset="0"/>
              </a:rPr>
              <a:t>Joseph A. Schumpeter</a:t>
            </a:r>
            <a:r>
              <a:rPr lang="en-US" sz="4000" b="1" dirty="0" smtClean="0">
                <a:latin typeface="Calibri" pitchFamily="34" charset="0"/>
              </a:rPr>
              <a:t>:  consultants-administrators and </a:t>
            </a:r>
            <a:r>
              <a:rPr lang="ru-RU" sz="4000" b="1" dirty="0" smtClean="0">
                <a:latin typeface="Calibri" pitchFamily="34" charset="0"/>
              </a:rPr>
              <a:t> </a:t>
            </a:r>
            <a:r>
              <a:rPr lang="en-US" sz="4000" b="1" dirty="0" smtClean="0">
                <a:latin typeface="Calibri" pitchFamily="34" charset="0"/>
              </a:rPr>
              <a:t>pamphleteers </a:t>
            </a:r>
            <a:endParaRPr lang="ru-RU" sz="4000" b="1" dirty="0" smtClean="0">
              <a:latin typeface="Calibri" pitchFamily="34" charset="0"/>
            </a:endParaRPr>
          </a:p>
          <a:p>
            <a:r>
              <a:rPr lang="en-US" sz="4000" b="1" i="1" dirty="0" err="1" smtClean="0">
                <a:latin typeface="Calibri" pitchFamily="34" charset="0"/>
              </a:rPr>
              <a:t>Amartia</a:t>
            </a:r>
            <a:r>
              <a:rPr lang="en-US" sz="4000" b="1" i="1" dirty="0" smtClean="0">
                <a:latin typeface="Calibri" pitchFamily="34" charset="0"/>
              </a:rPr>
              <a:t> </a:t>
            </a:r>
            <a:r>
              <a:rPr lang="en-US" sz="4000" b="1" i="1" dirty="0" err="1" smtClean="0">
                <a:latin typeface="Calibri" pitchFamily="34" charset="0"/>
              </a:rPr>
              <a:t>Sen</a:t>
            </a:r>
            <a:r>
              <a:rPr lang="ru-RU" sz="4000" b="1" dirty="0" smtClean="0">
                <a:latin typeface="Calibri" pitchFamily="34" charset="0"/>
              </a:rPr>
              <a:t>: </a:t>
            </a:r>
            <a:r>
              <a:rPr lang="en-US" sz="4000" b="1" dirty="0" smtClean="0">
                <a:latin typeface="Calibri" pitchFamily="34" charset="0"/>
              </a:rPr>
              <a:t> </a:t>
            </a:r>
            <a:r>
              <a:rPr lang="en-US" sz="4000" b="1" dirty="0" smtClean="0">
                <a:latin typeface="Calibri" pitchFamily="34" charset="0"/>
              </a:rPr>
              <a:t>ethical </a:t>
            </a:r>
            <a:r>
              <a:rPr lang="en-US" sz="4000" b="1" dirty="0" smtClean="0">
                <a:latin typeface="Calibri" pitchFamily="34" charset="0"/>
              </a:rPr>
              <a:t>and engineering roots of economic theory</a:t>
            </a:r>
            <a:endParaRPr lang="ru-RU" sz="4000" b="1" dirty="0" smtClean="0">
              <a:latin typeface="Calibri" pitchFamily="34" charset="0"/>
            </a:endParaRPr>
          </a:p>
          <a:p>
            <a:pPr>
              <a:buNone/>
            </a:pPr>
            <a:endParaRPr lang="ru-RU" sz="4000" b="1" dirty="0">
              <a:latin typeface="Calibri"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par>
                          <p:cTn id="14" fill="hold">
                            <p:stCondLst>
                              <p:cond delay="3000"/>
                            </p:stCondLst>
                            <p:childTnLst>
                              <p:par>
                                <p:cTn id="15" presetID="22" presetClass="entr" presetSubtype="1" fill="hold" grpId="0" nodeType="afterEffect">
                                  <p:stCondLst>
                                    <p:cond delay="10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792088"/>
          </a:xfrm>
        </p:spPr>
        <p:txBody>
          <a:bodyPr>
            <a:noAutofit/>
          </a:bodyPr>
          <a:lstStyle/>
          <a:p>
            <a:pPr algn="ctr"/>
            <a:r>
              <a:rPr lang="en-US" sz="4400" b="1" i="1" dirty="0" smtClean="0">
                <a:solidFill>
                  <a:srgbClr val="206A2E"/>
                </a:solidFill>
                <a:effectLst>
                  <a:outerShdw blurRad="38100" dist="38100" dir="2700000" algn="tl">
                    <a:srgbClr val="000000">
                      <a:alpha val="43137"/>
                    </a:srgbClr>
                  </a:outerShdw>
                </a:effectLst>
              </a:rPr>
              <a:t>Patterns of science</a:t>
            </a:r>
            <a:endParaRPr lang="ru-RU" sz="4400" b="1" i="1" dirty="0">
              <a:solidFill>
                <a:srgbClr val="206A2E"/>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323528" y="1196752"/>
            <a:ext cx="4573016" cy="5301208"/>
          </a:xfrm>
        </p:spPr>
        <p:txBody>
          <a:bodyPr>
            <a:noAutofit/>
          </a:bodyPr>
          <a:lstStyle/>
          <a:p>
            <a:pPr marL="72000" indent="-144000">
              <a:spcBef>
                <a:spcPts val="0"/>
              </a:spcBef>
            </a:pPr>
            <a:r>
              <a:rPr lang="en-US" sz="3000" b="1" i="1" dirty="0" smtClean="0">
                <a:solidFill>
                  <a:schemeClr val="accent2">
                    <a:lumMod val="50000"/>
                  </a:schemeClr>
                </a:solidFill>
                <a:effectLst>
                  <a:outerShdw blurRad="38100" dist="38100" dir="2700000" algn="tl">
                    <a:srgbClr val="000000">
                      <a:alpha val="43137"/>
                    </a:srgbClr>
                  </a:outerShdw>
                </a:effectLst>
              </a:rPr>
              <a:t>  </a:t>
            </a:r>
            <a:r>
              <a:rPr lang="en-US" sz="3200" b="1" i="1" dirty="0" smtClean="0">
                <a:solidFill>
                  <a:schemeClr val="accent2">
                    <a:lumMod val="50000"/>
                  </a:schemeClr>
                </a:solidFill>
                <a:effectLst>
                  <a:outerShdw blurRad="38100" dist="38100" dir="2700000" algn="tl">
                    <a:srgbClr val="000000">
                      <a:alpha val="43137"/>
                    </a:srgbClr>
                  </a:outerShdw>
                </a:effectLst>
              </a:rPr>
              <a:t>Why science</a:t>
            </a:r>
            <a:r>
              <a:rPr lang="ru-RU" sz="3200" b="1" i="1" dirty="0" smtClean="0">
                <a:solidFill>
                  <a:schemeClr val="accent2">
                    <a:lumMod val="50000"/>
                  </a:schemeClr>
                </a:solidFill>
                <a:effectLst>
                  <a:outerShdw blurRad="38100" dist="38100" dir="2700000" algn="tl">
                    <a:srgbClr val="000000">
                      <a:alpha val="43137"/>
                    </a:srgbClr>
                  </a:outerShdw>
                </a:effectLst>
              </a:rPr>
              <a:t>?</a:t>
            </a:r>
            <a:r>
              <a:rPr lang="en-US" sz="3200" b="1" i="1" dirty="0" smtClean="0">
                <a:solidFill>
                  <a:schemeClr val="accent2">
                    <a:lumMod val="50000"/>
                  </a:schemeClr>
                </a:solidFill>
                <a:effectLst>
                  <a:outerShdw blurRad="38100" dist="38100" dir="2700000" algn="tl">
                    <a:srgbClr val="000000">
                      <a:alpha val="43137"/>
                    </a:srgbClr>
                  </a:outerShdw>
                </a:effectLst>
              </a:rPr>
              <a:t> – Demand for objective knowledge</a:t>
            </a:r>
            <a:endParaRPr lang="ru-RU" sz="3000" b="1" i="1" dirty="0" smtClean="0">
              <a:solidFill>
                <a:schemeClr val="accent2">
                  <a:lumMod val="50000"/>
                </a:schemeClr>
              </a:solidFill>
              <a:effectLst>
                <a:outerShdw blurRad="38100" dist="38100" dir="2700000" algn="tl">
                  <a:srgbClr val="000000">
                    <a:alpha val="43137"/>
                  </a:srgbClr>
                </a:outerShdw>
              </a:effectLst>
            </a:endParaRPr>
          </a:p>
          <a:p>
            <a:pPr marL="72000" indent="-144000">
              <a:spcBef>
                <a:spcPts val="1200"/>
              </a:spcBef>
              <a:spcAft>
                <a:spcPts val="1200"/>
              </a:spcAft>
            </a:pPr>
            <a:r>
              <a:rPr lang="en-US" sz="2800" b="1" dirty="0" smtClean="0">
                <a:latin typeface="Arial" pitchFamily="34" charset="0"/>
                <a:cs typeface="Arial" pitchFamily="34" charset="0"/>
              </a:rPr>
              <a:t>  </a:t>
            </a:r>
            <a:r>
              <a:rPr lang="en-US" sz="2400" b="1" dirty="0" smtClean="0">
                <a:latin typeface="Arial" pitchFamily="34" charset="0"/>
                <a:cs typeface="Arial" pitchFamily="34" charset="0"/>
              </a:rPr>
              <a:t>Scholastic tradition </a:t>
            </a:r>
            <a:r>
              <a:rPr lang="ru-RU" sz="2400" b="1" i="1" dirty="0" smtClean="0">
                <a:latin typeface="Arial" pitchFamily="34" charset="0"/>
                <a:cs typeface="Arial" pitchFamily="34" charset="0"/>
              </a:rPr>
              <a:t>(</a:t>
            </a:r>
            <a:r>
              <a:rPr lang="en-US" sz="2400" b="1" i="1" dirty="0" smtClean="0">
                <a:latin typeface="Arial" pitchFamily="34" charset="0"/>
                <a:cs typeface="Arial" pitchFamily="34" charset="0"/>
              </a:rPr>
              <a:t>natural law </a:t>
            </a:r>
            <a:r>
              <a:rPr lang="en-US" sz="2400" b="1" i="1" dirty="0" smtClean="0">
                <a:latin typeface="Arial" pitchFamily="34" charset="0"/>
                <a:cs typeface="Arial" pitchFamily="34" charset="0"/>
              </a:rPr>
              <a:t>doctrine, its ambiguity</a:t>
            </a:r>
            <a:r>
              <a:rPr lang="ru-RU" sz="2400" b="1" i="1" dirty="0" smtClean="0">
                <a:latin typeface="Arial" pitchFamily="34" charset="0"/>
                <a:cs typeface="Arial" pitchFamily="34" charset="0"/>
              </a:rPr>
              <a:t>)</a:t>
            </a:r>
            <a:endParaRPr lang="ru-RU" sz="2400" b="1" i="1" dirty="0" smtClean="0">
              <a:latin typeface="Arial" pitchFamily="34" charset="0"/>
              <a:cs typeface="Arial" pitchFamily="34" charset="0"/>
            </a:endParaRPr>
          </a:p>
          <a:p>
            <a:pPr marL="72000" indent="-144000">
              <a:spcBef>
                <a:spcPts val="1200"/>
              </a:spcBef>
              <a:spcAft>
                <a:spcPts val="1200"/>
              </a:spcAft>
            </a:pPr>
            <a:r>
              <a:rPr lang="en-US" sz="2400" b="1" dirty="0" smtClean="0">
                <a:latin typeface="Arial" pitchFamily="34" charset="0"/>
                <a:cs typeface="Arial" pitchFamily="34" charset="0"/>
              </a:rPr>
              <a:t>  Ideal of empirical science as knowledge confirmed by experiment and data                 </a:t>
            </a:r>
            <a:r>
              <a:rPr lang="ru-RU" sz="2400" b="1" i="1" dirty="0" smtClean="0">
                <a:latin typeface="Arial" pitchFamily="34" charset="0"/>
                <a:cs typeface="Arial" pitchFamily="34" charset="0"/>
              </a:rPr>
              <a:t>(</a:t>
            </a:r>
            <a:r>
              <a:rPr lang="en-US" sz="2400" b="1" i="1" dirty="0" smtClean="0">
                <a:latin typeface="Arial" pitchFamily="34" charset="0"/>
                <a:cs typeface="Arial" pitchFamily="34" charset="0"/>
              </a:rPr>
              <a:t>F. Bacon</a:t>
            </a:r>
            <a:r>
              <a:rPr lang="ru-RU" sz="2400" b="1" i="1" dirty="0" smtClean="0">
                <a:latin typeface="Arial" pitchFamily="34" charset="0"/>
                <a:cs typeface="Arial" pitchFamily="34" charset="0"/>
              </a:rPr>
              <a:t>)</a:t>
            </a:r>
            <a:endParaRPr lang="ru-RU" sz="2400" b="1" i="1" dirty="0" smtClean="0">
              <a:latin typeface="Arial" pitchFamily="34" charset="0"/>
              <a:cs typeface="Arial" pitchFamily="34" charset="0"/>
            </a:endParaRPr>
          </a:p>
          <a:p>
            <a:pPr marL="72000" indent="-144000">
              <a:spcBef>
                <a:spcPts val="1200"/>
              </a:spcBef>
              <a:spcAft>
                <a:spcPts val="1200"/>
              </a:spcAft>
            </a:pPr>
            <a:r>
              <a:rPr lang="en-US" sz="2400" b="1" dirty="0" smtClean="0">
                <a:latin typeface="Arial" pitchFamily="34" charset="0"/>
                <a:cs typeface="Arial" pitchFamily="34" charset="0"/>
              </a:rPr>
              <a:t>  Ideal of rigorous deductive science  </a:t>
            </a:r>
            <a:r>
              <a:rPr lang="ru-RU" sz="2400" b="1" i="1" dirty="0" smtClean="0">
                <a:latin typeface="Arial" pitchFamily="34" charset="0"/>
                <a:cs typeface="Arial" pitchFamily="34" charset="0"/>
              </a:rPr>
              <a:t>(</a:t>
            </a:r>
            <a:r>
              <a:rPr lang="en-US" sz="2400" b="1" i="1" dirty="0" smtClean="0">
                <a:latin typeface="Arial" pitchFamily="34" charset="0"/>
                <a:cs typeface="Arial" pitchFamily="34" charset="0"/>
              </a:rPr>
              <a:t>R. </a:t>
            </a:r>
            <a:r>
              <a:rPr lang="en-US" sz="2400" b="1" i="1" dirty="0" err="1" smtClean="0">
                <a:latin typeface="Arial" pitchFamily="34" charset="0"/>
                <a:cs typeface="Arial" pitchFamily="34" charset="0"/>
              </a:rPr>
              <a:t>Decsartes</a:t>
            </a:r>
            <a:r>
              <a:rPr lang="ru-RU" sz="2400" b="1" i="1" dirty="0" smtClean="0">
                <a:latin typeface="Arial" pitchFamily="34" charset="0"/>
                <a:cs typeface="Arial" pitchFamily="34" charset="0"/>
              </a:rPr>
              <a:t>)</a:t>
            </a:r>
            <a:endParaRPr lang="ru-RU" sz="2400" b="1" i="1" dirty="0" smtClean="0">
              <a:latin typeface="Arial" pitchFamily="34" charset="0"/>
              <a:cs typeface="Arial" pitchFamily="34" charset="0"/>
            </a:endParaRPr>
          </a:p>
        </p:txBody>
      </p:sp>
      <p:sp>
        <p:nvSpPr>
          <p:cNvPr id="4" name="Содержимое 2"/>
          <p:cNvSpPr txBox="1">
            <a:spLocks/>
          </p:cNvSpPr>
          <p:nvPr/>
        </p:nvSpPr>
        <p:spPr bwMode="auto">
          <a:xfrm>
            <a:off x="4716016" y="1268760"/>
            <a:ext cx="4104456" cy="5257800"/>
          </a:xfrm>
          <a:prstGeom prst="rect">
            <a:avLst/>
          </a:prstGeom>
          <a:solidFill>
            <a:schemeClr val="accent3">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3200" b="1" i="1" u="none" strike="noStrike" kern="1200" cap="none" spc="0" normalizeH="0" baseline="0" noProof="0" dirty="0" err="1" smtClean="0">
                <a:ln>
                  <a:noFill/>
                </a:ln>
                <a:solidFill>
                  <a:srgbClr val="15471F"/>
                </a:solidFill>
                <a:effectLst/>
                <a:uLnTx/>
                <a:uFillTx/>
                <a:latin typeface="+mn-lt"/>
                <a:ea typeface="+mn-ea"/>
                <a:cs typeface="+mn-cs"/>
              </a:rPr>
              <a:t>Pribram’s</a:t>
            </a:r>
            <a:r>
              <a:rPr kumimoji="0" lang="en-US" sz="3200" b="1" i="1" u="none" strike="noStrike" kern="1200" cap="none" spc="0" normalizeH="0" baseline="0" noProof="0" dirty="0" smtClean="0">
                <a:ln>
                  <a:noFill/>
                </a:ln>
                <a:solidFill>
                  <a:srgbClr val="15471F"/>
                </a:solidFill>
                <a:effectLst/>
                <a:uLnTx/>
                <a:uFillTx/>
                <a:latin typeface="+mn-lt"/>
                <a:ea typeface="+mn-ea"/>
                <a:cs typeface="+mn-cs"/>
              </a:rPr>
              <a:t> hypothesis</a:t>
            </a:r>
            <a:r>
              <a:rPr kumimoji="0" lang="ru-RU" sz="3200" b="1" i="1" u="none" strike="noStrike" kern="1200" cap="none" spc="0" normalizeH="0" baseline="0" noProof="0" dirty="0" smtClean="0">
                <a:ln>
                  <a:noFill/>
                </a:ln>
                <a:solidFill>
                  <a:srgbClr val="15471F"/>
                </a:solidFill>
                <a:effectLst/>
                <a:uLnTx/>
                <a:uFillTx/>
                <a:latin typeface="+mn-lt"/>
                <a:ea typeface="+mn-ea"/>
                <a:cs typeface="+mn-cs"/>
              </a:rPr>
              <a:t>:</a:t>
            </a:r>
            <a:endParaRPr kumimoji="0" lang="ru-RU" sz="3200" b="1" i="1" u="none" strike="noStrike" kern="1200" cap="none" spc="0" normalizeH="0" baseline="0" noProof="0" dirty="0" smtClean="0">
              <a:ln>
                <a:noFill/>
              </a:ln>
              <a:solidFill>
                <a:srgbClr val="15471F"/>
              </a:solidFill>
              <a:effectLst/>
              <a:uLnTx/>
              <a:uFillTx/>
              <a:latin typeface="+mn-lt"/>
              <a:ea typeface="+mn-ea"/>
              <a:cs typeface="+mn-cs"/>
            </a:endParaRPr>
          </a:p>
          <a:p>
            <a:pPr marL="342900" marR="0" lvl="0" indent="-342900" algn="l" defTabSz="914400" rtl="0" eaLnBrk="0" fontAlgn="base" latinLnBrk="0" hangingPunct="0">
              <a:lnSpc>
                <a:spcPct val="100000"/>
              </a:lnSpc>
              <a:spcBef>
                <a:spcPts val="600"/>
              </a:spcBef>
              <a:spcAft>
                <a:spcPts val="600"/>
              </a:spcAft>
              <a:buClrTx/>
              <a:buSzTx/>
              <a:buFont typeface="Arial" charset="0"/>
              <a:buChar char="•"/>
              <a:tabLst/>
              <a:defRPr/>
            </a:pPr>
            <a:r>
              <a:rPr lang="en-US" sz="2800" b="1" dirty="0" smtClean="0">
                <a:solidFill>
                  <a:srgbClr val="15471F"/>
                </a:solidFill>
                <a:latin typeface="+mn-lt"/>
              </a:rPr>
              <a:t>The English came from Bacon</a:t>
            </a:r>
            <a:endParaRPr lang="ru-RU" sz="2800" b="1" dirty="0" smtClean="0">
              <a:solidFill>
                <a:srgbClr val="15471F"/>
              </a:solidFill>
              <a:latin typeface="+mn-lt"/>
            </a:endParaRPr>
          </a:p>
          <a:p>
            <a:pPr marL="342900" marR="0" lvl="0" indent="-342900" algn="l" defTabSz="914400" rtl="0" eaLnBrk="0" fontAlgn="base" latinLnBrk="0" hangingPunct="0">
              <a:lnSpc>
                <a:spcPct val="100000"/>
              </a:lnSpc>
              <a:spcBef>
                <a:spcPts val="600"/>
              </a:spcBef>
              <a:spcAft>
                <a:spcPts val="600"/>
              </a:spcAft>
              <a:buClrTx/>
              <a:buSzTx/>
              <a:buFont typeface="Arial" charset="0"/>
              <a:buChar char="•"/>
              <a:tabLst/>
              <a:defRPr/>
            </a:pPr>
            <a:r>
              <a:rPr lang="en-US" sz="2800" b="1" noProof="0" dirty="0" smtClean="0">
                <a:solidFill>
                  <a:srgbClr val="15471F"/>
                </a:solidFill>
                <a:latin typeface="+mn-lt"/>
              </a:rPr>
              <a:t>The French </a:t>
            </a:r>
            <a:r>
              <a:rPr lang="ru-RU" sz="2800" b="1" noProof="0" dirty="0" smtClean="0">
                <a:solidFill>
                  <a:srgbClr val="15471F"/>
                </a:solidFill>
                <a:latin typeface="+mn-lt"/>
              </a:rPr>
              <a:t>(</a:t>
            </a:r>
            <a:r>
              <a:rPr lang="en-US" sz="2800" b="1" dirty="0" err="1" smtClean="0">
                <a:solidFill>
                  <a:srgbClr val="15471F"/>
                </a:solidFill>
              </a:rPr>
              <a:t>Physiocrats</a:t>
            </a:r>
            <a:r>
              <a:rPr lang="en-US" sz="2800" b="1" dirty="0" smtClean="0">
                <a:solidFill>
                  <a:srgbClr val="15471F"/>
                </a:solidFill>
              </a:rPr>
              <a:t>) came from Descartes</a:t>
            </a:r>
          </a:p>
          <a:p>
            <a:pPr marL="342900" marR="0" lvl="0" indent="-342900" algn="l" defTabSz="914400" rtl="0" eaLnBrk="0" fontAlgn="base" latinLnBrk="0" hangingPunct="0">
              <a:lnSpc>
                <a:spcPct val="100000"/>
              </a:lnSpc>
              <a:spcBef>
                <a:spcPts val="600"/>
              </a:spcBef>
              <a:spcAft>
                <a:spcPts val="600"/>
              </a:spcAft>
              <a:buClrTx/>
              <a:buSzTx/>
              <a:buFont typeface="Arial" charset="0"/>
              <a:buChar char="•"/>
              <a:tabLst/>
              <a:defRPr/>
            </a:pPr>
            <a:r>
              <a:rPr kumimoji="0" lang="en-US" sz="2800" b="1" u="none" strike="noStrike" kern="1200" cap="none" spc="0" normalizeH="0" baseline="0" dirty="0" smtClean="0">
                <a:ln>
                  <a:noFill/>
                </a:ln>
                <a:solidFill>
                  <a:srgbClr val="15471F"/>
                </a:solidFill>
                <a:effectLst/>
                <a:uLnTx/>
                <a:uFillTx/>
                <a:latin typeface="+mn-lt"/>
                <a:ea typeface="+mn-ea"/>
                <a:cs typeface="+mn-cs"/>
              </a:rPr>
              <a:t>But the cases of </a:t>
            </a:r>
            <a:r>
              <a:rPr kumimoji="0" lang="en-US" sz="2800" b="1" i="1" u="none" strike="noStrike" kern="1200" cap="none" spc="0" normalizeH="0" baseline="0" dirty="0" smtClean="0">
                <a:ln>
                  <a:noFill/>
                </a:ln>
                <a:solidFill>
                  <a:srgbClr val="15471F"/>
                </a:solidFill>
                <a:effectLst>
                  <a:outerShdw blurRad="38100" dist="38100" dir="2700000" algn="tl">
                    <a:srgbClr val="000000">
                      <a:alpha val="43137"/>
                    </a:srgbClr>
                  </a:outerShdw>
                </a:effectLst>
                <a:uLnTx/>
                <a:uFillTx/>
                <a:latin typeface="+mn-lt"/>
                <a:ea typeface="+mn-ea"/>
                <a:cs typeface="+mn-cs"/>
              </a:rPr>
              <a:t>Dudley North</a:t>
            </a:r>
            <a:r>
              <a:rPr kumimoji="0" lang="en-US" sz="2800" b="1" u="none" strike="noStrike" kern="1200" cap="none" spc="0" normalizeH="0" baseline="0" dirty="0" smtClean="0">
                <a:ln>
                  <a:noFill/>
                </a:ln>
                <a:solidFill>
                  <a:srgbClr val="15471F"/>
                </a:solidFill>
                <a:effectLst/>
                <a:uLnTx/>
                <a:uFillTx/>
                <a:latin typeface="+mn-lt"/>
                <a:ea typeface="+mn-ea"/>
                <a:cs typeface="+mn-cs"/>
              </a:rPr>
              <a:t> , the Cartesian English,  &amp; </a:t>
            </a:r>
            <a:r>
              <a:rPr kumimoji="0" lang="en-US" sz="2800" b="1" i="1" u="none" strike="noStrike" kern="1200" cap="none" spc="0" normalizeH="0" baseline="0" dirty="0" smtClean="0">
                <a:ln>
                  <a:noFill/>
                </a:ln>
                <a:solidFill>
                  <a:srgbClr val="15471F"/>
                </a:solidFill>
                <a:effectLst>
                  <a:outerShdw blurRad="38100" dist="38100" dir="2700000" algn="tl">
                    <a:srgbClr val="000000">
                      <a:alpha val="43137"/>
                    </a:srgbClr>
                  </a:outerShdw>
                </a:effectLst>
                <a:uLnTx/>
                <a:uFillTx/>
                <a:latin typeface="+mn-lt"/>
                <a:ea typeface="+mn-ea"/>
                <a:cs typeface="+mn-cs"/>
              </a:rPr>
              <a:t>Jean-</a:t>
            </a:r>
            <a:r>
              <a:rPr kumimoji="0" lang="en-US" sz="2800" b="1" i="1" u="none" strike="noStrike" kern="1200" cap="none" spc="0" normalizeH="0" baseline="0" dirty="0" err="1" smtClean="0">
                <a:ln>
                  <a:noFill/>
                </a:ln>
                <a:solidFill>
                  <a:srgbClr val="15471F"/>
                </a:solidFill>
                <a:effectLst>
                  <a:outerShdw blurRad="38100" dist="38100" dir="2700000" algn="tl">
                    <a:srgbClr val="000000">
                      <a:alpha val="43137"/>
                    </a:srgbClr>
                  </a:outerShdw>
                </a:effectLst>
                <a:uLnTx/>
                <a:uFillTx/>
                <a:latin typeface="+mn-lt"/>
                <a:ea typeface="+mn-ea"/>
                <a:cs typeface="+mn-cs"/>
              </a:rPr>
              <a:t>Baptiste</a:t>
            </a:r>
            <a:r>
              <a:rPr kumimoji="0" lang="en-US" sz="2800" b="1" i="1" u="none" strike="noStrike" kern="1200" cap="none" spc="0" normalizeH="0" baseline="0" dirty="0" smtClean="0">
                <a:ln>
                  <a:noFill/>
                </a:ln>
                <a:solidFill>
                  <a:srgbClr val="15471F"/>
                </a:solidFill>
                <a:effectLst>
                  <a:outerShdw blurRad="38100" dist="38100" dir="2700000" algn="tl">
                    <a:srgbClr val="000000">
                      <a:alpha val="43137"/>
                    </a:srgbClr>
                  </a:outerShdw>
                </a:effectLst>
                <a:uLnTx/>
                <a:uFillTx/>
                <a:latin typeface="+mn-lt"/>
                <a:ea typeface="+mn-ea"/>
                <a:cs typeface="+mn-cs"/>
              </a:rPr>
              <a:t> Dubos</a:t>
            </a:r>
            <a:r>
              <a:rPr kumimoji="0" lang="en-US" sz="2800" b="1" u="none" strike="noStrike" kern="1200" cap="none" spc="0" normalizeH="0" baseline="0" dirty="0" smtClean="0">
                <a:ln>
                  <a:noFill/>
                </a:ln>
                <a:solidFill>
                  <a:srgbClr val="15471F"/>
                </a:solidFill>
                <a:effectLst/>
                <a:uLnTx/>
                <a:uFillTx/>
                <a:latin typeface="+mn-lt"/>
                <a:ea typeface="+mn-ea"/>
                <a:cs typeface="+mn-cs"/>
              </a:rPr>
              <a:t>, the </a:t>
            </a:r>
            <a:r>
              <a:rPr kumimoji="0" lang="en-US" sz="2800" b="1" u="none" strike="noStrike" kern="1200" cap="none" spc="0" normalizeH="0" dirty="0" err="1" smtClean="0">
                <a:ln>
                  <a:noFill/>
                </a:ln>
                <a:solidFill>
                  <a:srgbClr val="15471F"/>
                </a:solidFill>
                <a:effectLst/>
                <a:uLnTx/>
                <a:uFillTx/>
                <a:latin typeface="+mn-lt"/>
                <a:ea typeface="+mn-ea"/>
                <a:cs typeface="+mn-cs"/>
              </a:rPr>
              <a:t>Lockean</a:t>
            </a:r>
            <a:r>
              <a:rPr kumimoji="0" lang="en-US" sz="2800" b="1" u="none" strike="noStrike" kern="1200" cap="none" spc="0" normalizeH="0" dirty="0" smtClean="0">
                <a:ln>
                  <a:noFill/>
                </a:ln>
                <a:solidFill>
                  <a:srgbClr val="15471F"/>
                </a:solidFill>
                <a:effectLst/>
                <a:uLnTx/>
                <a:uFillTx/>
                <a:latin typeface="+mn-lt"/>
                <a:ea typeface="+mn-ea"/>
                <a:cs typeface="+mn-cs"/>
              </a:rPr>
              <a:t>  French</a:t>
            </a:r>
            <a:endParaRPr kumimoji="0" lang="ru-RU" sz="2800" b="1" u="none" strike="noStrike" kern="1200" cap="none" spc="0" normalizeH="0" baseline="0" noProof="0" dirty="0" smtClean="0">
              <a:ln>
                <a:noFill/>
              </a:ln>
              <a:solidFill>
                <a:srgbClr val="15471F"/>
              </a:solidFill>
              <a:effectLst/>
              <a:uLnTx/>
              <a:uFillTx/>
              <a:latin typeface="+mn-lt"/>
              <a:ea typeface="+mn-ea"/>
              <a:cs typeface="+mn-cs"/>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05"/>
                                          </p:val>
                                        </p:tav>
                                        <p:tav tm="100000">
                                          <p:val>
                                            <p:strVal val="#ppt_y"/>
                                          </p:val>
                                        </p:tav>
                                      </p:tavLst>
                                    </p:anim>
                                  </p:childTnLst>
                                </p:cTn>
                              </p:par>
                            </p:childTnLst>
                          </p:cTn>
                        </p:par>
                        <p:par>
                          <p:cTn id="16" fill="hold">
                            <p:stCondLst>
                              <p:cond delay="2000"/>
                            </p:stCondLst>
                            <p:childTnLst>
                              <p:par>
                                <p:cTn id="17" presetID="44"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05"/>
                                          </p:val>
                                        </p:tav>
                                        <p:tav tm="100000">
                                          <p:val>
                                            <p:strVal val="#ppt_y"/>
                                          </p:val>
                                        </p:tav>
                                      </p:tavLst>
                                    </p:anim>
                                  </p:childTnLst>
                                </p:cTn>
                              </p:par>
                            </p:childTnLst>
                          </p:cTn>
                        </p:par>
                        <p:par>
                          <p:cTn id="22" fill="hold">
                            <p:stCondLst>
                              <p:cond delay="3000"/>
                            </p:stCondLst>
                            <p:childTnLst>
                              <p:par>
                                <p:cTn id="23" presetID="44"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05"/>
                                          </p:val>
                                        </p:tav>
                                        <p:tav tm="100000">
                                          <p:val>
                                            <p:strVal val="#ppt_y"/>
                                          </p:val>
                                        </p:tav>
                                      </p:tavLst>
                                    </p:anim>
                                  </p:childTnLst>
                                </p:cTn>
                              </p:par>
                            </p:childTnLst>
                          </p:cTn>
                        </p:par>
                        <p:par>
                          <p:cTn id="28" fill="hold">
                            <p:stCondLst>
                              <p:cond delay="4000"/>
                            </p:stCondLst>
                            <p:childTnLst>
                              <p:par>
                                <p:cTn id="29" presetID="44"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0" presetClass="entr" presetSubtype="0" decel="100000" fill="hold" grpId="0"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 calcmode="lin" valueType="num">
                                      <p:cBhvr>
                                        <p:cTn id="38" dur="1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39"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40" dur="1000"/>
                                        <p:tgtEl>
                                          <p:spTgt spid="4">
                                            <p:txEl>
                                              <p:pRg st="0" end="0"/>
                                            </p:txEl>
                                          </p:spTgt>
                                        </p:tgtEl>
                                      </p:cBhvr>
                                    </p:animEffect>
                                  </p:childTnLst>
                                </p:cTn>
                              </p:par>
                            </p:childTnLst>
                          </p:cTn>
                        </p:par>
                        <p:par>
                          <p:cTn id="41" fill="hold">
                            <p:stCondLst>
                              <p:cond delay="1000"/>
                            </p:stCondLst>
                            <p:childTnLst>
                              <p:par>
                                <p:cTn id="42" presetID="50" presetClass="entr" presetSubtype="0" decel="100000" fill="hold" grpId="0" nodeType="afterEffect">
                                  <p:stCondLst>
                                    <p:cond delay="0"/>
                                  </p:stCondLst>
                                  <p:childTnLst>
                                    <p:set>
                                      <p:cBhvr>
                                        <p:cTn id="43" dur="1" fill="hold">
                                          <p:stCondLst>
                                            <p:cond delay="0"/>
                                          </p:stCondLst>
                                        </p:cTn>
                                        <p:tgtEl>
                                          <p:spTgt spid="4">
                                            <p:txEl>
                                              <p:pRg st="1" end="1"/>
                                            </p:txEl>
                                          </p:spTgt>
                                        </p:tgtEl>
                                        <p:attrNameLst>
                                          <p:attrName>style.visibility</p:attrName>
                                        </p:attrNameLst>
                                      </p:cBhvr>
                                      <p:to>
                                        <p:strVal val="visible"/>
                                      </p:to>
                                    </p:set>
                                    <p:anim calcmode="lin" valueType="num">
                                      <p:cBhvr>
                                        <p:cTn id="44" dur="1000" fill="hold"/>
                                        <p:tgtEl>
                                          <p:spTgt spid="4">
                                            <p:txEl>
                                              <p:pRg st="1" end="1"/>
                                            </p:txEl>
                                          </p:spTgt>
                                        </p:tgtEl>
                                        <p:attrNameLst>
                                          <p:attrName>ppt_w</p:attrName>
                                        </p:attrNameLst>
                                      </p:cBhvr>
                                      <p:tavLst>
                                        <p:tav tm="0">
                                          <p:val>
                                            <p:strVal val="#ppt_w+.3"/>
                                          </p:val>
                                        </p:tav>
                                        <p:tav tm="100000">
                                          <p:val>
                                            <p:strVal val="#ppt_w"/>
                                          </p:val>
                                        </p:tav>
                                      </p:tavLst>
                                    </p:anim>
                                    <p:anim calcmode="lin" valueType="num">
                                      <p:cBhvr>
                                        <p:cTn id="4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46" dur="1000"/>
                                        <p:tgtEl>
                                          <p:spTgt spid="4">
                                            <p:txEl>
                                              <p:pRg st="1" end="1"/>
                                            </p:txEl>
                                          </p:spTgt>
                                        </p:tgtEl>
                                      </p:cBhvr>
                                    </p:animEffect>
                                  </p:childTnLst>
                                </p:cTn>
                              </p:par>
                            </p:childTnLst>
                          </p:cTn>
                        </p:par>
                        <p:par>
                          <p:cTn id="47" fill="hold">
                            <p:stCondLst>
                              <p:cond delay="2000"/>
                            </p:stCondLst>
                            <p:childTnLst>
                              <p:par>
                                <p:cTn id="48" presetID="50" presetClass="entr" presetSubtype="0" decel="100000" fill="hold" grpId="0" nodeType="afterEffect">
                                  <p:stCondLst>
                                    <p:cond delay="0"/>
                                  </p:stCondLst>
                                  <p:childTnLst>
                                    <p:set>
                                      <p:cBhvr>
                                        <p:cTn id="49" dur="1" fill="hold">
                                          <p:stCondLst>
                                            <p:cond delay="0"/>
                                          </p:stCondLst>
                                        </p:cTn>
                                        <p:tgtEl>
                                          <p:spTgt spid="4">
                                            <p:txEl>
                                              <p:pRg st="2" end="2"/>
                                            </p:txEl>
                                          </p:spTgt>
                                        </p:tgtEl>
                                        <p:attrNameLst>
                                          <p:attrName>style.visibility</p:attrName>
                                        </p:attrNameLst>
                                      </p:cBhvr>
                                      <p:to>
                                        <p:strVal val="visible"/>
                                      </p:to>
                                    </p:set>
                                    <p:anim calcmode="lin" valueType="num">
                                      <p:cBhvr>
                                        <p:cTn id="50" dur="1000" fill="hold"/>
                                        <p:tgtEl>
                                          <p:spTgt spid="4">
                                            <p:txEl>
                                              <p:pRg st="2" end="2"/>
                                            </p:txEl>
                                          </p:spTgt>
                                        </p:tgtEl>
                                        <p:attrNameLst>
                                          <p:attrName>ppt_w</p:attrName>
                                        </p:attrNameLst>
                                      </p:cBhvr>
                                      <p:tavLst>
                                        <p:tav tm="0">
                                          <p:val>
                                            <p:strVal val="#ppt_w+.3"/>
                                          </p:val>
                                        </p:tav>
                                        <p:tav tm="100000">
                                          <p:val>
                                            <p:strVal val="#ppt_w"/>
                                          </p:val>
                                        </p:tav>
                                      </p:tavLst>
                                    </p:anim>
                                    <p:anim calcmode="lin" valueType="num">
                                      <p:cBhvr>
                                        <p:cTn id="51"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52" dur="1000"/>
                                        <p:tgtEl>
                                          <p:spTgt spid="4">
                                            <p:txEl>
                                              <p:pRg st="2" end="2"/>
                                            </p:txEl>
                                          </p:spTgt>
                                        </p:tgtEl>
                                      </p:cBhvr>
                                    </p:animEffect>
                                  </p:childTnLst>
                                </p:cTn>
                              </p:par>
                            </p:childTnLst>
                          </p:cTn>
                        </p:par>
                        <p:par>
                          <p:cTn id="53" fill="hold">
                            <p:stCondLst>
                              <p:cond delay="3000"/>
                            </p:stCondLst>
                            <p:childTnLst>
                              <p:par>
                                <p:cTn id="54" presetID="50" presetClass="entr" presetSubtype="0" decel="100000" fill="hold" grpId="0" nodeType="afterEffect">
                                  <p:stCondLst>
                                    <p:cond delay="0"/>
                                  </p:stCondLst>
                                  <p:childTnLst>
                                    <p:set>
                                      <p:cBhvr>
                                        <p:cTn id="55" dur="1" fill="hold">
                                          <p:stCondLst>
                                            <p:cond delay="0"/>
                                          </p:stCondLst>
                                        </p:cTn>
                                        <p:tgtEl>
                                          <p:spTgt spid="4">
                                            <p:txEl>
                                              <p:pRg st="3" end="3"/>
                                            </p:txEl>
                                          </p:spTgt>
                                        </p:tgtEl>
                                        <p:attrNameLst>
                                          <p:attrName>style.visibility</p:attrName>
                                        </p:attrNameLst>
                                      </p:cBhvr>
                                      <p:to>
                                        <p:strVal val="visible"/>
                                      </p:to>
                                    </p:set>
                                    <p:anim calcmode="lin" valueType="num">
                                      <p:cBhvr>
                                        <p:cTn id="56" dur="1000" fill="hold"/>
                                        <p:tgtEl>
                                          <p:spTgt spid="4">
                                            <p:txEl>
                                              <p:pRg st="3" end="3"/>
                                            </p:txEl>
                                          </p:spTgt>
                                        </p:tgtEl>
                                        <p:attrNameLst>
                                          <p:attrName>ppt_w</p:attrName>
                                        </p:attrNameLst>
                                      </p:cBhvr>
                                      <p:tavLst>
                                        <p:tav tm="0">
                                          <p:val>
                                            <p:strVal val="#ppt_w+.3"/>
                                          </p:val>
                                        </p:tav>
                                        <p:tav tm="100000">
                                          <p:val>
                                            <p:strVal val="#ppt_w"/>
                                          </p:val>
                                        </p:tav>
                                      </p:tavLst>
                                    </p:anim>
                                    <p:anim calcmode="lin" valueType="num">
                                      <p:cBhvr>
                                        <p:cTn id="57"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58"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p:cNvSpPr>
          <p:nvPr>
            <p:ph type="title"/>
          </p:nvPr>
        </p:nvSpPr>
        <p:spPr>
          <a:xfrm>
            <a:off x="467544" y="404664"/>
            <a:ext cx="8281169" cy="1224136"/>
          </a:xfrm>
        </p:spPr>
        <p:txBody>
          <a:bodyPr>
            <a:noAutofit/>
          </a:bodyPr>
          <a:lstStyle/>
          <a:p>
            <a:pPr algn="ctr" eaLnBrk="1" hangingPunct="1">
              <a:defRPr/>
            </a:pPr>
            <a:r>
              <a:rPr lang="en-US" b="1" i="1" dirty="0" smtClean="0">
                <a:solidFill>
                  <a:srgbClr val="206A2E"/>
                </a:solidFill>
                <a:effectLst>
                  <a:outerShdw blurRad="38100" dist="38100" dir="2700000" algn="tl">
                    <a:srgbClr val="000000"/>
                  </a:outerShdw>
                </a:effectLst>
              </a:rPr>
              <a:t>Competing development paths for scientific economics</a:t>
            </a:r>
            <a:r>
              <a:rPr lang="ru-RU" b="1" i="1" dirty="0" smtClean="0">
                <a:solidFill>
                  <a:srgbClr val="206A2E"/>
                </a:solidFill>
                <a:effectLst>
                  <a:outerShdw blurRad="38100" dist="38100" dir="2700000" algn="tl">
                    <a:srgbClr val="000000"/>
                  </a:outerShdw>
                </a:effectLst>
              </a:rPr>
              <a:t>?</a:t>
            </a:r>
            <a:endParaRPr lang="ru-RU" b="1" i="1" dirty="0" smtClean="0">
              <a:solidFill>
                <a:srgbClr val="206A2E"/>
              </a:solidFill>
              <a:effectLst>
                <a:outerShdw blurRad="38100" dist="38100" dir="2700000" algn="tl">
                  <a:srgbClr val="000000"/>
                </a:outerShdw>
              </a:effectLst>
            </a:endParaRPr>
          </a:p>
        </p:txBody>
      </p:sp>
      <p:sp>
        <p:nvSpPr>
          <p:cNvPr id="40965" name="AutoShape 5"/>
          <p:cNvSpPr>
            <a:spLocks noChangeArrowheads="1"/>
          </p:cNvSpPr>
          <p:nvPr/>
        </p:nvSpPr>
        <p:spPr bwMode="auto">
          <a:xfrm>
            <a:off x="611560" y="1988840"/>
            <a:ext cx="1576387" cy="360363"/>
          </a:xfrm>
          <a:custGeom>
            <a:avLst/>
            <a:gdLst>
              <a:gd name="T0" fmla="*/ 86284569 w 21600"/>
              <a:gd name="T1" fmla="*/ 0 h 21600"/>
              <a:gd name="T2" fmla="*/ 0 w 21600"/>
              <a:gd name="T3" fmla="*/ 3006061 h 21600"/>
              <a:gd name="T4" fmla="*/ 86284569 w 21600"/>
              <a:gd name="T5" fmla="*/ 6012106 h 21600"/>
              <a:gd name="T6" fmla="*/ 115046105 w 21600"/>
              <a:gd name="T7" fmla="*/ 300606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CC33"/>
          </a:solidFill>
          <a:ln w="9525">
            <a:solidFill>
              <a:schemeClr val="tx1"/>
            </a:solidFill>
            <a:miter lim="800000"/>
            <a:headEnd/>
            <a:tailEnd/>
          </a:ln>
        </p:spPr>
        <p:txBody>
          <a:bodyPr wrap="none" anchor="ctr"/>
          <a:lstStyle/>
          <a:p>
            <a:pPr algn="ctr"/>
            <a:endParaRPr lang="ru-RU">
              <a:solidFill>
                <a:srgbClr val="00FF00"/>
              </a:solidFill>
            </a:endParaRPr>
          </a:p>
        </p:txBody>
      </p:sp>
      <p:sp>
        <p:nvSpPr>
          <p:cNvPr id="40966" name="AutoShape 6"/>
          <p:cNvSpPr>
            <a:spLocks noChangeArrowheads="1"/>
          </p:cNvSpPr>
          <p:nvPr/>
        </p:nvSpPr>
        <p:spPr bwMode="auto">
          <a:xfrm>
            <a:off x="611560" y="2852936"/>
            <a:ext cx="1590675" cy="360362"/>
          </a:xfrm>
          <a:custGeom>
            <a:avLst/>
            <a:gdLst>
              <a:gd name="T0" fmla="*/ 87855784 w 21600"/>
              <a:gd name="T1" fmla="*/ 0 h 21600"/>
              <a:gd name="T2" fmla="*/ 0 w 21600"/>
              <a:gd name="T3" fmla="*/ 3006036 h 21600"/>
              <a:gd name="T4" fmla="*/ 87855784 w 21600"/>
              <a:gd name="T5" fmla="*/ 6012073 h 21600"/>
              <a:gd name="T6" fmla="*/ 117141057 w 21600"/>
              <a:gd name="T7" fmla="*/ 300603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CC33"/>
          </a:solidFill>
          <a:ln w="9525">
            <a:solidFill>
              <a:schemeClr val="tx1"/>
            </a:solidFill>
            <a:miter lim="800000"/>
            <a:headEnd/>
            <a:tailEnd/>
          </a:ln>
        </p:spPr>
        <p:txBody>
          <a:bodyPr wrap="none" anchor="ctr"/>
          <a:lstStyle/>
          <a:p>
            <a:endParaRPr lang="ru-RU"/>
          </a:p>
        </p:txBody>
      </p:sp>
      <p:sp>
        <p:nvSpPr>
          <p:cNvPr id="40967" name="AutoShape 7"/>
          <p:cNvSpPr>
            <a:spLocks noChangeArrowheads="1"/>
          </p:cNvSpPr>
          <p:nvPr/>
        </p:nvSpPr>
        <p:spPr bwMode="auto">
          <a:xfrm>
            <a:off x="611560" y="3933056"/>
            <a:ext cx="1584325" cy="328613"/>
          </a:xfrm>
          <a:custGeom>
            <a:avLst/>
            <a:gdLst>
              <a:gd name="T0" fmla="*/ 87155777 w 21600"/>
              <a:gd name="T1" fmla="*/ 0 h 21600"/>
              <a:gd name="T2" fmla="*/ 0 w 21600"/>
              <a:gd name="T3" fmla="*/ 2499695 h 21600"/>
              <a:gd name="T4" fmla="*/ 87155777 w 21600"/>
              <a:gd name="T5" fmla="*/ 4999375 h 21600"/>
              <a:gd name="T6" fmla="*/ 116207666 w 21600"/>
              <a:gd name="T7" fmla="*/ 249969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CC33"/>
          </a:solidFill>
          <a:ln w="9525">
            <a:solidFill>
              <a:schemeClr val="tx1"/>
            </a:solidFill>
            <a:miter lim="800000"/>
            <a:headEnd/>
            <a:tailEnd/>
          </a:ln>
        </p:spPr>
        <p:txBody>
          <a:bodyPr wrap="none" anchor="ctr"/>
          <a:lstStyle/>
          <a:p>
            <a:endParaRPr lang="ru-RU"/>
          </a:p>
        </p:txBody>
      </p:sp>
      <p:sp>
        <p:nvSpPr>
          <p:cNvPr id="40968" name="AutoShape 8"/>
          <p:cNvSpPr>
            <a:spLocks noChangeArrowheads="1"/>
          </p:cNvSpPr>
          <p:nvPr/>
        </p:nvSpPr>
        <p:spPr bwMode="auto">
          <a:xfrm>
            <a:off x="611560" y="5013176"/>
            <a:ext cx="1657350" cy="358775"/>
          </a:xfrm>
          <a:custGeom>
            <a:avLst/>
            <a:gdLst>
              <a:gd name="T0" fmla="*/ 95375279 w 21600"/>
              <a:gd name="T1" fmla="*/ 0 h 21600"/>
              <a:gd name="T2" fmla="*/ 0 w 21600"/>
              <a:gd name="T3" fmla="*/ 2979626 h 21600"/>
              <a:gd name="T4" fmla="*/ 95375279 w 21600"/>
              <a:gd name="T5" fmla="*/ 5959236 h 21600"/>
              <a:gd name="T6" fmla="*/ 127167077 w 21600"/>
              <a:gd name="T7" fmla="*/ 297962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CC33"/>
          </a:solidFill>
          <a:ln w="9525">
            <a:solidFill>
              <a:schemeClr val="tx1"/>
            </a:solidFill>
            <a:miter lim="800000"/>
            <a:headEnd/>
            <a:tailEnd/>
          </a:ln>
        </p:spPr>
        <p:txBody>
          <a:bodyPr wrap="none" anchor="ctr"/>
          <a:lstStyle/>
          <a:p>
            <a:endParaRPr lang="ru-RU"/>
          </a:p>
        </p:txBody>
      </p:sp>
      <p:sp>
        <p:nvSpPr>
          <p:cNvPr id="40969" name="AutoShape 9"/>
          <p:cNvSpPr>
            <a:spLocks noChangeArrowheads="1"/>
          </p:cNvSpPr>
          <p:nvPr/>
        </p:nvSpPr>
        <p:spPr bwMode="auto">
          <a:xfrm>
            <a:off x="611560" y="5877272"/>
            <a:ext cx="1657350" cy="360363"/>
          </a:xfrm>
          <a:custGeom>
            <a:avLst/>
            <a:gdLst>
              <a:gd name="T0" fmla="*/ 95375279 w 21600"/>
              <a:gd name="T1" fmla="*/ 0 h 21600"/>
              <a:gd name="T2" fmla="*/ 0 w 21600"/>
              <a:gd name="T3" fmla="*/ 3006061 h 21600"/>
              <a:gd name="T4" fmla="*/ 95375279 w 21600"/>
              <a:gd name="T5" fmla="*/ 6012106 h 21600"/>
              <a:gd name="T6" fmla="*/ 127167077 w 21600"/>
              <a:gd name="T7" fmla="*/ 300606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CC33"/>
          </a:solidFill>
          <a:ln w="9525">
            <a:solidFill>
              <a:schemeClr val="tx1"/>
            </a:solidFill>
            <a:miter lim="800000"/>
            <a:headEnd/>
            <a:tailEnd/>
          </a:ln>
        </p:spPr>
        <p:txBody>
          <a:bodyPr wrap="none" anchor="ctr"/>
          <a:lstStyle/>
          <a:p>
            <a:endParaRPr lang="ru-RU"/>
          </a:p>
        </p:txBody>
      </p:sp>
      <p:sp>
        <p:nvSpPr>
          <p:cNvPr id="40970" name="Text Box 10"/>
          <p:cNvSpPr txBox="1">
            <a:spLocks noChangeArrowheads="1"/>
          </p:cNvSpPr>
          <p:nvPr/>
        </p:nvSpPr>
        <p:spPr bwMode="auto">
          <a:xfrm>
            <a:off x="2699792" y="3717032"/>
            <a:ext cx="5760640" cy="818044"/>
          </a:xfrm>
          <a:prstGeom prst="rect">
            <a:avLst/>
          </a:prstGeom>
          <a:solidFill>
            <a:srgbClr val="F5F7C9"/>
          </a:solidFill>
          <a:ln w="9525">
            <a:noFill/>
            <a:miter lim="800000"/>
            <a:headEnd/>
            <a:tailEnd/>
          </a:ln>
        </p:spPr>
        <p:txBody>
          <a:bodyPr wrap="square">
            <a:spAutoFit/>
          </a:bodyPr>
          <a:lstStyle/>
          <a:p>
            <a:pPr>
              <a:lnSpc>
                <a:spcPct val="80000"/>
              </a:lnSpc>
              <a:spcBef>
                <a:spcPct val="20000"/>
              </a:spcBef>
              <a:buFont typeface="Arial" charset="0"/>
              <a:buChar char="•"/>
            </a:pPr>
            <a:r>
              <a:rPr lang="ru-RU" sz="2600" b="1" dirty="0">
                <a:latin typeface="+mj-lt"/>
              </a:rPr>
              <a:t> </a:t>
            </a:r>
            <a:r>
              <a:rPr lang="en-US" sz="2600" dirty="0" smtClean="0">
                <a:effectLst>
                  <a:outerShdw blurRad="38100" dist="38100" dir="2700000" algn="tl">
                    <a:srgbClr val="000000">
                      <a:alpha val="43137"/>
                    </a:srgbClr>
                  </a:outerShdw>
                </a:effectLst>
                <a:latin typeface="+mj-lt"/>
              </a:rPr>
              <a:t>statistical empirical project</a:t>
            </a:r>
            <a:endParaRPr lang="ru-RU" sz="2600" dirty="0">
              <a:effectLst>
                <a:outerShdw blurRad="38100" dist="38100" dir="2700000" algn="tl">
                  <a:srgbClr val="000000">
                    <a:alpha val="43137"/>
                  </a:srgbClr>
                </a:outerShdw>
              </a:effectLst>
              <a:latin typeface="+mj-lt"/>
            </a:endParaRPr>
          </a:p>
          <a:p>
            <a:pPr>
              <a:lnSpc>
                <a:spcPct val="80000"/>
              </a:lnSpc>
              <a:spcBef>
                <a:spcPct val="20000"/>
              </a:spcBef>
              <a:buFont typeface="Arial" charset="0"/>
              <a:buNone/>
            </a:pPr>
            <a:r>
              <a:rPr lang="ru-RU" sz="2600" b="1" dirty="0" smtClean="0">
                <a:solidFill>
                  <a:srgbClr val="96003D"/>
                </a:solidFill>
                <a:latin typeface="+mj-lt"/>
              </a:rPr>
              <a:t>(</a:t>
            </a:r>
            <a:r>
              <a:rPr lang="en-US" sz="2600" b="1" i="1" dirty="0" smtClean="0">
                <a:solidFill>
                  <a:srgbClr val="96003D"/>
                </a:solidFill>
                <a:latin typeface="+mj-lt"/>
              </a:rPr>
              <a:t>W. Petty</a:t>
            </a:r>
            <a:r>
              <a:rPr lang="ru-RU" sz="2600" b="1" i="1" dirty="0" smtClean="0">
                <a:solidFill>
                  <a:srgbClr val="96003D"/>
                </a:solidFill>
                <a:latin typeface="+mj-lt"/>
              </a:rPr>
              <a:t>)</a:t>
            </a:r>
            <a:endParaRPr lang="ru-RU" sz="2600" dirty="0">
              <a:latin typeface="+mj-lt"/>
            </a:endParaRPr>
          </a:p>
        </p:txBody>
      </p:sp>
      <p:sp>
        <p:nvSpPr>
          <p:cNvPr id="40971" name="Text Box 11"/>
          <p:cNvSpPr txBox="1">
            <a:spLocks noChangeArrowheads="1"/>
          </p:cNvSpPr>
          <p:nvPr/>
        </p:nvSpPr>
        <p:spPr bwMode="auto">
          <a:xfrm>
            <a:off x="2699792" y="2708920"/>
            <a:ext cx="5760640" cy="732508"/>
          </a:xfrm>
          <a:prstGeom prst="rect">
            <a:avLst/>
          </a:prstGeom>
          <a:solidFill>
            <a:srgbClr val="F5F7C9"/>
          </a:solidFill>
          <a:ln w="9525">
            <a:noFill/>
            <a:miter lim="800000"/>
            <a:headEnd/>
            <a:tailEnd/>
          </a:ln>
        </p:spPr>
        <p:txBody>
          <a:bodyPr wrap="square">
            <a:spAutoFit/>
          </a:bodyPr>
          <a:lstStyle/>
          <a:p>
            <a:pPr>
              <a:lnSpc>
                <a:spcPct val="80000"/>
              </a:lnSpc>
              <a:spcBef>
                <a:spcPct val="20000"/>
              </a:spcBef>
              <a:buFont typeface="Arial" charset="0"/>
              <a:buChar char="•"/>
            </a:pPr>
            <a:r>
              <a:rPr lang="ru-RU" sz="2600" dirty="0">
                <a:effectLst>
                  <a:outerShdw blurRad="38100" dist="38100" dir="2700000" algn="tl">
                    <a:srgbClr val="000000">
                      <a:alpha val="43137"/>
                    </a:srgbClr>
                  </a:outerShdw>
                </a:effectLst>
                <a:latin typeface="+mj-lt"/>
              </a:rPr>
              <a:t> </a:t>
            </a:r>
            <a:r>
              <a:rPr lang="en-US" sz="2600" dirty="0" smtClean="0">
                <a:effectLst>
                  <a:outerShdw blurRad="38100" dist="38100" dir="2700000" algn="tl">
                    <a:srgbClr val="000000">
                      <a:alpha val="43137"/>
                    </a:srgbClr>
                  </a:outerShdw>
                </a:effectLst>
                <a:latin typeface="+mj-lt"/>
              </a:rPr>
              <a:t>consultant </a:t>
            </a:r>
            <a:r>
              <a:rPr lang="ru-RU" sz="2600" dirty="0" smtClean="0">
                <a:effectLst>
                  <a:outerShdw blurRad="38100" dist="38100" dir="2700000" algn="tl">
                    <a:srgbClr val="000000">
                      <a:alpha val="43137"/>
                    </a:srgbClr>
                  </a:outerShdw>
                </a:effectLst>
                <a:latin typeface="+mj-lt"/>
              </a:rPr>
              <a:t>(</a:t>
            </a:r>
            <a:r>
              <a:rPr lang="en-US" sz="2600" dirty="0" smtClean="0">
                <a:effectLst>
                  <a:outerShdw blurRad="38100" dist="38100" dir="2700000" algn="tl">
                    <a:srgbClr val="000000">
                      <a:alpha val="43137"/>
                    </a:srgbClr>
                  </a:outerShdw>
                </a:effectLst>
                <a:latin typeface="+mj-lt"/>
              </a:rPr>
              <a:t>descriptive empirical)</a:t>
            </a:r>
            <a:r>
              <a:rPr lang="en-US" sz="2600" dirty="0" smtClean="0">
                <a:effectLst>
                  <a:outerShdw blurRad="38100" dist="38100" dir="2700000" algn="tl">
                    <a:srgbClr val="000000">
                      <a:alpha val="43137"/>
                    </a:srgbClr>
                  </a:outerShdw>
                </a:effectLst>
                <a:latin typeface="+mj-lt"/>
              </a:rPr>
              <a:t> project</a:t>
            </a:r>
            <a:r>
              <a:rPr lang="en-US" sz="2600" dirty="0" smtClean="0">
                <a:effectLst>
                  <a:outerShdw blurRad="38100" dist="38100" dir="2700000" algn="tl">
                    <a:srgbClr val="000000">
                      <a:alpha val="43137"/>
                    </a:srgbClr>
                  </a:outerShdw>
                </a:effectLst>
                <a:latin typeface="+mj-lt"/>
              </a:rPr>
              <a:t> </a:t>
            </a:r>
            <a:r>
              <a:rPr lang="ru-RU" sz="2600" dirty="0" smtClean="0">
                <a:solidFill>
                  <a:srgbClr val="96003D"/>
                </a:solidFill>
                <a:effectLst>
                  <a:outerShdw blurRad="38100" dist="38100" dir="2700000" algn="tl">
                    <a:srgbClr val="000000">
                      <a:alpha val="43137"/>
                    </a:srgbClr>
                  </a:outerShdw>
                </a:effectLst>
                <a:latin typeface="+mj-lt"/>
              </a:rPr>
              <a:t>(</a:t>
            </a:r>
            <a:r>
              <a:rPr lang="ru-RU" sz="2600" i="1" dirty="0">
                <a:solidFill>
                  <a:srgbClr val="96003D"/>
                </a:solidFill>
                <a:effectLst>
                  <a:outerShdw blurRad="38100" dist="38100" dir="2700000" algn="tl">
                    <a:srgbClr val="000000">
                      <a:alpha val="43137"/>
                    </a:srgbClr>
                  </a:outerShdw>
                </a:effectLst>
                <a:latin typeface="+mj-lt"/>
              </a:rPr>
              <a:t>Дж. Стюарт)</a:t>
            </a:r>
          </a:p>
        </p:txBody>
      </p:sp>
      <p:sp>
        <p:nvSpPr>
          <p:cNvPr id="40972" name="Text Box 12"/>
          <p:cNvSpPr txBox="1">
            <a:spLocks noChangeArrowheads="1"/>
          </p:cNvSpPr>
          <p:nvPr/>
        </p:nvSpPr>
        <p:spPr bwMode="auto">
          <a:xfrm>
            <a:off x="2699792" y="4725144"/>
            <a:ext cx="5760640" cy="818044"/>
          </a:xfrm>
          <a:prstGeom prst="rect">
            <a:avLst/>
          </a:prstGeom>
          <a:solidFill>
            <a:srgbClr val="F5F7C9"/>
          </a:solidFill>
          <a:ln w="9525">
            <a:noFill/>
            <a:miter lim="800000"/>
            <a:headEnd/>
            <a:tailEnd/>
          </a:ln>
        </p:spPr>
        <p:txBody>
          <a:bodyPr wrap="square">
            <a:spAutoFit/>
          </a:bodyPr>
          <a:lstStyle/>
          <a:p>
            <a:pPr>
              <a:lnSpc>
                <a:spcPct val="80000"/>
              </a:lnSpc>
              <a:spcBef>
                <a:spcPct val="20000"/>
              </a:spcBef>
              <a:buFont typeface="Arial" charset="0"/>
              <a:buChar char="•"/>
            </a:pPr>
            <a:r>
              <a:rPr lang="ru-RU" sz="2600" b="1" dirty="0">
                <a:latin typeface="+mj-lt"/>
              </a:rPr>
              <a:t> </a:t>
            </a:r>
            <a:r>
              <a:rPr lang="en-US" sz="2600" dirty="0" smtClean="0">
                <a:effectLst>
                  <a:outerShdw blurRad="38100" dist="38100" dir="2700000" algn="tl">
                    <a:srgbClr val="000000">
                      <a:alpha val="43137"/>
                    </a:srgbClr>
                  </a:outerShdw>
                </a:effectLst>
                <a:latin typeface="+mj-lt"/>
              </a:rPr>
              <a:t>engineering project</a:t>
            </a:r>
            <a:endParaRPr lang="ru-RU" sz="2600" dirty="0">
              <a:effectLst>
                <a:outerShdw blurRad="38100" dist="38100" dir="2700000" algn="tl">
                  <a:srgbClr val="000000">
                    <a:alpha val="43137"/>
                  </a:srgbClr>
                </a:outerShdw>
              </a:effectLst>
              <a:latin typeface="+mj-lt"/>
            </a:endParaRPr>
          </a:p>
          <a:p>
            <a:pPr>
              <a:lnSpc>
                <a:spcPct val="80000"/>
              </a:lnSpc>
              <a:spcBef>
                <a:spcPct val="20000"/>
              </a:spcBef>
              <a:buFont typeface="Arial" charset="0"/>
              <a:buNone/>
            </a:pPr>
            <a:r>
              <a:rPr lang="ru-RU" sz="2600" b="1" dirty="0" smtClean="0">
                <a:solidFill>
                  <a:srgbClr val="96003D"/>
                </a:solidFill>
                <a:latin typeface="+mj-lt"/>
              </a:rPr>
              <a:t>(</a:t>
            </a:r>
            <a:r>
              <a:rPr lang="en-US" sz="2600" b="1" i="1" dirty="0" smtClean="0">
                <a:solidFill>
                  <a:srgbClr val="96003D"/>
                </a:solidFill>
                <a:latin typeface="+mj-lt"/>
              </a:rPr>
              <a:t>John Law</a:t>
            </a:r>
            <a:r>
              <a:rPr lang="ru-RU" sz="2600" b="1" i="1" dirty="0" smtClean="0">
                <a:solidFill>
                  <a:srgbClr val="96003D"/>
                </a:solidFill>
                <a:latin typeface="+mj-lt"/>
              </a:rPr>
              <a:t>)</a:t>
            </a:r>
            <a:endParaRPr lang="ru-RU" sz="2600" b="1" i="1" dirty="0">
              <a:solidFill>
                <a:srgbClr val="96003D"/>
              </a:solidFill>
              <a:latin typeface="+mj-lt"/>
            </a:endParaRPr>
          </a:p>
        </p:txBody>
      </p:sp>
      <p:sp>
        <p:nvSpPr>
          <p:cNvPr id="40973" name="Text Box 13"/>
          <p:cNvSpPr txBox="1">
            <a:spLocks noChangeArrowheads="1"/>
          </p:cNvSpPr>
          <p:nvPr/>
        </p:nvSpPr>
        <p:spPr bwMode="auto">
          <a:xfrm>
            <a:off x="2699792" y="5733256"/>
            <a:ext cx="5760640" cy="818044"/>
          </a:xfrm>
          <a:prstGeom prst="rect">
            <a:avLst/>
          </a:prstGeom>
          <a:solidFill>
            <a:srgbClr val="F5F7C9"/>
          </a:solidFill>
          <a:ln w="9525">
            <a:noFill/>
            <a:miter lim="800000"/>
            <a:headEnd/>
            <a:tailEnd/>
          </a:ln>
        </p:spPr>
        <p:txBody>
          <a:bodyPr wrap="square">
            <a:spAutoFit/>
          </a:bodyPr>
          <a:lstStyle/>
          <a:p>
            <a:pPr>
              <a:lnSpc>
                <a:spcPct val="80000"/>
              </a:lnSpc>
              <a:spcBef>
                <a:spcPct val="20000"/>
              </a:spcBef>
              <a:buFont typeface="Arial" charset="0"/>
              <a:buChar char="•"/>
            </a:pPr>
            <a:r>
              <a:rPr lang="ru-RU" sz="2600" dirty="0">
                <a:latin typeface="+mj-lt"/>
              </a:rPr>
              <a:t> </a:t>
            </a:r>
            <a:r>
              <a:rPr lang="en-US" sz="2600" dirty="0" smtClean="0">
                <a:effectLst>
                  <a:outerShdw blurRad="38100" dist="38100" dir="2700000" algn="tl">
                    <a:srgbClr val="000000">
                      <a:alpha val="43137"/>
                    </a:srgbClr>
                  </a:outerShdw>
                </a:effectLst>
                <a:latin typeface="+mj-lt"/>
              </a:rPr>
              <a:t>abstract theoretical project</a:t>
            </a:r>
            <a:endParaRPr lang="ru-RU" sz="2600" dirty="0" smtClean="0">
              <a:effectLst>
                <a:outerShdw blurRad="38100" dist="38100" dir="2700000" algn="tl">
                  <a:srgbClr val="000000">
                    <a:alpha val="43137"/>
                  </a:srgbClr>
                </a:outerShdw>
              </a:effectLst>
              <a:latin typeface="+mj-lt"/>
            </a:endParaRPr>
          </a:p>
          <a:p>
            <a:pPr>
              <a:lnSpc>
                <a:spcPct val="80000"/>
              </a:lnSpc>
              <a:spcBef>
                <a:spcPct val="20000"/>
              </a:spcBef>
            </a:pPr>
            <a:r>
              <a:rPr lang="ru-RU" sz="2600" b="1" dirty="0" smtClean="0">
                <a:solidFill>
                  <a:srgbClr val="96003D"/>
                </a:solidFill>
                <a:latin typeface="+mj-lt"/>
              </a:rPr>
              <a:t>(</a:t>
            </a:r>
            <a:r>
              <a:rPr lang="en-US" sz="2600" b="1" i="1" dirty="0" err="1" smtClean="0">
                <a:solidFill>
                  <a:srgbClr val="96003D"/>
                </a:solidFill>
                <a:latin typeface="+mj-lt"/>
              </a:rPr>
              <a:t>Cantillon</a:t>
            </a:r>
            <a:r>
              <a:rPr lang="en-US" sz="2600" b="1" i="1" dirty="0" smtClean="0">
                <a:solidFill>
                  <a:srgbClr val="96003D"/>
                </a:solidFill>
                <a:latin typeface="+mj-lt"/>
              </a:rPr>
              <a:t> – Quesnay)</a:t>
            </a:r>
            <a:endParaRPr lang="ru-RU" sz="2600" b="1" i="1" dirty="0">
              <a:solidFill>
                <a:srgbClr val="96003D"/>
              </a:solidFill>
              <a:latin typeface="+mj-lt"/>
            </a:endParaRPr>
          </a:p>
        </p:txBody>
      </p:sp>
      <p:sp>
        <p:nvSpPr>
          <p:cNvPr id="40974" name="Text Box 14"/>
          <p:cNvSpPr txBox="1">
            <a:spLocks noChangeArrowheads="1"/>
          </p:cNvSpPr>
          <p:nvPr/>
        </p:nvSpPr>
        <p:spPr bwMode="auto">
          <a:xfrm>
            <a:off x="2699792" y="1700808"/>
            <a:ext cx="5760640" cy="832536"/>
          </a:xfrm>
          <a:prstGeom prst="rect">
            <a:avLst/>
          </a:prstGeom>
          <a:solidFill>
            <a:srgbClr val="F5F7C9"/>
          </a:solidFill>
          <a:ln w="9525">
            <a:noFill/>
            <a:miter lim="800000"/>
            <a:headEnd/>
            <a:tailEnd/>
          </a:ln>
        </p:spPr>
        <p:txBody>
          <a:bodyPr wrap="square">
            <a:spAutoFit/>
          </a:bodyPr>
          <a:lstStyle/>
          <a:p>
            <a:pPr>
              <a:lnSpc>
                <a:spcPct val="80000"/>
              </a:lnSpc>
              <a:spcBef>
                <a:spcPct val="20000"/>
              </a:spcBef>
              <a:buFont typeface="Arial" charset="0"/>
              <a:buChar char="•"/>
            </a:pPr>
            <a:r>
              <a:rPr lang="ru-RU" sz="2600" dirty="0">
                <a:effectLst>
                  <a:outerShdw blurRad="38100" dist="38100" dir="2700000" algn="tl">
                    <a:srgbClr val="000000">
                      <a:alpha val="43137"/>
                    </a:srgbClr>
                  </a:outerShdw>
                </a:effectLst>
                <a:latin typeface="+mj-lt"/>
              </a:rPr>
              <a:t> </a:t>
            </a:r>
            <a:r>
              <a:rPr lang="en-US" sz="2600" dirty="0" smtClean="0">
                <a:effectLst>
                  <a:outerShdw blurRad="38100" dist="38100" dir="2700000" algn="tl">
                    <a:srgbClr val="000000">
                      <a:alpha val="43137"/>
                    </a:srgbClr>
                  </a:outerShdw>
                </a:effectLst>
                <a:latin typeface="+mj-lt"/>
              </a:rPr>
              <a:t>subdivision of moral philosophy</a:t>
            </a:r>
            <a:endParaRPr lang="ru-RU" sz="2600" dirty="0">
              <a:effectLst>
                <a:outerShdw blurRad="38100" dist="38100" dir="2700000" algn="tl">
                  <a:srgbClr val="000000">
                    <a:alpha val="43137"/>
                  </a:srgbClr>
                </a:outerShdw>
              </a:effectLst>
              <a:latin typeface="+mj-lt"/>
            </a:endParaRPr>
          </a:p>
          <a:p>
            <a:pPr>
              <a:lnSpc>
                <a:spcPct val="80000"/>
              </a:lnSpc>
              <a:spcBef>
                <a:spcPct val="20000"/>
              </a:spcBef>
              <a:buFont typeface="Arial" charset="0"/>
              <a:buNone/>
            </a:pPr>
            <a:r>
              <a:rPr lang="ru-RU" sz="2600" b="1" i="1" dirty="0" smtClean="0">
                <a:solidFill>
                  <a:srgbClr val="96003D"/>
                </a:solidFill>
                <a:effectLst>
                  <a:outerShdw blurRad="38100" dist="38100" dir="2700000" algn="tl">
                    <a:srgbClr val="000000">
                      <a:alpha val="43137"/>
                    </a:srgbClr>
                  </a:outerShdw>
                </a:effectLst>
                <a:latin typeface="+mj-lt"/>
              </a:rPr>
              <a:t>(</a:t>
            </a:r>
            <a:r>
              <a:rPr lang="en-US" sz="2600" b="1" i="1" dirty="0" smtClean="0">
                <a:solidFill>
                  <a:srgbClr val="96003D"/>
                </a:solidFill>
                <a:effectLst>
                  <a:outerShdw blurRad="38100" dist="38100" dir="2700000" algn="tl">
                    <a:srgbClr val="000000">
                      <a:alpha val="43137"/>
                    </a:srgbClr>
                  </a:outerShdw>
                </a:effectLst>
                <a:latin typeface="+mj-lt"/>
              </a:rPr>
              <a:t>Locke – Hume </a:t>
            </a:r>
            <a:r>
              <a:rPr lang="ru-RU" sz="2600" b="1" i="1" dirty="0" smtClean="0">
                <a:solidFill>
                  <a:srgbClr val="96003D"/>
                </a:solidFill>
                <a:effectLst>
                  <a:outerShdw blurRad="38100" dist="38100" dir="2700000" algn="tl">
                    <a:srgbClr val="000000">
                      <a:alpha val="43137"/>
                    </a:srgbClr>
                  </a:outerShdw>
                </a:effectLst>
                <a:latin typeface="+mj-lt"/>
              </a:rPr>
              <a:t>)</a:t>
            </a:r>
            <a:endParaRPr lang="ru-RU" sz="2600" b="1" i="1" dirty="0">
              <a:solidFill>
                <a:srgbClr val="96003D"/>
              </a:solidFill>
              <a:effectLst>
                <a:outerShdw blurRad="38100" dist="38100" dir="2700000" algn="tl">
                  <a:srgbClr val="000000">
                    <a:alpha val="43137"/>
                  </a:srgbClr>
                </a:outerShdw>
              </a:effectLst>
              <a:latin typeface="+mj-lt"/>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61"/>
                                        </p:tgtEl>
                                        <p:attrNameLst>
                                          <p:attrName>style.visibility</p:attrName>
                                        </p:attrNameLst>
                                      </p:cBhvr>
                                      <p:to>
                                        <p:strVal val="visible"/>
                                      </p:to>
                                    </p:set>
                                    <p:anim calcmode="lin" valueType="num">
                                      <p:cBhvr>
                                        <p:cTn id="7" dur="1000" fill="hold"/>
                                        <p:tgtEl>
                                          <p:spTgt spid="40961"/>
                                        </p:tgtEl>
                                        <p:attrNameLst>
                                          <p:attrName>ppt_x</p:attrName>
                                        </p:attrNameLst>
                                      </p:cBhvr>
                                      <p:tavLst>
                                        <p:tav tm="0">
                                          <p:val>
                                            <p:strVal val="#ppt_x-.2"/>
                                          </p:val>
                                        </p:tav>
                                        <p:tav tm="100000">
                                          <p:val>
                                            <p:strVal val="#ppt_x"/>
                                          </p:val>
                                        </p:tav>
                                      </p:tavLst>
                                    </p:anim>
                                    <p:anim calcmode="lin" valueType="num">
                                      <p:cBhvr>
                                        <p:cTn id="8" dur="1000" fill="hold"/>
                                        <p:tgtEl>
                                          <p:spTgt spid="40961"/>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61"/>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0965"/>
                                        </p:tgtEl>
                                        <p:attrNameLst>
                                          <p:attrName>style.visibility</p:attrName>
                                        </p:attrNameLst>
                                      </p:cBhvr>
                                      <p:to>
                                        <p:strVal val="visible"/>
                                      </p:to>
                                    </p:set>
                                    <p:animEffect transition="in" filter="fade">
                                      <p:cBhvr>
                                        <p:cTn id="13" dur="2000"/>
                                        <p:tgtEl>
                                          <p:spTgt spid="40965"/>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40974"/>
                                        </p:tgtEl>
                                        <p:attrNameLst>
                                          <p:attrName>style.visibility</p:attrName>
                                        </p:attrNameLst>
                                      </p:cBhvr>
                                      <p:to>
                                        <p:strVal val="visible"/>
                                      </p:to>
                                    </p:set>
                                    <p:animEffect transition="in" filter="fade">
                                      <p:cBhvr>
                                        <p:cTn id="17" dur="2000"/>
                                        <p:tgtEl>
                                          <p:spTgt spid="40974"/>
                                        </p:tgtEl>
                                      </p:cBhvr>
                                    </p:animEffect>
                                  </p:childTnLst>
                                </p:cTn>
                              </p:par>
                            </p:childTnLst>
                          </p:cTn>
                        </p:par>
                        <p:par>
                          <p:cTn id="18" fill="hold">
                            <p:stCondLst>
                              <p:cond delay="5000"/>
                            </p:stCondLst>
                            <p:childTnLst>
                              <p:par>
                                <p:cTn id="19" presetID="10" presetClass="entr" presetSubtype="0" fill="hold" grpId="0" nodeType="afterEffect">
                                  <p:stCondLst>
                                    <p:cond delay="0"/>
                                  </p:stCondLst>
                                  <p:childTnLst>
                                    <p:set>
                                      <p:cBhvr>
                                        <p:cTn id="20" dur="1" fill="hold">
                                          <p:stCondLst>
                                            <p:cond delay="0"/>
                                          </p:stCondLst>
                                        </p:cTn>
                                        <p:tgtEl>
                                          <p:spTgt spid="40966"/>
                                        </p:tgtEl>
                                        <p:attrNameLst>
                                          <p:attrName>style.visibility</p:attrName>
                                        </p:attrNameLst>
                                      </p:cBhvr>
                                      <p:to>
                                        <p:strVal val="visible"/>
                                      </p:to>
                                    </p:set>
                                    <p:animEffect transition="in" filter="fade">
                                      <p:cBhvr>
                                        <p:cTn id="21" dur="2000"/>
                                        <p:tgtEl>
                                          <p:spTgt spid="40966"/>
                                        </p:tgtEl>
                                      </p:cBhvr>
                                    </p:animEffect>
                                  </p:childTnLst>
                                </p:cTn>
                              </p:par>
                            </p:childTnLst>
                          </p:cTn>
                        </p:par>
                        <p:par>
                          <p:cTn id="22" fill="hold">
                            <p:stCondLst>
                              <p:cond delay="7000"/>
                            </p:stCondLst>
                            <p:childTnLst>
                              <p:par>
                                <p:cTn id="23" presetID="10" presetClass="entr" presetSubtype="0" fill="hold" grpId="0" nodeType="afterEffect">
                                  <p:stCondLst>
                                    <p:cond delay="0"/>
                                  </p:stCondLst>
                                  <p:childTnLst>
                                    <p:set>
                                      <p:cBhvr>
                                        <p:cTn id="24" dur="1" fill="hold">
                                          <p:stCondLst>
                                            <p:cond delay="0"/>
                                          </p:stCondLst>
                                        </p:cTn>
                                        <p:tgtEl>
                                          <p:spTgt spid="40971"/>
                                        </p:tgtEl>
                                        <p:attrNameLst>
                                          <p:attrName>style.visibility</p:attrName>
                                        </p:attrNameLst>
                                      </p:cBhvr>
                                      <p:to>
                                        <p:strVal val="visible"/>
                                      </p:to>
                                    </p:set>
                                    <p:animEffect transition="in" filter="fade">
                                      <p:cBhvr>
                                        <p:cTn id="25" dur="2000"/>
                                        <p:tgtEl>
                                          <p:spTgt spid="40971"/>
                                        </p:tgtEl>
                                      </p:cBhvr>
                                    </p:animEffect>
                                  </p:childTnLst>
                                </p:cTn>
                              </p:par>
                            </p:childTnLst>
                          </p:cTn>
                        </p:par>
                        <p:par>
                          <p:cTn id="26" fill="hold">
                            <p:stCondLst>
                              <p:cond delay="9000"/>
                            </p:stCondLst>
                            <p:childTnLst>
                              <p:par>
                                <p:cTn id="27" presetID="10" presetClass="entr" presetSubtype="0" fill="hold" grpId="0" nodeType="afterEffect">
                                  <p:stCondLst>
                                    <p:cond delay="0"/>
                                  </p:stCondLst>
                                  <p:childTnLst>
                                    <p:set>
                                      <p:cBhvr>
                                        <p:cTn id="28" dur="1" fill="hold">
                                          <p:stCondLst>
                                            <p:cond delay="0"/>
                                          </p:stCondLst>
                                        </p:cTn>
                                        <p:tgtEl>
                                          <p:spTgt spid="40967"/>
                                        </p:tgtEl>
                                        <p:attrNameLst>
                                          <p:attrName>style.visibility</p:attrName>
                                        </p:attrNameLst>
                                      </p:cBhvr>
                                      <p:to>
                                        <p:strVal val="visible"/>
                                      </p:to>
                                    </p:set>
                                    <p:animEffect transition="in" filter="fade">
                                      <p:cBhvr>
                                        <p:cTn id="29" dur="2000"/>
                                        <p:tgtEl>
                                          <p:spTgt spid="40967"/>
                                        </p:tgtEl>
                                      </p:cBhvr>
                                    </p:animEffect>
                                  </p:childTnLst>
                                </p:cTn>
                              </p:par>
                            </p:childTnLst>
                          </p:cTn>
                        </p:par>
                        <p:par>
                          <p:cTn id="30" fill="hold">
                            <p:stCondLst>
                              <p:cond delay="11000"/>
                            </p:stCondLst>
                            <p:childTnLst>
                              <p:par>
                                <p:cTn id="31" presetID="10" presetClass="entr" presetSubtype="0" fill="hold" grpId="0" nodeType="afterEffect">
                                  <p:stCondLst>
                                    <p:cond delay="0"/>
                                  </p:stCondLst>
                                  <p:childTnLst>
                                    <p:set>
                                      <p:cBhvr>
                                        <p:cTn id="32" dur="1" fill="hold">
                                          <p:stCondLst>
                                            <p:cond delay="0"/>
                                          </p:stCondLst>
                                        </p:cTn>
                                        <p:tgtEl>
                                          <p:spTgt spid="40970"/>
                                        </p:tgtEl>
                                        <p:attrNameLst>
                                          <p:attrName>style.visibility</p:attrName>
                                        </p:attrNameLst>
                                      </p:cBhvr>
                                      <p:to>
                                        <p:strVal val="visible"/>
                                      </p:to>
                                    </p:set>
                                    <p:animEffect transition="in" filter="fade">
                                      <p:cBhvr>
                                        <p:cTn id="33" dur="2000"/>
                                        <p:tgtEl>
                                          <p:spTgt spid="40970"/>
                                        </p:tgtEl>
                                      </p:cBhvr>
                                    </p:animEffect>
                                  </p:childTnLst>
                                </p:cTn>
                              </p:par>
                            </p:childTnLst>
                          </p:cTn>
                        </p:par>
                        <p:par>
                          <p:cTn id="34" fill="hold">
                            <p:stCondLst>
                              <p:cond delay="13000"/>
                            </p:stCondLst>
                            <p:childTnLst>
                              <p:par>
                                <p:cTn id="35" presetID="10" presetClass="entr" presetSubtype="0" fill="hold" grpId="0" nodeType="afterEffect">
                                  <p:stCondLst>
                                    <p:cond delay="0"/>
                                  </p:stCondLst>
                                  <p:childTnLst>
                                    <p:set>
                                      <p:cBhvr>
                                        <p:cTn id="36" dur="1" fill="hold">
                                          <p:stCondLst>
                                            <p:cond delay="0"/>
                                          </p:stCondLst>
                                        </p:cTn>
                                        <p:tgtEl>
                                          <p:spTgt spid="40968"/>
                                        </p:tgtEl>
                                        <p:attrNameLst>
                                          <p:attrName>style.visibility</p:attrName>
                                        </p:attrNameLst>
                                      </p:cBhvr>
                                      <p:to>
                                        <p:strVal val="visible"/>
                                      </p:to>
                                    </p:set>
                                    <p:animEffect transition="in" filter="fade">
                                      <p:cBhvr>
                                        <p:cTn id="37" dur="2000"/>
                                        <p:tgtEl>
                                          <p:spTgt spid="40968"/>
                                        </p:tgtEl>
                                      </p:cBhvr>
                                    </p:animEffect>
                                  </p:childTnLst>
                                </p:cTn>
                              </p:par>
                            </p:childTnLst>
                          </p:cTn>
                        </p:par>
                        <p:par>
                          <p:cTn id="38" fill="hold">
                            <p:stCondLst>
                              <p:cond delay="15000"/>
                            </p:stCondLst>
                            <p:childTnLst>
                              <p:par>
                                <p:cTn id="39" presetID="10" presetClass="entr" presetSubtype="0" fill="hold" grpId="0" nodeType="afterEffect">
                                  <p:stCondLst>
                                    <p:cond delay="0"/>
                                  </p:stCondLst>
                                  <p:childTnLst>
                                    <p:set>
                                      <p:cBhvr>
                                        <p:cTn id="40" dur="1" fill="hold">
                                          <p:stCondLst>
                                            <p:cond delay="0"/>
                                          </p:stCondLst>
                                        </p:cTn>
                                        <p:tgtEl>
                                          <p:spTgt spid="40972"/>
                                        </p:tgtEl>
                                        <p:attrNameLst>
                                          <p:attrName>style.visibility</p:attrName>
                                        </p:attrNameLst>
                                      </p:cBhvr>
                                      <p:to>
                                        <p:strVal val="visible"/>
                                      </p:to>
                                    </p:set>
                                    <p:animEffect transition="in" filter="fade">
                                      <p:cBhvr>
                                        <p:cTn id="41" dur="2000"/>
                                        <p:tgtEl>
                                          <p:spTgt spid="40972"/>
                                        </p:tgtEl>
                                      </p:cBhvr>
                                    </p:animEffect>
                                  </p:childTnLst>
                                </p:cTn>
                              </p:par>
                            </p:childTnLst>
                          </p:cTn>
                        </p:par>
                        <p:par>
                          <p:cTn id="42" fill="hold">
                            <p:stCondLst>
                              <p:cond delay="17000"/>
                            </p:stCondLst>
                            <p:childTnLst>
                              <p:par>
                                <p:cTn id="43" presetID="10" presetClass="entr" presetSubtype="0" fill="hold" grpId="0" nodeType="afterEffect">
                                  <p:stCondLst>
                                    <p:cond delay="0"/>
                                  </p:stCondLst>
                                  <p:childTnLst>
                                    <p:set>
                                      <p:cBhvr>
                                        <p:cTn id="44" dur="1" fill="hold">
                                          <p:stCondLst>
                                            <p:cond delay="0"/>
                                          </p:stCondLst>
                                        </p:cTn>
                                        <p:tgtEl>
                                          <p:spTgt spid="40969"/>
                                        </p:tgtEl>
                                        <p:attrNameLst>
                                          <p:attrName>style.visibility</p:attrName>
                                        </p:attrNameLst>
                                      </p:cBhvr>
                                      <p:to>
                                        <p:strVal val="visible"/>
                                      </p:to>
                                    </p:set>
                                    <p:animEffect transition="in" filter="fade">
                                      <p:cBhvr>
                                        <p:cTn id="45" dur="2000"/>
                                        <p:tgtEl>
                                          <p:spTgt spid="40969"/>
                                        </p:tgtEl>
                                      </p:cBhvr>
                                    </p:animEffect>
                                  </p:childTnLst>
                                </p:cTn>
                              </p:par>
                            </p:childTnLst>
                          </p:cTn>
                        </p:par>
                        <p:par>
                          <p:cTn id="46" fill="hold">
                            <p:stCondLst>
                              <p:cond delay="19000"/>
                            </p:stCondLst>
                            <p:childTnLst>
                              <p:par>
                                <p:cTn id="47" presetID="10" presetClass="entr" presetSubtype="0" fill="hold" grpId="0" nodeType="afterEffect">
                                  <p:stCondLst>
                                    <p:cond delay="0"/>
                                  </p:stCondLst>
                                  <p:childTnLst>
                                    <p:set>
                                      <p:cBhvr>
                                        <p:cTn id="48" dur="1" fill="hold">
                                          <p:stCondLst>
                                            <p:cond delay="0"/>
                                          </p:stCondLst>
                                        </p:cTn>
                                        <p:tgtEl>
                                          <p:spTgt spid="40973"/>
                                        </p:tgtEl>
                                        <p:attrNameLst>
                                          <p:attrName>style.visibility</p:attrName>
                                        </p:attrNameLst>
                                      </p:cBhvr>
                                      <p:to>
                                        <p:strVal val="visible"/>
                                      </p:to>
                                    </p:set>
                                    <p:animEffect transition="in" filter="fade">
                                      <p:cBhvr>
                                        <p:cTn id="49" dur="2000"/>
                                        <p:tgtEl>
                                          <p:spTgt spid="40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p:bldP spid="40965" grpId="0" animBg="1"/>
      <p:bldP spid="40966" grpId="0" animBg="1"/>
      <p:bldP spid="40967" grpId="0" animBg="1"/>
      <p:bldP spid="40968" grpId="0" animBg="1"/>
      <p:bldP spid="40969" grpId="0" animBg="1"/>
      <p:bldP spid="40970" grpId="0" animBg="1"/>
      <p:bldP spid="40971" grpId="0" animBg="1"/>
      <p:bldP spid="40972" grpId="0" animBg="1"/>
      <p:bldP spid="40973" grpId="0" animBg="1"/>
      <p:bldP spid="4097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76672"/>
            <a:ext cx="8280920" cy="1503040"/>
          </a:xfrm>
        </p:spPr>
        <p:txBody>
          <a:bodyPr>
            <a:normAutofit/>
          </a:bodyPr>
          <a:lstStyle/>
          <a:p>
            <a:pPr algn="ctr"/>
            <a:r>
              <a:rPr lang="en-US" b="1" i="1" dirty="0" smtClean="0">
                <a:solidFill>
                  <a:srgbClr val="206A2E"/>
                </a:solidFill>
                <a:effectLst>
                  <a:outerShdw blurRad="38100" dist="38100" dir="2700000" algn="tl">
                    <a:srgbClr val="000000">
                      <a:alpha val="43137"/>
                    </a:srgbClr>
                  </a:outerShdw>
                </a:effectLst>
              </a:rPr>
              <a:t>Subdivision of moral philosophy</a:t>
            </a:r>
            <a:r>
              <a:rPr lang="ru-RU" b="1" i="1" dirty="0" smtClean="0">
                <a:solidFill>
                  <a:srgbClr val="206A2E"/>
                </a:solidFill>
                <a:effectLst>
                  <a:outerShdw blurRad="38100" dist="38100" dir="2700000" algn="tl">
                    <a:srgbClr val="000000">
                      <a:alpha val="43137"/>
                    </a:srgbClr>
                  </a:outerShdw>
                </a:effectLst>
              </a:rPr>
              <a:t> </a:t>
            </a:r>
            <a:r>
              <a:rPr lang="ru-RU" b="1" i="1" dirty="0" smtClean="0">
                <a:solidFill>
                  <a:srgbClr val="206A2E"/>
                </a:solidFill>
                <a:effectLst>
                  <a:outerShdw blurRad="38100" dist="38100" dir="2700000" algn="tl">
                    <a:srgbClr val="000000">
                      <a:alpha val="43137"/>
                    </a:srgbClr>
                  </a:outerShdw>
                </a:effectLst>
              </a:rPr>
              <a:t>– </a:t>
            </a:r>
            <a:r>
              <a:rPr lang="en-US" b="1" i="1" dirty="0" smtClean="0">
                <a:solidFill>
                  <a:srgbClr val="206A2E"/>
                </a:solidFill>
                <a:effectLst>
                  <a:outerShdw blurRad="38100" dist="38100" dir="2700000" algn="tl">
                    <a:srgbClr val="000000">
                      <a:alpha val="43137"/>
                    </a:srgbClr>
                  </a:outerShdw>
                </a:effectLst>
              </a:rPr>
              <a:t>Locke  &amp; Hume</a:t>
            </a:r>
            <a:endParaRPr lang="ru-RU" i="1" dirty="0">
              <a:solidFill>
                <a:srgbClr val="206A2E"/>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467544" y="2060848"/>
            <a:ext cx="8280920" cy="4525963"/>
          </a:xfrm>
        </p:spPr>
        <p:txBody>
          <a:bodyPr>
            <a:normAutofit/>
          </a:bodyPr>
          <a:lstStyle/>
          <a:p>
            <a:r>
              <a:rPr lang="en-US" sz="2800" b="1" dirty="0" smtClean="0">
                <a:latin typeface="Calibri" pitchFamily="34" charset="0"/>
              </a:rPr>
              <a:t>Hume freed economic analysis from </a:t>
            </a:r>
            <a:r>
              <a:rPr lang="en-US" sz="2800" b="1" dirty="0" err="1" smtClean="0">
                <a:latin typeface="Calibri" pitchFamily="34" charset="0"/>
              </a:rPr>
              <a:t>Lockean</a:t>
            </a:r>
            <a:r>
              <a:rPr lang="en-US" sz="2800" b="1" dirty="0" smtClean="0">
                <a:latin typeface="Calibri" pitchFamily="34" charset="0"/>
              </a:rPr>
              <a:t> dependence on the natural law doctrine</a:t>
            </a:r>
            <a:r>
              <a:rPr lang="ru-RU" sz="2800" b="1" dirty="0" smtClean="0">
                <a:latin typeface="Calibri" pitchFamily="34" charset="0"/>
              </a:rPr>
              <a:t>, </a:t>
            </a:r>
            <a:r>
              <a:rPr lang="en-US" sz="2800" b="1" dirty="0" smtClean="0">
                <a:latin typeface="Calibri" pitchFamily="34" charset="0"/>
              </a:rPr>
              <a:t>but economic phenomena </a:t>
            </a:r>
            <a:r>
              <a:rPr kumimoji="0" lang="en-US" sz="2600" kern="1200" dirty="0" smtClean="0">
                <a:solidFill>
                  <a:schemeClr val="tx1"/>
                </a:solidFill>
                <a:latin typeface="Calibri" pitchFamily="34" charset="0"/>
              </a:rPr>
              <a:t>interested Hume because of their influence upon human manners and, consequently, upon the mechanisms of social progress. Locke’s and Hume’s contributions to analytical economics seem to be by-products of their larger endeavors. </a:t>
            </a:r>
            <a:endParaRPr lang="ru-RU" sz="2800" b="1" dirty="0" smtClean="0">
              <a:latin typeface="Calibri" pitchFamily="34" charset="0"/>
            </a:endParaRPr>
          </a:p>
          <a:p>
            <a:r>
              <a:rPr lang="en-US" sz="2800" b="1" dirty="0" smtClean="0">
                <a:latin typeface="Calibri" pitchFamily="34" charset="0"/>
              </a:rPr>
              <a:t>Economic theory was conceived as a part of a broader science of man</a:t>
            </a:r>
            <a:endParaRPr lang="ru-RU" sz="2800" b="1" dirty="0">
              <a:latin typeface="Calibri"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3000"/>
                                        <p:tgtEl>
                                          <p:spTgt spid="3">
                                            <p:txEl>
                                              <p:pRg st="0" end="0"/>
                                            </p:txEl>
                                          </p:spTgt>
                                        </p:tgtEl>
                                      </p:cBhvr>
                                    </p:animEffect>
                                    <p:anim calcmode="lin" valueType="num">
                                      <p:cBhvr>
                                        <p:cTn id="14"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3">
                                            <p:txEl>
                                              <p:pRg st="0" end="0"/>
                                            </p:txEl>
                                          </p:spTgt>
                                        </p:tgtEl>
                                        <p:attrNameLst>
                                          <p:attrName>ppt_y</p:attrName>
                                        </p:attrNameLst>
                                      </p:cBhvr>
                                      <p:tavLst>
                                        <p:tav tm="0">
                                          <p:val>
                                            <p:strVal val="#ppt_y+.05"/>
                                          </p:val>
                                        </p:tav>
                                        <p:tav tm="100000">
                                          <p:val>
                                            <p:strVal val="#ppt_y"/>
                                          </p:val>
                                        </p:tav>
                                      </p:tavLst>
                                    </p:anim>
                                  </p:childTnLst>
                                </p:cTn>
                              </p:par>
                            </p:childTnLst>
                          </p:cTn>
                        </p:par>
                        <p:par>
                          <p:cTn id="16" fill="hold">
                            <p:stCondLst>
                              <p:cond delay="4000"/>
                            </p:stCondLst>
                            <p:childTnLst>
                              <p:par>
                                <p:cTn id="17" presetID="44"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229600" cy="720080"/>
          </a:xfrm>
        </p:spPr>
        <p:txBody>
          <a:bodyPr>
            <a:noAutofit/>
          </a:bodyPr>
          <a:lstStyle/>
          <a:p>
            <a:r>
              <a:rPr lang="en-US" sz="3600" b="1" i="1" dirty="0" smtClean="0">
                <a:solidFill>
                  <a:srgbClr val="206A2E"/>
                </a:solidFill>
                <a:effectLst>
                  <a:outerShdw blurRad="38100" dist="38100" dir="2700000" algn="tl">
                    <a:srgbClr val="000000">
                      <a:alpha val="43137"/>
                    </a:srgbClr>
                  </a:outerShdw>
                </a:effectLst>
              </a:rPr>
              <a:t>Consultancy project of Sir James </a:t>
            </a:r>
            <a:r>
              <a:rPr lang="en-US" sz="3600" b="1" i="1" dirty="0" err="1" smtClean="0">
                <a:solidFill>
                  <a:srgbClr val="206A2E"/>
                </a:solidFill>
                <a:effectLst>
                  <a:outerShdw blurRad="38100" dist="38100" dir="2700000" algn="tl">
                    <a:srgbClr val="000000">
                      <a:alpha val="43137"/>
                    </a:srgbClr>
                  </a:outerShdw>
                </a:effectLst>
              </a:rPr>
              <a:t>Steuart</a:t>
            </a:r>
            <a:endParaRPr lang="ru-RU" sz="3600" b="1" i="1" dirty="0">
              <a:solidFill>
                <a:srgbClr val="206A2E"/>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323528" y="1412776"/>
            <a:ext cx="8460432" cy="4968552"/>
          </a:xfrm>
        </p:spPr>
        <p:txBody>
          <a:bodyPr>
            <a:normAutofit/>
          </a:bodyPr>
          <a:lstStyle/>
          <a:p>
            <a:r>
              <a:rPr kumimoji="0" lang="en-US" sz="2600" kern="1200" dirty="0" smtClean="0">
                <a:solidFill>
                  <a:schemeClr val="tx1"/>
                </a:solidFill>
                <a:latin typeface="+mn-lt"/>
                <a:ea typeface="+mn-ea"/>
                <a:cs typeface="+mn-cs"/>
              </a:rPr>
              <a:t>“It goes little farther than to collect and arrange some elements relating to the most interesting branches of modern policy, such as population, agriculture, trade, industry, money, coin, interest, circulation, banks, exchange, public credit, and taxes. The principles deduced from all these topics, appear tolerably consistent” </a:t>
            </a:r>
          </a:p>
          <a:p>
            <a:r>
              <a:rPr kumimoji="0" lang="en-US" sz="2600" kern="1200" dirty="0" smtClean="0">
                <a:solidFill>
                  <a:schemeClr val="tx1"/>
                </a:solidFill>
                <a:latin typeface="+mn-lt"/>
                <a:ea typeface="+mn-ea"/>
                <a:cs typeface="+mn-cs"/>
              </a:rPr>
              <a:t>“The great art, - he wrote, - of political </a:t>
            </a:r>
            <a:r>
              <a:rPr kumimoji="0" lang="en-US" sz="2600" kern="1200" dirty="0" err="1" smtClean="0">
                <a:solidFill>
                  <a:schemeClr val="tx1"/>
                </a:solidFill>
                <a:latin typeface="+mn-lt"/>
                <a:ea typeface="+mn-ea"/>
                <a:cs typeface="+mn-cs"/>
              </a:rPr>
              <a:t>oeconomy</a:t>
            </a:r>
            <a:r>
              <a:rPr kumimoji="0" lang="en-US" sz="2600" kern="1200" dirty="0" smtClean="0">
                <a:solidFill>
                  <a:schemeClr val="tx1"/>
                </a:solidFill>
                <a:latin typeface="+mn-lt"/>
                <a:ea typeface="+mn-ea"/>
                <a:cs typeface="+mn-cs"/>
              </a:rPr>
              <a:t> is, first to adapt the different operations of it to the spirit, manners, habits, and customs of the people; and afterwards to model these circumstances so, as to be able to introduce a set of new and more useful institutions”</a:t>
            </a:r>
            <a:endParaRPr lang="ru-RU" sz="2200" b="1" dirty="0"/>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par>
                          <p:cTn id="14" fill="hold">
                            <p:stCondLst>
                              <p:cond delay="3000"/>
                            </p:stCondLst>
                            <p:childTnLst>
                              <p:par>
                                <p:cTn id="15" presetID="22" presetClass="entr" presetSubtype="1" fill="hold" grpId="0" nodeType="afterEffect">
                                  <p:stCondLst>
                                    <p:cond delay="15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387</TotalTime>
  <Words>1231</Words>
  <Application>Microsoft Office PowerPoint</Application>
  <PresentationFormat>Экран (4:3)</PresentationFormat>
  <Paragraphs>75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Справедливость</vt:lpstr>
      <vt:lpstr>Economics in Blueprints:  The Rivalry of Anticipations</vt:lpstr>
      <vt:lpstr>How to assess the genesis of a science?</vt:lpstr>
      <vt:lpstr>Bifurcation points</vt:lpstr>
      <vt:lpstr>Sources of variety</vt:lpstr>
      <vt:lpstr>Types of economic discourses</vt:lpstr>
      <vt:lpstr>Patterns of science</vt:lpstr>
      <vt:lpstr>Competing development paths for scientific economics?</vt:lpstr>
      <vt:lpstr>Subdivision of moral philosophy – Locke  &amp; Hume</vt:lpstr>
      <vt:lpstr>Consultancy project of Sir James Steuart</vt:lpstr>
      <vt:lpstr>Statistical empirical science of William Petty</vt:lpstr>
      <vt:lpstr>John Law’s  science of economic engineering </vt:lpstr>
      <vt:lpstr>Project of  a particular theoretical science: Richard Cantillon</vt:lpstr>
      <vt:lpstr>Conclusions - I</vt:lpstr>
      <vt:lpstr>Conclusions - II</vt:lpstr>
      <vt:lpstr>The fate of development paths for scientific economics?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Генезис экономической науки: столкновение проектов</dc:title>
  <dc:creator>Администратор</dc:creator>
  <cp:lastModifiedBy>Администратор</cp:lastModifiedBy>
  <cp:revision>30</cp:revision>
  <dcterms:created xsi:type="dcterms:W3CDTF">2015-05-11T05:31:22Z</dcterms:created>
  <dcterms:modified xsi:type="dcterms:W3CDTF">2015-05-11T11:58:43Z</dcterms:modified>
</cp:coreProperties>
</file>