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9"/>
  </p:notesMasterIdLst>
  <p:sldIdLst>
    <p:sldId id="501" r:id="rId2"/>
    <p:sldId id="503" r:id="rId3"/>
    <p:sldId id="569" r:id="rId4"/>
    <p:sldId id="588" r:id="rId5"/>
    <p:sldId id="586" r:id="rId6"/>
    <p:sldId id="562" r:id="rId7"/>
    <p:sldId id="587" r:id="rId8"/>
    <p:sldId id="568" r:id="rId9"/>
    <p:sldId id="565" r:id="rId10"/>
    <p:sldId id="591" r:id="rId11"/>
    <p:sldId id="577" r:id="rId12"/>
    <p:sldId id="581" r:id="rId13"/>
    <p:sldId id="572" r:id="rId14"/>
    <p:sldId id="566" r:id="rId15"/>
    <p:sldId id="574" r:id="rId16"/>
    <p:sldId id="575" r:id="rId17"/>
    <p:sldId id="576" r:id="rId18"/>
    <p:sldId id="567" r:id="rId19"/>
    <p:sldId id="578" r:id="rId20"/>
    <p:sldId id="579" r:id="rId21"/>
    <p:sldId id="580" r:id="rId22"/>
    <p:sldId id="583" r:id="rId23"/>
    <p:sldId id="584" r:id="rId24"/>
    <p:sldId id="585" r:id="rId25"/>
    <p:sldId id="560" r:id="rId26"/>
    <p:sldId id="571" r:id="rId27"/>
    <p:sldId id="502" r:id="rId28"/>
  </p:sldIdLst>
  <p:sldSz cx="9144000" cy="6858000" type="screen4x3"/>
  <p:notesSz cx="6645275" cy="97774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24D1E"/>
    <a:srgbClr val="8EB1CE"/>
    <a:srgbClr val="B9CFE1"/>
    <a:srgbClr val="0040C0"/>
    <a:srgbClr val="003964"/>
    <a:srgbClr val="558BB8"/>
    <a:srgbClr val="009242"/>
    <a:srgbClr val="9148C8"/>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6586" autoAdjust="0"/>
  </p:normalViewPr>
  <p:slideViewPr>
    <p:cSldViewPr>
      <p:cViewPr>
        <p:scale>
          <a:sx n="100" d="100"/>
          <a:sy n="100" d="100"/>
        </p:scale>
        <p:origin x="2124" y="8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MMamonov\41%20-%20&#1055;&#1088;&#1086;&#1077;&#1082;&#1090;%20&#1052;&#1072;&#1084;&#1086;&#1085;&#1086;&#1074;-&#1042;&#1077;&#1088;&#1085;&#1080;&#1082;&#1086;&#1074;-&#1057;&#1086;&#1083;&#1085;&#1094;&#1077;&#1074;%20(&#1069;&#1092;&#1092;&#1077;&#1082;&#1090;&#1080;&#1074;&#1085;&#1086;&#1089;&#1090;&#1100;)\&#1064;&#1072;&#1075;%204\01_SFA_4_Outputs.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MMamonov\41%20-%20&#1055;&#1088;&#1086;&#1077;&#1082;&#1090;%20&#1052;&#1072;&#1084;&#1086;&#1085;&#1086;&#1074;-&#1042;&#1077;&#1088;&#1085;&#1080;&#1082;&#1086;&#1074;-&#1057;&#1086;&#1083;&#1085;&#1094;&#1077;&#1074;%20(&#1069;&#1092;&#1092;&#1077;&#1082;&#1090;&#1080;&#1074;&#1085;&#1086;&#1089;&#1090;&#1100;)\&#1064;&#1072;&#1075;%204\01_SFA_5_Outputs.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MMamonov\41%20-%20&#1055;&#1088;&#1086;&#1077;&#1082;&#1090;%20&#1052;&#1072;&#1084;&#1086;&#1085;&#1086;&#1074;-&#1042;&#1077;&#1088;&#1085;&#1080;&#1082;&#1086;&#1074;-&#1057;&#1086;&#1083;&#1085;&#1094;&#1077;&#1074;%20(&#1069;&#1092;&#1092;&#1077;&#1082;&#1090;&#1080;&#1074;&#1085;&#1086;&#1089;&#1090;&#1100;)\&#1064;&#1072;&#1075;%204\01_SFA_3_Outputs_for_TC_rather_than_OC.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70610514076614E-2"/>
          <c:y val="3.7524353891686027E-2"/>
          <c:w val="0.9105074080723623"/>
          <c:h val="0.52987486709458076"/>
        </c:manualLayout>
      </c:layout>
      <c:lineChart>
        <c:grouping val="standard"/>
        <c:varyColors val="0"/>
        <c:ser>
          <c:idx val="0"/>
          <c:order val="0"/>
          <c:tx>
            <c:strRef>
              <c:f>Fig.2a!$A$5</c:f>
              <c:strCache>
                <c:ptCount val="1"/>
                <c:pt idx="0">
                  <c:v>Banking system average</c:v>
                </c:pt>
              </c:strCache>
            </c:strRef>
          </c:tx>
          <c:spPr>
            <a:ln>
              <a:solidFill>
                <a:schemeClr val="tx1"/>
              </a:solidFill>
              <a:prstDash val="lgDash"/>
            </a:ln>
          </c:spPr>
          <c:marker>
            <c:symbol val="none"/>
          </c:marker>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Fig.2a!$D$5:$AM$5</c:f>
              <c:numCache>
                <c:formatCode>#,##0.0</c:formatCode>
                <c:ptCount val="36"/>
                <c:pt idx="0">
                  <c:v>35.254718703933499</c:v>
                </c:pt>
                <c:pt idx="1">
                  <c:v>36.372399138273643</c:v>
                </c:pt>
                <c:pt idx="2">
                  <c:v>41.868708176996492</c:v>
                </c:pt>
                <c:pt idx="3">
                  <c:v>43.048053987469899</c:v>
                </c:pt>
                <c:pt idx="4">
                  <c:v>42.210432844217706</c:v>
                </c:pt>
                <c:pt idx="5">
                  <c:v>42.678890428051929</c:v>
                </c:pt>
                <c:pt idx="6">
                  <c:v>40.795904491096131</c:v>
                </c:pt>
                <c:pt idx="7">
                  <c:v>37.864762463451868</c:v>
                </c:pt>
                <c:pt idx="8">
                  <c:v>35.32510265431641</c:v>
                </c:pt>
                <c:pt idx="9">
                  <c:v>31.423689881373541</c:v>
                </c:pt>
                <c:pt idx="10">
                  <c:v>31.191975642772402</c:v>
                </c:pt>
                <c:pt idx="11">
                  <c:v>31.55259412347926</c:v>
                </c:pt>
                <c:pt idx="12">
                  <c:v>34.984798622148411</c:v>
                </c:pt>
                <c:pt idx="13">
                  <c:v>37.673515229115196</c:v>
                </c:pt>
                <c:pt idx="14">
                  <c:v>44.736936777495259</c:v>
                </c:pt>
                <c:pt idx="15">
                  <c:v>51.897642031089809</c:v>
                </c:pt>
                <c:pt idx="16">
                  <c:v>59.647355745648056</c:v>
                </c:pt>
                <c:pt idx="17">
                  <c:v>61.378918501497537</c:v>
                </c:pt>
                <c:pt idx="18">
                  <c:v>63.774315624374069</c:v>
                </c:pt>
                <c:pt idx="19">
                  <c:v>64.28356167979608</c:v>
                </c:pt>
                <c:pt idx="20">
                  <c:v>61.066050352183929</c:v>
                </c:pt>
                <c:pt idx="21">
                  <c:v>61.084146605735114</c:v>
                </c:pt>
                <c:pt idx="22">
                  <c:v>57.352521142022169</c:v>
                </c:pt>
                <c:pt idx="23">
                  <c:v>56.206601599696057</c:v>
                </c:pt>
                <c:pt idx="24">
                  <c:v>56.52664549787567</c:v>
                </c:pt>
                <c:pt idx="25">
                  <c:v>55.150874664665373</c:v>
                </c:pt>
                <c:pt idx="26">
                  <c:v>57.005870419538596</c:v>
                </c:pt>
                <c:pt idx="27">
                  <c:v>58.630775453893222</c:v>
                </c:pt>
                <c:pt idx="28">
                  <c:v>58.533939441130201</c:v>
                </c:pt>
                <c:pt idx="29">
                  <c:v>60.263568208265596</c:v>
                </c:pt>
                <c:pt idx="30">
                  <c:v>61.482935534456459</c:v>
                </c:pt>
                <c:pt idx="31">
                  <c:v>59.415941650575789</c:v>
                </c:pt>
                <c:pt idx="32">
                  <c:v>57.139320548852659</c:v>
                </c:pt>
                <c:pt idx="33">
                  <c:v>54.932341687804886</c:v>
                </c:pt>
                <c:pt idx="34">
                  <c:v>51.952286547080249</c:v>
                </c:pt>
                <c:pt idx="35">
                  <c:v>51.019409646508805</c:v>
                </c:pt>
              </c:numCache>
            </c:numRef>
          </c:val>
          <c:smooth val="0"/>
        </c:ser>
        <c:ser>
          <c:idx val="1"/>
          <c:order val="1"/>
          <c:tx>
            <c:strRef>
              <c:f>Fig.2a!$A$6</c:f>
              <c:strCache>
                <c:ptCount val="1"/>
                <c:pt idx="0">
                  <c:v>5th percentile</c:v>
                </c:pt>
              </c:strCache>
            </c:strRef>
          </c:tx>
          <c:spPr>
            <a:ln>
              <a:solidFill>
                <a:schemeClr val="bg1">
                  <a:lumMod val="50000"/>
                </a:schemeClr>
              </a:solidFill>
            </a:ln>
          </c:spPr>
          <c:marker>
            <c:symbol val="diamond"/>
            <c:size val="6"/>
            <c:spPr>
              <a:solidFill>
                <a:schemeClr val="accent1">
                  <a:lumMod val="20000"/>
                  <a:lumOff val="80000"/>
                </a:schemeClr>
              </a:solidFill>
              <a:ln w="12700">
                <a:solidFill>
                  <a:schemeClr val="bg1">
                    <a:lumMod val="75000"/>
                  </a:schemeClr>
                </a:solidFill>
              </a:ln>
            </c:spPr>
          </c:marker>
          <c:dLbls>
            <c:dLbl>
              <c:idx val="18"/>
              <c:layout>
                <c:manualLayout>
                  <c:x val="-2.9075804776739433E-2"/>
                  <c:y val="-3.9438742030734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6.2305295950155761E-3"/>
                  <c:y val="-3.337124325677535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Fig.2a!$D$6:$AM$6</c:f>
              <c:numCache>
                <c:formatCode>0.0</c:formatCode>
                <c:ptCount val="36"/>
                <c:pt idx="0">
                  <c:v>1.0316677718547318</c:v>
                </c:pt>
                <c:pt idx="1">
                  <c:v>0.80105654695118711</c:v>
                </c:pt>
                <c:pt idx="2">
                  <c:v>1.0725403996160521</c:v>
                </c:pt>
                <c:pt idx="3">
                  <c:v>0.96756723462635807</c:v>
                </c:pt>
                <c:pt idx="4">
                  <c:v>1.0770557454702412</c:v>
                </c:pt>
                <c:pt idx="5">
                  <c:v>1.0552471038763493</c:v>
                </c:pt>
                <c:pt idx="6">
                  <c:v>0.94270058671553192</c:v>
                </c:pt>
                <c:pt idx="7">
                  <c:v>0.8785116474714233</c:v>
                </c:pt>
                <c:pt idx="8">
                  <c:v>0.75223380480196322</c:v>
                </c:pt>
                <c:pt idx="9">
                  <c:v>0.57030513198245136</c:v>
                </c:pt>
                <c:pt idx="10">
                  <c:v>0.64552189621640765</c:v>
                </c:pt>
                <c:pt idx="11">
                  <c:v>0.57576215675072706</c:v>
                </c:pt>
                <c:pt idx="12">
                  <c:v>0.60147512316692753</c:v>
                </c:pt>
                <c:pt idx="13">
                  <c:v>0.66321527642875211</c:v>
                </c:pt>
                <c:pt idx="14">
                  <c:v>0.77233166838685829</c:v>
                </c:pt>
                <c:pt idx="15">
                  <c:v>1.1093155915036488</c:v>
                </c:pt>
                <c:pt idx="16">
                  <c:v>2.5030231433250401</c:v>
                </c:pt>
                <c:pt idx="17">
                  <c:v>2.9142679498308977</c:v>
                </c:pt>
                <c:pt idx="18">
                  <c:v>3.939819686107767</c:v>
                </c:pt>
                <c:pt idx="19">
                  <c:v>3.2104910750937528</c:v>
                </c:pt>
                <c:pt idx="20">
                  <c:v>2.2340232903539716</c:v>
                </c:pt>
                <c:pt idx="21">
                  <c:v>2.0468710696962136</c:v>
                </c:pt>
                <c:pt idx="22">
                  <c:v>1.4850764618016781</c:v>
                </c:pt>
                <c:pt idx="23">
                  <c:v>1.3289576736281876</c:v>
                </c:pt>
                <c:pt idx="24">
                  <c:v>1.1537222695430307</c:v>
                </c:pt>
                <c:pt idx="25">
                  <c:v>1.1720813675515709</c:v>
                </c:pt>
                <c:pt idx="26">
                  <c:v>1.2172426369905682</c:v>
                </c:pt>
                <c:pt idx="27">
                  <c:v>1.4406903322032565</c:v>
                </c:pt>
                <c:pt idx="28">
                  <c:v>1.7075952916923367</c:v>
                </c:pt>
                <c:pt idx="29">
                  <c:v>1.6939690900814324</c:v>
                </c:pt>
                <c:pt idx="30">
                  <c:v>1.7297803258156934</c:v>
                </c:pt>
                <c:pt idx="31">
                  <c:v>1.5345340055616483</c:v>
                </c:pt>
                <c:pt idx="32">
                  <c:v>1.2770948001714122</c:v>
                </c:pt>
                <c:pt idx="33">
                  <c:v>1.0643845153491782</c:v>
                </c:pt>
                <c:pt idx="34">
                  <c:v>0.91538192194377288</c:v>
                </c:pt>
                <c:pt idx="35">
                  <c:v>0.69423617376787472</c:v>
                </c:pt>
              </c:numCache>
            </c:numRef>
          </c:val>
          <c:smooth val="0"/>
        </c:ser>
        <c:ser>
          <c:idx val="2"/>
          <c:order val="2"/>
          <c:tx>
            <c:strRef>
              <c:f>Fig.2a!$A$7</c:f>
              <c:strCache>
                <c:ptCount val="1"/>
                <c:pt idx="0">
                  <c:v>25th percentile</c:v>
                </c:pt>
              </c:strCache>
            </c:strRef>
          </c:tx>
          <c:spPr>
            <a:ln>
              <a:solidFill>
                <a:srgbClr val="99CCFF"/>
              </a:solidFill>
            </a:ln>
          </c:spPr>
          <c:marker>
            <c:symbol val="diamond"/>
            <c:size val="6"/>
            <c:spPr>
              <a:solidFill>
                <a:schemeClr val="accent1">
                  <a:lumMod val="20000"/>
                  <a:lumOff val="80000"/>
                </a:schemeClr>
              </a:solidFill>
              <a:ln w="12700"/>
            </c:spPr>
          </c:marker>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Fig.2a!$D$7:$AM$7</c:f>
              <c:numCache>
                <c:formatCode>0.0</c:formatCode>
                <c:ptCount val="36"/>
                <c:pt idx="0">
                  <c:v>5.0921711336918376</c:v>
                </c:pt>
                <c:pt idx="1">
                  <c:v>4.6802165352097935</c:v>
                </c:pt>
                <c:pt idx="2">
                  <c:v>5.3124250202958763</c:v>
                </c:pt>
                <c:pt idx="3">
                  <c:v>5.5997394490458072</c:v>
                </c:pt>
                <c:pt idx="4">
                  <c:v>5.6822105050358491</c:v>
                </c:pt>
                <c:pt idx="5">
                  <c:v>5.415123228132563</c:v>
                </c:pt>
                <c:pt idx="6">
                  <c:v>5.2611613107548116</c:v>
                </c:pt>
                <c:pt idx="7">
                  <c:v>4.3314897592628281</c:v>
                </c:pt>
                <c:pt idx="8">
                  <c:v>3.88628582998584</c:v>
                </c:pt>
                <c:pt idx="9">
                  <c:v>3.1269901095616235</c:v>
                </c:pt>
                <c:pt idx="10">
                  <c:v>3.0171803464290354</c:v>
                </c:pt>
                <c:pt idx="11">
                  <c:v>2.8694844940706283</c:v>
                </c:pt>
                <c:pt idx="12">
                  <c:v>3.2125007387537075</c:v>
                </c:pt>
                <c:pt idx="13">
                  <c:v>3.366362693574573</c:v>
                </c:pt>
                <c:pt idx="14">
                  <c:v>4.2605916631515992</c:v>
                </c:pt>
                <c:pt idx="15">
                  <c:v>6.2976848147356552</c:v>
                </c:pt>
                <c:pt idx="16">
                  <c:v>12.5853436346303</c:v>
                </c:pt>
                <c:pt idx="17">
                  <c:v>14.394123656175511</c:v>
                </c:pt>
                <c:pt idx="18">
                  <c:v>17.501655717312001</c:v>
                </c:pt>
                <c:pt idx="19">
                  <c:v>18.653262205539932</c:v>
                </c:pt>
                <c:pt idx="20">
                  <c:v>14.297712466790035</c:v>
                </c:pt>
                <c:pt idx="21">
                  <c:v>13.090317876371053</c:v>
                </c:pt>
                <c:pt idx="22">
                  <c:v>10.734063072787096</c:v>
                </c:pt>
                <c:pt idx="23">
                  <c:v>9.3218190940422545</c:v>
                </c:pt>
                <c:pt idx="24">
                  <c:v>8.7947941693839038</c:v>
                </c:pt>
                <c:pt idx="25">
                  <c:v>7.7553836928274746</c:v>
                </c:pt>
                <c:pt idx="26">
                  <c:v>8.4904183856517967</c:v>
                </c:pt>
                <c:pt idx="27">
                  <c:v>9.5173965620984511</c:v>
                </c:pt>
                <c:pt idx="28">
                  <c:v>9.6446679354020723</c:v>
                </c:pt>
                <c:pt idx="29">
                  <c:v>10.569711702125593</c:v>
                </c:pt>
                <c:pt idx="30">
                  <c:v>10.653115058400166</c:v>
                </c:pt>
                <c:pt idx="31">
                  <c:v>9.6268865559586345</c:v>
                </c:pt>
                <c:pt idx="32">
                  <c:v>8.8656482170083741</c:v>
                </c:pt>
                <c:pt idx="33">
                  <c:v>8.907137030859964</c:v>
                </c:pt>
                <c:pt idx="34">
                  <c:v>8.1186096946042383</c:v>
                </c:pt>
                <c:pt idx="35">
                  <c:v>7.435694636448865</c:v>
                </c:pt>
              </c:numCache>
            </c:numRef>
          </c:val>
          <c:smooth val="0"/>
        </c:ser>
        <c:ser>
          <c:idx val="3"/>
          <c:order val="3"/>
          <c:tx>
            <c:strRef>
              <c:f>Fig.2a!$A$8</c:f>
              <c:strCache>
                <c:ptCount val="1"/>
                <c:pt idx="0">
                  <c:v>50th percentile</c:v>
                </c:pt>
              </c:strCache>
            </c:strRef>
          </c:tx>
          <c:spPr>
            <a:ln>
              <a:solidFill>
                <a:srgbClr val="FF0000"/>
              </a:solidFill>
            </a:ln>
          </c:spPr>
          <c:marker>
            <c:symbol val="diamond"/>
            <c:size val="6"/>
            <c:spPr>
              <a:solidFill>
                <a:srgbClr val="FF0000"/>
              </a:solidFill>
              <a:ln w="12700">
                <a:solidFill>
                  <a:schemeClr val="accent1">
                    <a:lumMod val="40000"/>
                    <a:lumOff val="60000"/>
                  </a:schemeClr>
                </a:solidFill>
              </a:ln>
            </c:spPr>
          </c:marker>
          <c:dLbls>
            <c:dLbl>
              <c:idx val="4"/>
              <c:layout>
                <c:manualLayout>
                  <c:x val="-3.7383177570093455E-2"/>
                  <c:y val="-3.64049926437549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9460020768431983E-2"/>
                  <c:y val="-3.64049926437549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0"/>
                  <c:y val="-3.64049926437548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Fig.2a!$D$8:$AM$8</c:f>
              <c:numCache>
                <c:formatCode>0.0</c:formatCode>
                <c:ptCount val="36"/>
                <c:pt idx="0">
                  <c:v>11.878143307497087</c:v>
                </c:pt>
                <c:pt idx="1">
                  <c:v>10.712964299520996</c:v>
                </c:pt>
                <c:pt idx="2">
                  <c:v>12.652581658157272</c:v>
                </c:pt>
                <c:pt idx="3">
                  <c:v>13.304185007742834</c:v>
                </c:pt>
                <c:pt idx="4">
                  <c:v>13.09550550325703</c:v>
                </c:pt>
                <c:pt idx="5">
                  <c:v>13.753583045763977</c:v>
                </c:pt>
                <c:pt idx="6">
                  <c:v>12.765666811789973</c:v>
                </c:pt>
                <c:pt idx="7">
                  <c:v>11.229894092246024</c:v>
                </c:pt>
                <c:pt idx="8">
                  <c:v>10.156959398106109</c:v>
                </c:pt>
                <c:pt idx="9">
                  <c:v>8.3713648427207499</c:v>
                </c:pt>
                <c:pt idx="10">
                  <c:v>8.1347121538100016</c:v>
                </c:pt>
                <c:pt idx="11">
                  <c:v>7.8997481196668247</c:v>
                </c:pt>
                <c:pt idx="12">
                  <c:v>8.6424940974944455</c:v>
                </c:pt>
                <c:pt idx="13">
                  <c:v>9.0286586666367317</c:v>
                </c:pt>
                <c:pt idx="14">
                  <c:v>11.383362301097243</c:v>
                </c:pt>
                <c:pt idx="15">
                  <c:v>15.344055424699647</c:v>
                </c:pt>
                <c:pt idx="16">
                  <c:v>26.714954473167236</c:v>
                </c:pt>
                <c:pt idx="17">
                  <c:v>31.009459953332769</c:v>
                </c:pt>
                <c:pt idx="18">
                  <c:v>34.797761397131552</c:v>
                </c:pt>
                <c:pt idx="19">
                  <c:v>35.903375942338585</c:v>
                </c:pt>
                <c:pt idx="20">
                  <c:v>30.766872488108181</c:v>
                </c:pt>
                <c:pt idx="21">
                  <c:v>29.219791257862653</c:v>
                </c:pt>
                <c:pt idx="22">
                  <c:v>24.805359191651682</c:v>
                </c:pt>
                <c:pt idx="23">
                  <c:v>23.679755548324454</c:v>
                </c:pt>
                <c:pt idx="24">
                  <c:v>23.470198058933008</c:v>
                </c:pt>
                <c:pt idx="25">
                  <c:v>20.980230994644906</c:v>
                </c:pt>
                <c:pt idx="26">
                  <c:v>22.8679610036897</c:v>
                </c:pt>
                <c:pt idx="27">
                  <c:v>24.790763448453237</c:v>
                </c:pt>
                <c:pt idx="28">
                  <c:v>25.716152159600767</c:v>
                </c:pt>
                <c:pt idx="29">
                  <c:v>27.241517552423865</c:v>
                </c:pt>
                <c:pt idx="30">
                  <c:v>27.728931535530954</c:v>
                </c:pt>
                <c:pt idx="31">
                  <c:v>24.795784250055121</c:v>
                </c:pt>
                <c:pt idx="32">
                  <c:v>23.147265661923409</c:v>
                </c:pt>
                <c:pt idx="33">
                  <c:v>22.456522383460062</c:v>
                </c:pt>
                <c:pt idx="34">
                  <c:v>21.274211811676771</c:v>
                </c:pt>
                <c:pt idx="35">
                  <c:v>20.636237011644305</c:v>
                </c:pt>
              </c:numCache>
            </c:numRef>
          </c:val>
          <c:smooth val="0"/>
        </c:ser>
        <c:ser>
          <c:idx val="4"/>
          <c:order val="4"/>
          <c:tx>
            <c:strRef>
              <c:f>Fig.2a!$A$9</c:f>
              <c:strCache>
                <c:ptCount val="1"/>
                <c:pt idx="0">
                  <c:v>75th percentile</c:v>
                </c:pt>
              </c:strCache>
            </c:strRef>
          </c:tx>
          <c:spPr>
            <a:ln>
              <a:solidFill>
                <a:srgbClr val="0066FF"/>
              </a:solidFill>
            </a:ln>
          </c:spPr>
          <c:marker>
            <c:symbol val="diamond"/>
            <c:size val="6"/>
            <c:spPr>
              <a:solidFill>
                <a:schemeClr val="accent1">
                  <a:lumMod val="40000"/>
                  <a:lumOff val="60000"/>
                </a:schemeClr>
              </a:solidFill>
              <a:ln w="12700">
                <a:solidFill>
                  <a:srgbClr val="0066FF"/>
                </a:solidFill>
              </a:ln>
            </c:spPr>
          </c:marker>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Fig.2a!$D$9:$AM$9</c:f>
              <c:numCache>
                <c:formatCode>0.0</c:formatCode>
                <c:ptCount val="36"/>
                <c:pt idx="0">
                  <c:v>22.041806408402696</c:v>
                </c:pt>
                <c:pt idx="1">
                  <c:v>21.055345626638903</c:v>
                </c:pt>
                <c:pt idx="2">
                  <c:v>25.389681330581471</c:v>
                </c:pt>
                <c:pt idx="3">
                  <c:v>25.886566938225858</c:v>
                </c:pt>
                <c:pt idx="4">
                  <c:v>24.910646167088494</c:v>
                </c:pt>
                <c:pt idx="5">
                  <c:v>24.898410517071127</c:v>
                </c:pt>
                <c:pt idx="6">
                  <c:v>24.14483599815869</c:v>
                </c:pt>
                <c:pt idx="7">
                  <c:v>21.267087544887143</c:v>
                </c:pt>
                <c:pt idx="8">
                  <c:v>19.311178944912363</c:v>
                </c:pt>
                <c:pt idx="9">
                  <c:v>16.203454663438411</c:v>
                </c:pt>
                <c:pt idx="10">
                  <c:v>15.749223529051246</c:v>
                </c:pt>
                <c:pt idx="11">
                  <c:v>15.838855204492191</c:v>
                </c:pt>
                <c:pt idx="12">
                  <c:v>17.679438637213664</c:v>
                </c:pt>
                <c:pt idx="13">
                  <c:v>18.452568910057206</c:v>
                </c:pt>
                <c:pt idx="14">
                  <c:v>23.264109005336394</c:v>
                </c:pt>
                <c:pt idx="15">
                  <c:v>30.224181074739267</c:v>
                </c:pt>
                <c:pt idx="16">
                  <c:v>45.637332257043575</c:v>
                </c:pt>
                <c:pt idx="17">
                  <c:v>48.983048926960812</c:v>
                </c:pt>
                <c:pt idx="18">
                  <c:v>54.462235555520913</c:v>
                </c:pt>
                <c:pt idx="19">
                  <c:v>54.670589309173955</c:v>
                </c:pt>
                <c:pt idx="20">
                  <c:v>48.895179421480336</c:v>
                </c:pt>
                <c:pt idx="21">
                  <c:v>49.097229828470958</c:v>
                </c:pt>
                <c:pt idx="22">
                  <c:v>45.559834534494343</c:v>
                </c:pt>
                <c:pt idx="23">
                  <c:v>44.435363903586776</c:v>
                </c:pt>
                <c:pt idx="24">
                  <c:v>43.702926044533505</c:v>
                </c:pt>
                <c:pt idx="25">
                  <c:v>40.570605792437817</c:v>
                </c:pt>
                <c:pt idx="26">
                  <c:v>43.550341339323957</c:v>
                </c:pt>
                <c:pt idx="27">
                  <c:v>44.536867453413954</c:v>
                </c:pt>
                <c:pt idx="28">
                  <c:v>44.778484249399597</c:v>
                </c:pt>
                <c:pt idx="29">
                  <c:v>48.109556411230059</c:v>
                </c:pt>
                <c:pt idx="30">
                  <c:v>48.077354769970292</c:v>
                </c:pt>
                <c:pt idx="31">
                  <c:v>45.147485626034111</c:v>
                </c:pt>
                <c:pt idx="32">
                  <c:v>42.82176696953794</c:v>
                </c:pt>
                <c:pt idx="33">
                  <c:v>41.641745414164667</c:v>
                </c:pt>
                <c:pt idx="34">
                  <c:v>39.595682953131288</c:v>
                </c:pt>
                <c:pt idx="35">
                  <c:v>38.926097017940634</c:v>
                </c:pt>
              </c:numCache>
            </c:numRef>
          </c:val>
          <c:smooth val="0"/>
        </c:ser>
        <c:ser>
          <c:idx val="5"/>
          <c:order val="5"/>
          <c:tx>
            <c:strRef>
              <c:f>Fig.2a!$A$10</c:f>
              <c:strCache>
                <c:ptCount val="1"/>
                <c:pt idx="0">
                  <c:v>95th percentile</c:v>
                </c:pt>
              </c:strCache>
            </c:strRef>
          </c:tx>
          <c:spPr>
            <a:ln>
              <a:solidFill>
                <a:srgbClr val="0000FF"/>
              </a:solidFill>
            </a:ln>
          </c:spPr>
          <c:marker>
            <c:symbol val="diamond"/>
            <c:size val="6"/>
            <c:spPr>
              <a:solidFill>
                <a:schemeClr val="accent1">
                  <a:lumMod val="40000"/>
                  <a:lumOff val="60000"/>
                </a:schemeClr>
              </a:solidFill>
              <a:ln w="12700">
                <a:solidFill>
                  <a:srgbClr val="0000FF"/>
                </a:solidFill>
              </a:ln>
            </c:spPr>
          </c:marker>
          <c:dLbls>
            <c:dLbl>
              <c:idx val="4"/>
              <c:layout>
                <c:manualLayout>
                  <c:x val="-3.3229491173416406E-2"/>
                  <c:y val="-4.24724914177140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7383177570093455E-2"/>
                  <c:y val="-3.64049926437549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0"/>
                  <c:y val="-3.64049926437549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Fig.2a!$D$3:$AM$3</c:f>
              <c:numCache>
                <c:formatCode>m/d/yyyy</c:formatCode>
                <c:ptCount val="36"/>
                <c:pt idx="0">
                  <c:v>38443</c:v>
                </c:pt>
                <c:pt idx="1">
                  <c:v>38534</c:v>
                </c:pt>
                <c:pt idx="2">
                  <c:v>38626</c:v>
                </c:pt>
                <c:pt idx="3">
                  <c:v>38718</c:v>
                </c:pt>
                <c:pt idx="4">
                  <c:v>38808</c:v>
                </c:pt>
                <c:pt idx="5">
                  <c:v>38899</c:v>
                </c:pt>
                <c:pt idx="6">
                  <c:v>38991</c:v>
                </c:pt>
                <c:pt idx="7">
                  <c:v>39083</c:v>
                </c:pt>
                <c:pt idx="8">
                  <c:v>39173</c:v>
                </c:pt>
                <c:pt idx="9">
                  <c:v>39264</c:v>
                </c:pt>
                <c:pt idx="10">
                  <c:v>39356</c:v>
                </c:pt>
                <c:pt idx="11">
                  <c:v>39448</c:v>
                </c:pt>
                <c:pt idx="12">
                  <c:v>39539</c:v>
                </c:pt>
                <c:pt idx="13">
                  <c:v>39630</c:v>
                </c:pt>
                <c:pt idx="14">
                  <c:v>39722</c:v>
                </c:pt>
                <c:pt idx="15">
                  <c:v>39814</c:v>
                </c:pt>
                <c:pt idx="16">
                  <c:v>39904</c:v>
                </c:pt>
                <c:pt idx="17">
                  <c:v>39995</c:v>
                </c:pt>
                <c:pt idx="18">
                  <c:v>40087</c:v>
                </c:pt>
                <c:pt idx="19">
                  <c:v>40179</c:v>
                </c:pt>
                <c:pt idx="20">
                  <c:v>40269</c:v>
                </c:pt>
                <c:pt idx="21">
                  <c:v>40360</c:v>
                </c:pt>
                <c:pt idx="22">
                  <c:v>40452</c:v>
                </c:pt>
                <c:pt idx="23">
                  <c:v>40544</c:v>
                </c:pt>
                <c:pt idx="24">
                  <c:v>40634</c:v>
                </c:pt>
                <c:pt idx="25">
                  <c:v>40725</c:v>
                </c:pt>
                <c:pt idx="26">
                  <c:v>40817</c:v>
                </c:pt>
                <c:pt idx="27">
                  <c:v>40909</c:v>
                </c:pt>
                <c:pt idx="28">
                  <c:v>41000</c:v>
                </c:pt>
                <c:pt idx="29">
                  <c:v>41091</c:v>
                </c:pt>
                <c:pt idx="30">
                  <c:v>41183</c:v>
                </c:pt>
                <c:pt idx="31">
                  <c:v>41275</c:v>
                </c:pt>
                <c:pt idx="32">
                  <c:v>41365</c:v>
                </c:pt>
                <c:pt idx="33">
                  <c:v>41456</c:v>
                </c:pt>
                <c:pt idx="34">
                  <c:v>41548</c:v>
                </c:pt>
                <c:pt idx="35">
                  <c:v>41640</c:v>
                </c:pt>
              </c:numCache>
            </c:numRef>
          </c:cat>
          <c:val>
            <c:numRef>
              <c:f>Fig.2a!$D$10:$AM$10</c:f>
              <c:numCache>
                <c:formatCode>0.0</c:formatCode>
                <c:ptCount val="36"/>
                <c:pt idx="0">
                  <c:v>44.468455840329241</c:v>
                </c:pt>
                <c:pt idx="1">
                  <c:v>43.071732135111382</c:v>
                </c:pt>
                <c:pt idx="2">
                  <c:v>48.274590506856541</c:v>
                </c:pt>
                <c:pt idx="3">
                  <c:v>49.972135692852866</c:v>
                </c:pt>
                <c:pt idx="4">
                  <c:v>50.278495028778842</c:v>
                </c:pt>
                <c:pt idx="5">
                  <c:v>50.200553932229525</c:v>
                </c:pt>
                <c:pt idx="6">
                  <c:v>47.864719967964717</c:v>
                </c:pt>
                <c:pt idx="7">
                  <c:v>44.485915715561525</c:v>
                </c:pt>
                <c:pt idx="8">
                  <c:v>42.193651823773564</c:v>
                </c:pt>
                <c:pt idx="9">
                  <c:v>38.46189492776557</c:v>
                </c:pt>
                <c:pt idx="10">
                  <c:v>38.967328900814358</c:v>
                </c:pt>
                <c:pt idx="11">
                  <c:v>39.895463112478737</c:v>
                </c:pt>
                <c:pt idx="12">
                  <c:v>42.874234614357654</c:v>
                </c:pt>
                <c:pt idx="13">
                  <c:v>42.995103679077687</c:v>
                </c:pt>
                <c:pt idx="14">
                  <c:v>48.727147728577435</c:v>
                </c:pt>
                <c:pt idx="15">
                  <c:v>59.184435669241829</c:v>
                </c:pt>
                <c:pt idx="16">
                  <c:v>70.55787989503176</c:v>
                </c:pt>
                <c:pt idx="17">
                  <c:v>72.959033155401528</c:v>
                </c:pt>
                <c:pt idx="18">
                  <c:v>75.109902769722382</c:v>
                </c:pt>
                <c:pt idx="19">
                  <c:v>76.01936570583274</c:v>
                </c:pt>
                <c:pt idx="20">
                  <c:v>72.629749836289946</c:v>
                </c:pt>
                <c:pt idx="21">
                  <c:v>72.580598136510218</c:v>
                </c:pt>
                <c:pt idx="22">
                  <c:v>68.541190259882654</c:v>
                </c:pt>
                <c:pt idx="23">
                  <c:v>67.67284117459289</c:v>
                </c:pt>
                <c:pt idx="24">
                  <c:v>67.439020546449086</c:v>
                </c:pt>
                <c:pt idx="25">
                  <c:v>65.006455181735348</c:v>
                </c:pt>
                <c:pt idx="26">
                  <c:v>68.312618415260644</c:v>
                </c:pt>
                <c:pt idx="27">
                  <c:v>71.121196295715748</c:v>
                </c:pt>
                <c:pt idx="28">
                  <c:v>72.220222595472634</c:v>
                </c:pt>
                <c:pt idx="29">
                  <c:v>72.841686635884287</c:v>
                </c:pt>
                <c:pt idx="30">
                  <c:v>74.508111851441114</c:v>
                </c:pt>
                <c:pt idx="31">
                  <c:v>73.490740513763882</c:v>
                </c:pt>
                <c:pt idx="32">
                  <c:v>71.358762736344048</c:v>
                </c:pt>
                <c:pt idx="33">
                  <c:v>70.402502051209424</c:v>
                </c:pt>
                <c:pt idx="34">
                  <c:v>67.968210310961638</c:v>
                </c:pt>
                <c:pt idx="35">
                  <c:v>68.044179538642481</c:v>
                </c:pt>
              </c:numCache>
            </c:numRef>
          </c:val>
          <c:smooth val="0"/>
        </c:ser>
        <c:dLbls>
          <c:showLegendKey val="0"/>
          <c:showVal val="0"/>
          <c:showCatName val="0"/>
          <c:showSerName val="0"/>
          <c:showPercent val="0"/>
          <c:showBubbleSize val="0"/>
        </c:dLbls>
        <c:smooth val="0"/>
        <c:axId val="238679872"/>
        <c:axId val="314295784"/>
      </c:lineChart>
      <c:dateAx>
        <c:axId val="238679872"/>
        <c:scaling>
          <c:orientation val="minMax"/>
        </c:scaling>
        <c:delete val="0"/>
        <c:axPos val="b"/>
        <c:majorGridlines>
          <c:spPr>
            <a:ln>
              <a:solidFill>
                <a:schemeClr val="bg1">
                  <a:lumMod val="85000"/>
                </a:schemeClr>
              </a:solidFill>
            </a:ln>
          </c:spPr>
        </c:majorGridlines>
        <c:numFmt formatCode="m/d/yyyy" sourceLinked="1"/>
        <c:majorTickMark val="out"/>
        <c:minorTickMark val="none"/>
        <c:tickLblPos val="nextTo"/>
        <c:spPr>
          <a:ln w="3175">
            <a:solidFill>
              <a:schemeClr val="tx1"/>
            </a:solidFill>
          </a:ln>
        </c:spPr>
        <c:txPr>
          <a:bodyPr rot="-5400000" vert="horz"/>
          <a:lstStyle/>
          <a:p>
            <a:pPr>
              <a:defRPr sz="1050"/>
            </a:pPr>
            <a:endParaRPr lang="ru-RU"/>
          </a:p>
        </c:txPr>
        <c:crossAx val="314295784"/>
        <c:crosses val="autoZero"/>
        <c:auto val="1"/>
        <c:lblOffset val="100"/>
        <c:baseTimeUnit val="months"/>
        <c:majorUnit val="6"/>
        <c:majorTimeUnit val="months"/>
      </c:dateAx>
      <c:valAx>
        <c:axId val="314295784"/>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spPr>
          <a:ln w="3175">
            <a:solidFill>
              <a:schemeClr val="tx1"/>
            </a:solidFill>
          </a:ln>
        </c:spPr>
        <c:crossAx val="238679872"/>
        <c:crosses val="autoZero"/>
        <c:crossBetween val="between"/>
      </c:valAx>
    </c:plotArea>
    <c:legend>
      <c:legendPos val="r"/>
      <c:layout>
        <c:manualLayout>
          <c:xMode val="edge"/>
          <c:yMode val="edge"/>
          <c:x val="0"/>
          <c:y val="0.7266283393970222"/>
          <c:w val="1"/>
          <c:h val="0.27104375958329235"/>
        </c:manualLayout>
      </c:layout>
      <c:overlay val="0"/>
      <c:txPr>
        <a:bodyPr/>
        <a:lstStyle/>
        <a:p>
          <a:pPr>
            <a:defRPr sz="1200"/>
          </a:pPr>
          <a:endParaRPr lang="ru-RU"/>
        </a:p>
      </c:txPr>
    </c:legend>
    <c:plotVisOnly val="1"/>
    <c:dispBlanksAs val="gap"/>
    <c:showDLblsOverMax val="0"/>
  </c:chart>
  <c:spPr>
    <a:solidFill>
      <a:schemeClr val="bg1"/>
    </a:solidFill>
    <a:ln>
      <a:noFill/>
    </a:ln>
  </c:spPr>
  <c:txPr>
    <a:bodyPr/>
    <a:lstStyle/>
    <a:p>
      <a:pPr>
        <a:defRPr sz="700">
          <a:latin typeface="Cambria" panose="020405030504060302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4759803023329"/>
          <c:y val="3.9974088175180722E-2"/>
          <c:w val="0.84756149028174355"/>
          <c:h val="0.602702425097421"/>
        </c:manualLayout>
      </c:layout>
      <c:barChart>
        <c:barDir val="col"/>
        <c:grouping val="clustered"/>
        <c:varyColors val="0"/>
        <c:ser>
          <c:idx val="0"/>
          <c:order val="0"/>
          <c:tx>
            <c:strRef>
              <c:f>Fig.3!$R$2</c:f>
              <c:strCache>
                <c:ptCount val="1"/>
                <c:pt idx="0">
                  <c:v>alt=1: Revals kept</c:v>
                </c:pt>
              </c:strCache>
            </c:strRef>
          </c:tx>
          <c:spPr>
            <a:solidFill>
              <a:schemeClr val="accent2">
                <a:lumMod val="40000"/>
                <a:lumOff val="60000"/>
              </a:schemeClr>
            </a:solidFill>
            <a:ln w="22225">
              <a:solidFill>
                <a:schemeClr val="accent2">
                  <a:lumMod val="60000"/>
                  <a:lumOff val="40000"/>
                </a:schemeClr>
              </a:solidFill>
            </a:ln>
          </c:spPr>
          <c:invertIfNegative val="0"/>
          <c:cat>
            <c:numRef>
              <c:f>Fig.3!$O$5:$O$23</c:f>
              <c:numCache>
                <c:formatCode>0.00</c:formatCode>
                <c:ptCount val="19"/>
                <c:pt idx="0">
                  <c:v>5.6033560315789472</c:v>
                </c:pt>
                <c:pt idx="1">
                  <c:v>10.833747363157894</c:v>
                </c:pt>
                <c:pt idx="2">
                  <c:v>16.06413869473684</c:v>
                </c:pt>
                <c:pt idx="3">
                  <c:v>21.294530026315787</c:v>
                </c:pt>
                <c:pt idx="4">
                  <c:v>26.524921357894733</c:v>
                </c:pt>
                <c:pt idx="5">
                  <c:v>31.75531268947368</c:v>
                </c:pt>
                <c:pt idx="6">
                  <c:v>36.985704021052626</c:v>
                </c:pt>
                <c:pt idx="7">
                  <c:v>42.216095352631577</c:v>
                </c:pt>
                <c:pt idx="8">
                  <c:v>47.446486684210527</c:v>
                </c:pt>
                <c:pt idx="9">
                  <c:v>52.676878015789477</c:v>
                </c:pt>
                <c:pt idx="10">
                  <c:v>57.907269347368427</c:v>
                </c:pt>
                <c:pt idx="11">
                  <c:v>63.137660678947377</c:v>
                </c:pt>
                <c:pt idx="12">
                  <c:v>68.368052010526327</c:v>
                </c:pt>
                <c:pt idx="13">
                  <c:v>73.59844334210527</c:v>
                </c:pt>
                <c:pt idx="14">
                  <c:v>78.828834673684213</c:v>
                </c:pt>
                <c:pt idx="15">
                  <c:v>84.059226005263156</c:v>
                </c:pt>
                <c:pt idx="16">
                  <c:v>89.289617336842099</c:v>
                </c:pt>
                <c:pt idx="17">
                  <c:v>94.520008668421042</c:v>
                </c:pt>
                <c:pt idx="18">
                  <c:v>99.750399999999999</c:v>
                </c:pt>
              </c:numCache>
            </c:numRef>
          </c:cat>
          <c:val>
            <c:numRef>
              <c:f>Fig.3!$R$5:$R$23</c:f>
              <c:numCache>
                <c:formatCode>0.00</c:formatCode>
                <c:ptCount val="19"/>
                <c:pt idx="0">
                  <c:v>0.5</c:v>
                </c:pt>
                <c:pt idx="1">
                  <c:v>1.0999999999999999</c:v>
                </c:pt>
                <c:pt idx="2">
                  <c:v>1.2</c:v>
                </c:pt>
                <c:pt idx="3">
                  <c:v>1.3</c:v>
                </c:pt>
                <c:pt idx="4">
                  <c:v>2.1999999999999997</c:v>
                </c:pt>
                <c:pt idx="5">
                  <c:v>2.9</c:v>
                </c:pt>
                <c:pt idx="6">
                  <c:v>3.6000000000000005</c:v>
                </c:pt>
                <c:pt idx="7">
                  <c:v>4.0000000000000009</c:v>
                </c:pt>
                <c:pt idx="8">
                  <c:v>4.9999999999999991</c:v>
                </c:pt>
                <c:pt idx="9">
                  <c:v>6.0000000000000027</c:v>
                </c:pt>
                <c:pt idx="10">
                  <c:v>6.5999999999999943</c:v>
                </c:pt>
                <c:pt idx="11">
                  <c:v>7.7000000000000011</c:v>
                </c:pt>
                <c:pt idx="12">
                  <c:v>8.0000000000000018</c:v>
                </c:pt>
                <c:pt idx="13">
                  <c:v>9.0999999999999979</c:v>
                </c:pt>
                <c:pt idx="14">
                  <c:v>9.4000000000000092</c:v>
                </c:pt>
                <c:pt idx="15">
                  <c:v>9.7999999999999972</c:v>
                </c:pt>
                <c:pt idx="16">
                  <c:v>9.8999999999999986</c:v>
                </c:pt>
                <c:pt idx="17">
                  <c:v>8.8999999999999968</c:v>
                </c:pt>
                <c:pt idx="18">
                  <c:v>2.8000000000000025</c:v>
                </c:pt>
              </c:numCache>
            </c:numRef>
          </c:val>
        </c:ser>
        <c:ser>
          <c:idx val="1"/>
          <c:order val="1"/>
          <c:tx>
            <c:strRef>
              <c:f>Fig.3!$S$2</c:f>
              <c:strCache>
                <c:ptCount val="1"/>
                <c:pt idx="0">
                  <c:v>alt=2: Revals dropped</c:v>
                </c:pt>
              </c:strCache>
            </c:strRef>
          </c:tx>
          <c:spPr>
            <a:solidFill>
              <a:schemeClr val="accent2">
                <a:lumMod val="50000"/>
              </a:schemeClr>
            </a:solidFill>
            <a:ln w="6350">
              <a:solidFill>
                <a:schemeClr val="accent2">
                  <a:lumMod val="50000"/>
                </a:schemeClr>
              </a:solidFill>
            </a:ln>
          </c:spPr>
          <c:invertIfNegative val="0"/>
          <c:cat>
            <c:numRef>
              <c:f>Fig.3!$O$5:$O$23</c:f>
              <c:numCache>
                <c:formatCode>0.00</c:formatCode>
                <c:ptCount val="19"/>
                <c:pt idx="0">
                  <c:v>5.6033560315789472</c:v>
                </c:pt>
                <c:pt idx="1">
                  <c:v>10.833747363157894</c:v>
                </c:pt>
                <c:pt idx="2">
                  <c:v>16.06413869473684</c:v>
                </c:pt>
                <c:pt idx="3">
                  <c:v>21.294530026315787</c:v>
                </c:pt>
                <c:pt idx="4">
                  <c:v>26.524921357894733</c:v>
                </c:pt>
                <c:pt idx="5">
                  <c:v>31.75531268947368</c:v>
                </c:pt>
                <c:pt idx="6">
                  <c:v>36.985704021052626</c:v>
                </c:pt>
                <c:pt idx="7">
                  <c:v>42.216095352631577</c:v>
                </c:pt>
                <c:pt idx="8">
                  <c:v>47.446486684210527</c:v>
                </c:pt>
                <c:pt idx="9">
                  <c:v>52.676878015789477</c:v>
                </c:pt>
                <c:pt idx="10">
                  <c:v>57.907269347368427</c:v>
                </c:pt>
                <c:pt idx="11">
                  <c:v>63.137660678947377</c:v>
                </c:pt>
                <c:pt idx="12">
                  <c:v>68.368052010526327</c:v>
                </c:pt>
                <c:pt idx="13">
                  <c:v>73.59844334210527</c:v>
                </c:pt>
                <c:pt idx="14">
                  <c:v>78.828834673684213</c:v>
                </c:pt>
                <c:pt idx="15">
                  <c:v>84.059226005263156</c:v>
                </c:pt>
                <c:pt idx="16">
                  <c:v>89.289617336842099</c:v>
                </c:pt>
                <c:pt idx="17">
                  <c:v>94.520008668421042</c:v>
                </c:pt>
                <c:pt idx="18">
                  <c:v>99.750399999999999</c:v>
                </c:pt>
              </c:numCache>
            </c:numRef>
          </c:cat>
          <c:val>
            <c:numRef>
              <c:f>Fig.3!$S$5:$S$23</c:f>
              <c:numCache>
                <c:formatCode>0.00</c:formatCode>
                <c:ptCount val="19"/>
                <c:pt idx="0">
                  <c:v>0</c:v>
                </c:pt>
                <c:pt idx="1">
                  <c:v>0</c:v>
                </c:pt>
                <c:pt idx="2">
                  <c:v>0</c:v>
                </c:pt>
                <c:pt idx="3">
                  <c:v>0.2</c:v>
                </c:pt>
                <c:pt idx="4">
                  <c:v>0.3</c:v>
                </c:pt>
                <c:pt idx="5">
                  <c:v>0.39999999999999991</c:v>
                </c:pt>
                <c:pt idx="6">
                  <c:v>0.70000000000000007</c:v>
                </c:pt>
                <c:pt idx="7">
                  <c:v>1.0999999999999999</c:v>
                </c:pt>
                <c:pt idx="8">
                  <c:v>1.2</c:v>
                </c:pt>
                <c:pt idx="9">
                  <c:v>1.6</c:v>
                </c:pt>
                <c:pt idx="10">
                  <c:v>2.2999999999999998</c:v>
                </c:pt>
                <c:pt idx="11">
                  <c:v>3.5000000000000004</c:v>
                </c:pt>
                <c:pt idx="12">
                  <c:v>5.5000000000000009</c:v>
                </c:pt>
                <c:pt idx="13">
                  <c:v>7.7999999999999989</c:v>
                </c:pt>
                <c:pt idx="14">
                  <c:v>11.2</c:v>
                </c:pt>
                <c:pt idx="15">
                  <c:v>15.300000000000002</c:v>
                </c:pt>
                <c:pt idx="16">
                  <c:v>18.999999999999993</c:v>
                </c:pt>
                <c:pt idx="17">
                  <c:v>21.000000000000007</c:v>
                </c:pt>
                <c:pt idx="18">
                  <c:v>8.8999999999999968</c:v>
                </c:pt>
              </c:numCache>
            </c:numRef>
          </c:val>
        </c:ser>
        <c:dLbls>
          <c:showLegendKey val="0"/>
          <c:showVal val="0"/>
          <c:showCatName val="0"/>
          <c:showSerName val="0"/>
          <c:showPercent val="0"/>
          <c:showBubbleSize val="0"/>
        </c:dLbls>
        <c:gapWidth val="75"/>
        <c:axId val="314294216"/>
        <c:axId val="314294608"/>
      </c:barChart>
      <c:catAx>
        <c:axId val="314294216"/>
        <c:scaling>
          <c:orientation val="minMax"/>
        </c:scaling>
        <c:delete val="0"/>
        <c:axPos val="b"/>
        <c:majorGridlines>
          <c:spPr>
            <a:ln>
              <a:solidFill>
                <a:schemeClr val="bg1">
                  <a:lumMod val="75000"/>
                </a:schemeClr>
              </a:solidFill>
            </a:ln>
          </c:spPr>
        </c:majorGridlines>
        <c:numFmt formatCode="0" sourceLinked="0"/>
        <c:majorTickMark val="out"/>
        <c:minorTickMark val="none"/>
        <c:tickLblPos val="nextTo"/>
        <c:spPr>
          <a:ln w="3175">
            <a:solidFill>
              <a:schemeClr val="tx1"/>
            </a:solidFill>
          </a:ln>
        </c:spPr>
        <c:txPr>
          <a:bodyPr rot="-5400000" vert="horz"/>
          <a:lstStyle/>
          <a:p>
            <a:pPr>
              <a:defRPr sz="1200">
                <a:solidFill>
                  <a:sysClr val="windowText" lastClr="000000"/>
                </a:solidFill>
                <a:latin typeface="Cambria" panose="02040503050406030204" pitchFamily="18" charset="0"/>
              </a:defRPr>
            </a:pPr>
            <a:endParaRPr lang="ru-RU"/>
          </a:p>
        </c:txPr>
        <c:crossAx val="314294608"/>
        <c:crosses val="autoZero"/>
        <c:auto val="1"/>
        <c:lblAlgn val="ctr"/>
        <c:lblOffset val="100"/>
        <c:tickLblSkip val="1"/>
        <c:noMultiLvlLbl val="0"/>
      </c:catAx>
      <c:valAx>
        <c:axId val="31429460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w="3175">
            <a:solidFill>
              <a:schemeClr val="tx1"/>
            </a:solidFill>
          </a:ln>
        </c:spPr>
        <c:txPr>
          <a:bodyPr/>
          <a:lstStyle/>
          <a:p>
            <a:pPr>
              <a:defRPr sz="1400">
                <a:latin typeface="Cambria" panose="02040503050406030204" pitchFamily="18" charset="0"/>
              </a:defRPr>
            </a:pPr>
            <a:endParaRPr lang="ru-RU"/>
          </a:p>
        </c:txPr>
        <c:crossAx val="314294216"/>
        <c:crosses val="autoZero"/>
        <c:crossBetween val="between"/>
      </c:valAx>
    </c:plotArea>
    <c:legend>
      <c:legendPos val="r"/>
      <c:layout>
        <c:manualLayout>
          <c:xMode val="edge"/>
          <c:yMode val="edge"/>
          <c:x val="2.2430446194225725E-2"/>
          <c:y val="0.87388191206977317"/>
          <c:w val="0.96368066491688542"/>
          <c:h val="0.12264021175823277"/>
        </c:manualLayout>
      </c:layout>
      <c:overlay val="0"/>
      <c:txPr>
        <a:bodyPr/>
        <a:lstStyle/>
        <a:p>
          <a:pPr>
            <a:defRPr sz="1600">
              <a:latin typeface="Cambria" panose="02040503050406030204" pitchFamily="18" charset="0"/>
            </a:defRPr>
          </a:pPr>
          <a:endParaRPr lang="ru-RU"/>
        </a:p>
      </c:txPr>
    </c:legend>
    <c:plotVisOnly val="1"/>
    <c:dispBlanksAs val="gap"/>
    <c:showDLblsOverMax val="0"/>
  </c:chart>
  <c:spPr>
    <a:solidFill>
      <a:schemeClr val="bg1"/>
    </a:solidFill>
    <a:ln>
      <a:noFill/>
    </a:ln>
  </c:spPr>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1277437427586"/>
          <c:y val="9.5263720697700255E-2"/>
          <c:w val="0.75175774120335837"/>
          <c:h val="0.59656752882158393"/>
        </c:manualLayout>
      </c:layout>
      <c:lineChart>
        <c:grouping val="standard"/>
        <c:varyColors val="0"/>
        <c:ser>
          <c:idx val="0"/>
          <c:order val="0"/>
          <c:tx>
            <c:strRef>
              <c:f>Fig.4a!$A$1318</c:f>
              <c:strCache>
                <c:ptCount val="1"/>
                <c:pt idx="0">
                  <c:v>Private</c:v>
                </c:pt>
              </c:strCache>
            </c:strRef>
          </c:tx>
          <c:spPr>
            <a:ln>
              <a:solidFill>
                <a:schemeClr val="tx1"/>
              </a:solidFill>
            </a:ln>
          </c:spPr>
          <c:marker>
            <c:symbol val="diamond"/>
            <c:size val="4"/>
            <c:spPr>
              <a:solidFill>
                <a:schemeClr val="tx1"/>
              </a:solidFill>
              <a:ln>
                <a:solidFill>
                  <a:schemeClr val="tx1"/>
                </a:solidFill>
              </a:ln>
            </c:spPr>
          </c:marker>
          <c:cat>
            <c:strRef>
              <c:f>Fig.4a!$F$2:$AO$2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Fig.4a!$F$1312:$AO$1312</c:f>
              <c:numCache>
                <c:formatCode>#,##0.0</c:formatCode>
                <c:ptCount val="36"/>
                <c:pt idx="0">
                  <c:v>66.572039605536304</c:v>
                </c:pt>
                <c:pt idx="1">
                  <c:v>67.134344005033483</c:v>
                </c:pt>
                <c:pt idx="2">
                  <c:v>65.913601048252957</c:v>
                </c:pt>
                <c:pt idx="3">
                  <c:v>65.78172489430888</c:v>
                </c:pt>
                <c:pt idx="4">
                  <c:v>66.926383543089415</c:v>
                </c:pt>
                <c:pt idx="5">
                  <c:v>67.189976003210262</c:v>
                </c:pt>
                <c:pt idx="6">
                  <c:v>68.476861906451589</c:v>
                </c:pt>
                <c:pt idx="7">
                  <c:v>70.832097324632926</c:v>
                </c:pt>
                <c:pt idx="8">
                  <c:v>72.291449383116898</c:v>
                </c:pt>
                <c:pt idx="9">
                  <c:v>74.111901244094469</c:v>
                </c:pt>
                <c:pt idx="10">
                  <c:v>74.83976182414699</c:v>
                </c:pt>
                <c:pt idx="11">
                  <c:v>75.872272521303287</c:v>
                </c:pt>
                <c:pt idx="12">
                  <c:v>75.340739907499938</c:v>
                </c:pt>
                <c:pt idx="13">
                  <c:v>75.045601892857107</c:v>
                </c:pt>
                <c:pt idx="14">
                  <c:v>73.870933497530928</c:v>
                </c:pt>
                <c:pt idx="15">
                  <c:v>69.437805155327297</c:v>
                </c:pt>
                <c:pt idx="16">
                  <c:v>61.518575578878753</c:v>
                </c:pt>
                <c:pt idx="17">
                  <c:v>58.675875333771401</c:v>
                </c:pt>
                <c:pt idx="18">
                  <c:v>55.660190019607853</c:v>
                </c:pt>
                <c:pt idx="19">
                  <c:v>55.227951888597644</c:v>
                </c:pt>
                <c:pt idx="20">
                  <c:v>59.03798956842104</c:v>
                </c:pt>
                <c:pt idx="21">
                  <c:v>59.222526294478492</c:v>
                </c:pt>
                <c:pt idx="22">
                  <c:v>61.976353590742939</c:v>
                </c:pt>
                <c:pt idx="23">
                  <c:v>63.524526775735225</c:v>
                </c:pt>
                <c:pt idx="24">
                  <c:v>64.267792933904502</c:v>
                </c:pt>
                <c:pt idx="25">
                  <c:v>66.169002368098162</c:v>
                </c:pt>
                <c:pt idx="26">
                  <c:v>64.52624187886272</c:v>
                </c:pt>
                <c:pt idx="27">
                  <c:v>64.62067475188914</c:v>
                </c:pt>
                <c:pt idx="28">
                  <c:v>64.676569899240434</c:v>
                </c:pt>
                <c:pt idx="29">
                  <c:v>63.097849705776611</c:v>
                </c:pt>
                <c:pt idx="30">
                  <c:v>62.560253008589832</c:v>
                </c:pt>
                <c:pt idx="31">
                  <c:v>64.355811654731511</c:v>
                </c:pt>
                <c:pt idx="32">
                  <c:v>65.351550109693903</c:v>
                </c:pt>
                <c:pt idx="33">
                  <c:v>65.420581683738831</c:v>
                </c:pt>
                <c:pt idx="34">
                  <c:v>66.20189629220782</c:v>
                </c:pt>
                <c:pt idx="35">
                  <c:v>66.211704206391474</c:v>
                </c:pt>
              </c:numCache>
            </c:numRef>
          </c:val>
          <c:smooth val="0"/>
        </c:ser>
        <c:ser>
          <c:idx val="2"/>
          <c:order val="1"/>
          <c:tx>
            <c:strRef>
              <c:f>Fig.4a!$A$1315</c:f>
              <c:strCache>
                <c:ptCount val="1"/>
                <c:pt idx="0">
                  <c:v>State-1</c:v>
                </c:pt>
              </c:strCache>
            </c:strRef>
          </c:tx>
          <c:spPr>
            <a:ln>
              <a:solidFill>
                <a:srgbClr val="FF0000"/>
              </a:solidFill>
            </a:ln>
          </c:spPr>
          <c:marker>
            <c:symbol val="diamond"/>
            <c:size val="6"/>
            <c:spPr>
              <a:solidFill>
                <a:srgbClr val="FF0000"/>
              </a:solidFill>
            </c:spPr>
          </c:marker>
          <c:cat>
            <c:strRef>
              <c:f>Fig.4a!$F$2:$AO$2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Fig.4a!$F$1309:$AO$1309</c:f>
              <c:numCache>
                <c:formatCode>#,##0.0</c:formatCode>
                <c:ptCount val="36"/>
                <c:pt idx="0">
                  <c:v>53.91189</c:v>
                </c:pt>
                <c:pt idx="1">
                  <c:v>50.225529999999999</c:v>
                </c:pt>
                <c:pt idx="2">
                  <c:v>51.845970000000001</c:v>
                </c:pt>
                <c:pt idx="3">
                  <c:v>47.590539999999997</c:v>
                </c:pt>
                <c:pt idx="4">
                  <c:v>43.726186666666671</c:v>
                </c:pt>
                <c:pt idx="5">
                  <c:v>41.26488333333333</c:v>
                </c:pt>
                <c:pt idx="6">
                  <c:v>40.711136666666668</c:v>
                </c:pt>
                <c:pt idx="7">
                  <c:v>45.531320000000001</c:v>
                </c:pt>
                <c:pt idx="8">
                  <c:v>48.83309666666667</c:v>
                </c:pt>
                <c:pt idx="9">
                  <c:v>56.90712666666667</c:v>
                </c:pt>
                <c:pt idx="10">
                  <c:v>55.864889999999995</c:v>
                </c:pt>
                <c:pt idx="11">
                  <c:v>56.972569999999997</c:v>
                </c:pt>
                <c:pt idx="12">
                  <c:v>54.621643333333338</c:v>
                </c:pt>
                <c:pt idx="13">
                  <c:v>51.139203333333334</c:v>
                </c:pt>
                <c:pt idx="14">
                  <c:v>47.847896666666664</c:v>
                </c:pt>
                <c:pt idx="15">
                  <c:v>41.644943333333337</c:v>
                </c:pt>
                <c:pt idx="16">
                  <c:v>40.113016666666674</c:v>
                </c:pt>
                <c:pt idx="17">
                  <c:v>40.998070000000006</c:v>
                </c:pt>
                <c:pt idx="18">
                  <c:v>43.876373333333333</c:v>
                </c:pt>
                <c:pt idx="19">
                  <c:v>43.828713333333333</c:v>
                </c:pt>
                <c:pt idx="20">
                  <c:v>48.916260000000001</c:v>
                </c:pt>
                <c:pt idx="21">
                  <c:v>48.43533333333334</c:v>
                </c:pt>
                <c:pt idx="22">
                  <c:v>54.364906666666663</c:v>
                </c:pt>
                <c:pt idx="23">
                  <c:v>57.025463333333335</c:v>
                </c:pt>
                <c:pt idx="24">
                  <c:v>55.637936666666661</c:v>
                </c:pt>
                <c:pt idx="25">
                  <c:v>55.19491</c:v>
                </c:pt>
                <c:pt idx="26">
                  <c:v>52.71546</c:v>
                </c:pt>
                <c:pt idx="27">
                  <c:v>52.396706666666667</c:v>
                </c:pt>
                <c:pt idx="28">
                  <c:v>54.840159999999997</c:v>
                </c:pt>
                <c:pt idx="29">
                  <c:v>50.148739999999997</c:v>
                </c:pt>
                <c:pt idx="30">
                  <c:v>47.414513333333339</c:v>
                </c:pt>
                <c:pt idx="31">
                  <c:v>51.975806666666671</c:v>
                </c:pt>
                <c:pt idx="32">
                  <c:v>54.726653333333331</c:v>
                </c:pt>
                <c:pt idx="33">
                  <c:v>58.527113333333325</c:v>
                </c:pt>
                <c:pt idx="34">
                  <c:v>62.316163333333328</c:v>
                </c:pt>
                <c:pt idx="35">
                  <c:v>65.545306666666661</c:v>
                </c:pt>
              </c:numCache>
            </c:numRef>
          </c:val>
          <c:smooth val="0"/>
        </c:ser>
        <c:ser>
          <c:idx val="3"/>
          <c:order val="2"/>
          <c:tx>
            <c:strRef>
              <c:f>Fig.4a!$A$1316</c:f>
              <c:strCache>
                <c:ptCount val="1"/>
                <c:pt idx="0">
                  <c:v>State-2</c:v>
                </c:pt>
              </c:strCache>
            </c:strRef>
          </c:tx>
          <c:spPr>
            <a:ln>
              <a:solidFill>
                <a:srgbClr val="3399FF"/>
              </a:solidFill>
            </a:ln>
          </c:spPr>
          <c:marker>
            <c:symbol val="diamond"/>
            <c:size val="4"/>
            <c:spPr>
              <a:solidFill>
                <a:schemeClr val="tx2">
                  <a:lumMod val="20000"/>
                  <a:lumOff val="80000"/>
                </a:schemeClr>
              </a:solidFill>
              <a:ln>
                <a:solidFill>
                  <a:srgbClr val="3399FF"/>
                </a:solidFill>
              </a:ln>
            </c:spPr>
          </c:marker>
          <c:cat>
            <c:strRef>
              <c:f>Fig.4a!$F$2:$AO$2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Fig.4a!$F$1310:$AO$1310</c:f>
              <c:numCache>
                <c:formatCode>#,##0.0</c:formatCode>
                <c:ptCount val="36"/>
                <c:pt idx="0">
                  <c:v>66.299170454545447</c:v>
                </c:pt>
                <c:pt idx="1">
                  <c:v>68.523955454545458</c:v>
                </c:pt>
                <c:pt idx="2">
                  <c:v>65.80071181818181</c:v>
                </c:pt>
                <c:pt idx="3">
                  <c:v>66.408037727272713</c:v>
                </c:pt>
                <c:pt idx="4">
                  <c:v>68.544822272727288</c:v>
                </c:pt>
                <c:pt idx="5">
                  <c:v>71.052190434782588</c:v>
                </c:pt>
                <c:pt idx="6">
                  <c:v>72.916932500000016</c:v>
                </c:pt>
                <c:pt idx="7">
                  <c:v>75.126954347826086</c:v>
                </c:pt>
                <c:pt idx="8">
                  <c:v>76.975553333333337</c:v>
                </c:pt>
                <c:pt idx="9">
                  <c:v>79.688251666666659</c:v>
                </c:pt>
                <c:pt idx="10">
                  <c:v>82.397873666666655</c:v>
                </c:pt>
                <c:pt idx="11">
                  <c:v>77.381126562500015</c:v>
                </c:pt>
                <c:pt idx="12">
                  <c:v>78.520287575757607</c:v>
                </c:pt>
                <c:pt idx="13">
                  <c:v>78.492682352941159</c:v>
                </c:pt>
                <c:pt idx="14">
                  <c:v>74.865487837837847</c:v>
                </c:pt>
                <c:pt idx="15">
                  <c:v>66.581542619047624</c:v>
                </c:pt>
                <c:pt idx="16">
                  <c:v>61.816753902439025</c:v>
                </c:pt>
                <c:pt idx="17">
                  <c:v>61.20524300000001</c:v>
                </c:pt>
                <c:pt idx="18">
                  <c:v>57.133592422222236</c:v>
                </c:pt>
                <c:pt idx="19">
                  <c:v>58.225930536585352</c:v>
                </c:pt>
                <c:pt idx="20">
                  <c:v>62.78697834146341</c:v>
                </c:pt>
                <c:pt idx="21">
                  <c:v>62.758198911111101</c:v>
                </c:pt>
                <c:pt idx="22">
                  <c:v>66.762099268292687</c:v>
                </c:pt>
                <c:pt idx="23">
                  <c:v>68.306949666666654</c:v>
                </c:pt>
                <c:pt idx="24">
                  <c:v>68.74645934210524</c:v>
                </c:pt>
                <c:pt idx="25">
                  <c:v>69.907759552631589</c:v>
                </c:pt>
                <c:pt idx="26">
                  <c:v>66.885224567567562</c:v>
                </c:pt>
                <c:pt idx="27">
                  <c:v>64.303848771428562</c:v>
                </c:pt>
                <c:pt idx="28">
                  <c:v>64.250258942857144</c:v>
                </c:pt>
                <c:pt idx="29">
                  <c:v>62.786975242424241</c:v>
                </c:pt>
                <c:pt idx="30">
                  <c:v>60.507228888888875</c:v>
                </c:pt>
                <c:pt idx="31">
                  <c:v>62.451522914285732</c:v>
                </c:pt>
                <c:pt idx="32">
                  <c:v>62.619322285714276</c:v>
                </c:pt>
                <c:pt idx="33">
                  <c:v>61.484478194444442</c:v>
                </c:pt>
                <c:pt idx="34">
                  <c:v>62.935775611111097</c:v>
                </c:pt>
                <c:pt idx="35">
                  <c:v>64.762657166666656</c:v>
                </c:pt>
              </c:numCache>
            </c:numRef>
          </c:val>
          <c:smooth val="0"/>
        </c:ser>
        <c:ser>
          <c:idx val="4"/>
          <c:order val="3"/>
          <c:tx>
            <c:strRef>
              <c:f>Fig.4a!$A$1317</c:f>
              <c:strCache>
                <c:ptCount val="1"/>
                <c:pt idx="0">
                  <c:v>Foreign</c:v>
                </c:pt>
              </c:strCache>
            </c:strRef>
          </c:tx>
          <c:spPr>
            <a:ln>
              <a:solidFill>
                <a:srgbClr val="0000FF"/>
              </a:solidFill>
            </a:ln>
          </c:spPr>
          <c:marker>
            <c:symbol val="diamond"/>
            <c:size val="4"/>
            <c:spPr>
              <a:solidFill>
                <a:schemeClr val="tx2">
                  <a:lumMod val="40000"/>
                  <a:lumOff val="60000"/>
                </a:schemeClr>
              </a:solidFill>
            </c:spPr>
          </c:marker>
          <c:cat>
            <c:strRef>
              <c:f>Fig.4a!$F$2:$AO$2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Fig.4a!$F$1317:$AO$1317</c:f>
              <c:numCache>
                <c:formatCode>#,##0.0</c:formatCode>
                <c:ptCount val="36"/>
                <c:pt idx="0">
                  <c:v>35.096780000000003</c:v>
                </c:pt>
                <c:pt idx="1">
                  <c:v>30.534179999999999</c:v>
                </c:pt>
                <c:pt idx="2">
                  <c:v>33.731904999999998</c:v>
                </c:pt>
                <c:pt idx="3">
                  <c:v>29.44894</c:v>
                </c:pt>
                <c:pt idx="4">
                  <c:v>29.722124999999998</c:v>
                </c:pt>
                <c:pt idx="5">
                  <c:v>26.745950000000001</c:v>
                </c:pt>
                <c:pt idx="6">
                  <c:v>29.565325000000001</c:v>
                </c:pt>
                <c:pt idx="7">
                  <c:v>27.583404999999999</c:v>
                </c:pt>
                <c:pt idx="8">
                  <c:v>24.073920000000001</c:v>
                </c:pt>
                <c:pt idx="9">
                  <c:v>26.97739</c:v>
                </c:pt>
                <c:pt idx="10">
                  <c:v>29.490829999999999</c:v>
                </c:pt>
                <c:pt idx="11">
                  <c:v>25.773409999999998</c:v>
                </c:pt>
                <c:pt idx="12">
                  <c:v>26.200130000000001</c:v>
                </c:pt>
                <c:pt idx="13">
                  <c:v>28.715679999999999</c:v>
                </c:pt>
                <c:pt idx="14">
                  <c:v>23.956800000000001</c:v>
                </c:pt>
                <c:pt idx="15">
                  <c:v>18.420704999999998</c:v>
                </c:pt>
                <c:pt idx="16">
                  <c:v>16.820049999999998</c:v>
                </c:pt>
                <c:pt idx="17">
                  <c:v>18.29251</c:v>
                </c:pt>
                <c:pt idx="18">
                  <c:v>20.230810000000002</c:v>
                </c:pt>
                <c:pt idx="19">
                  <c:v>19.067029999999999</c:v>
                </c:pt>
                <c:pt idx="20">
                  <c:v>23.39744</c:v>
                </c:pt>
                <c:pt idx="21">
                  <c:v>18.834310000000002</c:v>
                </c:pt>
                <c:pt idx="22">
                  <c:v>19.903104999999996</c:v>
                </c:pt>
                <c:pt idx="23">
                  <c:v>24.39038</c:v>
                </c:pt>
                <c:pt idx="24">
                  <c:v>25.262720000000002</c:v>
                </c:pt>
                <c:pt idx="25">
                  <c:v>26.253235</c:v>
                </c:pt>
                <c:pt idx="26">
                  <c:v>27.835129999999999</c:v>
                </c:pt>
                <c:pt idx="27">
                  <c:v>19.792344999999997</c:v>
                </c:pt>
                <c:pt idx="28">
                  <c:v>19.53454</c:v>
                </c:pt>
                <c:pt idx="29">
                  <c:v>17.08259</c:v>
                </c:pt>
                <c:pt idx="30">
                  <c:v>19.10811</c:v>
                </c:pt>
                <c:pt idx="31">
                  <c:v>20.331470000000003</c:v>
                </c:pt>
                <c:pt idx="32">
                  <c:v>21.856875000000002</c:v>
                </c:pt>
                <c:pt idx="33">
                  <c:v>23.602740000000001</c:v>
                </c:pt>
                <c:pt idx="34">
                  <c:v>25.639790000000001</c:v>
                </c:pt>
                <c:pt idx="35">
                  <c:v>26.550159999999998</c:v>
                </c:pt>
              </c:numCache>
            </c:numRef>
          </c:val>
          <c:smooth val="0"/>
        </c:ser>
        <c:dLbls>
          <c:showLegendKey val="0"/>
          <c:showVal val="0"/>
          <c:showCatName val="0"/>
          <c:showSerName val="0"/>
          <c:showPercent val="0"/>
          <c:showBubbleSize val="0"/>
        </c:dLbls>
        <c:marker val="1"/>
        <c:smooth val="0"/>
        <c:axId val="314297352"/>
        <c:axId val="314295000"/>
      </c:lineChart>
      <c:catAx>
        <c:axId val="314297352"/>
        <c:scaling>
          <c:orientation val="minMax"/>
        </c:scaling>
        <c:delete val="0"/>
        <c:axPos val="b"/>
        <c:majorGridlines>
          <c:spPr>
            <a:ln>
              <a:solidFill>
                <a:sysClr val="window" lastClr="FFFFFF">
                  <a:lumMod val="85000"/>
                </a:sysClr>
              </a:solidFill>
            </a:ln>
          </c:spPr>
        </c:majorGridlines>
        <c:numFmt formatCode="General" sourceLinked="0"/>
        <c:majorTickMark val="out"/>
        <c:minorTickMark val="none"/>
        <c:tickLblPos val="nextTo"/>
        <c:spPr>
          <a:ln w="3175">
            <a:solidFill>
              <a:schemeClr val="tx1"/>
            </a:solidFill>
          </a:ln>
        </c:spPr>
        <c:txPr>
          <a:bodyPr rot="-5400000" vert="horz"/>
          <a:lstStyle/>
          <a:p>
            <a:pPr>
              <a:defRPr sz="1400">
                <a:latin typeface="Cambria" panose="02040503050406030204" pitchFamily="18" charset="0"/>
                <a:cs typeface="Times New Roman" panose="02020603050405020304" pitchFamily="18" charset="0"/>
              </a:defRPr>
            </a:pPr>
            <a:endParaRPr lang="ru-RU"/>
          </a:p>
        </c:txPr>
        <c:crossAx val="314295000"/>
        <c:crosses val="autoZero"/>
        <c:auto val="1"/>
        <c:lblAlgn val="ctr"/>
        <c:lblOffset val="100"/>
        <c:tickLblSkip val="3"/>
        <c:tickMarkSkip val="3"/>
        <c:noMultiLvlLbl val="0"/>
      </c:catAx>
      <c:valAx>
        <c:axId val="314295000"/>
        <c:scaling>
          <c:orientation val="minMax"/>
          <c:max val="100"/>
          <c:min val="10"/>
        </c:scaling>
        <c:delete val="0"/>
        <c:axPos val="l"/>
        <c:majorGridlines>
          <c:spPr>
            <a:ln>
              <a:solidFill>
                <a:schemeClr val="bg1">
                  <a:lumMod val="85000"/>
                </a:schemeClr>
              </a:solidFill>
            </a:ln>
          </c:spPr>
        </c:majorGridlines>
        <c:numFmt formatCode="#,##0" sourceLinked="0"/>
        <c:majorTickMark val="out"/>
        <c:minorTickMark val="none"/>
        <c:tickLblPos val="nextTo"/>
        <c:spPr>
          <a:ln w="3175">
            <a:solidFill>
              <a:schemeClr val="tx1"/>
            </a:solidFill>
          </a:ln>
        </c:spPr>
        <c:txPr>
          <a:bodyPr/>
          <a:lstStyle/>
          <a:p>
            <a:pPr>
              <a:defRPr sz="1400">
                <a:solidFill>
                  <a:sysClr val="windowText" lastClr="000000"/>
                </a:solidFill>
                <a:latin typeface="Cambria" panose="02040503050406030204" pitchFamily="18" charset="0"/>
                <a:cs typeface="Times New Roman" panose="02020603050405020304" pitchFamily="18" charset="0"/>
              </a:defRPr>
            </a:pPr>
            <a:endParaRPr lang="ru-RU"/>
          </a:p>
        </c:txPr>
        <c:crossAx val="314297352"/>
        <c:crosses val="autoZero"/>
        <c:crossBetween val="between"/>
      </c:valAx>
    </c:plotArea>
    <c:legend>
      <c:legendPos val="r"/>
      <c:layout>
        <c:manualLayout>
          <c:xMode val="edge"/>
          <c:yMode val="edge"/>
          <c:x val="3.0045085118631538E-3"/>
          <c:y val="0.92163058209473459"/>
          <c:w val="0.99699549148813682"/>
          <c:h val="7.8369417905265415E-2"/>
        </c:manualLayout>
      </c:layout>
      <c:overlay val="0"/>
      <c:txPr>
        <a:bodyPr/>
        <a:lstStyle/>
        <a:p>
          <a:pPr>
            <a:defRPr sz="1400" b="0">
              <a:latin typeface="Cambria" panose="02040503050406030204" pitchFamily="18" charset="0"/>
              <a:cs typeface="Times New Roman" panose="02020603050405020304" pitchFamily="18" charset="0"/>
            </a:defRPr>
          </a:pPr>
          <a:endParaRPr lang="ru-RU"/>
        </a:p>
      </c:txPr>
    </c:legend>
    <c:plotVisOnly val="1"/>
    <c:dispBlanksAs val="gap"/>
    <c:showDLblsOverMax val="0"/>
  </c:chart>
  <c:spPr>
    <a:solidFill>
      <a:schemeClr val="bg1"/>
    </a:solid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3896925498844"/>
          <c:y val="9.6694651448984301E-2"/>
          <c:w val="0.77784308032860083"/>
          <c:h val="0.59545654115354707"/>
        </c:manualLayout>
      </c:layout>
      <c:lineChart>
        <c:grouping val="standard"/>
        <c:varyColors val="0"/>
        <c:ser>
          <c:idx val="0"/>
          <c:order val="0"/>
          <c:tx>
            <c:strRef>
              <c:f>Fig.4b!$A$1318</c:f>
              <c:strCache>
                <c:ptCount val="1"/>
                <c:pt idx="0">
                  <c:v>Private</c:v>
                </c:pt>
              </c:strCache>
            </c:strRef>
          </c:tx>
          <c:spPr>
            <a:ln>
              <a:solidFill>
                <a:schemeClr val="tx1"/>
              </a:solidFill>
            </a:ln>
          </c:spPr>
          <c:marker>
            <c:symbol val="diamond"/>
            <c:size val="4"/>
            <c:spPr>
              <a:solidFill>
                <a:schemeClr val="tx1"/>
              </a:solidFill>
              <a:ln>
                <a:solidFill>
                  <a:schemeClr val="tx1"/>
                </a:solidFill>
              </a:ln>
            </c:spPr>
          </c:marker>
          <c:cat>
            <c:strRef>
              <c:f>Fig.4b!$F$2:$AO$2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Fig.4b!$F$1312:$AO$1312</c:f>
              <c:numCache>
                <c:formatCode>#,##0.0</c:formatCode>
                <c:ptCount val="36"/>
                <c:pt idx="0">
                  <c:v>79.239535751295193</c:v>
                </c:pt>
                <c:pt idx="1">
                  <c:v>79.368719396984929</c:v>
                </c:pt>
                <c:pt idx="2">
                  <c:v>79.699573006644513</c:v>
                </c:pt>
                <c:pt idx="3">
                  <c:v>79.475150698052005</c:v>
                </c:pt>
                <c:pt idx="4">
                  <c:v>80.150681525974065</c:v>
                </c:pt>
                <c:pt idx="5">
                  <c:v>80.173519118589667</c:v>
                </c:pt>
                <c:pt idx="6">
                  <c:v>80.486678180354318</c:v>
                </c:pt>
                <c:pt idx="7">
                  <c:v>80.557338078175803</c:v>
                </c:pt>
                <c:pt idx="8">
                  <c:v>81.065190048622384</c:v>
                </c:pt>
                <c:pt idx="9">
                  <c:v>80.89911896226414</c:v>
                </c:pt>
                <c:pt idx="10">
                  <c:v>81.539109711664523</c:v>
                </c:pt>
                <c:pt idx="11">
                  <c:v>81.374787146433007</c:v>
                </c:pt>
                <c:pt idx="12">
                  <c:v>81.600023595505689</c:v>
                </c:pt>
                <c:pt idx="13">
                  <c:v>81.777031562115653</c:v>
                </c:pt>
                <c:pt idx="14">
                  <c:v>82.418802589395881</c:v>
                </c:pt>
                <c:pt idx="15">
                  <c:v>81.256664115384609</c:v>
                </c:pt>
                <c:pt idx="16">
                  <c:v>82.055300221354187</c:v>
                </c:pt>
                <c:pt idx="17">
                  <c:v>81.672946535433127</c:v>
                </c:pt>
                <c:pt idx="18">
                  <c:v>81.297626592689241</c:v>
                </c:pt>
                <c:pt idx="19">
                  <c:v>80.769191138743537</c:v>
                </c:pt>
                <c:pt idx="20">
                  <c:v>80.955165216820063</c:v>
                </c:pt>
                <c:pt idx="21">
                  <c:v>80.830848137254875</c:v>
                </c:pt>
                <c:pt idx="22">
                  <c:v>80.578797301703176</c:v>
                </c:pt>
                <c:pt idx="23">
                  <c:v>80.516301847001259</c:v>
                </c:pt>
                <c:pt idx="24">
                  <c:v>81.080155843520686</c:v>
                </c:pt>
                <c:pt idx="25">
                  <c:v>81.280731718137289</c:v>
                </c:pt>
                <c:pt idx="26">
                  <c:v>80.66919939506171</c:v>
                </c:pt>
                <c:pt idx="27">
                  <c:v>81.316492914465385</c:v>
                </c:pt>
                <c:pt idx="28">
                  <c:v>81.92501625031602</c:v>
                </c:pt>
                <c:pt idx="29">
                  <c:v>81.691753730769349</c:v>
                </c:pt>
                <c:pt idx="30">
                  <c:v>81.724339846350773</c:v>
                </c:pt>
                <c:pt idx="31">
                  <c:v>81.634196393861814</c:v>
                </c:pt>
                <c:pt idx="32">
                  <c:v>81.967689591836887</c:v>
                </c:pt>
                <c:pt idx="33">
                  <c:v>81.667013738796385</c:v>
                </c:pt>
                <c:pt idx="34">
                  <c:v>81.601376363636376</c:v>
                </c:pt>
                <c:pt idx="35">
                  <c:v>81.388667456724349</c:v>
                </c:pt>
              </c:numCache>
            </c:numRef>
          </c:val>
          <c:smooth val="0"/>
        </c:ser>
        <c:ser>
          <c:idx val="2"/>
          <c:order val="1"/>
          <c:tx>
            <c:strRef>
              <c:f>Fig.4b!$A$1315</c:f>
              <c:strCache>
                <c:ptCount val="1"/>
                <c:pt idx="0">
                  <c:v>State-1</c:v>
                </c:pt>
              </c:strCache>
            </c:strRef>
          </c:tx>
          <c:spPr>
            <a:ln>
              <a:solidFill>
                <a:srgbClr val="FF0000"/>
              </a:solidFill>
            </a:ln>
          </c:spPr>
          <c:marker>
            <c:symbol val="diamond"/>
            <c:size val="6"/>
            <c:spPr>
              <a:solidFill>
                <a:srgbClr val="FF0000"/>
              </a:solidFill>
            </c:spPr>
          </c:marker>
          <c:cat>
            <c:strRef>
              <c:f>Fig.4b!$F$2:$AO$2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Fig.4b!$F$1309:$AO$1309</c:f>
              <c:numCache>
                <c:formatCode>#,##0.0</c:formatCode>
                <c:ptCount val="36"/>
                <c:pt idx="0">
                  <c:v>74.82696666666665</c:v>
                </c:pt>
                <c:pt idx="1">
                  <c:v>72.545113333333333</c:v>
                </c:pt>
                <c:pt idx="2">
                  <c:v>75.168180000000007</c:v>
                </c:pt>
                <c:pt idx="3">
                  <c:v>72.364469999999997</c:v>
                </c:pt>
                <c:pt idx="4">
                  <c:v>68.544006666666661</c:v>
                </c:pt>
                <c:pt idx="5">
                  <c:v>66.386780000000002</c:v>
                </c:pt>
                <c:pt idx="6">
                  <c:v>65.044246666666666</c:v>
                </c:pt>
                <c:pt idx="7">
                  <c:v>66.398889999999994</c:v>
                </c:pt>
                <c:pt idx="8">
                  <c:v>64.661166666666659</c:v>
                </c:pt>
                <c:pt idx="9">
                  <c:v>70.717480000000009</c:v>
                </c:pt>
                <c:pt idx="10">
                  <c:v>70.655709999999999</c:v>
                </c:pt>
                <c:pt idx="11">
                  <c:v>70.699243333333342</c:v>
                </c:pt>
                <c:pt idx="12">
                  <c:v>69.591099999999997</c:v>
                </c:pt>
                <c:pt idx="13">
                  <c:v>67.312160000000006</c:v>
                </c:pt>
                <c:pt idx="14">
                  <c:v>71.549813333333333</c:v>
                </c:pt>
                <c:pt idx="15">
                  <c:v>71.420929999999998</c:v>
                </c:pt>
                <c:pt idx="16">
                  <c:v>77.93443666666667</c:v>
                </c:pt>
                <c:pt idx="17">
                  <c:v>80.24524000000001</c:v>
                </c:pt>
                <c:pt idx="18">
                  <c:v>85.708860000000001</c:v>
                </c:pt>
                <c:pt idx="19">
                  <c:v>85.131346666666673</c:v>
                </c:pt>
                <c:pt idx="20">
                  <c:v>84.81895333333334</c:v>
                </c:pt>
                <c:pt idx="21">
                  <c:v>84.21611</c:v>
                </c:pt>
                <c:pt idx="22">
                  <c:v>84.198223333333331</c:v>
                </c:pt>
                <c:pt idx="23">
                  <c:v>84.101579999999998</c:v>
                </c:pt>
                <c:pt idx="24">
                  <c:v>80.852503333333331</c:v>
                </c:pt>
                <c:pt idx="25">
                  <c:v>75.959029999999998</c:v>
                </c:pt>
                <c:pt idx="26">
                  <c:v>75.40473999999999</c:v>
                </c:pt>
                <c:pt idx="27">
                  <c:v>77.55859333333332</c:v>
                </c:pt>
                <c:pt idx="28">
                  <c:v>79.959896666666666</c:v>
                </c:pt>
                <c:pt idx="29">
                  <c:v>76.407640000000001</c:v>
                </c:pt>
                <c:pt idx="30">
                  <c:v>74.962130000000002</c:v>
                </c:pt>
                <c:pt idx="31">
                  <c:v>77.113556666666668</c:v>
                </c:pt>
                <c:pt idx="32">
                  <c:v>77.423496666666665</c:v>
                </c:pt>
                <c:pt idx="33">
                  <c:v>77.938646666666671</c:v>
                </c:pt>
                <c:pt idx="34">
                  <c:v>78.882293333333337</c:v>
                </c:pt>
                <c:pt idx="35">
                  <c:v>79.728403333333333</c:v>
                </c:pt>
              </c:numCache>
            </c:numRef>
          </c:val>
          <c:smooth val="0"/>
        </c:ser>
        <c:ser>
          <c:idx val="3"/>
          <c:order val="2"/>
          <c:tx>
            <c:strRef>
              <c:f>Fig.4b!$A$1316</c:f>
              <c:strCache>
                <c:ptCount val="1"/>
                <c:pt idx="0">
                  <c:v>State-2</c:v>
                </c:pt>
              </c:strCache>
            </c:strRef>
          </c:tx>
          <c:spPr>
            <a:ln>
              <a:solidFill>
                <a:srgbClr val="3399FF"/>
              </a:solidFill>
            </a:ln>
          </c:spPr>
          <c:marker>
            <c:symbol val="diamond"/>
            <c:size val="4"/>
            <c:spPr>
              <a:solidFill>
                <a:schemeClr val="tx2">
                  <a:lumMod val="20000"/>
                  <a:lumOff val="80000"/>
                </a:schemeClr>
              </a:solidFill>
              <a:ln>
                <a:solidFill>
                  <a:srgbClr val="3399FF"/>
                </a:solidFill>
              </a:ln>
            </c:spPr>
          </c:marker>
          <c:cat>
            <c:strRef>
              <c:f>Fig.4b!$F$2:$AO$2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Fig.4b!$F$1310:$AO$1310</c:f>
              <c:numCache>
                <c:formatCode>#,##0.0</c:formatCode>
                <c:ptCount val="36"/>
                <c:pt idx="0">
                  <c:v>77.684794999999994</c:v>
                </c:pt>
                <c:pt idx="1">
                  <c:v>79.646502272727261</c:v>
                </c:pt>
                <c:pt idx="2">
                  <c:v>77.778431363636372</c:v>
                </c:pt>
                <c:pt idx="3">
                  <c:v>78.27396727272729</c:v>
                </c:pt>
                <c:pt idx="4">
                  <c:v>79.330597272727289</c:v>
                </c:pt>
                <c:pt idx="5">
                  <c:v>80.763109565217391</c:v>
                </c:pt>
                <c:pt idx="6">
                  <c:v>81.129438749999977</c:v>
                </c:pt>
                <c:pt idx="7">
                  <c:v>81.962078695652181</c:v>
                </c:pt>
                <c:pt idx="8">
                  <c:v>82.876682500000001</c:v>
                </c:pt>
                <c:pt idx="9">
                  <c:v>83.444833333333335</c:v>
                </c:pt>
                <c:pt idx="10">
                  <c:v>84.574412333333356</c:v>
                </c:pt>
                <c:pt idx="11">
                  <c:v>79.274815625000016</c:v>
                </c:pt>
                <c:pt idx="12">
                  <c:v>80.735208484848499</c:v>
                </c:pt>
                <c:pt idx="13">
                  <c:v>81.045647352941188</c:v>
                </c:pt>
                <c:pt idx="14">
                  <c:v>79.101324054054061</c:v>
                </c:pt>
                <c:pt idx="15">
                  <c:v>74.756687619047639</c:v>
                </c:pt>
                <c:pt idx="16">
                  <c:v>77.25250048780488</c:v>
                </c:pt>
                <c:pt idx="17">
                  <c:v>79.339847111111084</c:v>
                </c:pt>
                <c:pt idx="18">
                  <c:v>79.91640533333333</c:v>
                </c:pt>
                <c:pt idx="19">
                  <c:v>80.931297804878056</c:v>
                </c:pt>
                <c:pt idx="20">
                  <c:v>80.392871219512188</c:v>
                </c:pt>
                <c:pt idx="21">
                  <c:v>80.329655555555561</c:v>
                </c:pt>
                <c:pt idx="22">
                  <c:v>80.428180975609777</c:v>
                </c:pt>
                <c:pt idx="23">
                  <c:v>79.54631692307693</c:v>
                </c:pt>
                <c:pt idx="24">
                  <c:v>78.558020526315815</c:v>
                </c:pt>
                <c:pt idx="25">
                  <c:v>78.165020789473701</c:v>
                </c:pt>
                <c:pt idx="26">
                  <c:v>77.159057027027032</c:v>
                </c:pt>
                <c:pt idx="27">
                  <c:v>76.031673999999995</c:v>
                </c:pt>
                <c:pt idx="28">
                  <c:v>76.884677142857143</c:v>
                </c:pt>
                <c:pt idx="29">
                  <c:v>76.462027878787879</c:v>
                </c:pt>
                <c:pt idx="30">
                  <c:v>73.924025277777787</c:v>
                </c:pt>
                <c:pt idx="31">
                  <c:v>73.003626857142862</c:v>
                </c:pt>
                <c:pt idx="32">
                  <c:v>73.015419714285713</c:v>
                </c:pt>
                <c:pt idx="33">
                  <c:v>72.230561111111129</c:v>
                </c:pt>
                <c:pt idx="34">
                  <c:v>72.939235277777755</c:v>
                </c:pt>
                <c:pt idx="35">
                  <c:v>71.310521388888873</c:v>
                </c:pt>
              </c:numCache>
            </c:numRef>
          </c:val>
          <c:smooth val="0"/>
        </c:ser>
        <c:ser>
          <c:idx val="4"/>
          <c:order val="3"/>
          <c:tx>
            <c:strRef>
              <c:f>Fig.4b!$A$1317</c:f>
              <c:strCache>
                <c:ptCount val="1"/>
                <c:pt idx="0">
                  <c:v>Foreign</c:v>
                </c:pt>
              </c:strCache>
            </c:strRef>
          </c:tx>
          <c:spPr>
            <a:ln>
              <a:solidFill>
                <a:srgbClr val="0000FF"/>
              </a:solidFill>
            </a:ln>
          </c:spPr>
          <c:marker>
            <c:symbol val="diamond"/>
            <c:size val="4"/>
            <c:spPr>
              <a:solidFill>
                <a:schemeClr val="tx2">
                  <a:lumMod val="40000"/>
                  <a:lumOff val="60000"/>
                </a:schemeClr>
              </a:solidFill>
            </c:spPr>
          </c:marker>
          <c:cat>
            <c:strRef>
              <c:f>Fig.4b!$F$2:$AO$2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Fig.4b!$F$1311:$AO$1311</c:f>
              <c:numCache>
                <c:formatCode>#,##0.0</c:formatCode>
                <c:ptCount val="36"/>
                <c:pt idx="0">
                  <c:v>62.858555333333328</c:v>
                </c:pt>
                <c:pt idx="1">
                  <c:v>62.104923999999997</c:v>
                </c:pt>
                <c:pt idx="2">
                  <c:v>63.794569374999995</c:v>
                </c:pt>
                <c:pt idx="3">
                  <c:v>64.058724705882355</c:v>
                </c:pt>
                <c:pt idx="4">
                  <c:v>61.514804444444458</c:v>
                </c:pt>
                <c:pt idx="5">
                  <c:v>55.877785999999993</c:v>
                </c:pt>
                <c:pt idx="6">
                  <c:v>58.301522727272733</c:v>
                </c:pt>
                <c:pt idx="7">
                  <c:v>53.967582727272728</c:v>
                </c:pt>
                <c:pt idx="8">
                  <c:v>53.772514166666667</c:v>
                </c:pt>
                <c:pt idx="9">
                  <c:v>54.431186799999985</c:v>
                </c:pt>
                <c:pt idx="10">
                  <c:v>55.780448518518533</c:v>
                </c:pt>
                <c:pt idx="11">
                  <c:v>54.853911612903211</c:v>
                </c:pt>
                <c:pt idx="12">
                  <c:v>56.690409696969695</c:v>
                </c:pt>
                <c:pt idx="13">
                  <c:v>55.621616666666675</c:v>
                </c:pt>
                <c:pt idx="14">
                  <c:v>54.205735454545454</c:v>
                </c:pt>
                <c:pt idx="15">
                  <c:v>53.381250588235297</c:v>
                </c:pt>
                <c:pt idx="16">
                  <c:v>57.061130606060601</c:v>
                </c:pt>
                <c:pt idx="17">
                  <c:v>60.318046060606072</c:v>
                </c:pt>
                <c:pt idx="18">
                  <c:v>61.531030285714301</c:v>
                </c:pt>
                <c:pt idx="19">
                  <c:v>62.157346285714276</c:v>
                </c:pt>
                <c:pt idx="20">
                  <c:v>63.419201428571434</c:v>
                </c:pt>
                <c:pt idx="21">
                  <c:v>60.651468250000015</c:v>
                </c:pt>
                <c:pt idx="22">
                  <c:v>61.06168809523809</c:v>
                </c:pt>
                <c:pt idx="23">
                  <c:v>60.70556954545453</c:v>
                </c:pt>
                <c:pt idx="24">
                  <c:v>61.514111136363631</c:v>
                </c:pt>
                <c:pt idx="25">
                  <c:v>62.239944545454541</c:v>
                </c:pt>
                <c:pt idx="26">
                  <c:v>62.436992558139529</c:v>
                </c:pt>
                <c:pt idx="27">
                  <c:v>61.796469047619063</c:v>
                </c:pt>
                <c:pt idx="28">
                  <c:v>62.943615813953485</c:v>
                </c:pt>
                <c:pt idx="29">
                  <c:v>61.027024285714312</c:v>
                </c:pt>
                <c:pt idx="30">
                  <c:v>63.951986829268293</c:v>
                </c:pt>
                <c:pt idx="31">
                  <c:v>62.851819749999983</c:v>
                </c:pt>
                <c:pt idx="32">
                  <c:v>64.100046999999989</c:v>
                </c:pt>
                <c:pt idx="33">
                  <c:v>62.063427179487192</c:v>
                </c:pt>
                <c:pt idx="34">
                  <c:v>64.547898717948698</c:v>
                </c:pt>
                <c:pt idx="35">
                  <c:v>63.732576052631622</c:v>
                </c:pt>
              </c:numCache>
            </c:numRef>
          </c:val>
          <c:smooth val="0"/>
        </c:ser>
        <c:dLbls>
          <c:showLegendKey val="0"/>
          <c:showVal val="0"/>
          <c:showCatName val="0"/>
          <c:showSerName val="0"/>
          <c:showPercent val="0"/>
          <c:showBubbleSize val="0"/>
        </c:dLbls>
        <c:marker val="1"/>
        <c:smooth val="0"/>
        <c:axId val="314296960"/>
        <c:axId val="314300096"/>
      </c:lineChart>
      <c:catAx>
        <c:axId val="314296960"/>
        <c:scaling>
          <c:orientation val="minMax"/>
        </c:scaling>
        <c:delete val="0"/>
        <c:axPos val="b"/>
        <c:majorGridlines>
          <c:spPr>
            <a:ln>
              <a:solidFill>
                <a:sysClr val="window" lastClr="FFFFFF">
                  <a:lumMod val="85000"/>
                </a:sysClr>
              </a:solidFill>
            </a:ln>
          </c:spPr>
        </c:majorGridlines>
        <c:numFmt formatCode="General" sourceLinked="0"/>
        <c:majorTickMark val="out"/>
        <c:minorTickMark val="none"/>
        <c:tickLblPos val="nextTo"/>
        <c:spPr>
          <a:ln w="3175">
            <a:solidFill>
              <a:schemeClr val="tx1"/>
            </a:solidFill>
          </a:ln>
        </c:spPr>
        <c:txPr>
          <a:bodyPr rot="-5400000" vert="horz"/>
          <a:lstStyle/>
          <a:p>
            <a:pPr>
              <a:defRPr sz="1400">
                <a:latin typeface="Cambria" panose="02040503050406030204" pitchFamily="18" charset="0"/>
                <a:cs typeface="Times New Roman" panose="02020603050405020304" pitchFamily="18" charset="0"/>
              </a:defRPr>
            </a:pPr>
            <a:endParaRPr lang="ru-RU"/>
          </a:p>
        </c:txPr>
        <c:crossAx val="314300096"/>
        <c:crosses val="autoZero"/>
        <c:auto val="1"/>
        <c:lblAlgn val="ctr"/>
        <c:lblOffset val="100"/>
        <c:tickLblSkip val="3"/>
        <c:tickMarkSkip val="3"/>
        <c:noMultiLvlLbl val="0"/>
      </c:catAx>
      <c:valAx>
        <c:axId val="314300096"/>
        <c:scaling>
          <c:orientation val="minMax"/>
          <c:max val="100"/>
          <c:min val="10"/>
        </c:scaling>
        <c:delete val="0"/>
        <c:axPos val="l"/>
        <c:majorGridlines>
          <c:spPr>
            <a:ln>
              <a:solidFill>
                <a:schemeClr val="bg1">
                  <a:lumMod val="85000"/>
                </a:schemeClr>
              </a:solidFill>
            </a:ln>
          </c:spPr>
        </c:majorGridlines>
        <c:numFmt formatCode="#,##0" sourceLinked="0"/>
        <c:majorTickMark val="out"/>
        <c:minorTickMark val="none"/>
        <c:tickLblPos val="nextTo"/>
        <c:spPr>
          <a:ln w="3175">
            <a:solidFill>
              <a:schemeClr val="tx1"/>
            </a:solidFill>
          </a:ln>
        </c:spPr>
        <c:txPr>
          <a:bodyPr/>
          <a:lstStyle/>
          <a:p>
            <a:pPr>
              <a:defRPr sz="1400">
                <a:latin typeface="Cambria" panose="02040503050406030204" pitchFamily="18" charset="0"/>
                <a:cs typeface="Times New Roman" panose="02020603050405020304" pitchFamily="18" charset="0"/>
              </a:defRPr>
            </a:pPr>
            <a:endParaRPr lang="ru-RU"/>
          </a:p>
        </c:txPr>
        <c:crossAx val="314296960"/>
        <c:crosses val="autoZero"/>
        <c:crossBetween val="between"/>
      </c:valAx>
    </c:plotArea>
    <c:legend>
      <c:legendPos val="r"/>
      <c:layout>
        <c:manualLayout>
          <c:xMode val="edge"/>
          <c:yMode val="edge"/>
          <c:x val="3.0045085118631538E-3"/>
          <c:y val="0.90695270610499057"/>
          <c:w val="0.99699549148813682"/>
          <c:h val="9.3047293895009445E-2"/>
        </c:manualLayout>
      </c:layout>
      <c:overlay val="0"/>
      <c:txPr>
        <a:bodyPr/>
        <a:lstStyle/>
        <a:p>
          <a:pPr>
            <a:defRPr sz="1400" b="0">
              <a:latin typeface="Cambria" panose="02040503050406030204" pitchFamily="18" charset="0"/>
              <a:cs typeface="Times New Roman" panose="02020603050405020304" pitchFamily="18" charset="0"/>
            </a:defRPr>
          </a:pPr>
          <a:endParaRPr lang="ru-RU"/>
        </a:p>
      </c:txPr>
    </c:legend>
    <c:plotVisOnly val="1"/>
    <c:dispBlanksAs val="gap"/>
    <c:showDLblsOverMax val="0"/>
  </c:chart>
  <c:spPr>
    <a:solidFill>
      <a:schemeClr val="bg1"/>
    </a:solidFill>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43153392313134"/>
          <c:y val="0.10137183831426139"/>
          <c:w val="0.78988043726135693"/>
          <c:h val="0.57439960374773169"/>
        </c:manualLayout>
      </c:layout>
      <c:lineChart>
        <c:grouping val="standard"/>
        <c:varyColors val="0"/>
        <c:ser>
          <c:idx val="0"/>
          <c:order val="0"/>
          <c:tx>
            <c:strRef>
              <c:f>bc2a_EXCLUDED!$A$1318</c:f>
              <c:strCache>
                <c:ptCount val="1"/>
                <c:pt idx="0">
                  <c:v>Private</c:v>
                </c:pt>
              </c:strCache>
            </c:strRef>
          </c:tx>
          <c:spPr>
            <a:ln>
              <a:solidFill>
                <a:schemeClr val="tx1"/>
              </a:solidFill>
            </a:ln>
          </c:spPr>
          <c:marker>
            <c:symbol val="diamond"/>
            <c:size val="4"/>
            <c:spPr>
              <a:solidFill>
                <a:schemeClr val="tx1"/>
              </a:solidFill>
              <a:ln>
                <a:solidFill>
                  <a:schemeClr val="tx1"/>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bc2a_EXCLUDED!$F$1312:$AO$1312</c:f>
              <c:numCache>
                <c:formatCode>#,##0.0</c:formatCode>
                <c:ptCount val="36"/>
                <c:pt idx="0">
                  <c:v>80.976404470338991</c:v>
                </c:pt>
                <c:pt idx="1">
                  <c:v>81.189305433884357</c:v>
                </c:pt>
                <c:pt idx="2">
                  <c:v>81.36499018518515</c:v>
                </c:pt>
                <c:pt idx="3">
                  <c:v>80.428874424242366</c:v>
                </c:pt>
                <c:pt idx="4">
                  <c:v>81.973206626746517</c:v>
                </c:pt>
                <c:pt idx="5">
                  <c:v>82.03810640873013</c:v>
                </c:pt>
                <c:pt idx="6">
                  <c:v>82.291327225548855</c:v>
                </c:pt>
                <c:pt idx="7">
                  <c:v>81.725385246913604</c:v>
                </c:pt>
                <c:pt idx="8">
                  <c:v>83.101883801652932</c:v>
                </c:pt>
                <c:pt idx="9">
                  <c:v>82.65905309999998</c:v>
                </c:pt>
                <c:pt idx="10">
                  <c:v>83.174152197986587</c:v>
                </c:pt>
                <c:pt idx="11">
                  <c:v>82.532180643564416</c:v>
                </c:pt>
                <c:pt idx="12">
                  <c:v>83.222945918699253</c:v>
                </c:pt>
                <c:pt idx="13">
                  <c:v>83.014068083735907</c:v>
                </c:pt>
                <c:pt idx="14">
                  <c:v>83.673163252818014</c:v>
                </c:pt>
                <c:pt idx="15">
                  <c:v>81.323764999999995</c:v>
                </c:pt>
                <c:pt idx="16">
                  <c:v>82.260303514492804</c:v>
                </c:pt>
                <c:pt idx="17">
                  <c:v>82.225718141263883</c:v>
                </c:pt>
                <c:pt idx="18">
                  <c:v>82.170889672131068</c:v>
                </c:pt>
                <c:pt idx="19">
                  <c:v>81.247416457960654</c:v>
                </c:pt>
                <c:pt idx="20">
                  <c:v>82.421022716049364</c:v>
                </c:pt>
                <c:pt idx="21">
                  <c:v>82.415896918032772</c:v>
                </c:pt>
                <c:pt idx="22">
                  <c:v>82.64433051612896</c:v>
                </c:pt>
                <c:pt idx="23">
                  <c:v>82.483569238249558</c:v>
                </c:pt>
                <c:pt idx="24">
                  <c:v>83.4343275566344</c:v>
                </c:pt>
                <c:pt idx="25">
                  <c:v>83.584054197730921</c:v>
                </c:pt>
                <c:pt idx="26">
                  <c:v>82.614017128874409</c:v>
                </c:pt>
                <c:pt idx="27">
                  <c:v>82.833787298187815</c:v>
                </c:pt>
                <c:pt idx="28">
                  <c:v>84.039575113144764</c:v>
                </c:pt>
                <c:pt idx="29">
                  <c:v>83.734272838435331</c:v>
                </c:pt>
                <c:pt idx="30">
                  <c:v>83.854860256849278</c:v>
                </c:pt>
                <c:pt idx="31">
                  <c:v>83.518827785467096</c:v>
                </c:pt>
                <c:pt idx="32">
                  <c:v>84.202541924398602</c:v>
                </c:pt>
                <c:pt idx="33">
                  <c:v>83.876113811188745</c:v>
                </c:pt>
                <c:pt idx="34">
                  <c:v>83.762009787985889</c:v>
                </c:pt>
                <c:pt idx="35">
                  <c:v>83.343918483754607</c:v>
                </c:pt>
              </c:numCache>
            </c:numRef>
          </c:val>
          <c:smooth val="0"/>
        </c:ser>
        <c:ser>
          <c:idx val="2"/>
          <c:order val="1"/>
          <c:tx>
            <c:strRef>
              <c:f>bc2a_EXCLUDED!$A$1315</c:f>
              <c:strCache>
                <c:ptCount val="1"/>
                <c:pt idx="0">
                  <c:v>State-1</c:v>
                </c:pt>
              </c:strCache>
            </c:strRef>
          </c:tx>
          <c:spPr>
            <a:ln>
              <a:solidFill>
                <a:srgbClr val="FF0000"/>
              </a:solidFill>
            </a:ln>
          </c:spPr>
          <c:marker>
            <c:symbol val="diamond"/>
            <c:size val="6"/>
            <c:spPr>
              <a:solidFill>
                <a:srgbClr val="FF0000"/>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bc2a_EXCLUDED!$F$1309:$AO$1309</c:f>
              <c:numCache>
                <c:formatCode>#,##0.0</c:formatCode>
                <c:ptCount val="36"/>
                <c:pt idx="0">
                  <c:v>81.371446666666671</c:v>
                </c:pt>
                <c:pt idx="1">
                  <c:v>78.274746666666658</c:v>
                </c:pt>
                <c:pt idx="2">
                  <c:v>82.275396666666666</c:v>
                </c:pt>
                <c:pt idx="3">
                  <c:v>77.456863333333331</c:v>
                </c:pt>
                <c:pt idx="4">
                  <c:v>73.93452666666667</c:v>
                </c:pt>
                <c:pt idx="5">
                  <c:v>71.94580333333333</c:v>
                </c:pt>
                <c:pt idx="6">
                  <c:v>68.797613333333331</c:v>
                </c:pt>
                <c:pt idx="7">
                  <c:v>69.353786666666664</c:v>
                </c:pt>
                <c:pt idx="8">
                  <c:v>67.635836666666663</c:v>
                </c:pt>
                <c:pt idx="9">
                  <c:v>72.730680000000007</c:v>
                </c:pt>
                <c:pt idx="10">
                  <c:v>72.245213333333339</c:v>
                </c:pt>
                <c:pt idx="11">
                  <c:v>71.667173333333338</c:v>
                </c:pt>
                <c:pt idx="12">
                  <c:v>69.777030000000011</c:v>
                </c:pt>
                <c:pt idx="13">
                  <c:v>67.870793333333339</c:v>
                </c:pt>
                <c:pt idx="14">
                  <c:v>70.971126666666677</c:v>
                </c:pt>
                <c:pt idx="15">
                  <c:v>72.018680000000003</c:v>
                </c:pt>
                <c:pt idx="16">
                  <c:v>77.451183333333333</c:v>
                </c:pt>
                <c:pt idx="17">
                  <c:v>79.734536666666656</c:v>
                </c:pt>
                <c:pt idx="18">
                  <c:v>85.755129999999994</c:v>
                </c:pt>
                <c:pt idx="19">
                  <c:v>84.599493333333328</c:v>
                </c:pt>
                <c:pt idx="20">
                  <c:v>83.141159999999999</c:v>
                </c:pt>
                <c:pt idx="21">
                  <c:v>81.620683333333332</c:v>
                </c:pt>
                <c:pt idx="22">
                  <c:v>81.444090000000003</c:v>
                </c:pt>
                <c:pt idx="23">
                  <c:v>81.148169999999993</c:v>
                </c:pt>
                <c:pt idx="24">
                  <c:v>78.530516666666657</c:v>
                </c:pt>
                <c:pt idx="25">
                  <c:v>75.069093333333328</c:v>
                </c:pt>
                <c:pt idx="26">
                  <c:v>75.23366</c:v>
                </c:pt>
                <c:pt idx="27">
                  <c:v>77.032896666666673</c:v>
                </c:pt>
                <c:pt idx="28">
                  <c:v>79.679086666666663</c:v>
                </c:pt>
                <c:pt idx="29">
                  <c:v>76.37605666666667</c:v>
                </c:pt>
                <c:pt idx="30">
                  <c:v>74.459766666666667</c:v>
                </c:pt>
                <c:pt idx="31">
                  <c:v>75.516829999999999</c:v>
                </c:pt>
                <c:pt idx="32">
                  <c:v>76.072033333333337</c:v>
                </c:pt>
                <c:pt idx="33">
                  <c:v>75.97844666666667</c:v>
                </c:pt>
                <c:pt idx="34">
                  <c:v>76.589969999999994</c:v>
                </c:pt>
                <c:pt idx="35">
                  <c:v>76.939633333333333</c:v>
                </c:pt>
              </c:numCache>
            </c:numRef>
          </c:val>
          <c:smooth val="0"/>
        </c:ser>
        <c:ser>
          <c:idx val="3"/>
          <c:order val="2"/>
          <c:tx>
            <c:strRef>
              <c:f>bc2a_EXCLUDED!$A$1316</c:f>
              <c:strCache>
                <c:ptCount val="1"/>
                <c:pt idx="0">
                  <c:v>State-2</c:v>
                </c:pt>
              </c:strCache>
            </c:strRef>
          </c:tx>
          <c:spPr>
            <a:ln>
              <a:solidFill>
                <a:srgbClr val="3399FF"/>
              </a:solidFill>
            </a:ln>
          </c:spPr>
          <c:marker>
            <c:symbol val="diamond"/>
            <c:size val="4"/>
            <c:spPr>
              <a:solidFill>
                <a:schemeClr val="tx2">
                  <a:lumMod val="20000"/>
                  <a:lumOff val="80000"/>
                </a:schemeClr>
              </a:solidFill>
              <a:ln>
                <a:solidFill>
                  <a:srgbClr val="3399FF"/>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bc2a_EXCLUDED!$F$1310:$AO$1310</c:f>
              <c:numCache>
                <c:formatCode>#,##0.0</c:formatCode>
                <c:ptCount val="36"/>
                <c:pt idx="0">
                  <c:v>79.780513684210518</c:v>
                </c:pt>
                <c:pt idx="1">
                  <c:v>81.746008947368438</c:v>
                </c:pt>
                <c:pt idx="2">
                  <c:v>79.812629473684225</c:v>
                </c:pt>
                <c:pt idx="3">
                  <c:v>79.999601578947363</c:v>
                </c:pt>
                <c:pt idx="4">
                  <c:v>81.31664722222223</c:v>
                </c:pt>
                <c:pt idx="5">
                  <c:v>82.042857058823529</c:v>
                </c:pt>
                <c:pt idx="6">
                  <c:v>81.787659999999988</c:v>
                </c:pt>
                <c:pt idx="7">
                  <c:v>82.600441764705892</c:v>
                </c:pt>
                <c:pt idx="8">
                  <c:v>83.257100000000008</c:v>
                </c:pt>
                <c:pt idx="9">
                  <c:v>83.380047058823521</c:v>
                </c:pt>
                <c:pt idx="10">
                  <c:v>85.02268136363638</c:v>
                </c:pt>
                <c:pt idx="11">
                  <c:v>79.664266250000011</c:v>
                </c:pt>
                <c:pt idx="12">
                  <c:v>82.12794199999999</c:v>
                </c:pt>
                <c:pt idx="13">
                  <c:v>81.400290800000008</c:v>
                </c:pt>
                <c:pt idx="14">
                  <c:v>78.339001071428584</c:v>
                </c:pt>
                <c:pt idx="15">
                  <c:v>73.89524375000002</c:v>
                </c:pt>
                <c:pt idx="16">
                  <c:v>75.432101875000015</c:v>
                </c:pt>
                <c:pt idx="17">
                  <c:v>78.296597777777777</c:v>
                </c:pt>
                <c:pt idx="18">
                  <c:v>80.351019444444461</c:v>
                </c:pt>
                <c:pt idx="19">
                  <c:v>80.239933636363659</c:v>
                </c:pt>
                <c:pt idx="20">
                  <c:v>80.827009117647066</c:v>
                </c:pt>
                <c:pt idx="21">
                  <c:v>81.399023947368434</c:v>
                </c:pt>
                <c:pt idx="22">
                  <c:v>81.568841428571403</c:v>
                </c:pt>
                <c:pt idx="23">
                  <c:v>80.686596666666674</c:v>
                </c:pt>
                <c:pt idx="24">
                  <c:v>79.805843225806456</c:v>
                </c:pt>
                <c:pt idx="25">
                  <c:v>78.851063870967749</c:v>
                </c:pt>
                <c:pt idx="26">
                  <c:v>78.271348437500023</c:v>
                </c:pt>
                <c:pt idx="27">
                  <c:v>76.70229064516127</c:v>
                </c:pt>
                <c:pt idx="28">
                  <c:v>78.018909333333326</c:v>
                </c:pt>
                <c:pt idx="29">
                  <c:v>77.114865517241384</c:v>
                </c:pt>
                <c:pt idx="30">
                  <c:v>74.352413333333331</c:v>
                </c:pt>
                <c:pt idx="31">
                  <c:v>73.854065862068964</c:v>
                </c:pt>
                <c:pt idx="32">
                  <c:v>74.482841379310358</c:v>
                </c:pt>
                <c:pt idx="33">
                  <c:v>74.447478000000004</c:v>
                </c:pt>
                <c:pt idx="34">
                  <c:v>75.195960000000014</c:v>
                </c:pt>
                <c:pt idx="35">
                  <c:v>74.582534666666646</c:v>
                </c:pt>
              </c:numCache>
            </c:numRef>
          </c:val>
          <c:smooth val="0"/>
        </c:ser>
        <c:ser>
          <c:idx val="4"/>
          <c:order val="3"/>
          <c:tx>
            <c:strRef>
              <c:f>bc2a_EXCLUDED!$A$1317</c:f>
              <c:strCache>
                <c:ptCount val="1"/>
                <c:pt idx="0">
                  <c:v>Foreign</c:v>
                </c:pt>
              </c:strCache>
            </c:strRef>
          </c:tx>
          <c:spPr>
            <a:ln>
              <a:solidFill>
                <a:srgbClr val="0000FF"/>
              </a:solidFill>
            </a:ln>
          </c:spPr>
          <c:marker>
            <c:symbol val="diamond"/>
            <c:size val="4"/>
            <c:spPr>
              <a:solidFill>
                <a:schemeClr val="tx2">
                  <a:lumMod val="40000"/>
                  <a:lumOff val="60000"/>
                </a:schemeClr>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bc2a_EXCLUDED!$F$1311:$AO$1311</c:f>
              <c:numCache>
                <c:formatCode>#,##0.0</c:formatCode>
                <c:ptCount val="36"/>
                <c:pt idx="0">
                  <c:v>71.569664000000017</c:v>
                </c:pt>
                <c:pt idx="1">
                  <c:v>70.701829000000004</c:v>
                </c:pt>
                <c:pt idx="2">
                  <c:v>74.894807999999998</c:v>
                </c:pt>
                <c:pt idx="3">
                  <c:v>73.364731666666657</c:v>
                </c:pt>
                <c:pt idx="4">
                  <c:v>70.903362142857148</c:v>
                </c:pt>
                <c:pt idx="5">
                  <c:v>66.833044374999986</c:v>
                </c:pt>
                <c:pt idx="6">
                  <c:v>66.731006000000008</c:v>
                </c:pt>
                <c:pt idx="7">
                  <c:v>61.309256000000019</c:v>
                </c:pt>
                <c:pt idx="8">
                  <c:v>60.919426363636354</c:v>
                </c:pt>
                <c:pt idx="9">
                  <c:v>62.086099999999988</c:v>
                </c:pt>
                <c:pt idx="10">
                  <c:v>60.456131739130434</c:v>
                </c:pt>
                <c:pt idx="11">
                  <c:v>61.348033999999998</c:v>
                </c:pt>
                <c:pt idx="12">
                  <c:v>61.974375172413801</c:v>
                </c:pt>
                <c:pt idx="13">
                  <c:v>61.182068846153861</c:v>
                </c:pt>
                <c:pt idx="14">
                  <c:v>58.152562592592588</c:v>
                </c:pt>
                <c:pt idx="15">
                  <c:v>56.261252142857145</c:v>
                </c:pt>
                <c:pt idx="16">
                  <c:v>59.352973076923071</c:v>
                </c:pt>
                <c:pt idx="17">
                  <c:v>62.590730384615384</c:v>
                </c:pt>
                <c:pt idx="18">
                  <c:v>64.877224999999996</c:v>
                </c:pt>
                <c:pt idx="19">
                  <c:v>64.857547586206891</c:v>
                </c:pt>
                <c:pt idx="20">
                  <c:v>65.97543551724138</c:v>
                </c:pt>
                <c:pt idx="21">
                  <c:v>62.076948750000007</c:v>
                </c:pt>
                <c:pt idx="22">
                  <c:v>63.533612000000019</c:v>
                </c:pt>
                <c:pt idx="23">
                  <c:v>61.472070000000002</c:v>
                </c:pt>
                <c:pt idx="24">
                  <c:v>62.945825675675657</c:v>
                </c:pt>
                <c:pt idx="25">
                  <c:v>65.050477567567569</c:v>
                </c:pt>
                <c:pt idx="26">
                  <c:v>64.332800833333351</c:v>
                </c:pt>
                <c:pt idx="27">
                  <c:v>63.581930571428558</c:v>
                </c:pt>
                <c:pt idx="28">
                  <c:v>65.994463142857143</c:v>
                </c:pt>
                <c:pt idx="29">
                  <c:v>64.013408529411763</c:v>
                </c:pt>
                <c:pt idx="30">
                  <c:v>65.199078529411764</c:v>
                </c:pt>
                <c:pt idx="31">
                  <c:v>64.286816060606057</c:v>
                </c:pt>
                <c:pt idx="32">
                  <c:v>65.386778787878782</c:v>
                </c:pt>
                <c:pt idx="33">
                  <c:v>63.029759062499991</c:v>
                </c:pt>
                <c:pt idx="34">
                  <c:v>64.763250625000012</c:v>
                </c:pt>
                <c:pt idx="35">
                  <c:v>65.542722812499989</c:v>
                </c:pt>
              </c:numCache>
            </c:numRef>
          </c:val>
          <c:smooth val="0"/>
        </c:ser>
        <c:dLbls>
          <c:showLegendKey val="0"/>
          <c:showVal val="0"/>
          <c:showCatName val="0"/>
          <c:showSerName val="0"/>
          <c:showPercent val="0"/>
          <c:showBubbleSize val="0"/>
        </c:dLbls>
        <c:marker val="1"/>
        <c:smooth val="0"/>
        <c:axId val="311088864"/>
        <c:axId val="311090040"/>
      </c:lineChart>
      <c:catAx>
        <c:axId val="311088864"/>
        <c:scaling>
          <c:orientation val="minMax"/>
        </c:scaling>
        <c:delete val="0"/>
        <c:axPos val="b"/>
        <c:majorGridlines>
          <c:spPr>
            <a:ln>
              <a:solidFill>
                <a:sysClr val="window" lastClr="FFFFFF">
                  <a:lumMod val="85000"/>
                </a:sysClr>
              </a:solidFill>
            </a:ln>
          </c:spPr>
        </c:majorGridlines>
        <c:numFmt formatCode="General" sourceLinked="0"/>
        <c:majorTickMark val="out"/>
        <c:minorTickMark val="none"/>
        <c:tickLblPos val="nextTo"/>
        <c:spPr>
          <a:ln>
            <a:solidFill>
              <a:sysClr val="window" lastClr="FFFFFF">
                <a:lumMod val="85000"/>
              </a:sysClr>
            </a:solidFill>
          </a:ln>
        </c:spPr>
        <c:txPr>
          <a:bodyPr rot="-5400000" vert="horz"/>
          <a:lstStyle/>
          <a:p>
            <a:pPr>
              <a:defRPr sz="1600"/>
            </a:pPr>
            <a:endParaRPr lang="ru-RU"/>
          </a:p>
        </c:txPr>
        <c:crossAx val="311090040"/>
        <c:crosses val="autoZero"/>
        <c:auto val="1"/>
        <c:lblAlgn val="ctr"/>
        <c:lblOffset val="100"/>
        <c:tickLblSkip val="2"/>
        <c:tickMarkSkip val="2"/>
        <c:noMultiLvlLbl val="0"/>
      </c:catAx>
      <c:valAx>
        <c:axId val="311090040"/>
        <c:scaling>
          <c:orientation val="minMax"/>
          <c:max val="100"/>
          <c:min val="1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600"/>
            </a:pPr>
            <a:endParaRPr lang="ru-RU"/>
          </a:p>
        </c:txPr>
        <c:crossAx val="311088864"/>
        <c:crosses val="autoZero"/>
        <c:crossBetween val="between"/>
      </c:valAx>
    </c:plotArea>
    <c:legend>
      <c:legendPos val="r"/>
      <c:layout>
        <c:manualLayout>
          <c:xMode val="edge"/>
          <c:yMode val="edge"/>
          <c:x val="3.0045085118631538E-3"/>
          <c:y val="0.86947325713588219"/>
          <c:w val="0.99699549148813682"/>
          <c:h val="0.13052674286411783"/>
        </c:manualLayout>
      </c:layout>
      <c:overlay val="0"/>
      <c:txPr>
        <a:bodyPr/>
        <a:lstStyle/>
        <a:p>
          <a:pPr>
            <a:defRPr sz="1600"/>
          </a:pPr>
          <a:endParaRPr lang="ru-RU"/>
        </a:p>
      </c:txPr>
    </c:legend>
    <c:plotVisOnly val="1"/>
    <c:dispBlanksAs val="gap"/>
    <c:showDLblsOverMax val="0"/>
  </c:chart>
  <c:spPr>
    <a:ln>
      <a:noFill/>
    </a:ln>
  </c:spPr>
  <c:txPr>
    <a:bodyPr/>
    <a:lstStyle/>
    <a:p>
      <a:pPr>
        <a:defRPr>
          <a:latin typeface="Cambria" panose="02040503050406030204" pitchFamily="18" charset="0"/>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33111135799725"/>
          <c:y val="9.6915306901383724E-2"/>
          <c:w val="0.79865163130022587"/>
          <c:h val="0.5976844866699399"/>
        </c:manualLayout>
      </c:layout>
      <c:lineChart>
        <c:grouping val="standard"/>
        <c:varyColors val="0"/>
        <c:ser>
          <c:idx val="0"/>
          <c:order val="0"/>
          <c:tx>
            <c:strRef>
              <c:f>bc2a_EXCLUDED!$A$1318</c:f>
              <c:strCache>
                <c:ptCount val="1"/>
                <c:pt idx="0">
                  <c:v>Private</c:v>
                </c:pt>
              </c:strCache>
            </c:strRef>
          </c:tx>
          <c:spPr>
            <a:ln>
              <a:solidFill>
                <a:schemeClr val="tx1"/>
              </a:solidFill>
            </a:ln>
          </c:spPr>
          <c:marker>
            <c:symbol val="diamond"/>
            <c:size val="4"/>
            <c:spPr>
              <a:solidFill>
                <a:schemeClr val="tx1"/>
              </a:solidFill>
              <a:ln>
                <a:solidFill>
                  <a:schemeClr val="tx1"/>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bc2a_EXCLUDED!$F$1312:$AO$1312</c:f>
              <c:numCache>
                <c:formatCode>#,##0.0</c:formatCode>
                <c:ptCount val="36"/>
                <c:pt idx="0">
                  <c:v>83.310368722741458</c:v>
                </c:pt>
                <c:pt idx="1">
                  <c:v>83.513777030303103</c:v>
                </c:pt>
                <c:pt idx="2">
                  <c:v>83.296079207317106</c:v>
                </c:pt>
                <c:pt idx="3">
                  <c:v>82.625692844036678</c:v>
                </c:pt>
                <c:pt idx="4">
                  <c:v>83.8409401208459</c:v>
                </c:pt>
                <c:pt idx="5">
                  <c:v>83.763625269461102</c:v>
                </c:pt>
                <c:pt idx="6">
                  <c:v>83.923662358209</c:v>
                </c:pt>
                <c:pt idx="7">
                  <c:v>82.95224549549549</c:v>
                </c:pt>
                <c:pt idx="8">
                  <c:v>84.2529427299703</c:v>
                </c:pt>
                <c:pt idx="9">
                  <c:v>83.311337923976524</c:v>
                </c:pt>
                <c:pt idx="10">
                  <c:v>83.865938997493728</c:v>
                </c:pt>
                <c:pt idx="11">
                  <c:v>82.607527506234391</c:v>
                </c:pt>
                <c:pt idx="12">
                  <c:v>83.872274292682945</c:v>
                </c:pt>
                <c:pt idx="13">
                  <c:v>83.819753389423042</c:v>
                </c:pt>
                <c:pt idx="14">
                  <c:v>84.795567102137852</c:v>
                </c:pt>
                <c:pt idx="15">
                  <c:v>84.15968410714288</c:v>
                </c:pt>
                <c:pt idx="16">
                  <c:v>85.231645844155764</c:v>
                </c:pt>
                <c:pt idx="17">
                  <c:v>84.603694137931043</c:v>
                </c:pt>
                <c:pt idx="18">
                  <c:v>84.945040439276497</c:v>
                </c:pt>
                <c:pt idx="19">
                  <c:v>83.607465736040638</c:v>
                </c:pt>
                <c:pt idx="20">
                  <c:v>84.510984726368164</c:v>
                </c:pt>
                <c:pt idx="21">
                  <c:v>84.559213796296362</c:v>
                </c:pt>
                <c:pt idx="22">
                  <c:v>84.743180432801836</c:v>
                </c:pt>
                <c:pt idx="23">
                  <c:v>84.10241687214608</c:v>
                </c:pt>
                <c:pt idx="24">
                  <c:v>85.297430022675755</c:v>
                </c:pt>
                <c:pt idx="25">
                  <c:v>85.048527370786601</c:v>
                </c:pt>
                <c:pt idx="26">
                  <c:v>84.149716378132112</c:v>
                </c:pt>
                <c:pt idx="27">
                  <c:v>83.905888914549621</c:v>
                </c:pt>
                <c:pt idx="28">
                  <c:v>85.403854454756356</c:v>
                </c:pt>
                <c:pt idx="29">
                  <c:v>85.2739077272727</c:v>
                </c:pt>
                <c:pt idx="30">
                  <c:v>85.04159725536995</c:v>
                </c:pt>
                <c:pt idx="31">
                  <c:v>84.38000400943389</c:v>
                </c:pt>
                <c:pt idx="32">
                  <c:v>85.171978297872286</c:v>
                </c:pt>
                <c:pt idx="33">
                  <c:v>85.025528644067762</c:v>
                </c:pt>
                <c:pt idx="34">
                  <c:v>85.085796838235325</c:v>
                </c:pt>
                <c:pt idx="35">
                  <c:v>84.306772059553367</c:v>
                </c:pt>
              </c:numCache>
            </c:numRef>
          </c:val>
          <c:smooth val="0"/>
        </c:ser>
        <c:ser>
          <c:idx val="2"/>
          <c:order val="1"/>
          <c:tx>
            <c:strRef>
              <c:f>bc2a_EXCLUDED!$A$1315</c:f>
              <c:strCache>
                <c:ptCount val="1"/>
                <c:pt idx="0">
                  <c:v>State-1</c:v>
                </c:pt>
              </c:strCache>
            </c:strRef>
          </c:tx>
          <c:spPr>
            <a:ln>
              <a:solidFill>
                <a:srgbClr val="FF0000"/>
              </a:solidFill>
            </a:ln>
          </c:spPr>
          <c:marker>
            <c:symbol val="diamond"/>
            <c:size val="6"/>
            <c:spPr>
              <a:solidFill>
                <a:srgbClr val="FF0000"/>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bc2a_EXCLUDED!$F$1309:$AO$1309</c:f>
              <c:numCache>
                <c:formatCode>#,##0.0</c:formatCode>
                <c:ptCount val="36"/>
                <c:pt idx="0">
                  <c:v>86.134746666666672</c:v>
                </c:pt>
                <c:pt idx="1">
                  <c:v>84.192299999999989</c:v>
                </c:pt>
                <c:pt idx="2">
                  <c:v>88.578570000000013</c:v>
                </c:pt>
                <c:pt idx="3">
                  <c:v>88.284573333333313</c:v>
                </c:pt>
                <c:pt idx="4">
                  <c:v>87.256539999999987</c:v>
                </c:pt>
                <c:pt idx="5">
                  <c:v>82.934773333333339</c:v>
                </c:pt>
                <c:pt idx="6">
                  <c:v>80.75357666666666</c:v>
                </c:pt>
                <c:pt idx="7">
                  <c:v>82.63360999999999</c:v>
                </c:pt>
                <c:pt idx="8">
                  <c:v>81.834816666666669</c:v>
                </c:pt>
                <c:pt idx="9">
                  <c:v>85.198666666666668</c:v>
                </c:pt>
                <c:pt idx="10">
                  <c:v>84.137606666666656</c:v>
                </c:pt>
                <c:pt idx="11">
                  <c:v>83.918060000000011</c:v>
                </c:pt>
                <c:pt idx="12">
                  <c:v>82.134583333333339</c:v>
                </c:pt>
                <c:pt idx="13">
                  <c:v>79.925573333333332</c:v>
                </c:pt>
                <c:pt idx="14">
                  <c:v>84.284473333333338</c:v>
                </c:pt>
                <c:pt idx="15">
                  <c:v>84.801366666666652</c:v>
                </c:pt>
                <c:pt idx="16">
                  <c:v>89.203379999999996</c:v>
                </c:pt>
                <c:pt idx="17">
                  <c:v>89.916849999999997</c:v>
                </c:pt>
                <c:pt idx="18">
                  <c:v>93.439610000000016</c:v>
                </c:pt>
                <c:pt idx="19">
                  <c:v>91.480983333333327</c:v>
                </c:pt>
                <c:pt idx="20">
                  <c:v>90.090133333333327</c:v>
                </c:pt>
                <c:pt idx="21">
                  <c:v>89.272246666666661</c:v>
                </c:pt>
                <c:pt idx="22">
                  <c:v>89.961336666666668</c:v>
                </c:pt>
                <c:pt idx="23">
                  <c:v>89.637723333333341</c:v>
                </c:pt>
                <c:pt idx="24">
                  <c:v>87.791213333333317</c:v>
                </c:pt>
                <c:pt idx="25">
                  <c:v>84.955393333333333</c:v>
                </c:pt>
                <c:pt idx="26">
                  <c:v>84.94932</c:v>
                </c:pt>
                <c:pt idx="27">
                  <c:v>86.129513333333321</c:v>
                </c:pt>
                <c:pt idx="28">
                  <c:v>88.081036666666662</c:v>
                </c:pt>
                <c:pt idx="29">
                  <c:v>85.303146666666677</c:v>
                </c:pt>
                <c:pt idx="30">
                  <c:v>83.533829999999995</c:v>
                </c:pt>
                <c:pt idx="31">
                  <c:v>84.182399999999987</c:v>
                </c:pt>
                <c:pt idx="32">
                  <c:v>85.67416333333334</c:v>
                </c:pt>
                <c:pt idx="33">
                  <c:v>85.825716666666665</c:v>
                </c:pt>
                <c:pt idx="34">
                  <c:v>85.429073333333335</c:v>
                </c:pt>
                <c:pt idx="35">
                  <c:v>85.224833333333336</c:v>
                </c:pt>
              </c:numCache>
            </c:numRef>
          </c:val>
          <c:smooth val="0"/>
        </c:ser>
        <c:ser>
          <c:idx val="3"/>
          <c:order val="2"/>
          <c:tx>
            <c:strRef>
              <c:f>bc2a_EXCLUDED!$A$1316</c:f>
              <c:strCache>
                <c:ptCount val="1"/>
                <c:pt idx="0">
                  <c:v>State-2</c:v>
                </c:pt>
              </c:strCache>
            </c:strRef>
          </c:tx>
          <c:spPr>
            <a:ln>
              <a:solidFill>
                <a:srgbClr val="3399FF"/>
              </a:solidFill>
            </a:ln>
          </c:spPr>
          <c:marker>
            <c:symbol val="diamond"/>
            <c:size val="4"/>
            <c:spPr>
              <a:solidFill>
                <a:schemeClr val="tx2">
                  <a:lumMod val="20000"/>
                  <a:lumOff val="80000"/>
                </a:schemeClr>
              </a:solidFill>
              <a:ln>
                <a:solidFill>
                  <a:srgbClr val="3399FF"/>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bc2a_EXCLUDED!$F$1310:$AO$1310</c:f>
              <c:numCache>
                <c:formatCode>#,##0.0</c:formatCode>
                <c:ptCount val="36"/>
                <c:pt idx="0">
                  <c:v>82.00874176470586</c:v>
                </c:pt>
                <c:pt idx="1">
                  <c:v>84.531178823529402</c:v>
                </c:pt>
                <c:pt idx="2">
                  <c:v>82.411339999999996</c:v>
                </c:pt>
                <c:pt idx="3">
                  <c:v>81.051763529411758</c:v>
                </c:pt>
                <c:pt idx="4">
                  <c:v>81.711707499999989</c:v>
                </c:pt>
                <c:pt idx="5">
                  <c:v>82.318363750000003</c:v>
                </c:pt>
                <c:pt idx="6">
                  <c:v>82.225238749999988</c:v>
                </c:pt>
                <c:pt idx="7">
                  <c:v>83.063490000000002</c:v>
                </c:pt>
                <c:pt idx="8">
                  <c:v>83.498476874999994</c:v>
                </c:pt>
                <c:pt idx="9">
                  <c:v>82.562673125000003</c:v>
                </c:pt>
                <c:pt idx="10">
                  <c:v>85.023518333333314</c:v>
                </c:pt>
                <c:pt idx="11">
                  <c:v>78.4963865</c:v>
                </c:pt>
                <c:pt idx="12">
                  <c:v>80.420222380952382</c:v>
                </c:pt>
                <c:pt idx="13">
                  <c:v>80.981696190476185</c:v>
                </c:pt>
                <c:pt idx="14">
                  <c:v>79.871542083333324</c:v>
                </c:pt>
                <c:pt idx="15">
                  <c:v>77.616749600000006</c:v>
                </c:pt>
                <c:pt idx="16">
                  <c:v>79.423760000000016</c:v>
                </c:pt>
                <c:pt idx="17">
                  <c:v>81.415577096774186</c:v>
                </c:pt>
                <c:pt idx="18">
                  <c:v>83.017042333333364</c:v>
                </c:pt>
                <c:pt idx="19">
                  <c:v>81.87765172413792</c:v>
                </c:pt>
                <c:pt idx="20">
                  <c:v>81.725330344827569</c:v>
                </c:pt>
                <c:pt idx="21">
                  <c:v>80.877567058823544</c:v>
                </c:pt>
                <c:pt idx="22">
                  <c:v>81.721120645161307</c:v>
                </c:pt>
                <c:pt idx="23">
                  <c:v>81.610098275862086</c:v>
                </c:pt>
                <c:pt idx="24">
                  <c:v>81.178479629629635</c:v>
                </c:pt>
                <c:pt idx="25">
                  <c:v>81.307904444444475</c:v>
                </c:pt>
                <c:pt idx="26">
                  <c:v>79.229581428571436</c:v>
                </c:pt>
                <c:pt idx="27">
                  <c:v>77.489473076923076</c:v>
                </c:pt>
                <c:pt idx="28">
                  <c:v>79.689191153846181</c:v>
                </c:pt>
                <c:pt idx="29">
                  <c:v>77.770908846153844</c:v>
                </c:pt>
                <c:pt idx="30">
                  <c:v>76.691462592592586</c:v>
                </c:pt>
                <c:pt idx="31">
                  <c:v>75.714065000000019</c:v>
                </c:pt>
                <c:pt idx="32">
                  <c:v>76.634783846153852</c:v>
                </c:pt>
                <c:pt idx="33">
                  <c:v>76.89129111111113</c:v>
                </c:pt>
                <c:pt idx="34">
                  <c:v>77.524697407407402</c:v>
                </c:pt>
                <c:pt idx="35">
                  <c:v>76.755720370370355</c:v>
                </c:pt>
              </c:numCache>
            </c:numRef>
          </c:val>
          <c:smooth val="0"/>
        </c:ser>
        <c:ser>
          <c:idx val="4"/>
          <c:order val="3"/>
          <c:tx>
            <c:strRef>
              <c:f>bc2a_EXCLUDED!$A$1317</c:f>
              <c:strCache>
                <c:ptCount val="1"/>
                <c:pt idx="0">
                  <c:v>Foreign</c:v>
                </c:pt>
              </c:strCache>
            </c:strRef>
          </c:tx>
          <c:spPr>
            <a:ln>
              <a:solidFill>
                <a:srgbClr val="0000FF"/>
              </a:solidFill>
            </a:ln>
          </c:spPr>
          <c:marker>
            <c:symbol val="diamond"/>
            <c:size val="4"/>
            <c:spPr>
              <a:solidFill>
                <a:schemeClr val="tx2">
                  <a:lumMod val="40000"/>
                  <a:lumOff val="60000"/>
                </a:schemeClr>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bc2a_EXCLUDED!$F$1311:$AO$1311</c:f>
              <c:numCache>
                <c:formatCode>#,##0.0</c:formatCode>
                <c:ptCount val="36"/>
                <c:pt idx="0">
                  <c:v>84.11743700000001</c:v>
                </c:pt>
                <c:pt idx="1">
                  <c:v>82.309528999999998</c:v>
                </c:pt>
                <c:pt idx="2">
                  <c:v>85.227950000000007</c:v>
                </c:pt>
                <c:pt idx="3">
                  <c:v>85.26119416666667</c:v>
                </c:pt>
                <c:pt idx="4">
                  <c:v>83.564912142857139</c:v>
                </c:pt>
                <c:pt idx="5">
                  <c:v>78.635073333333338</c:v>
                </c:pt>
                <c:pt idx="6">
                  <c:v>76.842753157894734</c:v>
                </c:pt>
                <c:pt idx="7">
                  <c:v>74.374864499999973</c:v>
                </c:pt>
                <c:pt idx="8">
                  <c:v>73.526132272727267</c:v>
                </c:pt>
                <c:pt idx="9">
                  <c:v>73.962736818181824</c:v>
                </c:pt>
                <c:pt idx="10">
                  <c:v>71.443543478260878</c:v>
                </c:pt>
                <c:pt idx="11">
                  <c:v>74.007535999999988</c:v>
                </c:pt>
                <c:pt idx="12">
                  <c:v>75.415452413793119</c:v>
                </c:pt>
                <c:pt idx="13">
                  <c:v>74.205249615384616</c:v>
                </c:pt>
                <c:pt idx="14">
                  <c:v>71.152998888888888</c:v>
                </c:pt>
                <c:pt idx="15">
                  <c:v>68.875305714285716</c:v>
                </c:pt>
                <c:pt idx="16">
                  <c:v>71.33762346153847</c:v>
                </c:pt>
                <c:pt idx="17">
                  <c:v>73.372688076923083</c:v>
                </c:pt>
                <c:pt idx="18">
                  <c:v>77.025569285714326</c:v>
                </c:pt>
                <c:pt idx="19">
                  <c:v>76.426843928571415</c:v>
                </c:pt>
                <c:pt idx="20">
                  <c:v>78.003168275862066</c:v>
                </c:pt>
                <c:pt idx="21">
                  <c:v>73.806685312500008</c:v>
                </c:pt>
                <c:pt idx="22">
                  <c:v>73.476006285714263</c:v>
                </c:pt>
                <c:pt idx="23">
                  <c:v>71.344655405405405</c:v>
                </c:pt>
                <c:pt idx="24">
                  <c:v>72.303861621621621</c:v>
                </c:pt>
                <c:pt idx="25">
                  <c:v>74.351378108108108</c:v>
                </c:pt>
                <c:pt idx="26">
                  <c:v>73.512694722222236</c:v>
                </c:pt>
                <c:pt idx="27">
                  <c:v>72.614366571428576</c:v>
                </c:pt>
                <c:pt idx="28">
                  <c:v>75.055020571428571</c:v>
                </c:pt>
                <c:pt idx="29">
                  <c:v>72.815721764705913</c:v>
                </c:pt>
                <c:pt idx="30">
                  <c:v>73.861605588235278</c:v>
                </c:pt>
                <c:pt idx="31">
                  <c:v>72.495978484848493</c:v>
                </c:pt>
                <c:pt idx="32">
                  <c:v>74.54698121212121</c:v>
                </c:pt>
                <c:pt idx="33">
                  <c:v>72.755025312499995</c:v>
                </c:pt>
                <c:pt idx="34">
                  <c:v>74.988579062499994</c:v>
                </c:pt>
                <c:pt idx="35">
                  <c:v>74.208494375000001</c:v>
                </c:pt>
              </c:numCache>
            </c:numRef>
          </c:val>
          <c:smooth val="0"/>
        </c:ser>
        <c:dLbls>
          <c:showLegendKey val="0"/>
          <c:showVal val="0"/>
          <c:showCatName val="0"/>
          <c:showSerName val="0"/>
          <c:showPercent val="0"/>
          <c:showBubbleSize val="0"/>
        </c:dLbls>
        <c:marker val="1"/>
        <c:smooth val="0"/>
        <c:axId val="311093960"/>
        <c:axId val="311089648"/>
      </c:lineChart>
      <c:catAx>
        <c:axId val="311093960"/>
        <c:scaling>
          <c:orientation val="minMax"/>
        </c:scaling>
        <c:delete val="0"/>
        <c:axPos val="b"/>
        <c:majorGridlines>
          <c:spPr>
            <a:ln>
              <a:solidFill>
                <a:sysClr val="window" lastClr="FFFFFF">
                  <a:lumMod val="85000"/>
                </a:sysClr>
              </a:solidFill>
            </a:ln>
          </c:spPr>
        </c:majorGridlines>
        <c:numFmt formatCode="General" sourceLinked="0"/>
        <c:majorTickMark val="out"/>
        <c:minorTickMark val="none"/>
        <c:tickLblPos val="nextTo"/>
        <c:spPr>
          <a:ln>
            <a:solidFill>
              <a:sysClr val="window" lastClr="FFFFFF">
                <a:lumMod val="85000"/>
              </a:sysClr>
            </a:solidFill>
          </a:ln>
        </c:spPr>
        <c:txPr>
          <a:bodyPr rot="-5400000" vert="horz"/>
          <a:lstStyle/>
          <a:p>
            <a:pPr>
              <a:defRPr sz="1600"/>
            </a:pPr>
            <a:endParaRPr lang="ru-RU"/>
          </a:p>
        </c:txPr>
        <c:crossAx val="311089648"/>
        <c:crosses val="autoZero"/>
        <c:auto val="1"/>
        <c:lblAlgn val="ctr"/>
        <c:lblOffset val="100"/>
        <c:tickLblSkip val="2"/>
        <c:tickMarkSkip val="2"/>
        <c:noMultiLvlLbl val="0"/>
      </c:catAx>
      <c:valAx>
        <c:axId val="311089648"/>
        <c:scaling>
          <c:orientation val="minMax"/>
          <c:max val="100"/>
          <c:min val="1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600"/>
            </a:pPr>
            <a:endParaRPr lang="ru-RU"/>
          </a:p>
        </c:txPr>
        <c:crossAx val="311093960"/>
        <c:crosses val="autoZero"/>
        <c:crossBetween val="between"/>
      </c:valAx>
    </c:plotArea>
    <c:legend>
      <c:legendPos val="r"/>
      <c:layout>
        <c:manualLayout>
          <c:xMode val="edge"/>
          <c:yMode val="edge"/>
          <c:x val="3.0045085118631538E-3"/>
          <c:y val="0.86947325713588219"/>
          <c:w val="0.99699549148813682"/>
          <c:h val="0.13052674286411783"/>
        </c:manualLayout>
      </c:layout>
      <c:overlay val="0"/>
      <c:txPr>
        <a:bodyPr/>
        <a:lstStyle/>
        <a:p>
          <a:pPr>
            <a:defRPr sz="1600"/>
          </a:pPr>
          <a:endParaRPr lang="ru-RU"/>
        </a:p>
      </c:txPr>
    </c:legend>
    <c:plotVisOnly val="1"/>
    <c:dispBlanksAs val="gap"/>
    <c:showDLblsOverMax val="0"/>
  </c:chart>
  <c:spPr>
    <a:ln>
      <a:noFill/>
    </a:ln>
  </c:spPr>
  <c:txPr>
    <a:bodyPr/>
    <a:lstStyle/>
    <a:p>
      <a:pPr>
        <a:defRPr>
          <a:latin typeface="Cambria" panose="02040503050406030204" pitchFamily="18" charset="0"/>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78563422629552"/>
          <c:y val="7.9847310872268679E-2"/>
          <c:w val="0.80905602612367966"/>
          <c:h val="0.61475248269905491"/>
        </c:manualLayout>
      </c:layout>
      <c:lineChart>
        <c:grouping val="standard"/>
        <c:varyColors val="0"/>
        <c:ser>
          <c:idx val="0"/>
          <c:order val="0"/>
          <c:tx>
            <c:strRef>
              <c:f>bc2a_EXCLUDED!$A$1318</c:f>
              <c:strCache>
                <c:ptCount val="1"/>
                <c:pt idx="0">
                  <c:v>Private</c:v>
                </c:pt>
              </c:strCache>
            </c:strRef>
          </c:tx>
          <c:spPr>
            <a:ln>
              <a:solidFill>
                <a:schemeClr val="tx1"/>
              </a:solidFill>
            </a:ln>
          </c:spPr>
          <c:marker>
            <c:symbol val="diamond"/>
            <c:size val="4"/>
            <c:spPr>
              <a:solidFill>
                <a:schemeClr val="tx1"/>
              </a:solidFill>
              <a:ln>
                <a:solidFill>
                  <a:schemeClr val="tx1"/>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bc2a_EXCLUDED!$F$1312:$AO$1312</c:f>
              <c:numCache>
                <c:formatCode>#,##0.0</c:formatCode>
                <c:ptCount val="36"/>
                <c:pt idx="0">
                  <c:v>78.398486113989577</c:v>
                </c:pt>
                <c:pt idx="1">
                  <c:v>78.854347621440596</c:v>
                </c:pt>
                <c:pt idx="2">
                  <c:v>79.278105215946866</c:v>
                </c:pt>
                <c:pt idx="3">
                  <c:v>79.121472337662254</c:v>
                </c:pt>
                <c:pt idx="4">
                  <c:v>79.45186728896104</c:v>
                </c:pt>
                <c:pt idx="5">
                  <c:v>79.558830753205157</c:v>
                </c:pt>
                <c:pt idx="6">
                  <c:v>79.861043752012932</c:v>
                </c:pt>
                <c:pt idx="7">
                  <c:v>80.240893794788221</c:v>
                </c:pt>
                <c:pt idx="8">
                  <c:v>80.441789303079432</c:v>
                </c:pt>
                <c:pt idx="9">
                  <c:v>80.574560047169825</c:v>
                </c:pt>
                <c:pt idx="10">
                  <c:v>81.292138243774545</c:v>
                </c:pt>
                <c:pt idx="11">
                  <c:v>81.251587847309224</c:v>
                </c:pt>
                <c:pt idx="12">
                  <c:v>81.112727578027489</c:v>
                </c:pt>
                <c:pt idx="13">
                  <c:v>81.234209926199284</c:v>
                </c:pt>
                <c:pt idx="14">
                  <c:v>81.613692503082547</c:v>
                </c:pt>
                <c:pt idx="15">
                  <c:v>80.283135653846202</c:v>
                </c:pt>
                <c:pt idx="16">
                  <c:v>80.618759414062566</c:v>
                </c:pt>
                <c:pt idx="17">
                  <c:v>80.295267283464611</c:v>
                </c:pt>
                <c:pt idx="18">
                  <c:v>80.083499490861669</c:v>
                </c:pt>
                <c:pt idx="19">
                  <c:v>80.065305183246096</c:v>
                </c:pt>
                <c:pt idx="20">
                  <c:v>80.079537253613623</c:v>
                </c:pt>
                <c:pt idx="21">
                  <c:v>80.283576421568569</c:v>
                </c:pt>
                <c:pt idx="22">
                  <c:v>79.994767212895297</c:v>
                </c:pt>
                <c:pt idx="23">
                  <c:v>80.225936952264391</c:v>
                </c:pt>
                <c:pt idx="24">
                  <c:v>80.454142432762922</c:v>
                </c:pt>
                <c:pt idx="25">
                  <c:v>80.734851253676482</c:v>
                </c:pt>
                <c:pt idx="26">
                  <c:v>80.430586148148137</c:v>
                </c:pt>
                <c:pt idx="27">
                  <c:v>81.202204533333315</c:v>
                </c:pt>
                <c:pt idx="28">
                  <c:v>81.348808920353918</c:v>
                </c:pt>
                <c:pt idx="29">
                  <c:v>81.205715080769323</c:v>
                </c:pt>
                <c:pt idx="30">
                  <c:v>81.083098719590168</c:v>
                </c:pt>
                <c:pt idx="31">
                  <c:v>81.248584194373478</c:v>
                </c:pt>
                <c:pt idx="32">
                  <c:v>81.158362933673516</c:v>
                </c:pt>
                <c:pt idx="33">
                  <c:v>80.769644980793842</c:v>
                </c:pt>
                <c:pt idx="34">
                  <c:v>80.693815415584368</c:v>
                </c:pt>
                <c:pt idx="35">
                  <c:v>80.433249347536659</c:v>
                </c:pt>
              </c:numCache>
            </c:numRef>
          </c:val>
          <c:smooth val="0"/>
        </c:ser>
        <c:ser>
          <c:idx val="2"/>
          <c:order val="1"/>
          <c:tx>
            <c:strRef>
              <c:f>bc2a_EXCLUDED!$A$1315</c:f>
              <c:strCache>
                <c:ptCount val="1"/>
                <c:pt idx="0">
                  <c:v>State-1</c:v>
                </c:pt>
              </c:strCache>
            </c:strRef>
          </c:tx>
          <c:spPr>
            <a:ln>
              <a:solidFill>
                <a:srgbClr val="FF0000"/>
              </a:solidFill>
            </a:ln>
          </c:spPr>
          <c:marker>
            <c:symbol val="diamond"/>
            <c:size val="6"/>
            <c:spPr>
              <a:solidFill>
                <a:srgbClr val="FF0000"/>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bc2a_EXCLUDED!$F$1309:$AO$1309</c:f>
              <c:numCache>
                <c:formatCode>#,##0.0</c:formatCode>
                <c:ptCount val="36"/>
                <c:pt idx="0">
                  <c:v>76.314583333333346</c:v>
                </c:pt>
                <c:pt idx="1">
                  <c:v>74.448036666666667</c:v>
                </c:pt>
                <c:pt idx="2">
                  <c:v>77.321089999999984</c:v>
                </c:pt>
                <c:pt idx="3">
                  <c:v>75.241203333333331</c:v>
                </c:pt>
                <c:pt idx="4">
                  <c:v>70.76627666666667</c:v>
                </c:pt>
                <c:pt idx="5">
                  <c:v>68.90149000000001</c:v>
                </c:pt>
                <c:pt idx="6">
                  <c:v>66.974516666666659</c:v>
                </c:pt>
                <c:pt idx="7">
                  <c:v>67.173253333333335</c:v>
                </c:pt>
                <c:pt idx="8">
                  <c:v>64.908846666666662</c:v>
                </c:pt>
                <c:pt idx="9">
                  <c:v>71.018533333333338</c:v>
                </c:pt>
                <c:pt idx="10">
                  <c:v>71.700536666666665</c:v>
                </c:pt>
                <c:pt idx="11">
                  <c:v>72.449059999999989</c:v>
                </c:pt>
                <c:pt idx="12">
                  <c:v>70.682436666666661</c:v>
                </c:pt>
                <c:pt idx="13">
                  <c:v>67.830069999999992</c:v>
                </c:pt>
                <c:pt idx="14">
                  <c:v>70.283136666666664</c:v>
                </c:pt>
                <c:pt idx="15">
                  <c:v>70.822853333333327</c:v>
                </c:pt>
                <c:pt idx="16">
                  <c:v>76.695433333333327</c:v>
                </c:pt>
                <c:pt idx="17">
                  <c:v>78.412969999999987</c:v>
                </c:pt>
                <c:pt idx="18">
                  <c:v>82.471109999999996</c:v>
                </c:pt>
                <c:pt idx="19">
                  <c:v>81.991829999999993</c:v>
                </c:pt>
                <c:pt idx="20">
                  <c:v>81.762309999999999</c:v>
                </c:pt>
                <c:pt idx="21">
                  <c:v>82.203289999999996</c:v>
                </c:pt>
                <c:pt idx="22">
                  <c:v>82.574686666666665</c:v>
                </c:pt>
                <c:pt idx="23">
                  <c:v>83.520516666666666</c:v>
                </c:pt>
                <c:pt idx="24">
                  <c:v>81.328819999999993</c:v>
                </c:pt>
                <c:pt idx="25">
                  <c:v>76.774006666666665</c:v>
                </c:pt>
                <c:pt idx="26">
                  <c:v>76.71723333333334</c:v>
                </c:pt>
                <c:pt idx="27">
                  <c:v>78.401966666666667</c:v>
                </c:pt>
                <c:pt idx="28">
                  <c:v>80.022559999999999</c:v>
                </c:pt>
                <c:pt idx="29">
                  <c:v>76.557639999999992</c:v>
                </c:pt>
                <c:pt idx="30">
                  <c:v>74.84156999999999</c:v>
                </c:pt>
                <c:pt idx="31">
                  <c:v>77.075240000000008</c:v>
                </c:pt>
                <c:pt idx="32">
                  <c:v>76.761206666666666</c:v>
                </c:pt>
                <c:pt idx="33">
                  <c:v>77.752576666666656</c:v>
                </c:pt>
                <c:pt idx="34">
                  <c:v>78.206523333333337</c:v>
                </c:pt>
                <c:pt idx="35">
                  <c:v>79.077606666666668</c:v>
                </c:pt>
              </c:numCache>
            </c:numRef>
          </c:val>
          <c:smooth val="0"/>
        </c:ser>
        <c:ser>
          <c:idx val="3"/>
          <c:order val="2"/>
          <c:tx>
            <c:strRef>
              <c:f>bc2a_EXCLUDED!$A$1316</c:f>
              <c:strCache>
                <c:ptCount val="1"/>
                <c:pt idx="0">
                  <c:v>State-2</c:v>
                </c:pt>
              </c:strCache>
            </c:strRef>
          </c:tx>
          <c:spPr>
            <a:ln>
              <a:solidFill>
                <a:srgbClr val="3399FF"/>
              </a:solidFill>
            </a:ln>
          </c:spPr>
          <c:marker>
            <c:symbol val="diamond"/>
            <c:size val="4"/>
            <c:spPr>
              <a:solidFill>
                <a:schemeClr val="tx2">
                  <a:lumMod val="20000"/>
                  <a:lumOff val="80000"/>
                </a:schemeClr>
              </a:solidFill>
              <a:ln>
                <a:solidFill>
                  <a:srgbClr val="3399FF"/>
                </a:solidFill>
              </a:ln>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bc2a_EXCLUDED!$F$1310:$AO$1310</c:f>
              <c:numCache>
                <c:formatCode>#,##0.0</c:formatCode>
                <c:ptCount val="36"/>
                <c:pt idx="0">
                  <c:v>78.113906818181817</c:v>
                </c:pt>
                <c:pt idx="1">
                  <c:v>79.98171727272728</c:v>
                </c:pt>
                <c:pt idx="2">
                  <c:v>78.200952272727264</c:v>
                </c:pt>
                <c:pt idx="3">
                  <c:v>78.539528181818184</c:v>
                </c:pt>
                <c:pt idx="4">
                  <c:v>79.267754545454551</c:v>
                </c:pt>
                <c:pt idx="5">
                  <c:v>80.836413913043501</c:v>
                </c:pt>
                <c:pt idx="6">
                  <c:v>80.85709416666667</c:v>
                </c:pt>
                <c:pt idx="7">
                  <c:v>81.947139130434778</c:v>
                </c:pt>
                <c:pt idx="8">
                  <c:v>82.837367083333334</c:v>
                </c:pt>
                <c:pt idx="9">
                  <c:v>83.728808749999999</c:v>
                </c:pt>
                <c:pt idx="10">
                  <c:v>85.271212666666671</c:v>
                </c:pt>
                <c:pt idx="11">
                  <c:v>80.165475312499979</c:v>
                </c:pt>
                <c:pt idx="12">
                  <c:v>80.627655757575738</c:v>
                </c:pt>
                <c:pt idx="13">
                  <c:v>80.740604117647052</c:v>
                </c:pt>
                <c:pt idx="14">
                  <c:v>79.012594054054063</c:v>
                </c:pt>
                <c:pt idx="15">
                  <c:v>74.241078809523813</c:v>
                </c:pt>
                <c:pt idx="16">
                  <c:v>76.208949999999987</c:v>
                </c:pt>
                <c:pt idx="17">
                  <c:v>77.901073333333315</c:v>
                </c:pt>
                <c:pt idx="18">
                  <c:v>77.839255333333341</c:v>
                </c:pt>
                <c:pt idx="19">
                  <c:v>80.16521268292685</c:v>
                </c:pt>
                <c:pt idx="20">
                  <c:v>79.974504390243908</c:v>
                </c:pt>
                <c:pt idx="21">
                  <c:v>79.715933777777764</c:v>
                </c:pt>
                <c:pt idx="22">
                  <c:v>79.711824146341471</c:v>
                </c:pt>
                <c:pt idx="23">
                  <c:v>79.42111410256409</c:v>
                </c:pt>
                <c:pt idx="24">
                  <c:v>78.159482368421052</c:v>
                </c:pt>
                <c:pt idx="25">
                  <c:v>77.890999210526317</c:v>
                </c:pt>
                <c:pt idx="26">
                  <c:v>76.887289729729716</c:v>
                </c:pt>
                <c:pt idx="27">
                  <c:v>76.058254857142856</c:v>
                </c:pt>
                <c:pt idx="28">
                  <c:v>76.434964857142873</c:v>
                </c:pt>
                <c:pt idx="29">
                  <c:v>76.180696060606081</c:v>
                </c:pt>
                <c:pt idx="30">
                  <c:v>73.651545277777814</c:v>
                </c:pt>
                <c:pt idx="31">
                  <c:v>72.877397999999999</c:v>
                </c:pt>
                <c:pt idx="32">
                  <c:v>72.356168000000011</c:v>
                </c:pt>
                <c:pt idx="33">
                  <c:v>71.396665000000027</c:v>
                </c:pt>
                <c:pt idx="34">
                  <c:v>71.85725305555556</c:v>
                </c:pt>
                <c:pt idx="35">
                  <c:v>71.791651944444453</c:v>
                </c:pt>
              </c:numCache>
            </c:numRef>
          </c:val>
          <c:smooth val="0"/>
        </c:ser>
        <c:ser>
          <c:idx val="4"/>
          <c:order val="3"/>
          <c:tx>
            <c:strRef>
              <c:f>bc2a_EXCLUDED!$A$1317</c:f>
              <c:strCache>
                <c:ptCount val="1"/>
                <c:pt idx="0">
                  <c:v>Foreign</c:v>
                </c:pt>
              </c:strCache>
            </c:strRef>
          </c:tx>
          <c:spPr>
            <a:ln>
              <a:solidFill>
                <a:srgbClr val="0000FF"/>
              </a:solidFill>
            </a:ln>
          </c:spPr>
          <c:marker>
            <c:symbol val="diamond"/>
            <c:size val="4"/>
            <c:spPr>
              <a:solidFill>
                <a:schemeClr val="tx2">
                  <a:lumMod val="40000"/>
                  <a:lumOff val="60000"/>
                </a:schemeClr>
              </a:solidFill>
            </c:spPr>
          </c:marker>
          <c:cat>
            <c:strRef>
              <c:f>bc2a_EXCLUDED!$F$2:$AO$2</c:f>
              <c:strCache>
                <c:ptCount val="36"/>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pt idx="28">
                  <c:v>2012q1</c:v>
                </c:pt>
                <c:pt idx="29">
                  <c:v>2012q2</c:v>
                </c:pt>
                <c:pt idx="30">
                  <c:v>2012q3</c:v>
                </c:pt>
                <c:pt idx="31">
                  <c:v>2012q4</c:v>
                </c:pt>
                <c:pt idx="32">
                  <c:v>2013q1</c:v>
                </c:pt>
                <c:pt idx="33">
                  <c:v>2013q2</c:v>
                </c:pt>
                <c:pt idx="34">
                  <c:v>2013q3</c:v>
                </c:pt>
                <c:pt idx="35">
                  <c:v>2013q4</c:v>
                </c:pt>
              </c:strCache>
            </c:strRef>
          </c:cat>
          <c:val>
            <c:numRef>
              <c:f>bc2a_EXCLUDED!$F$1311:$AO$1311</c:f>
              <c:numCache>
                <c:formatCode>#,##0.0</c:formatCode>
                <c:ptCount val="36"/>
                <c:pt idx="0">
                  <c:v>63.738388666666673</c:v>
                </c:pt>
                <c:pt idx="1">
                  <c:v>62.49914866666667</c:v>
                </c:pt>
                <c:pt idx="2">
                  <c:v>64.75676937499999</c:v>
                </c:pt>
                <c:pt idx="3">
                  <c:v>65.018095294117657</c:v>
                </c:pt>
                <c:pt idx="4">
                  <c:v>62.209636111111109</c:v>
                </c:pt>
                <c:pt idx="5">
                  <c:v>56.2784525</c:v>
                </c:pt>
                <c:pt idx="6">
                  <c:v>58.710854090909081</c:v>
                </c:pt>
                <c:pt idx="7">
                  <c:v>54.404928181818178</c:v>
                </c:pt>
                <c:pt idx="8">
                  <c:v>54.118973750000002</c:v>
                </c:pt>
                <c:pt idx="9">
                  <c:v>54.309469200000009</c:v>
                </c:pt>
                <c:pt idx="10">
                  <c:v>56.030562592592588</c:v>
                </c:pt>
                <c:pt idx="11">
                  <c:v>55.856570967741924</c:v>
                </c:pt>
                <c:pt idx="12">
                  <c:v>57.371801515151525</c:v>
                </c:pt>
                <c:pt idx="13">
                  <c:v>56.537462727272732</c:v>
                </c:pt>
                <c:pt idx="14">
                  <c:v>55.447761818181817</c:v>
                </c:pt>
                <c:pt idx="15">
                  <c:v>54.495796470588232</c:v>
                </c:pt>
                <c:pt idx="16">
                  <c:v>57.634243333333337</c:v>
                </c:pt>
                <c:pt idx="17">
                  <c:v>60.252259393939397</c:v>
                </c:pt>
                <c:pt idx="18">
                  <c:v>61.142385428571416</c:v>
                </c:pt>
                <c:pt idx="19">
                  <c:v>61.743313428571412</c:v>
                </c:pt>
                <c:pt idx="20">
                  <c:v>63.120466285714301</c:v>
                </c:pt>
                <c:pt idx="21">
                  <c:v>60.658228499999993</c:v>
                </c:pt>
                <c:pt idx="22">
                  <c:v>61.140593809523807</c:v>
                </c:pt>
                <c:pt idx="23">
                  <c:v>60.805163181818209</c:v>
                </c:pt>
                <c:pt idx="24">
                  <c:v>61.498685909090902</c:v>
                </c:pt>
                <c:pt idx="25">
                  <c:v>62.022117954545472</c:v>
                </c:pt>
                <c:pt idx="26">
                  <c:v>62.591215348837224</c:v>
                </c:pt>
                <c:pt idx="27">
                  <c:v>61.963357380952381</c:v>
                </c:pt>
                <c:pt idx="28">
                  <c:v>62.476689790697684</c:v>
                </c:pt>
                <c:pt idx="29">
                  <c:v>60.874225238095242</c:v>
                </c:pt>
                <c:pt idx="30">
                  <c:v>63.422460731707325</c:v>
                </c:pt>
                <c:pt idx="31">
                  <c:v>62.624588000000017</c:v>
                </c:pt>
                <c:pt idx="32">
                  <c:v>63.564164749999996</c:v>
                </c:pt>
                <c:pt idx="33">
                  <c:v>61.642148205128201</c:v>
                </c:pt>
                <c:pt idx="34">
                  <c:v>63.686365641025624</c:v>
                </c:pt>
                <c:pt idx="35">
                  <c:v>62.822336315789471</c:v>
                </c:pt>
              </c:numCache>
            </c:numRef>
          </c:val>
          <c:smooth val="0"/>
        </c:ser>
        <c:dLbls>
          <c:showLegendKey val="0"/>
          <c:showVal val="0"/>
          <c:showCatName val="0"/>
          <c:showSerName val="0"/>
          <c:showPercent val="0"/>
          <c:showBubbleSize val="0"/>
        </c:dLbls>
        <c:marker val="1"/>
        <c:smooth val="0"/>
        <c:axId val="311094352"/>
        <c:axId val="311095136"/>
      </c:lineChart>
      <c:catAx>
        <c:axId val="311094352"/>
        <c:scaling>
          <c:orientation val="minMax"/>
        </c:scaling>
        <c:delete val="0"/>
        <c:axPos val="b"/>
        <c:majorGridlines>
          <c:spPr>
            <a:ln>
              <a:solidFill>
                <a:sysClr val="window" lastClr="FFFFFF">
                  <a:lumMod val="85000"/>
                </a:sysClr>
              </a:solidFill>
            </a:ln>
          </c:spPr>
        </c:majorGridlines>
        <c:numFmt formatCode="General" sourceLinked="0"/>
        <c:majorTickMark val="out"/>
        <c:minorTickMark val="none"/>
        <c:tickLblPos val="nextTo"/>
        <c:spPr>
          <a:ln>
            <a:solidFill>
              <a:sysClr val="window" lastClr="FFFFFF">
                <a:lumMod val="85000"/>
              </a:sysClr>
            </a:solidFill>
          </a:ln>
        </c:spPr>
        <c:txPr>
          <a:bodyPr rot="-5400000" vert="horz"/>
          <a:lstStyle/>
          <a:p>
            <a:pPr>
              <a:defRPr sz="1600"/>
            </a:pPr>
            <a:endParaRPr lang="ru-RU"/>
          </a:p>
        </c:txPr>
        <c:crossAx val="311095136"/>
        <c:crosses val="autoZero"/>
        <c:auto val="1"/>
        <c:lblAlgn val="ctr"/>
        <c:lblOffset val="100"/>
        <c:tickLblSkip val="2"/>
        <c:tickMarkSkip val="2"/>
        <c:noMultiLvlLbl val="0"/>
      </c:catAx>
      <c:valAx>
        <c:axId val="311095136"/>
        <c:scaling>
          <c:orientation val="minMax"/>
          <c:max val="100"/>
          <c:min val="1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600"/>
            </a:pPr>
            <a:endParaRPr lang="ru-RU"/>
          </a:p>
        </c:txPr>
        <c:crossAx val="311094352"/>
        <c:crosses val="autoZero"/>
        <c:crossBetween val="between"/>
      </c:valAx>
    </c:plotArea>
    <c:legend>
      <c:legendPos val="r"/>
      <c:layout>
        <c:manualLayout>
          <c:xMode val="edge"/>
          <c:yMode val="edge"/>
          <c:x val="3.0045085118631538E-3"/>
          <c:y val="0.86947325713588219"/>
          <c:w val="0.99699549148813682"/>
          <c:h val="0.13052674286411783"/>
        </c:manualLayout>
      </c:layout>
      <c:overlay val="0"/>
      <c:txPr>
        <a:bodyPr/>
        <a:lstStyle/>
        <a:p>
          <a:pPr>
            <a:defRPr sz="1600"/>
          </a:pPr>
          <a:endParaRPr lang="ru-RU"/>
        </a:p>
      </c:txPr>
    </c:legend>
    <c:plotVisOnly val="1"/>
    <c:dispBlanksAs val="gap"/>
    <c:showDLblsOverMax val="0"/>
  </c:chart>
  <c:spPr>
    <a:ln>
      <a:noFill/>
    </a:ln>
  </c:spPr>
  <c:txPr>
    <a:bodyPr/>
    <a:lstStyle/>
    <a:p>
      <a:pPr>
        <a:defRPr>
          <a:latin typeface="Cambria" panose="02040503050406030204" pitchFamily="18" charset="0"/>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0.15584</cdr:x>
      <cdr:y>0.75472</cdr:y>
    </cdr:from>
    <cdr:to>
      <cdr:x>0.95186</cdr:x>
      <cdr:y>0.85293</cdr:y>
    </cdr:to>
    <cdr:sp macro="" textlink="">
      <cdr:nvSpPr>
        <cdr:cNvPr id="2" name="TextBox 1"/>
        <cdr:cNvSpPr txBox="1"/>
      </cdr:nvSpPr>
      <cdr:spPr>
        <a:xfrm xmlns:a="http://schemas.openxmlformats.org/drawingml/2006/main">
          <a:off x="864096" y="2880320"/>
          <a:ext cx="4413625" cy="3748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0" dirty="0">
              <a:latin typeface="Cambria" panose="02040503050406030204" pitchFamily="18" charset="0"/>
              <a:cs typeface="Times New Roman" panose="02020603050405020304" pitchFamily="18" charset="0"/>
            </a:rPr>
            <a:t>Bank-level SFA-scores</a:t>
          </a:r>
          <a:endParaRPr lang="ru-RU" sz="1600" b="0" dirty="0">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1.80355E-7</cdr:x>
      <cdr:y>0.01697</cdr:y>
    </cdr:from>
    <cdr:to>
      <cdr:x>0.06494</cdr:x>
      <cdr:y>0.77359</cdr:y>
    </cdr:to>
    <cdr:sp macro="" textlink="">
      <cdr:nvSpPr>
        <cdr:cNvPr id="3" name="TextBox 1"/>
        <cdr:cNvSpPr txBox="1"/>
      </cdr:nvSpPr>
      <cdr:spPr>
        <a:xfrm xmlns:a="http://schemas.openxmlformats.org/drawingml/2006/main" rot="16200000">
          <a:off x="-1263761" y="1328527"/>
          <a:ext cx="2887564" cy="360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tx1"/>
              </a:solidFill>
              <a:latin typeface="Cambria" panose="02040503050406030204" pitchFamily="18" charset="0"/>
              <a:cs typeface="Times New Roman" panose="02020603050405020304" pitchFamily="18" charset="0"/>
            </a:rPr>
            <a:t>% of total number of banks</a:t>
          </a:r>
          <a:endParaRPr lang="ru-RU" sz="1600" b="0" dirty="0">
            <a:solidFill>
              <a:schemeClr val="tx1"/>
            </a:solidFill>
            <a:latin typeface="Cambria" panose="020405030504060302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0.01535</cdr:x>
      <cdr:y>0.02661</cdr:y>
    </cdr:from>
    <cdr:to>
      <cdr:x>0.09192</cdr:x>
      <cdr:y>0.68504</cdr:y>
    </cdr:to>
    <cdr:sp macro="" textlink="">
      <cdr:nvSpPr>
        <cdr:cNvPr id="3" name="TextBox 1"/>
        <cdr:cNvSpPr txBox="1"/>
      </cdr:nvSpPr>
      <cdr:spPr>
        <a:xfrm xmlns:a="http://schemas.openxmlformats.org/drawingml/2006/main" rot="16200000">
          <a:off x="-733999" y="850251"/>
          <a:ext cx="1778201" cy="2214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ysClr val="windowText" lastClr="000000"/>
              </a:solidFill>
              <a:latin typeface="Cambria" panose="02040503050406030204" pitchFamily="18" charset="0"/>
              <a:cs typeface="Times New Roman" panose="02020603050405020304" pitchFamily="18" charset="0"/>
            </a:rPr>
            <a:t>Banks' </a:t>
          </a:r>
          <a:r>
            <a:rPr lang="en-US" sz="1600" b="0" dirty="0" smtClean="0">
              <a:solidFill>
                <a:sysClr val="windowText" lastClr="000000"/>
              </a:solidFill>
              <a:latin typeface="Cambria" panose="02040503050406030204" pitchFamily="18" charset="0"/>
              <a:cs typeface="Times New Roman" panose="02020603050405020304" pitchFamily="18" charset="0"/>
            </a:rPr>
            <a:t>SFA scores</a:t>
          </a:r>
          <a:endParaRPr lang="ru-RU" sz="1600" b="0" dirty="0">
            <a:solidFill>
              <a:sysClr val="windowText" lastClr="000000"/>
            </a:solidFill>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0.17857</cdr:x>
      <cdr:y>0</cdr:y>
    </cdr:from>
    <cdr:to>
      <cdr:x>1</cdr:x>
      <cdr:y>0.09421</cdr:y>
    </cdr:to>
    <cdr:sp macro="" textlink="">
      <cdr:nvSpPr>
        <cdr:cNvPr id="4" name="TextBox 3"/>
        <cdr:cNvSpPr txBox="1"/>
      </cdr:nvSpPr>
      <cdr:spPr>
        <a:xfrm xmlns:a="http://schemas.openxmlformats.org/drawingml/2006/main">
          <a:off x="720080" y="0"/>
          <a:ext cx="3312368" cy="352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i="0" dirty="0">
              <a:latin typeface="Cambria" panose="02040503050406030204" pitchFamily="18" charset="0"/>
              <a:cs typeface="Times New Roman" panose="02020603050405020304" pitchFamily="18" charset="0"/>
            </a:rPr>
            <a:t>100</a:t>
          </a:r>
          <a:r>
            <a:rPr lang="en-US" sz="1600" i="0" baseline="0" dirty="0">
              <a:latin typeface="Cambria" panose="02040503050406030204" pitchFamily="18" charset="0"/>
              <a:cs typeface="Times New Roman" panose="02020603050405020304" pitchFamily="18" charset="0"/>
            </a:rPr>
            <a:t> - </a:t>
          </a:r>
          <a:r>
            <a:rPr lang="en-US" sz="1600" i="0" dirty="0">
              <a:latin typeface="Cambria" panose="02040503050406030204" pitchFamily="18" charset="0"/>
              <a:cs typeface="Times New Roman" panose="02020603050405020304" pitchFamily="18" charset="0"/>
            </a:rPr>
            <a:t>Efficiency frontier</a:t>
          </a:r>
          <a:endParaRPr lang="ru-RU" sz="1600" i="0" dirty="0">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0.53571</cdr:x>
      <cdr:y>0.09615</cdr:y>
    </cdr:from>
    <cdr:to>
      <cdr:x>0.64286</cdr:x>
      <cdr:y>0.69443</cdr:y>
    </cdr:to>
    <cdr:sp macro="" textlink="">
      <cdr:nvSpPr>
        <cdr:cNvPr id="5" name="Rectangle 4"/>
        <cdr:cNvSpPr/>
      </cdr:nvSpPr>
      <cdr:spPr>
        <a:xfrm xmlns:a="http://schemas.openxmlformats.org/drawingml/2006/main">
          <a:off x="2160241" y="360026"/>
          <a:ext cx="432048" cy="2240209"/>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pPr indent="1439863" algn="ctr"/>
          <a:r>
            <a:rPr lang="en-US" sz="1600" b="1" dirty="0" smtClean="0">
              <a:solidFill>
                <a:schemeClr val="bg1">
                  <a:lumMod val="65000"/>
                </a:schemeClr>
              </a:solidFill>
              <a:latin typeface="Times New Roman" panose="02020603050405020304" pitchFamily="18" charset="0"/>
              <a:cs typeface="Times New Roman" panose="02020603050405020304" pitchFamily="18" charset="0"/>
            </a:rPr>
            <a:t>CRISIS</a:t>
          </a:r>
          <a:endParaRPr lang="ru-RU" sz="1600" b="1" dirty="0">
            <a:solidFill>
              <a:schemeClr val="bg1">
                <a:lumMod val="65000"/>
              </a:schemeClr>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0.09434</cdr:x>
      <cdr:y>0.71154</cdr:y>
    </cdr:to>
    <cdr:sp macro="" textlink="">
      <cdr:nvSpPr>
        <cdr:cNvPr id="3" name="TextBox 1"/>
        <cdr:cNvSpPr txBox="1"/>
      </cdr:nvSpPr>
      <cdr:spPr>
        <a:xfrm xmlns:a="http://schemas.openxmlformats.org/drawingml/2006/main" rot="16200000">
          <a:off x="-1152128" y="1152127"/>
          <a:ext cx="266429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ysClr val="windowText" lastClr="000000"/>
              </a:solidFill>
              <a:latin typeface="Cambria" panose="02040503050406030204" pitchFamily="18" charset="0"/>
              <a:cs typeface="Times New Roman" panose="02020603050405020304" pitchFamily="18" charset="0"/>
            </a:rPr>
            <a:t>Banks' </a:t>
          </a:r>
          <a:r>
            <a:rPr lang="en-US" sz="1600" b="0" dirty="0" smtClean="0">
              <a:solidFill>
                <a:sysClr val="windowText" lastClr="000000"/>
              </a:solidFill>
              <a:latin typeface="Cambria" panose="02040503050406030204" pitchFamily="18" charset="0"/>
              <a:cs typeface="Times New Roman" panose="02020603050405020304" pitchFamily="18" charset="0"/>
            </a:rPr>
            <a:t>SFA scores</a:t>
          </a:r>
          <a:endParaRPr lang="ru-RU" sz="1600" b="0" dirty="0">
            <a:solidFill>
              <a:sysClr val="windowText" lastClr="000000"/>
            </a:solidFill>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0.15094</cdr:x>
      <cdr:y>0</cdr:y>
    </cdr:from>
    <cdr:to>
      <cdr:x>1</cdr:x>
      <cdr:y>0.09615</cdr:y>
    </cdr:to>
    <cdr:sp macro="" textlink="">
      <cdr:nvSpPr>
        <cdr:cNvPr id="4" name="TextBox 3"/>
        <cdr:cNvSpPr txBox="1"/>
      </cdr:nvSpPr>
      <cdr:spPr>
        <a:xfrm xmlns:a="http://schemas.openxmlformats.org/drawingml/2006/main">
          <a:off x="576065" y="0"/>
          <a:ext cx="3240359"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i="0" dirty="0">
              <a:solidFill>
                <a:sysClr val="windowText" lastClr="000000"/>
              </a:solidFill>
              <a:latin typeface="Cambria" panose="02040503050406030204" pitchFamily="18" charset="0"/>
              <a:cs typeface="Times New Roman" panose="02020603050405020304" pitchFamily="18" charset="0"/>
            </a:rPr>
            <a:t>100</a:t>
          </a:r>
          <a:r>
            <a:rPr lang="en-US" sz="1600" i="0" baseline="0" dirty="0">
              <a:solidFill>
                <a:sysClr val="windowText" lastClr="000000"/>
              </a:solidFill>
              <a:latin typeface="Cambria" panose="02040503050406030204" pitchFamily="18" charset="0"/>
              <a:cs typeface="Times New Roman" panose="02020603050405020304" pitchFamily="18" charset="0"/>
            </a:rPr>
            <a:t> - </a:t>
          </a:r>
          <a:r>
            <a:rPr lang="en-US" sz="1600" i="0" dirty="0">
              <a:solidFill>
                <a:sysClr val="windowText" lastClr="000000"/>
              </a:solidFill>
              <a:latin typeface="Cambria" panose="02040503050406030204" pitchFamily="18" charset="0"/>
              <a:cs typeface="Times New Roman" panose="02020603050405020304" pitchFamily="18" charset="0"/>
            </a:rPr>
            <a:t>Efficiency frontier</a:t>
          </a:r>
          <a:endParaRPr lang="ru-RU" sz="1600" i="0" dirty="0">
            <a:solidFill>
              <a:sysClr val="windowText" lastClr="000000"/>
            </a:solidFill>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0.5283</cdr:x>
      <cdr:y>0.09615</cdr:y>
    </cdr:from>
    <cdr:to>
      <cdr:x>0.64151</cdr:x>
      <cdr:y>0.69443</cdr:y>
    </cdr:to>
    <cdr:sp macro="" textlink="">
      <cdr:nvSpPr>
        <cdr:cNvPr id="6" name="Rectangle 5"/>
        <cdr:cNvSpPr/>
      </cdr:nvSpPr>
      <cdr:spPr>
        <a:xfrm xmlns:a="http://schemas.openxmlformats.org/drawingml/2006/main">
          <a:off x="2016225" y="360040"/>
          <a:ext cx="432048" cy="2240209"/>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600" b="1" dirty="0" smtClean="0">
              <a:solidFill>
                <a:schemeClr val="bg1">
                  <a:lumMod val="65000"/>
                </a:schemeClr>
              </a:solidFill>
              <a:latin typeface="Times New Roman" panose="02020603050405020304" pitchFamily="18" charset="0"/>
              <a:cs typeface="Times New Roman" panose="02020603050405020304" pitchFamily="18" charset="0"/>
            </a:rPr>
            <a:t>CRISIS</a:t>
          </a:r>
          <a:endParaRPr lang="ru-RU" sz="1600" b="1" dirty="0">
            <a:solidFill>
              <a:schemeClr val="bg1">
                <a:lumMod val="65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0.13158</cdr:x>
      <cdr:y>0.01667</cdr:y>
    </cdr:from>
    <cdr:to>
      <cdr:x>0.92105</cdr:x>
      <cdr:y>0.08012</cdr:y>
    </cdr:to>
    <cdr:sp macro="" textlink="">
      <cdr:nvSpPr>
        <cdr:cNvPr id="4" name="TextBox 3"/>
        <cdr:cNvSpPr txBox="1"/>
      </cdr:nvSpPr>
      <cdr:spPr>
        <a:xfrm xmlns:a="http://schemas.openxmlformats.org/drawingml/2006/main">
          <a:off x="720080" y="72008"/>
          <a:ext cx="4320480" cy="274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0" i="0" dirty="0">
              <a:latin typeface="Cambria" panose="02040503050406030204" pitchFamily="18" charset="0"/>
            </a:rPr>
            <a:t>100</a:t>
          </a:r>
          <a:r>
            <a:rPr lang="en-US" sz="1600" b="0" i="0" baseline="0" dirty="0">
              <a:latin typeface="Cambria" panose="02040503050406030204" pitchFamily="18" charset="0"/>
            </a:rPr>
            <a:t> - </a:t>
          </a:r>
          <a:r>
            <a:rPr lang="en-US" sz="1600" b="0" i="0" dirty="0">
              <a:latin typeface="Cambria" panose="02040503050406030204" pitchFamily="18" charset="0"/>
            </a:rPr>
            <a:t>Efficiency frontier</a:t>
          </a:r>
          <a:endParaRPr lang="ru-RU" sz="1600" b="0" i="0" dirty="0">
            <a:latin typeface="Cambria" panose="02040503050406030204" pitchFamily="18" charset="0"/>
          </a:endParaRPr>
        </a:p>
      </cdr:txBody>
    </cdr:sp>
  </cdr:relSizeAnchor>
  <cdr:relSizeAnchor xmlns:cdr="http://schemas.openxmlformats.org/drawingml/2006/chartDrawing">
    <cdr:from>
      <cdr:x>0.52381</cdr:x>
      <cdr:y>0.1</cdr:y>
    </cdr:from>
    <cdr:to>
      <cdr:x>0.64286</cdr:x>
      <cdr:y>0.67611</cdr:y>
    </cdr:to>
    <cdr:sp macro="" textlink="">
      <cdr:nvSpPr>
        <cdr:cNvPr id="5" name="Rectangle 4"/>
        <cdr:cNvSpPr/>
      </cdr:nvSpPr>
      <cdr:spPr>
        <a:xfrm xmlns:a="http://schemas.openxmlformats.org/drawingml/2006/main">
          <a:off x="3168352" y="432048"/>
          <a:ext cx="720080" cy="2489081"/>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a:solidFill>
                <a:schemeClr val="tx2">
                  <a:lumMod val="75000"/>
                </a:schemeClr>
              </a:solidFill>
            </a:rPr>
            <a:t>CRISIS</a:t>
          </a:r>
          <a:endParaRPr lang="ru-RU" sz="1200" b="1" dirty="0">
            <a:solidFill>
              <a:schemeClr val="tx2">
                <a:lumMod val="75000"/>
              </a:schemeClr>
            </a:solidFill>
          </a:endParaRPr>
        </a:p>
      </cdr:txBody>
    </cdr:sp>
  </cdr:relSizeAnchor>
  <cdr:relSizeAnchor xmlns:cdr="http://schemas.openxmlformats.org/drawingml/2006/chartDrawing">
    <cdr:from>
      <cdr:x>0.02059</cdr:x>
      <cdr:y>0.03482</cdr:y>
    </cdr:from>
    <cdr:to>
      <cdr:x>0.07701</cdr:x>
      <cdr:y>0.60546</cdr:y>
    </cdr:to>
    <cdr:sp macro="" textlink="">
      <cdr:nvSpPr>
        <cdr:cNvPr id="6" name="TextBox 1"/>
        <cdr:cNvSpPr txBox="1"/>
      </cdr:nvSpPr>
      <cdr:spPr>
        <a:xfrm xmlns:a="http://schemas.openxmlformats.org/drawingml/2006/main" rot="16200000">
          <a:off x="-965637" y="1228774"/>
          <a:ext cx="2465436" cy="308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ysClr val="windowText" lastClr="000000"/>
              </a:solidFill>
              <a:latin typeface="Cambria" panose="02040503050406030204" pitchFamily="18" charset="0"/>
              <a:cs typeface="Times New Roman" panose="02020603050405020304" pitchFamily="18" charset="0"/>
            </a:rPr>
            <a:t>Banks' </a:t>
          </a:r>
          <a:r>
            <a:rPr lang="en-US" sz="1600" b="0" dirty="0" smtClean="0">
              <a:solidFill>
                <a:sysClr val="windowText" lastClr="000000"/>
              </a:solidFill>
              <a:latin typeface="Cambria" panose="02040503050406030204" pitchFamily="18" charset="0"/>
              <a:cs typeface="Times New Roman" panose="02020603050405020304" pitchFamily="18" charset="0"/>
            </a:rPr>
            <a:t>SFA scores</a:t>
          </a:r>
          <a:endParaRPr lang="ru-RU" sz="1600" b="0" dirty="0">
            <a:solidFill>
              <a:sysClr val="windowText" lastClr="000000"/>
            </a:solidFill>
            <a:latin typeface="Cambria" panose="020405030504060302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0.17333</cdr:x>
      <cdr:y>0</cdr:y>
    </cdr:from>
    <cdr:to>
      <cdr:x>0.86667</cdr:x>
      <cdr:y>0.06345</cdr:y>
    </cdr:to>
    <cdr:sp macro="" textlink="">
      <cdr:nvSpPr>
        <cdr:cNvPr id="4" name="TextBox 3"/>
        <cdr:cNvSpPr txBox="1"/>
      </cdr:nvSpPr>
      <cdr:spPr>
        <a:xfrm xmlns:a="http://schemas.openxmlformats.org/drawingml/2006/main">
          <a:off x="936104" y="0"/>
          <a:ext cx="3744416" cy="283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i="0" dirty="0">
              <a:latin typeface="Cambria" panose="02040503050406030204" pitchFamily="18" charset="0"/>
            </a:rPr>
            <a:t>100</a:t>
          </a:r>
          <a:r>
            <a:rPr lang="en-US" sz="1600" i="0" baseline="0" dirty="0">
              <a:latin typeface="Cambria" panose="02040503050406030204" pitchFamily="18" charset="0"/>
            </a:rPr>
            <a:t> - </a:t>
          </a:r>
          <a:r>
            <a:rPr lang="en-US" sz="1600" i="0" dirty="0">
              <a:latin typeface="Cambria" panose="02040503050406030204" pitchFamily="18" charset="0"/>
            </a:rPr>
            <a:t>Efficiency frontier</a:t>
          </a:r>
          <a:endParaRPr lang="ru-RU" sz="1600" i="0" dirty="0">
            <a:latin typeface="Cambria" panose="02040503050406030204" pitchFamily="18" charset="0"/>
          </a:endParaRPr>
        </a:p>
      </cdr:txBody>
    </cdr:sp>
  </cdr:relSizeAnchor>
  <cdr:relSizeAnchor xmlns:cdr="http://schemas.openxmlformats.org/drawingml/2006/chartDrawing">
    <cdr:from>
      <cdr:x>0.53333</cdr:x>
      <cdr:y>0.09677</cdr:y>
    </cdr:from>
    <cdr:to>
      <cdr:x>0.65333</cdr:x>
      <cdr:y>0.69348</cdr:y>
    </cdr:to>
    <cdr:sp macro="" textlink="">
      <cdr:nvSpPr>
        <cdr:cNvPr id="5" name="Rectangle 4"/>
        <cdr:cNvSpPr/>
      </cdr:nvSpPr>
      <cdr:spPr>
        <a:xfrm xmlns:a="http://schemas.openxmlformats.org/drawingml/2006/main">
          <a:off x="2880320" y="432048"/>
          <a:ext cx="648072" cy="2663991"/>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sz="1200" b="1" dirty="0" smtClean="0">
            <a:solidFill>
              <a:schemeClr val="tx2">
                <a:lumMod val="75000"/>
              </a:schemeClr>
            </a:solidFill>
          </a:endParaRPr>
        </a:p>
        <a:p xmlns:a="http://schemas.openxmlformats.org/drawingml/2006/main">
          <a:pPr algn="ctr"/>
          <a:endParaRPr lang="en-US" sz="1200" b="1" dirty="0">
            <a:solidFill>
              <a:schemeClr val="tx2">
                <a:lumMod val="75000"/>
              </a:schemeClr>
            </a:solidFill>
          </a:endParaRPr>
        </a:p>
        <a:p xmlns:a="http://schemas.openxmlformats.org/drawingml/2006/main">
          <a:pPr algn="ctr"/>
          <a:endParaRPr lang="en-US" sz="1200" b="1" dirty="0" smtClean="0">
            <a:solidFill>
              <a:schemeClr val="tx2">
                <a:lumMod val="75000"/>
              </a:schemeClr>
            </a:solidFill>
          </a:endParaRPr>
        </a:p>
        <a:p xmlns:a="http://schemas.openxmlformats.org/drawingml/2006/main">
          <a:pPr algn="ctr"/>
          <a:endParaRPr lang="en-US" sz="1200" b="1" dirty="0">
            <a:solidFill>
              <a:schemeClr val="tx2">
                <a:lumMod val="75000"/>
              </a:schemeClr>
            </a:solidFill>
          </a:endParaRPr>
        </a:p>
        <a:p xmlns:a="http://schemas.openxmlformats.org/drawingml/2006/main">
          <a:pPr algn="ctr"/>
          <a:endParaRPr lang="en-US" sz="1200" b="1" dirty="0" smtClean="0">
            <a:solidFill>
              <a:schemeClr val="tx2">
                <a:lumMod val="75000"/>
              </a:schemeClr>
            </a:solidFill>
          </a:endParaRPr>
        </a:p>
        <a:p xmlns:a="http://schemas.openxmlformats.org/drawingml/2006/main">
          <a:pPr algn="ctr"/>
          <a:endParaRPr lang="en-US" sz="1200" b="1" dirty="0">
            <a:solidFill>
              <a:schemeClr val="tx2">
                <a:lumMod val="75000"/>
              </a:schemeClr>
            </a:solidFill>
          </a:endParaRPr>
        </a:p>
        <a:p xmlns:a="http://schemas.openxmlformats.org/drawingml/2006/main">
          <a:pPr algn="ctr"/>
          <a:endParaRPr lang="en-US" sz="1200" b="1" dirty="0" smtClean="0">
            <a:solidFill>
              <a:schemeClr val="tx2">
                <a:lumMod val="75000"/>
              </a:schemeClr>
            </a:solidFill>
          </a:endParaRPr>
        </a:p>
        <a:p xmlns:a="http://schemas.openxmlformats.org/drawingml/2006/main">
          <a:pPr algn="ctr"/>
          <a:r>
            <a:rPr lang="en-US" sz="1200" b="1" dirty="0" smtClean="0">
              <a:solidFill>
                <a:schemeClr val="tx2">
                  <a:lumMod val="75000"/>
                </a:schemeClr>
              </a:solidFill>
            </a:rPr>
            <a:t>CRISIS</a:t>
          </a:r>
          <a:endParaRPr lang="ru-RU" sz="1200" b="1" dirty="0">
            <a:solidFill>
              <a:schemeClr val="tx2">
                <a:lumMod val="75000"/>
              </a:schemeClr>
            </a:solidFill>
          </a:endParaRPr>
        </a:p>
      </cdr:txBody>
    </cdr:sp>
  </cdr:relSizeAnchor>
  <cdr:relSizeAnchor xmlns:cdr="http://schemas.openxmlformats.org/drawingml/2006/chartDrawing">
    <cdr:from>
      <cdr:x>0.02087</cdr:x>
      <cdr:y>0.0337</cdr:y>
    </cdr:from>
    <cdr:to>
      <cdr:x>0.07804</cdr:x>
      <cdr:y>0.58593</cdr:y>
    </cdr:to>
    <cdr:sp macro="" textlink="">
      <cdr:nvSpPr>
        <cdr:cNvPr id="6" name="TextBox 1"/>
        <cdr:cNvSpPr txBox="1"/>
      </cdr:nvSpPr>
      <cdr:spPr>
        <a:xfrm xmlns:a="http://schemas.openxmlformats.org/drawingml/2006/main" rot="16200000">
          <a:off x="-965637" y="1228774"/>
          <a:ext cx="2465436" cy="308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ysClr val="windowText" lastClr="000000"/>
              </a:solidFill>
              <a:latin typeface="Cambria" panose="02040503050406030204" pitchFamily="18" charset="0"/>
              <a:cs typeface="Times New Roman" panose="02020603050405020304" pitchFamily="18" charset="0"/>
            </a:rPr>
            <a:t>Banks' </a:t>
          </a:r>
          <a:r>
            <a:rPr lang="en-US" sz="1600" b="0" dirty="0" smtClean="0">
              <a:solidFill>
                <a:sysClr val="windowText" lastClr="000000"/>
              </a:solidFill>
              <a:latin typeface="Cambria" panose="02040503050406030204" pitchFamily="18" charset="0"/>
              <a:cs typeface="Times New Roman" panose="02020603050405020304" pitchFamily="18" charset="0"/>
            </a:rPr>
            <a:t>SFA scores</a:t>
          </a:r>
          <a:endParaRPr lang="ru-RU" sz="1600" b="0" dirty="0">
            <a:solidFill>
              <a:sysClr val="windowText" lastClr="000000"/>
            </a:solidFill>
            <a:latin typeface="Cambria" panose="020405030504060302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0.21519</cdr:x>
      <cdr:y>0</cdr:y>
    </cdr:from>
    <cdr:to>
      <cdr:x>0.89873</cdr:x>
      <cdr:y>0.06345</cdr:y>
    </cdr:to>
    <cdr:sp macro="" textlink="">
      <cdr:nvSpPr>
        <cdr:cNvPr id="4" name="TextBox 3"/>
        <cdr:cNvSpPr txBox="1"/>
      </cdr:nvSpPr>
      <cdr:spPr>
        <a:xfrm xmlns:a="http://schemas.openxmlformats.org/drawingml/2006/main">
          <a:off x="1224136" y="0"/>
          <a:ext cx="3888432" cy="283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i="0" dirty="0">
              <a:latin typeface="Cambria" panose="02040503050406030204" pitchFamily="18" charset="0"/>
            </a:rPr>
            <a:t>100</a:t>
          </a:r>
          <a:r>
            <a:rPr lang="en-US" sz="1600" i="0" baseline="0" dirty="0">
              <a:latin typeface="Cambria" panose="02040503050406030204" pitchFamily="18" charset="0"/>
            </a:rPr>
            <a:t> - </a:t>
          </a:r>
          <a:r>
            <a:rPr lang="en-US" sz="1600" i="0" dirty="0">
              <a:latin typeface="Cambria" panose="02040503050406030204" pitchFamily="18" charset="0"/>
            </a:rPr>
            <a:t>Efficiency frontier</a:t>
          </a:r>
          <a:endParaRPr lang="ru-RU" sz="1600" i="0" dirty="0">
            <a:latin typeface="Cambria" panose="02040503050406030204" pitchFamily="18" charset="0"/>
          </a:endParaRPr>
        </a:p>
      </cdr:txBody>
    </cdr:sp>
  </cdr:relSizeAnchor>
  <cdr:relSizeAnchor xmlns:cdr="http://schemas.openxmlformats.org/drawingml/2006/chartDrawing">
    <cdr:from>
      <cdr:x>0.53165</cdr:x>
      <cdr:y>0.08065</cdr:y>
    </cdr:from>
    <cdr:to>
      <cdr:x>0.64557</cdr:x>
      <cdr:y>0.69348</cdr:y>
    </cdr:to>
    <cdr:sp macro="" textlink="">
      <cdr:nvSpPr>
        <cdr:cNvPr id="5" name="Rectangle 4"/>
        <cdr:cNvSpPr/>
      </cdr:nvSpPr>
      <cdr:spPr>
        <a:xfrm xmlns:a="http://schemas.openxmlformats.org/drawingml/2006/main">
          <a:off x="3024336" y="360040"/>
          <a:ext cx="648072" cy="2735999"/>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dirty="0">
              <a:solidFill>
                <a:schemeClr val="tx2">
                  <a:lumMod val="75000"/>
                </a:schemeClr>
              </a:solidFill>
              <a:latin typeface="Aharoni" panose="02010803020104030203" pitchFamily="2" charset="-79"/>
              <a:cs typeface="Aharoni" panose="02010803020104030203" pitchFamily="2" charset="-79"/>
            </a:rPr>
            <a:t>CRISIS</a:t>
          </a:r>
          <a:endParaRPr lang="ru-RU" sz="1200" dirty="0">
            <a:solidFill>
              <a:schemeClr val="tx2">
                <a:lumMod val="75000"/>
              </a:schemeClr>
            </a:solidFill>
            <a:cs typeface="Aharoni" panose="02010803020104030203" pitchFamily="2" charset="-79"/>
          </a:endParaRPr>
        </a:p>
      </cdr:txBody>
    </cdr:sp>
  </cdr:relSizeAnchor>
  <cdr:relSizeAnchor xmlns:cdr="http://schemas.openxmlformats.org/drawingml/2006/chartDrawing">
    <cdr:from>
      <cdr:x>0.01266</cdr:x>
      <cdr:y>0.06452</cdr:y>
    </cdr:from>
    <cdr:to>
      <cdr:x>0.07055</cdr:x>
      <cdr:y>0.61675</cdr:y>
    </cdr:to>
    <cdr:sp macro="" textlink="">
      <cdr:nvSpPr>
        <cdr:cNvPr id="6" name="TextBox 1"/>
        <cdr:cNvSpPr txBox="1"/>
      </cdr:nvSpPr>
      <cdr:spPr>
        <a:xfrm xmlns:a="http://schemas.openxmlformats.org/drawingml/2006/main" rot="16200000">
          <a:off x="-996035" y="1356075"/>
          <a:ext cx="2465436" cy="329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ysClr val="windowText" lastClr="000000"/>
              </a:solidFill>
              <a:latin typeface="Cambria" panose="02040503050406030204" pitchFamily="18" charset="0"/>
              <a:cs typeface="Times New Roman" panose="02020603050405020304" pitchFamily="18" charset="0"/>
            </a:rPr>
            <a:t>Banks' </a:t>
          </a:r>
          <a:r>
            <a:rPr lang="en-US" sz="1600" b="0" dirty="0" smtClean="0">
              <a:solidFill>
                <a:sysClr val="windowText" lastClr="000000"/>
              </a:solidFill>
              <a:latin typeface="Cambria" panose="02040503050406030204" pitchFamily="18" charset="0"/>
              <a:cs typeface="Times New Roman" panose="02020603050405020304" pitchFamily="18" charset="0"/>
            </a:rPr>
            <a:t>SFA scores</a:t>
          </a:r>
          <a:endParaRPr lang="ru-RU" sz="1600" b="0" dirty="0">
            <a:solidFill>
              <a:sysClr val="windowText" lastClr="000000"/>
            </a:solidFill>
            <a:latin typeface="Cambria" panose="020405030504060302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725" cy="4889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763963" y="0"/>
            <a:ext cx="2879725" cy="4889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C8F350-F8A3-47D6-ABA6-1E0E026C7183}" type="datetimeFigureOut">
              <a:rPr lang="ru-RU"/>
              <a:pPr>
                <a:defRPr/>
              </a:pPr>
              <a:t>21.06.2015</a:t>
            </a:fld>
            <a:endParaRPr lang="ru-RU"/>
          </a:p>
        </p:txBody>
      </p:sp>
      <p:sp>
        <p:nvSpPr>
          <p:cNvPr id="4" name="Образ слайда 3"/>
          <p:cNvSpPr>
            <a:spLocks noGrp="1" noRot="1" noChangeAspect="1"/>
          </p:cNvSpPr>
          <p:nvPr>
            <p:ph type="sldImg" idx="2"/>
          </p:nvPr>
        </p:nvSpPr>
        <p:spPr>
          <a:xfrm>
            <a:off x="877888" y="733425"/>
            <a:ext cx="4889500" cy="36671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65163" y="4645025"/>
            <a:ext cx="5314950" cy="4398963"/>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286875"/>
            <a:ext cx="2879725" cy="4889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763963" y="9286875"/>
            <a:ext cx="2879725" cy="4889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442DEDF-D8D7-424F-A101-2E489105FB06}" type="slidenum">
              <a:rPr lang="ru-RU"/>
              <a:pPr>
                <a:defRPr/>
              </a:pPr>
              <a:t>‹#›</a:t>
            </a:fld>
            <a:endParaRPr lang="ru-RU"/>
          </a:p>
        </p:txBody>
      </p:sp>
    </p:spTree>
    <p:extLst>
      <p:ext uri="{BB962C8B-B14F-4D97-AF65-F5344CB8AC3E}">
        <p14:creationId xmlns:p14="http://schemas.microsoft.com/office/powerpoint/2010/main" val="2126037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022985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11</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02298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12</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13</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14</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15</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16</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17</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18</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19</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20</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3</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21</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22</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23</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24</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25</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20671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26</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402003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4</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380106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solidFill>
                  <a:prstClr val="black"/>
                </a:solidFill>
              </a:rPr>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solidFill>
                  <a:prstClr val="black"/>
                </a:solidFill>
              </a:rPr>
              <a:pPr fontAlgn="base">
                <a:spcBef>
                  <a:spcPct val="0"/>
                </a:spcBef>
                <a:spcAft>
                  <a:spcPct val="0"/>
                </a:spcAft>
                <a:defRPr/>
              </a:pPr>
              <a:t>5</a:t>
            </a:fld>
            <a:endParaRPr lang="ru-RU" smtClean="0">
              <a:solidFill>
                <a:prstClr val="black"/>
              </a:solidFill>
            </a:endParaRPr>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306713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6</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7</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255185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8</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98443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9</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02298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А.В.Верников</a:t>
            </a:r>
          </a:p>
        </p:txBody>
      </p:sp>
      <p:sp>
        <p:nvSpPr>
          <p:cNvPr id="4301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07BB-7247-4EAC-80DF-5B0051E5471F}" type="slidenum">
              <a:rPr lang="ru-RU" smtClean="0"/>
              <a:pPr fontAlgn="base">
                <a:spcBef>
                  <a:spcPct val="0"/>
                </a:spcBef>
                <a:spcAft>
                  <a:spcPct val="0"/>
                </a:spcAft>
                <a:defRPr/>
              </a:pPr>
              <a:t>10</a:t>
            </a:fld>
            <a:endParaRPr lang="ru-RU" smtClean="0"/>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val="178587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0D3D7D3A-F01D-434E-8E46-9E351FC1F587}" type="datetime1">
              <a:rPr lang="ru-RU"/>
              <a:pPr>
                <a:defRPr/>
              </a:pPr>
              <a:t>21.06.2015</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a:t>Banking Department HSE Economics Faculty</a:t>
            </a: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3E7AF0E-5498-417D-B48A-535B606C4985}"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44B8982-B96E-4148-9B23-F9578E2A0013}" type="datetime1">
              <a:rPr lang="ru-RU"/>
              <a:pPr>
                <a:defRPr/>
              </a:pPr>
              <a:t>21.06.2015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a:t>Banking Department HSE Economics Faculty</a:t>
            </a:r>
            <a:endParaRPr lang="ru-RU"/>
          </a:p>
        </p:txBody>
      </p:sp>
      <p:sp>
        <p:nvSpPr>
          <p:cNvPr id="6" name="Номер слайда 22"/>
          <p:cNvSpPr>
            <a:spLocks noGrp="1"/>
          </p:cNvSpPr>
          <p:nvPr>
            <p:ph type="sldNum" sz="quarter" idx="12"/>
          </p:nvPr>
        </p:nvSpPr>
        <p:spPr/>
        <p:txBody>
          <a:bodyPr/>
          <a:lstStyle>
            <a:lvl1pPr>
              <a:defRPr/>
            </a:lvl1pPr>
          </a:lstStyle>
          <a:p>
            <a:pPr>
              <a:defRPr/>
            </a:pPr>
            <a:fld id="{7162F030-F2FF-46CB-A742-71A006BBE4D5}" type="slidenum">
              <a:rPr lang="ru-RU"/>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0F9DD715-F4CC-458C-A437-008FEC5D98CE}" type="datetime1">
              <a:rPr lang="ru-RU"/>
              <a:pPr>
                <a:defRPr/>
              </a:pPr>
              <a:t>21.06.2015</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r>
              <a:rPr lang="en-US"/>
              <a:t>Banking Department HSE Economics Faculty</a:t>
            </a: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419F2DEF-57B3-4E91-903F-E6B64A4B5AE3}" type="slidenum">
              <a:rPr lang="ru-RU"/>
              <a:pPr>
                <a:defRPr/>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31E92A7-2F8B-4E6A-AAD9-6F7691CF14C1}" type="datetime1">
              <a:rPr lang="ru-RU"/>
              <a:pPr>
                <a:defRPr/>
              </a:pPr>
              <a:t>21.06.2015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a:t>Banking Department HSE Economics Faculty</a:t>
            </a:r>
            <a:endParaRPr lang="ru-RU"/>
          </a:p>
        </p:txBody>
      </p:sp>
      <p:sp>
        <p:nvSpPr>
          <p:cNvPr id="6" name="Номер слайда 22"/>
          <p:cNvSpPr>
            <a:spLocks noGrp="1"/>
          </p:cNvSpPr>
          <p:nvPr>
            <p:ph type="sldNum" sz="quarter" idx="12"/>
          </p:nvPr>
        </p:nvSpPr>
        <p:spPr/>
        <p:txBody>
          <a:bodyPr/>
          <a:lstStyle>
            <a:lvl1pPr>
              <a:defRPr/>
            </a:lvl1pPr>
          </a:lstStyle>
          <a:p>
            <a:pPr>
              <a:defRPr/>
            </a:pPr>
            <a:fld id="{F5995895-F210-457E-A535-738E797F7BED}" type="slidenum">
              <a:rPr lang="ru-RU"/>
              <a:pPr>
                <a:defRPr/>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379EF2ED-729E-42A3-837B-5D836A47EB15}" type="datetime1">
              <a:rPr lang="ru-RU"/>
              <a:pPr>
                <a:defRPr/>
              </a:pPr>
              <a:t>21.06.2015</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9E237C8-ACA7-4162-B985-EE89F4AA8EEE}"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r>
              <a:rPr lang="en-US"/>
              <a:t>Banking Department HSE Economics Faculty</a:t>
            </a:r>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D5A1401E-A816-44BB-B725-7023F3BFCF32}" type="datetime1">
              <a:rPr lang="ru-RU"/>
              <a:pPr>
                <a:defRPr/>
              </a:pPr>
              <a:t>21.06.2015</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763DBD12-AAD6-44CE-8C2B-B8DA524B711C}"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r>
              <a:rPr lang="en-US"/>
              <a:t>Banking Department HSE Economics Faculty</a:t>
            </a:r>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48020D2A-E9F1-491B-82B6-FC2F8CC16DA5}" type="datetime1">
              <a:rPr lang="ru-RU"/>
              <a:pPr>
                <a:defRPr/>
              </a:pPr>
              <a:t>21.06.2015</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59F0D310-FE23-4226-B946-3B3555EAD6EB}"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r>
              <a:rPr lang="en-US"/>
              <a:t>Banking Department HSE Economics Faculty</a:t>
            </a:r>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6F0A102-D503-4DC7-9B94-09D39D9156DF}" type="datetime1">
              <a:rPr lang="ru-RU"/>
              <a:pPr>
                <a:defRPr/>
              </a:pPr>
              <a:t>21.06.2015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r>
              <a:rPr lang="en-US"/>
              <a:t>Banking Department HSE Economics Faculty</a:t>
            </a:r>
            <a:endParaRPr lang="ru-RU"/>
          </a:p>
        </p:txBody>
      </p:sp>
      <p:sp>
        <p:nvSpPr>
          <p:cNvPr id="5" name="Номер слайда 22"/>
          <p:cNvSpPr>
            <a:spLocks noGrp="1"/>
          </p:cNvSpPr>
          <p:nvPr>
            <p:ph type="sldNum" sz="quarter" idx="12"/>
          </p:nvPr>
        </p:nvSpPr>
        <p:spPr/>
        <p:txBody>
          <a:bodyPr/>
          <a:lstStyle>
            <a:lvl1pPr>
              <a:defRPr/>
            </a:lvl1pPr>
          </a:lstStyle>
          <a:p>
            <a:pPr>
              <a:defRPr/>
            </a:pPr>
            <a:fld id="{2956DFBB-8F19-4A59-A04B-A9C5A91995F7}" type="slidenum">
              <a:rPr lang="ru-RU"/>
              <a:pPr>
                <a:defRPr/>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1FADF32-AD99-451F-99B4-748226162E9A}" type="datetime1">
              <a:rPr lang="ru-RU"/>
              <a:pPr>
                <a:defRPr/>
              </a:pPr>
              <a:t>21.06.2015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r>
              <a:rPr lang="en-US"/>
              <a:t>Banking Department HSE Economics Faculty</a:t>
            </a: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6DD31D-50E8-4984-9F2B-2ED6D66771F7}" type="slidenum">
              <a:rPr lang="ru-RU"/>
              <a:pPr>
                <a:defRPr/>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0F6C32F-13D6-476D-9BC9-4FC8C73A365D}" type="datetime1">
              <a:rPr lang="ru-RU"/>
              <a:pPr>
                <a:defRPr/>
              </a:pPr>
              <a:t>21.06.2015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a:t>Banking Department HSE Economics Faculty</a:t>
            </a:r>
            <a:endParaRPr lang="ru-RU"/>
          </a:p>
        </p:txBody>
      </p:sp>
      <p:sp>
        <p:nvSpPr>
          <p:cNvPr id="7" name="Номер слайда 22"/>
          <p:cNvSpPr>
            <a:spLocks noGrp="1"/>
          </p:cNvSpPr>
          <p:nvPr>
            <p:ph type="sldNum" sz="quarter" idx="12"/>
          </p:nvPr>
        </p:nvSpPr>
        <p:spPr/>
        <p:txBody>
          <a:bodyPr/>
          <a:lstStyle>
            <a:lvl1pPr>
              <a:defRPr/>
            </a:lvl1pPr>
          </a:lstStyle>
          <a:p>
            <a:pPr>
              <a:defRPr/>
            </a:pPr>
            <a:fld id="{8BFFA7AC-5693-4A84-B40C-86D86185395C}" type="slidenum">
              <a:rPr lang="ru-RU"/>
              <a:pPr>
                <a:defRPr/>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14"/>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E57D4CB6-2949-42B0-858A-5C39B8BD1D34}" type="datetime1">
              <a:rPr lang="ru-RU"/>
              <a:pPr>
                <a:defRPr/>
              </a:pPr>
              <a:t>21.06.2015</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a:lvl1pPr>
          </a:lstStyle>
          <a:p>
            <a:pPr>
              <a:defRPr/>
            </a:pPr>
            <a:fld id="{3523392F-5AB1-487A-847D-7F99877D53C2}"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r>
              <a:rPr lang="en-US"/>
              <a:t>Banking Department HSE Economics Faculty</a:t>
            </a:r>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73CBD7F2-E822-42AC-8D93-27CCC6BB630E}" type="datetime1">
              <a:rPr lang="ru-RU"/>
              <a:pPr>
                <a:defRPr/>
              </a:pPr>
              <a:t>21.06.2015</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a:t>Banking Department HSE Economics Faculty</a:t>
            </a: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BAFF50C-5E94-4D6E-980C-0297C51BDA5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87" r:id="rId1"/>
    <p:sldLayoutId id="2147484183" r:id="rId2"/>
    <p:sldLayoutId id="2147484188" r:id="rId3"/>
    <p:sldLayoutId id="2147484189" r:id="rId4"/>
    <p:sldLayoutId id="2147484190" r:id="rId5"/>
    <p:sldLayoutId id="2147484184" r:id="rId6"/>
    <p:sldLayoutId id="2147484191" r:id="rId7"/>
    <p:sldLayoutId id="2147484185" r:id="rId8"/>
    <p:sldLayoutId id="2147484192" r:id="rId9"/>
    <p:sldLayoutId id="2147484186" r:id="rId10"/>
    <p:sldLayoutId id="2147484193" r:id="rId11"/>
  </p:sldLayoutIdLst>
  <p:transition>
    <p:wipe dir="d"/>
  </p:transition>
  <p:timing>
    <p:tnLst>
      <p:par>
        <p:cTn id="1" dur="indefinite" restart="never" nodeType="tmRoot"/>
      </p:par>
    </p:tnLst>
  </p:timing>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notesSlide" Target="../notesSlides/notesSlide10.xml"/><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18" Type="http://schemas.openxmlformats.org/officeDocument/2006/relationships/oleObject" Target="../embeddings/oleObject15.bin"/><Relationship Id="rId3" Type="http://schemas.openxmlformats.org/officeDocument/2006/relationships/notesSlide" Target="../notesSlides/notesSlide11.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1.bin"/><Relationship Id="rId19"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13.wmf"/><Relationship Id="rId1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1196752"/>
            <a:ext cx="9144000" cy="3960440"/>
          </a:xfrm>
        </p:spPr>
        <p:txBody>
          <a:bodyPr/>
          <a:lstStyle/>
          <a:p>
            <a:pPr algn="ctr"/>
            <a:r>
              <a:rPr lang="en-US" sz="2400" b="1" dirty="0" smtClean="0">
                <a:solidFill>
                  <a:schemeClr val="tx1"/>
                </a:solidFill>
                <a:latin typeface="Cambria" panose="02040503050406030204" pitchFamily="18" charset="0"/>
                <a:ea typeface="ＭＳ Ｐゴシック"/>
                <a:cs typeface="ＭＳ Ｐゴシック"/>
              </a:rPr>
              <a:t>Bank ownership and cost efficiency in Russia, </a:t>
            </a:r>
            <a:br>
              <a:rPr lang="en-US" sz="2400" b="1" dirty="0" smtClean="0">
                <a:solidFill>
                  <a:schemeClr val="tx1"/>
                </a:solidFill>
                <a:latin typeface="Cambria" panose="02040503050406030204" pitchFamily="18" charset="0"/>
                <a:ea typeface="ＭＳ Ｐゴシック"/>
                <a:cs typeface="ＭＳ Ｐゴシック"/>
              </a:rPr>
            </a:br>
            <a:r>
              <a:rPr lang="en-US" sz="2400" b="1" dirty="0" smtClean="0">
                <a:solidFill>
                  <a:schemeClr val="tx1"/>
                </a:solidFill>
                <a:latin typeface="Cambria" panose="02040503050406030204" pitchFamily="18" charset="0"/>
                <a:ea typeface="ＭＳ Ｐゴシック"/>
                <a:cs typeface="ＭＳ Ｐゴシック"/>
              </a:rPr>
              <a:t>revisited</a:t>
            </a:r>
            <a:r>
              <a:rPr lang="en-US" sz="2400" b="1" dirty="0">
                <a:solidFill>
                  <a:schemeClr val="tx1"/>
                </a:solidFill>
                <a:latin typeface="Cambria" panose="02040503050406030204" pitchFamily="18" charset="0"/>
                <a:ea typeface="ＭＳ Ｐゴシック"/>
                <a:cs typeface="ＭＳ Ｐゴシック"/>
              </a:rPr>
              <a:t/>
            </a:r>
            <a:br>
              <a:rPr lang="en-US" sz="2400" b="1" dirty="0">
                <a:solidFill>
                  <a:schemeClr val="tx1"/>
                </a:solidFill>
                <a:latin typeface="Cambria" panose="02040503050406030204" pitchFamily="18" charset="0"/>
                <a:ea typeface="ＭＳ Ｐゴシック"/>
                <a:cs typeface="ＭＳ Ｐゴシック"/>
              </a:rPr>
            </a:br>
            <a:r>
              <a:rPr lang="en-US" sz="2800" dirty="0" smtClean="0">
                <a:latin typeface="Cambria" panose="02040503050406030204" pitchFamily="18" charset="0"/>
              </a:rPr>
              <a:t/>
            </a:r>
            <a:br>
              <a:rPr lang="en-US" sz="2800" dirty="0" smtClean="0">
                <a:latin typeface="Cambria" panose="02040503050406030204" pitchFamily="18" charset="0"/>
              </a:rPr>
            </a:br>
            <a:r>
              <a:rPr lang="en-US" sz="2800" dirty="0" smtClean="0">
                <a:latin typeface="Cambria" panose="02040503050406030204" pitchFamily="18" charset="0"/>
              </a:rPr>
              <a:t/>
            </a:r>
            <a:br>
              <a:rPr lang="en-US" sz="2800" dirty="0" smtClean="0">
                <a:latin typeface="Cambria" panose="02040503050406030204" pitchFamily="18" charset="0"/>
              </a:rPr>
            </a:br>
            <a:r>
              <a:rPr lang="en-US" sz="1600" dirty="0" smtClean="0">
                <a:solidFill>
                  <a:schemeClr val="tx1"/>
                </a:solidFill>
                <a:latin typeface="Cambria" panose="02040503050406030204" pitchFamily="18" charset="0"/>
              </a:rPr>
              <a:t>Mikhail Mamonov,</a:t>
            </a:r>
            <a:br>
              <a:rPr lang="en-US" sz="16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Center for Macroeconomic Analysis and Short-Term Forecasting (CMASF); Russian Academy of Sciences – Institute for Economic Forecasting; National Research University Higher School of Economics (Moscow)</a:t>
            </a:r>
            <a:br>
              <a:rPr lang="en-US" sz="1200" dirty="0" smtClean="0">
                <a:solidFill>
                  <a:schemeClr val="tx1"/>
                </a:solidFill>
                <a:latin typeface="Cambria" panose="02040503050406030204" pitchFamily="18" charset="0"/>
              </a:rPr>
            </a:br>
            <a:r>
              <a:rPr lang="en-US" sz="1600" dirty="0" smtClean="0">
                <a:solidFill>
                  <a:schemeClr val="tx1"/>
                </a:solidFill>
                <a:latin typeface="Cambria" panose="02040503050406030204" pitchFamily="18" charset="0"/>
              </a:rPr>
              <a:t/>
            </a:r>
            <a:br>
              <a:rPr lang="en-US" sz="1600" dirty="0" smtClean="0">
                <a:solidFill>
                  <a:schemeClr val="tx1"/>
                </a:solidFill>
                <a:latin typeface="Cambria" panose="02040503050406030204" pitchFamily="18" charset="0"/>
              </a:rPr>
            </a:br>
            <a:r>
              <a:rPr lang="en-US" sz="1600" dirty="0" smtClean="0">
                <a:solidFill>
                  <a:schemeClr val="tx1"/>
                </a:solidFill>
                <a:latin typeface="Cambria" panose="02040503050406030204" pitchFamily="18" charset="0"/>
              </a:rPr>
              <a:t>Andrei Vernikov</a:t>
            </a:r>
            <a:br>
              <a:rPr lang="en-US" sz="16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National Research University Higher School of Economics;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Russian Academy of Sciences - Institute of Economics (Moscow</a:t>
            </a:r>
            <a:r>
              <a:rPr lang="en-US" sz="1200" dirty="0" smtClean="0">
                <a:solidFill>
                  <a:schemeClr val="tx1"/>
                </a:solidFill>
              </a:rPr>
              <a:t>)</a:t>
            </a:r>
            <a:endParaRPr lang="en-US" sz="2000" b="1" dirty="0" smtClean="0">
              <a:solidFill>
                <a:schemeClr val="tx1"/>
              </a:solidFill>
              <a:latin typeface="Calibri" pitchFamily="34" charset="0"/>
              <a:ea typeface="ＭＳ Ｐゴシック"/>
              <a:cs typeface="ＭＳ Ｐゴシック"/>
            </a:endParaRPr>
          </a:p>
        </p:txBody>
      </p:sp>
      <p:sp>
        <p:nvSpPr>
          <p:cNvPr id="4" name="Subtitle 3"/>
          <p:cNvSpPr>
            <a:spLocks noGrp="1"/>
          </p:cNvSpPr>
          <p:nvPr>
            <p:ph type="subTitle" idx="1"/>
          </p:nvPr>
        </p:nvSpPr>
        <p:spPr/>
        <p:txBody>
          <a:bodyPr>
            <a:normAutofit/>
          </a:bodyPr>
          <a:lstStyle/>
          <a:p>
            <a:pPr algn="ctr"/>
            <a:r>
              <a:rPr lang="en-US" sz="1600" dirty="0" smtClean="0">
                <a:solidFill>
                  <a:schemeClr val="tx1"/>
                </a:solidFill>
                <a:latin typeface="Cambria" panose="02040503050406030204" pitchFamily="18" charset="0"/>
              </a:rPr>
              <a:t>World Congress on Comparative Economics (Rome, June 25-27, 2015)</a:t>
            </a:r>
            <a:endParaRPr lang="en-US" sz="1600" dirty="0">
              <a:solidFill>
                <a:schemeClr val="tx1"/>
              </a:solidFill>
              <a:latin typeface="Cambria" panose="02040503050406030204"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Empirical strategy </a:t>
            </a:r>
            <a:r>
              <a:rPr lang="en-US" sz="2000" b="1" dirty="0" smtClean="0">
                <a:solidFill>
                  <a:schemeClr val="tx1"/>
                </a:solidFill>
                <a:latin typeface="Cambria" panose="02040503050406030204" pitchFamily="18" charset="0"/>
              </a:rPr>
              <a:t>(2): outline</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533400" y="1516063"/>
            <a:ext cx="8610600" cy="5009281"/>
          </a:xfrm>
        </p:spPr>
        <p:txBody>
          <a:bodyPr/>
          <a:lstStyle/>
          <a:p>
            <a:pPr marL="271463" indent="-271463" eaLnBrk="1" hangingPunct="1">
              <a:spcBef>
                <a:spcPts val="0"/>
              </a:spcBef>
              <a:buNone/>
              <a:defRPr/>
            </a:pPr>
            <a:r>
              <a:rPr lang="ru-RU" sz="1800" dirty="0">
                <a:latin typeface="Cambria" panose="02040503050406030204" pitchFamily="18" charset="0"/>
              </a:rPr>
              <a:t>1. </a:t>
            </a:r>
            <a:r>
              <a:rPr lang="en-US" sz="1800" dirty="0" smtClean="0">
                <a:latin typeface="Cambria" panose="02040503050406030204" pitchFamily="18" charset="0"/>
              </a:rPr>
              <a:t>Estimate and compare the two alternatives of bank-level cost efficiency via Stochastic Frontier  Analysis (SFA) under production approach: </a:t>
            </a:r>
            <a:r>
              <a:rPr lang="ru-RU" sz="1800" dirty="0" smtClean="0">
                <a:latin typeface="Cambria" panose="02040503050406030204" pitchFamily="18" charset="0"/>
              </a:rPr>
              <a:t> </a:t>
            </a:r>
            <a:endParaRPr lang="ru-RU" sz="1800" dirty="0">
              <a:latin typeface="Cambria" panose="02040503050406030204" pitchFamily="18" charset="0"/>
            </a:endParaRPr>
          </a:p>
          <a:p>
            <a:pPr marL="395288" indent="-33338" eaLnBrk="1" hangingPunct="1">
              <a:spcBef>
                <a:spcPts val="0"/>
              </a:spcBef>
              <a:buNone/>
              <a:defRPr/>
            </a:pPr>
            <a:r>
              <a:rPr lang="en-US" sz="1400" i="1" dirty="0" smtClean="0">
                <a:latin typeface="Cambria" panose="02040503050406030204" pitchFamily="18" charset="0"/>
              </a:rPr>
              <a:t>alt=1</a:t>
            </a:r>
            <a:r>
              <a:rPr lang="en-US" sz="1400" dirty="0" smtClean="0">
                <a:latin typeface="Cambria" panose="02040503050406030204" pitchFamily="18" charset="0"/>
              </a:rPr>
              <a:t>: with </a:t>
            </a:r>
            <a:r>
              <a:rPr lang="en-US" sz="1400" i="1" dirty="0" err="1" smtClean="0">
                <a:latin typeface="Cambria" panose="02040503050406030204" pitchFamily="18" charset="0"/>
              </a:rPr>
              <a:t>Revals</a:t>
            </a:r>
            <a:r>
              <a:rPr lang="en-US" sz="1400" dirty="0" smtClean="0">
                <a:latin typeface="Cambria" panose="02040503050406030204" pitchFamily="18" charset="0"/>
              </a:rPr>
              <a:t> KEPT (as in previous research);</a:t>
            </a:r>
          </a:p>
          <a:p>
            <a:pPr marL="395288" indent="-33338" eaLnBrk="1" hangingPunct="1">
              <a:spcBef>
                <a:spcPts val="0"/>
              </a:spcBef>
              <a:buNone/>
              <a:defRPr/>
            </a:pPr>
            <a:r>
              <a:rPr lang="en-US" sz="1400" i="1" dirty="0" smtClean="0">
                <a:latin typeface="Cambria" panose="02040503050406030204" pitchFamily="18" charset="0"/>
              </a:rPr>
              <a:t>alt=2</a:t>
            </a:r>
            <a:r>
              <a:rPr lang="en-US" sz="1400" dirty="0" smtClean="0">
                <a:latin typeface="Cambria" panose="02040503050406030204" pitchFamily="18" charset="0"/>
              </a:rPr>
              <a:t>: </a:t>
            </a:r>
            <a:r>
              <a:rPr lang="en-US" sz="1400" dirty="0">
                <a:latin typeface="Cambria" panose="02040503050406030204" pitchFamily="18" charset="0"/>
              </a:rPr>
              <a:t>with </a:t>
            </a:r>
            <a:r>
              <a:rPr lang="en-US" sz="1400" i="1" dirty="0" err="1">
                <a:latin typeface="Cambria" panose="02040503050406030204" pitchFamily="18" charset="0"/>
              </a:rPr>
              <a:t>Revals</a:t>
            </a:r>
            <a:r>
              <a:rPr lang="en-US" sz="1400" dirty="0">
                <a:latin typeface="Cambria" panose="02040503050406030204" pitchFamily="18" charset="0"/>
              </a:rPr>
              <a:t> DROPPED</a:t>
            </a:r>
            <a:r>
              <a:rPr lang="en-US" sz="1400" dirty="0" smtClean="0">
                <a:latin typeface="Cambria" panose="02040503050406030204" pitchFamily="18" charset="0"/>
              </a:rPr>
              <a:t>,</a:t>
            </a:r>
          </a:p>
          <a:p>
            <a:pPr marL="395288" indent="-33338" eaLnBrk="1" hangingPunct="1">
              <a:spcBef>
                <a:spcPts val="0"/>
              </a:spcBef>
              <a:spcAft>
                <a:spcPts val="600"/>
              </a:spcAft>
              <a:buNone/>
              <a:defRPr/>
            </a:pPr>
            <a:r>
              <a:rPr lang="en-US" sz="1600" dirty="0">
                <a:latin typeface="Cambria" panose="02040503050406030204" pitchFamily="18" charset="0"/>
              </a:rPr>
              <a:t>u</a:t>
            </a:r>
            <a:r>
              <a:rPr lang="en-US" sz="1600" dirty="0" smtClean="0">
                <a:latin typeface="Cambria" panose="02040503050406030204" pitchFamily="18" charset="0"/>
              </a:rPr>
              <a:t>sing </a:t>
            </a:r>
            <a:r>
              <a:rPr lang="en-US" sz="1600" dirty="0" err="1" smtClean="0">
                <a:latin typeface="Cambria" panose="02040503050406030204" pitchFamily="18" charset="0"/>
              </a:rPr>
              <a:t>translog</a:t>
            </a:r>
            <a:r>
              <a:rPr lang="en-US" sz="1600" dirty="0" smtClean="0">
                <a:latin typeface="Cambria" panose="02040503050406030204" pitchFamily="18" charset="0"/>
              </a:rPr>
              <a:t> cost function with 3 input prices (funds, personnel, physical  capital), 3 outputs (commercial loans, deposits, fee &amp; commission), and 1 </a:t>
            </a:r>
            <a:r>
              <a:rPr lang="en-US" sz="1600" dirty="0" err="1" smtClean="0">
                <a:latin typeface="Cambria" panose="02040503050406030204" pitchFamily="18" charset="0"/>
              </a:rPr>
              <a:t>netput</a:t>
            </a:r>
            <a:r>
              <a:rPr lang="en-US" sz="1600" dirty="0" smtClean="0">
                <a:latin typeface="Cambria" panose="02040503050406030204" pitchFamily="18" charset="0"/>
              </a:rPr>
              <a:t> (equity capital).</a:t>
            </a:r>
          </a:p>
          <a:p>
            <a:pPr marL="0" indent="0" eaLnBrk="1" hangingPunct="1">
              <a:spcBef>
                <a:spcPts val="0"/>
              </a:spcBef>
              <a:buNone/>
              <a:defRPr/>
            </a:pPr>
            <a:r>
              <a:rPr lang="ru-RU" sz="1800" dirty="0" smtClean="0">
                <a:latin typeface="Cambria" panose="02040503050406030204" pitchFamily="18" charset="0"/>
              </a:rPr>
              <a:t>2</a:t>
            </a:r>
            <a:r>
              <a:rPr lang="ru-RU" sz="1800" dirty="0">
                <a:latin typeface="Cambria" panose="02040503050406030204" pitchFamily="18" charset="0"/>
              </a:rPr>
              <a:t>. </a:t>
            </a:r>
            <a:r>
              <a:rPr lang="en-US" sz="1800" dirty="0" smtClean="0">
                <a:latin typeface="Cambria" panose="02040503050406030204" pitchFamily="18" charset="0"/>
              </a:rPr>
              <a:t>Aggregate bank-level SFA-scores into group-level for the following bank groups</a:t>
            </a:r>
            <a:r>
              <a:rPr lang="ru-RU" sz="1800" dirty="0" smtClean="0">
                <a:latin typeface="Cambria" panose="02040503050406030204" pitchFamily="18" charset="0"/>
              </a:rPr>
              <a:t>: </a:t>
            </a:r>
            <a:endParaRPr lang="en-US" sz="1800" dirty="0" smtClean="0">
              <a:latin typeface="Cambria" panose="02040503050406030204" pitchFamily="18" charset="0"/>
            </a:endParaRPr>
          </a:p>
          <a:p>
            <a:pPr marL="0" indent="0" eaLnBrk="1" hangingPunct="1">
              <a:spcBef>
                <a:spcPts val="0"/>
              </a:spcBef>
              <a:spcAft>
                <a:spcPts val="600"/>
              </a:spcAft>
              <a:buNone/>
              <a:defRPr/>
            </a:pPr>
            <a:r>
              <a:rPr lang="en-US" sz="1800" dirty="0" smtClean="0">
                <a:latin typeface="Cambria" panose="02040503050406030204" pitchFamily="18" charset="0"/>
              </a:rPr>
              <a:t>    STATE-1, STATE-2, FOREIGN, and PRIVATE (equaled weights)</a:t>
            </a:r>
          </a:p>
          <a:p>
            <a:pPr marL="0" indent="0" eaLnBrk="1" hangingPunct="1">
              <a:spcBef>
                <a:spcPts val="0"/>
              </a:spcBef>
              <a:buNone/>
              <a:defRPr/>
            </a:pPr>
            <a:r>
              <a:rPr lang="en-US" sz="1800" dirty="0" smtClean="0">
                <a:latin typeface="Cambria" panose="02040503050406030204" pitchFamily="18" charset="0"/>
              </a:rPr>
              <a:t>3</a:t>
            </a:r>
            <a:r>
              <a:rPr lang="ru-RU" sz="1800" dirty="0" smtClean="0">
                <a:latin typeface="Cambria" panose="02040503050406030204" pitchFamily="18" charset="0"/>
              </a:rPr>
              <a:t>. </a:t>
            </a:r>
            <a:r>
              <a:rPr lang="en-US" sz="1800" dirty="0" smtClean="0">
                <a:latin typeface="Cambria" panose="02040503050406030204" pitchFamily="18" charset="0"/>
              </a:rPr>
              <a:t>Explain group rankings changes in terms of SFA-scores in a static panel framework</a:t>
            </a:r>
            <a:r>
              <a:rPr lang="en-US" sz="1600" dirty="0" smtClean="0">
                <a:latin typeface="Cambria" panose="02040503050406030204" pitchFamily="18" charset="0"/>
              </a:rPr>
              <a:t>:</a:t>
            </a:r>
          </a:p>
          <a:p>
            <a:pPr marL="268288" indent="0" eaLnBrk="1" hangingPunct="1">
              <a:spcBef>
                <a:spcPts val="0"/>
              </a:spcBef>
              <a:buNone/>
              <a:defRPr/>
            </a:pPr>
            <a:endParaRPr lang="en-US" sz="1400" dirty="0" smtClean="0">
              <a:latin typeface="Cambria" panose="02040503050406030204" pitchFamily="18" charset="0"/>
            </a:endParaRPr>
          </a:p>
          <a:p>
            <a:pPr marL="268288" indent="0" eaLnBrk="1" hangingPunct="1">
              <a:spcBef>
                <a:spcPts val="600"/>
              </a:spcBef>
              <a:spcAft>
                <a:spcPts val="600"/>
              </a:spcAft>
              <a:buNone/>
              <a:defRPr/>
            </a:pPr>
            <a:endParaRPr lang="en-US" sz="1400" dirty="0" smtClean="0">
              <a:latin typeface="Cambria" panose="02040503050406030204" pitchFamily="18" charset="0"/>
            </a:endParaRPr>
          </a:p>
          <a:p>
            <a:pPr marL="268288" indent="0" eaLnBrk="1" hangingPunct="1">
              <a:spcBef>
                <a:spcPts val="600"/>
              </a:spcBef>
              <a:spcAft>
                <a:spcPts val="600"/>
              </a:spcAft>
              <a:buNone/>
              <a:defRPr/>
            </a:pPr>
            <a:r>
              <a:rPr lang="en-US" sz="1400" dirty="0" smtClean="0">
                <a:latin typeface="Cambria" panose="02040503050406030204" pitchFamily="18" charset="0"/>
              </a:rPr>
              <a:t>where X is equity-to-assets ratio (h=1; the risk preferences case) OR loans-to-assets ratio (h=2; the assets composition case), which are,</a:t>
            </a:r>
            <a:r>
              <a:rPr lang="en-US" sz="1400" i="1" dirty="0" smtClean="0">
                <a:latin typeface="Cambria" panose="02040503050406030204" pitchFamily="18" charset="0"/>
              </a:rPr>
              <a:t> by assumption</a:t>
            </a:r>
            <a:r>
              <a:rPr lang="en-US" sz="1400" dirty="0" smtClean="0">
                <a:latin typeface="Cambria" panose="02040503050406030204" pitchFamily="18" charset="0"/>
              </a:rPr>
              <a:t>, responsible for changes in bank or banks’ groups positions in efficiency rankings over time; BSF and MACRO – other bank-specific and macroeconomic control variables; </a:t>
            </a:r>
            <a:r>
              <a:rPr lang="el-GR" sz="1400" dirty="0" smtClean="0">
                <a:latin typeface="Cambria" panose="02040503050406030204" pitchFamily="18" charset="0"/>
              </a:rPr>
              <a:t>ε</a:t>
            </a:r>
            <a:r>
              <a:rPr lang="en-US" sz="1400" dirty="0" smtClean="0">
                <a:latin typeface="Cambria" panose="02040503050406030204" pitchFamily="18" charset="0"/>
              </a:rPr>
              <a:t> – regression error</a:t>
            </a:r>
          </a:p>
          <a:p>
            <a:pPr marL="268288" indent="0" eaLnBrk="1" hangingPunct="1">
              <a:spcBef>
                <a:spcPts val="0"/>
              </a:spcBef>
              <a:spcAft>
                <a:spcPts val="600"/>
              </a:spcAft>
              <a:buNone/>
              <a:defRPr/>
            </a:pPr>
            <a:r>
              <a:rPr lang="en-US" sz="1600" dirty="0" smtClean="0">
                <a:latin typeface="Cambria" panose="02040503050406030204" pitchFamily="18" charset="0"/>
              </a:rPr>
              <a:t>2-step GMM is employed to address endogeneity and heteroscedasticity concerns </a:t>
            </a:r>
            <a:br>
              <a:rPr lang="en-US" sz="1600" dirty="0" smtClean="0">
                <a:latin typeface="Cambria" panose="02040503050406030204" pitchFamily="18" charset="0"/>
              </a:rPr>
            </a:br>
            <a:r>
              <a:rPr lang="en-US" sz="1600" dirty="0" smtClean="0">
                <a:latin typeface="Cambria" panose="02040503050406030204" pitchFamily="18" charset="0"/>
              </a:rPr>
              <a:t>in baseline regressions</a:t>
            </a:r>
            <a:endParaRPr lang="en-US" sz="1600" dirty="0">
              <a:latin typeface="Cambria" panose="02040503050406030204" pitchFamily="18" charset="0"/>
            </a:endParaRPr>
          </a:p>
          <a:p>
            <a:pPr marL="268288" indent="0" eaLnBrk="1" hangingPunct="1">
              <a:spcBef>
                <a:spcPts val="0"/>
              </a:spcBef>
              <a:spcAft>
                <a:spcPts val="600"/>
              </a:spcAft>
              <a:buNone/>
              <a:defRPr/>
            </a:pPr>
            <a:r>
              <a:rPr lang="en-US" sz="1600" dirty="0" smtClean="0">
                <a:latin typeface="Cambria" panose="02040503050406030204" pitchFamily="18" charset="0"/>
              </a:rPr>
              <a:t>Determine the distances  </a:t>
            </a:r>
            <a:endParaRPr lang="en-US" sz="16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10</a:t>
            </a:fld>
            <a:endParaRPr lang="ru-RU"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4181501117"/>
              </p:ext>
            </p:extLst>
          </p:nvPr>
        </p:nvGraphicFramePr>
        <p:xfrm>
          <a:off x="874713" y="4005064"/>
          <a:ext cx="7923212" cy="592138"/>
        </p:xfrm>
        <a:graphic>
          <a:graphicData uri="http://schemas.openxmlformats.org/presentationml/2006/ole">
            <mc:AlternateContent xmlns:mc="http://schemas.openxmlformats.org/markup-compatibility/2006">
              <mc:Choice xmlns:v="urn:schemas-microsoft-com:vml" Requires="v">
                <p:oleObj spid="_x0000_s4124" name="Equation" r:id="rId4" imgW="5956200" imgH="444240" progId="Equation.3">
                  <p:embed/>
                </p:oleObj>
              </mc:Choice>
              <mc:Fallback>
                <p:oleObj name="Equation" r:id="rId4" imgW="5956200" imgH="444240" progId="Equation.3">
                  <p:embed/>
                  <p:pic>
                    <p:nvPicPr>
                      <p:cNvPr id="0" name=""/>
                      <p:cNvPicPr/>
                      <p:nvPr/>
                    </p:nvPicPr>
                    <p:blipFill>
                      <a:blip r:embed="rId5"/>
                      <a:stretch>
                        <a:fillRect/>
                      </a:stretch>
                    </p:blipFill>
                    <p:spPr>
                      <a:xfrm>
                        <a:off x="874713" y="4005064"/>
                        <a:ext cx="7923212" cy="592138"/>
                      </a:xfrm>
                      <a:prstGeom prst="rect">
                        <a:avLst/>
                      </a:prstGeom>
                    </p:spPr>
                  </p:pic>
                </p:oleObj>
              </mc:Fallback>
            </mc:AlternateContent>
          </a:graphicData>
        </a:graphic>
      </p:graphicFrame>
      <p:sp>
        <p:nvSpPr>
          <p:cNvPr id="4" name="Rectangle 1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Object 5"/>
          <p:cNvGraphicFramePr>
            <a:graphicFrameLocks noChangeAspect="1"/>
          </p:cNvGraphicFramePr>
          <p:nvPr>
            <p:extLst>
              <p:ext uri="{D42A27DB-BD31-4B8C-83A1-F6EECF244321}">
                <p14:modId xmlns:p14="http://schemas.microsoft.com/office/powerpoint/2010/main" val="2939846880"/>
              </p:ext>
            </p:extLst>
          </p:nvPr>
        </p:nvGraphicFramePr>
        <p:xfrm>
          <a:off x="2987824" y="6093296"/>
          <a:ext cx="3710067" cy="360040"/>
        </p:xfrm>
        <a:graphic>
          <a:graphicData uri="http://schemas.openxmlformats.org/presentationml/2006/ole">
            <mc:AlternateContent xmlns:mc="http://schemas.openxmlformats.org/markup-compatibility/2006">
              <mc:Choice xmlns:v="urn:schemas-microsoft-com:vml" Requires="v">
                <p:oleObj spid="_x0000_s4125" name="Equation" r:id="rId6" imgW="2666880" imgH="253800" progId="Equation.3">
                  <p:embed/>
                </p:oleObj>
              </mc:Choice>
              <mc:Fallback>
                <p:oleObj name="Equation" r:id="rId6" imgW="2666880" imgH="253800" progId="Equation.3">
                  <p:embed/>
                  <p:pic>
                    <p:nvPicPr>
                      <p:cNvPr id="0" name=""/>
                      <p:cNvPicPr>
                        <a:picLocks noChangeAspect="1" noChangeArrowheads="1"/>
                      </p:cNvPicPr>
                      <p:nvPr/>
                    </p:nvPicPr>
                    <p:blipFill>
                      <a:blip r:embed="rId7"/>
                      <a:srcRect/>
                      <a:stretch>
                        <a:fillRect/>
                      </a:stretch>
                    </p:blipFill>
                    <p:spPr bwMode="auto">
                      <a:xfrm>
                        <a:off x="2987824" y="6093296"/>
                        <a:ext cx="3710067" cy="360040"/>
                      </a:xfrm>
                      <a:prstGeom prst="rect">
                        <a:avLst/>
                      </a:prstGeom>
                      <a:noFill/>
                    </p:spPr>
                  </p:pic>
                </p:oleObj>
              </mc:Fallback>
            </mc:AlternateContent>
          </a:graphicData>
        </a:graphic>
      </p:graphicFrame>
    </p:spTree>
    <p:extLst>
      <p:ext uri="{BB962C8B-B14F-4D97-AF65-F5344CB8AC3E}">
        <p14:creationId xmlns:p14="http://schemas.microsoft.com/office/powerpoint/2010/main" val="379509771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a:solidFill>
                  <a:schemeClr val="tx1"/>
                </a:solidFill>
                <a:latin typeface="Cambria" panose="02040503050406030204" pitchFamily="18" charset="0"/>
              </a:rPr>
              <a:t>Empirical </a:t>
            </a:r>
            <a:r>
              <a:rPr lang="en-US" sz="2000" b="1" dirty="0" smtClean="0">
                <a:solidFill>
                  <a:schemeClr val="tx1"/>
                </a:solidFill>
                <a:latin typeface="Cambria" panose="02040503050406030204" pitchFamily="18" charset="0"/>
              </a:rPr>
              <a:t>strategy </a:t>
            </a:r>
            <a:r>
              <a:rPr lang="en-US" sz="2000" b="1" dirty="0" smtClean="0">
                <a:solidFill>
                  <a:schemeClr val="tx1"/>
                </a:solidFill>
                <a:latin typeface="Cambria" panose="02040503050406030204" pitchFamily="18" charset="0"/>
              </a:rPr>
              <a:t>(3): details</a:t>
            </a:r>
            <a:endParaRPr lang="ru-RU" sz="2400" b="1" dirty="0">
              <a:solidFill>
                <a:srgbClr val="1B3F6B"/>
              </a:solidFill>
              <a:latin typeface="Cambria" panose="02040503050406030204" pitchFamily="18" charset="0"/>
            </a:endParaRPr>
          </a:p>
        </p:txBody>
      </p:sp>
      <p:sp>
        <p:nvSpPr>
          <p:cNvPr id="2" name="Text Placeholder 1"/>
          <p:cNvSpPr>
            <a:spLocks noGrp="1"/>
          </p:cNvSpPr>
          <p:nvPr>
            <p:ph sz="quarter" idx="1"/>
          </p:nvPr>
        </p:nvSpPr>
        <p:spPr>
          <a:xfrm>
            <a:off x="533400" y="1516063"/>
            <a:ext cx="8232648" cy="4937273"/>
          </a:xfrm>
        </p:spPr>
        <p:txBody>
          <a:bodyPr/>
          <a:lstStyle/>
          <a:p>
            <a:pPr marL="0" indent="0" eaLnBrk="1" hangingPunct="1">
              <a:spcBef>
                <a:spcPts val="0"/>
              </a:spcBef>
              <a:buNone/>
              <a:defRPr/>
            </a:pPr>
            <a:r>
              <a:rPr lang="en-US" sz="1800" dirty="0" smtClean="0">
                <a:latin typeface="Cambria" panose="02040503050406030204" pitchFamily="18" charset="0"/>
              </a:rPr>
              <a:t>1. </a:t>
            </a:r>
            <a:r>
              <a:rPr lang="en-US" sz="1800" dirty="0" err="1" smtClean="0">
                <a:latin typeface="Cambria" panose="02040503050406030204" pitchFamily="18" charset="0"/>
              </a:rPr>
              <a:t>Translog</a:t>
            </a:r>
            <a:r>
              <a:rPr lang="en-US" sz="1800" dirty="0" smtClean="0">
                <a:latin typeface="Cambria" panose="02040503050406030204" pitchFamily="18" charset="0"/>
              </a:rPr>
              <a:t> cost function: general representation</a:t>
            </a:r>
          </a:p>
          <a:p>
            <a:pPr marL="0" indent="0" eaLnBrk="1" hangingPunct="1">
              <a:spcBef>
                <a:spcPts val="0"/>
              </a:spcBef>
              <a:buNone/>
              <a:defRPr/>
            </a:pPr>
            <a:endParaRPr lang="en-US" sz="1800" dirty="0">
              <a:latin typeface="Cambria" panose="02040503050406030204" pitchFamily="18" charset="0"/>
            </a:endParaRPr>
          </a:p>
          <a:p>
            <a:pPr marL="0" indent="0" eaLnBrk="1" hangingPunct="1">
              <a:spcBef>
                <a:spcPts val="0"/>
              </a:spcBef>
              <a:buNone/>
              <a:defRPr/>
            </a:pPr>
            <a:endParaRPr lang="en-US" sz="1800" dirty="0" smtClean="0">
              <a:latin typeface="Cambria" panose="02040503050406030204" pitchFamily="18" charset="0"/>
            </a:endParaRPr>
          </a:p>
          <a:p>
            <a:pPr marL="361950" indent="0" eaLnBrk="1" hangingPunct="1">
              <a:spcBef>
                <a:spcPts val="0"/>
              </a:spcBef>
              <a:buNone/>
              <a:defRPr/>
            </a:pPr>
            <a:r>
              <a:rPr lang="en-US" sz="1600" i="1" dirty="0">
                <a:latin typeface="Cambria" panose="02040503050406030204" pitchFamily="18" charset="0"/>
              </a:rPr>
              <a:t>alt=1</a:t>
            </a:r>
            <a:r>
              <a:rPr lang="en-US" sz="1600" dirty="0">
                <a:latin typeface="Cambria" panose="02040503050406030204" pitchFamily="18" charset="0"/>
              </a:rPr>
              <a:t>: with </a:t>
            </a:r>
            <a:r>
              <a:rPr lang="en-US" sz="1600" i="1" dirty="0" err="1">
                <a:latin typeface="Cambria" panose="02040503050406030204" pitchFamily="18" charset="0"/>
              </a:rPr>
              <a:t>Revals</a:t>
            </a:r>
            <a:r>
              <a:rPr lang="en-US" sz="1600" dirty="0">
                <a:latin typeface="Cambria" panose="02040503050406030204" pitchFamily="18" charset="0"/>
              </a:rPr>
              <a:t> </a:t>
            </a:r>
            <a:r>
              <a:rPr lang="en-US" sz="1600" dirty="0" smtClean="0">
                <a:latin typeface="Cambria" panose="02040503050406030204" pitchFamily="18" charset="0"/>
              </a:rPr>
              <a:t>KEPT </a:t>
            </a:r>
            <a:r>
              <a:rPr lang="en-US" sz="1600" dirty="0">
                <a:latin typeface="Cambria" panose="02040503050406030204" pitchFamily="18" charset="0"/>
              </a:rPr>
              <a:t>(as in previous research);</a:t>
            </a:r>
          </a:p>
          <a:p>
            <a:pPr marL="361950" indent="0" eaLnBrk="1" hangingPunct="1">
              <a:spcBef>
                <a:spcPts val="0"/>
              </a:spcBef>
              <a:buNone/>
              <a:defRPr/>
            </a:pPr>
            <a:r>
              <a:rPr lang="en-US" sz="1600" i="1" dirty="0">
                <a:latin typeface="Cambria" panose="02040503050406030204" pitchFamily="18" charset="0"/>
              </a:rPr>
              <a:t>alt=2</a:t>
            </a:r>
            <a:r>
              <a:rPr lang="en-US" sz="1600" dirty="0">
                <a:latin typeface="Cambria" panose="02040503050406030204" pitchFamily="18" charset="0"/>
              </a:rPr>
              <a:t>: with </a:t>
            </a:r>
            <a:r>
              <a:rPr lang="en-US" sz="1600" i="1" dirty="0" err="1">
                <a:latin typeface="Cambria" panose="02040503050406030204" pitchFamily="18" charset="0"/>
              </a:rPr>
              <a:t>Revals</a:t>
            </a:r>
            <a:r>
              <a:rPr lang="en-US" sz="1600" dirty="0">
                <a:latin typeface="Cambria" panose="02040503050406030204" pitchFamily="18" charset="0"/>
              </a:rPr>
              <a:t> </a:t>
            </a:r>
            <a:r>
              <a:rPr lang="en-US" sz="1600" dirty="0" smtClean="0">
                <a:latin typeface="Cambria" panose="02040503050406030204" pitchFamily="18" charset="0"/>
              </a:rPr>
              <a:t>DROPPED</a:t>
            </a:r>
          </a:p>
          <a:p>
            <a:pPr marL="361950" indent="0" eaLnBrk="1" hangingPunct="1">
              <a:spcBef>
                <a:spcPts val="0"/>
              </a:spcBef>
              <a:buNone/>
              <a:defRPr/>
            </a:pPr>
            <a:r>
              <a:rPr lang="en-US" sz="1600" b="1" i="1" dirty="0" smtClean="0">
                <a:latin typeface="Cambria" panose="02040503050406030204" pitchFamily="18" charset="0"/>
              </a:rPr>
              <a:t>v</a:t>
            </a:r>
            <a:r>
              <a:rPr lang="en-US" sz="1600" b="1" dirty="0" smtClean="0">
                <a:latin typeface="Cambria" panose="02040503050406030204" pitchFamily="18" charset="0"/>
              </a:rPr>
              <a:t> </a:t>
            </a:r>
            <a:r>
              <a:rPr lang="en-US" sz="1600" dirty="0" smtClean="0">
                <a:latin typeface="Cambria" panose="02040503050406030204" pitchFamily="18" charset="0"/>
              </a:rPr>
              <a:t>is two-sided random error</a:t>
            </a:r>
            <a:r>
              <a:rPr lang="en-US" sz="1600" b="1" dirty="0" smtClean="0">
                <a:latin typeface="Cambria" panose="02040503050406030204" pitchFamily="18" charset="0"/>
              </a:rPr>
              <a:t>; </a:t>
            </a:r>
            <a:r>
              <a:rPr lang="en-US" sz="1600" b="1" i="1" dirty="0" smtClean="0">
                <a:latin typeface="Cambria" panose="02040503050406030204" pitchFamily="18" charset="0"/>
              </a:rPr>
              <a:t>u</a:t>
            </a:r>
            <a:r>
              <a:rPr lang="en-US" sz="1600" b="1" dirty="0" smtClean="0">
                <a:latin typeface="Cambria" panose="02040503050406030204" pitchFamily="18" charset="0"/>
              </a:rPr>
              <a:t> </a:t>
            </a:r>
            <a:r>
              <a:rPr lang="en-US" sz="1600" dirty="0" smtClean="0">
                <a:latin typeface="Cambria" panose="02040503050406030204" pitchFamily="18" charset="0"/>
              </a:rPr>
              <a:t>is one-sided inefficiency term (positive half-N </a:t>
            </a:r>
            <a:r>
              <a:rPr lang="en-US" sz="1600" dirty="0" err="1" smtClean="0">
                <a:latin typeface="Cambria" panose="02040503050406030204" pitchFamily="18" charset="0"/>
              </a:rPr>
              <a:t>distrib</a:t>
            </a:r>
            <a:r>
              <a:rPr lang="en-US" sz="1600" dirty="0" smtClean="0">
                <a:latin typeface="Cambria" panose="02040503050406030204" pitchFamily="18" charset="0"/>
              </a:rPr>
              <a:t>.)</a:t>
            </a:r>
          </a:p>
          <a:p>
            <a:pPr marL="0" indent="0" eaLnBrk="1" hangingPunct="1">
              <a:spcBef>
                <a:spcPts val="0"/>
              </a:spcBef>
              <a:buNone/>
              <a:defRPr/>
            </a:pPr>
            <a:endParaRPr lang="en-US" sz="1600" dirty="0" smtClean="0">
              <a:latin typeface="Cambria" panose="02040503050406030204" pitchFamily="18" charset="0"/>
            </a:endParaRPr>
          </a:p>
          <a:p>
            <a:pPr marL="0" indent="0" eaLnBrk="1" hangingPunct="1">
              <a:spcBef>
                <a:spcPts val="0"/>
              </a:spcBef>
              <a:buNone/>
              <a:defRPr/>
            </a:pPr>
            <a:r>
              <a:rPr lang="en-US" sz="1600" dirty="0" smtClean="0">
                <a:latin typeface="Cambria" panose="02040503050406030204" pitchFamily="18" charset="0"/>
              </a:rPr>
              <a:t>2. </a:t>
            </a:r>
            <a:r>
              <a:rPr lang="en-US" sz="1600" dirty="0" err="1" smtClean="0">
                <a:latin typeface="Cambria" panose="02040503050406030204" pitchFamily="18" charset="0"/>
              </a:rPr>
              <a:t>Translog</a:t>
            </a:r>
            <a:r>
              <a:rPr lang="en-US" sz="1600" dirty="0" smtClean="0">
                <a:latin typeface="Cambria" panose="02040503050406030204" pitchFamily="18" charset="0"/>
              </a:rPr>
              <a:t> </a:t>
            </a:r>
            <a:r>
              <a:rPr lang="en-US" sz="1600" dirty="0">
                <a:latin typeface="Cambria" panose="02040503050406030204" pitchFamily="18" charset="0"/>
              </a:rPr>
              <a:t>cost function: </a:t>
            </a:r>
            <a:r>
              <a:rPr lang="en-US" sz="1600" dirty="0" smtClean="0">
                <a:latin typeface="Cambria" panose="02040503050406030204" pitchFamily="18" charset="0"/>
              </a:rPr>
              <a:t>full representation</a:t>
            </a:r>
          </a:p>
          <a:p>
            <a:pPr marL="0" indent="0" eaLnBrk="1" hangingPunct="1">
              <a:spcBef>
                <a:spcPts val="0"/>
              </a:spcBef>
              <a:buNone/>
              <a:defRPr/>
            </a:pPr>
            <a:endParaRPr lang="en-US" sz="1600" b="1" dirty="0" smtClean="0">
              <a:latin typeface="Cambria" panose="02040503050406030204" pitchFamily="18" charset="0"/>
            </a:endParaRPr>
          </a:p>
          <a:p>
            <a:pPr marL="0" indent="0" eaLnBrk="1" hangingPunct="1">
              <a:spcBef>
                <a:spcPts val="0"/>
              </a:spcBef>
              <a:buNone/>
              <a:defRPr/>
            </a:pPr>
            <a:endParaRPr lang="en-US" sz="1600" b="1" dirty="0" smtClean="0">
              <a:latin typeface="Cambria" panose="02040503050406030204" pitchFamily="18" charset="0"/>
            </a:endParaRPr>
          </a:p>
          <a:p>
            <a:pPr marL="0" indent="0" eaLnBrk="1" hangingPunct="1">
              <a:spcBef>
                <a:spcPts val="0"/>
              </a:spcBef>
              <a:buNone/>
              <a:defRPr/>
            </a:pPr>
            <a:endParaRPr lang="en-US" sz="1600" b="1" dirty="0">
              <a:latin typeface="Cambria" panose="02040503050406030204" pitchFamily="18" charset="0"/>
            </a:endParaRPr>
          </a:p>
          <a:p>
            <a:pPr marL="0" indent="0" eaLnBrk="1" hangingPunct="1">
              <a:spcBef>
                <a:spcPts val="0"/>
              </a:spcBef>
              <a:buNone/>
              <a:defRPr/>
            </a:pPr>
            <a:endParaRPr lang="en-US" sz="1600" b="1" dirty="0" smtClean="0">
              <a:latin typeface="Cambria" panose="02040503050406030204" pitchFamily="18" charset="0"/>
            </a:endParaRPr>
          </a:p>
          <a:p>
            <a:pPr marL="0" indent="0" eaLnBrk="1" hangingPunct="1">
              <a:spcBef>
                <a:spcPts val="0"/>
              </a:spcBef>
              <a:buNone/>
              <a:defRPr/>
            </a:pPr>
            <a:endParaRPr lang="en-US" sz="1600" b="1" dirty="0">
              <a:latin typeface="Cambria" panose="02040503050406030204" pitchFamily="18" charset="0"/>
            </a:endParaRPr>
          </a:p>
          <a:p>
            <a:pPr marL="0" indent="0" eaLnBrk="1" hangingPunct="1">
              <a:spcBef>
                <a:spcPts val="0"/>
              </a:spcBef>
              <a:buNone/>
              <a:defRPr/>
            </a:pPr>
            <a:endParaRPr lang="en-US" sz="1600" b="1" dirty="0" smtClean="0">
              <a:latin typeface="Cambria" panose="02040503050406030204" pitchFamily="18" charset="0"/>
            </a:endParaRPr>
          </a:p>
          <a:p>
            <a:pPr marL="0" indent="0" eaLnBrk="1" hangingPunct="1">
              <a:spcBef>
                <a:spcPts val="0"/>
              </a:spcBef>
              <a:buNone/>
              <a:defRPr/>
            </a:pPr>
            <a:endParaRPr lang="en-US" sz="1600" b="1" dirty="0">
              <a:latin typeface="Cambria" panose="02040503050406030204" pitchFamily="18" charset="0"/>
            </a:endParaRPr>
          </a:p>
          <a:p>
            <a:pPr marL="0" indent="0" eaLnBrk="1" hangingPunct="1">
              <a:spcBef>
                <a:spcPts val="0"/>
              </a:spcBef>
              <a:buNone/>
              <a:defRPr/>
            </a:pPr>
            <a:endParaRPr lang="en-US" sz="1600" b="1" dirty="0" smtClean="0">
              <a:latin typeface="Cambria" panose="02040503050406030204" pitchFamily="18" charset="0"/>
            </a:endParaRPr>
          </a:p>
          <a:p>
            <a:pPr marL="0" indent="0" eaLnBrk="1" hangingPunct="1">
              <a:spcBef>
                <a:spcPts val="0"/>
              </a:spcBef>
              <a:buNone/>
              <a:defRPr/>
            </a:pPr>
            <a:r>
              <a:rPr lang="en-US" sz="1600" dirty="0" smtClean="0">
                <a:latin typeface="Cambria" panose="02040503050406030204" pitchFamily="18" charset="0"/>
              </a:rPr>
              <a:t>3. Bank-level cost efficiency score (SFA-score) takes the form: </a:t>
            </a: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11</a:t>
            </a:fld>
            <a:endParaRPr lang="ru-RU" sz="16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Object 5"/>
          <p:cNvGraphicFramePr>
            <a:graphicFrameLocks noChangeAspect="1"/>
          </p:cNvGraphicFramePr>
          <p:nvPr>
            <p:extLst>
              <p:ext uri="{D42A27DB-BD31-4B8C-83A1-F6EECF244321}">
                <p14:modId xmlns:p14="http://schemas.microsoft.com/office/powerpoint/2010/main" val="2155752973"/>
              </p:ext>
            </p:extLst>
          </p:nvPr>
        </p:nvGraphicFramePr>
        <p:xfrm>
          <a:off x="971600" y="1916832"/>
          <a:ext cx="3835400" cy="328613"/>
        </p:xfrm>
        <a:graphic>
          <a:graphicData uri="http://schemas.openxmlformats.org/presentationml/2006/ole">
            <mc:AlternateContent xmlns:mc="http://schemas.openxmlformats.org/markup-compatibility/2006">
              <mc:Choice xmlns:v="urn:schemas-microsoft-com:vml" Requires="v">
                <p:oleObj spid="_x0000_s2354" name="Equation" r:id="rId4" imgW="2997000" imgH="253800" progId="Equation.3">
                  <p:embed/>
                </p:oleObj>
              </mc:Choice>
              <mc:Fallback>
                <p:oleObj name="Equation" r:id="rId4" imgW="2997000" imgH="253800" progId="Equation.3">
                  <p:embed/>
                  <p:pic>
                    <p:nvPicPr>
                      <p:cNvPr id="0" name=""/>
                      <p:cNvPicPr>
                        <a:picLocks noChangeAspect="1" noChangeArrowheads="1"/>
                      </p:cNvPicPr>
                      <p:nvPr/>
                    </p:nvPicPr>
                    <p:blipFill>
                      <a:blip r:embed="rId5"/>
                      <a:srcRect/>
                      <a:stretch>
                        <a:fillRect/>
                      </a:stretch>
                    </p:blipFill>
                    <p:spPr bwMode="auto">
                      <a:xfrm>
                        <a:off x="971600" y="1916832"/>
                        <a:ext cx="3835400" cy="328613"/>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Object 8"/>
          <p:cNvGraphicFramePr>
            <a:graphicFrameLocks noChangeAspect="1"/>
          </p:cNvGraphicFramePr>
          <p:nvPr>
            <p:extLst>
              <p:ext uri="{D42A27DB-BD31-4B8C-83A1-F6EECF244321}">
                <p14:modId xmlns:p14="http://schemas.microsoft.com/office/powerpoint/2010/main" val="1668845598"/>
              </p:ext>
            </p:extLst>
          </p:nvPr>
        </p:nvGraphicFramePr>
        <p:xfrm>
          <a:off x="6228184" y="5517232"/>
          <a:ext cx="2016224" cy="345244"/>
        </p:xfrm>
        <a:graphic>
          <a:graphicData uri="http://schemas.openxmlformats.org/presentationml/2006/ole">
            <mc:AlternateContent xmlns:mc="http://schemas.openxmlformats.org/markup-compatibility/2006">
              <mc:Choice xmlns:v="urn:schemas-microsoft-com:vml" Requires="v">
                <p:oleObj spid="_x0000_s2355" name="Equation" r:id="rId6" imgW="1371600" imgH="241300" progId="Equation.3">
                  <p:embed/>
                </p:oleObj>
              </mc:Choice>
              <mc:Fallback>
                <p:oleObj name="Equation" r:id="rId6" imgW="13716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5517232"/>
                        <a:ext cx="2016224" cy="345244"/>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Object 10"/>
          <p:cNvGraphicFramePr>
            <a:graphicFrameLocks noChangeAspect="1"/>
          </p:cNvGraphicFramePr>
          <p:nvPr>
            <p:extLst>
              <p:ext uri="{D42A27DB-BD31-4B8C-83A1-F6EECF244321}">
                <p14:modId xmlns:p14="http://schemas.microsoft.com/office/powerpoint/2010/main" val="2375458391"/>
              </p:ext>
            </p:extLst>
          </p:nvPr>
        </p:nvGraphicFramePr>
        <p:xfrm>
          <a:off x="971600" y="3717032"/>
          <a:ext cx="6968574" cy="504056"/>
        </p:xfrm>
        <a:graphic>
          <a:graphicData uri="http://schemas.openxmlformats.org/presentationml/2006/ole">
            <mc:AlternateContent xmlns:mc="http://schemas.openxmlformats.org/markup-compatibility/2006">
              <mc:Choice xmlns:v="urn:schemas-microsoft-com:vml" Requires="v">
                <p:oleObj spid="_x0000_s2356" name="Equation" r:id="rId8" imgW="6223000" imgH="444500" progId="Equation.3">
                  <p:embed/>
                </p:oleObj>
              </mc:Choice>
              <mc:Fallback>
                <p:oleObj name="Equation" r:id="rId8" imgW="62230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3717032"/>
                        <a:ext cx="6968574" cy="504056"/>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Object 12"/>
          <p:cNvGraphicFramePr>
            <a:graphicFrameLocks noChangeAspect="1"/>
          </p:cNvGraphicFramePr>
          <p:nvPr>
            <p:extLst>
              <p:ext uri="{D42A27DB-BD31-4B8C-83A1-F6EECF244321}">
                <p14:modId xmlns:p14="http://schemas.microsoft.com/office/powerpoint/2010/main" val="1973687104"/>
              </p:ext>
            </p:extLst>
          </p:nvPr>
        </p:nvGraphicFramePr>
        <p:xfrm>
          <a:off x="971600" y="4293096"/>
          <a:ext cx="6262896" cy="504056"/>
        </p:xfrm>
        <a:graphic>
          <a:graphicData uri="http://schemas.openxmlformats.org/presentationml/2006/ole">
            <mc:AlternateContent xmlns:mc="http://schemas.openxmlformats.org/markup-compatibility/2006">
              <mc:Choice xmlns:v="urn:schemas-microsoft-com:vml" Requires="v">
                <p:oleObj spid="_x0000_s2357" name="Equation" r:id="rId10" imgW="5613400" imgH="444500" progId="Equation.3">
                  <p:embed/>
                </p:oleObj>
              </mc:Choice>
              <mc:Fallback>
                <p:oleObj name="Equation" r:id="rId10" imgW="56134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600" y="4293096"/>
                        <a:ext cx="6262896" cy="504056"/>
                      </a:xfrm>
                      <a:prstGeom prst="rect">
                        <a:avLst/>
                      </a:prstGeom>
                      <a:noFill/>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 name="Object 14"/>
          <p:cNvGraphicFramePr>
            <a:graphicFrameLocks noChangeAspect="1"/>
          </p:cNvGraphicFramePr>
          <p:nvPr>
            <p:extLst>
              <p:ext uri="{D42A27DB-BD31-4B8C-83A1-F6EECF244321}">
                <p14:modId xmlns:p14="http://schemas.microsoft.com/office/powerpoint/2010/main" val="2383272722"/>
              </p:ext>
            </p:extLst>
          </p:nvPr>
        </p:nvGraphicFramePr>
        <p:xfrm>
          <a:off x="971600" y="4869160"/>
          <a:ext cx="6162085" cy="504056"/>
        </p:xfrm>
        <a:graphic>
          <a:graphicData uri="http://schemas.openxmlformats.org/presentationml/2006/ole">
            <mc:AlternateContent xmlns:mc="http://schemas.openxmlformats.org/markup-compatibility/2006">
              <mc:Choice xmlns:v="urn:schemas-microsoft-com:vml" Requires="v">
                <p:oleObj spid="_x0000_s2358" name="Equation" r:id="rId12" imgW="5346700" imgH="444500" progId="Equation.3">
                  <p:embed/>
                </p:oleObj>
              </mc:Choice>
              <mc:Fallback>
                <p:oleObj name="Equation" r:id="rId12" imgW="53467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4869160"/>
                        <a:ext cx="6162085" cy="504056"/>
                      </a:xfrm>
                      <a:prstGeom prst="rect">
                        <a:avLst/>
                      </a:prstGeom>
                      <a:noFill/>
                    </p:spPr>
                  </p:pic>
                </p:oleObj>
              </mc:Fallback>
            </mc:AlternateContent>
          </a:graphicData>
        </a:graphic>
      </p:graphicFrame>
    </p:spTree>
    <p:extLst>
      <p:ext uri="{BB962C8B-B14F-4D97-AF65-F5344CB8AC3E}">
        <p14:creationId xmlns:p14="http://schemas.microsoft.com/office/powerpoint/2010/main" val="3789074880"/>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Preliminary statistics: </a:t>
            </a:r>
            <a:r>
              <a:rPr lang="en-US" sz="2000" b="1" dirty="0" err="1" smtClean="0">
                <a:solidFill>
                  <a:schemeClr val="tx1"/>
                </a:solidFill>
                <a:latin typeface="Cambria" panose="02040503050406030204" pitchFamily="18" charset="0"/>
              </a:rPr>
              <a:t>translog</a:t>
            </a:r>
            <a:r>
              <a:rPr lang="en-US" sz="2000" b="1" dirty="0" smtClean="0">
                <a:solidFill>
                  <a:schemeClr val="tx1"/>
                </a:solidFill>
                <a:latin typeface="Cambria" panose="02040503050406030204" pitchFamily="18" charset="0"/>
              </a:rPr>
              <a:t> cost function</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12</a:t>
            </a:fld>
            <a:endParaRPr lang="ru-RU" sz="1600" dirty="0"/>
          </a:p>
        </p:txBody>
      </p:sp>
      <p:sp>
        <p:nvSpPr>
          <p:cNvPr id="2" name="Rectangle 1"/>
          <p:cNvSpPr/>
          <p:nvPr/>
        </p:nvSpPr>
        <p:spPr>
          <a:xfrm>
            <a:off x="611560" y="1628507"/>
            <a:ext cx="8352928" cy="338554"/>
          </a:xfrm>
          <a:prstGeom prst="rect">
            <a:avLst/>
          </a:prstGeom>
        </p:spPr>
        <p:txBody>
          <a:bodyPr wrap="square">
            <a:spAutoFit/>
          </a:bodyPr>
          <a:lstStyle/>
          <a:p>
            <a:r>
              <a:rPr lang="en-US" sz="1600" dirty="0">
                <a:latin typeface="Cambria" panose="02040503050406030204" pitchFamily="18" charset="0"/>
                <a:cs typeface="Arial" panose="020B0604020202020204" pitchFamily="34" charset="0"/>
              </a:rPr>
              <a:t>Descriptive statistics of variables in the cost function (2005 Q1 – 2013 Q4)</a:t>
            </a:r>
            <a:endParaRPr lang="ru-RU" sz="1600" dirty="0">
              <a:latin typeface="Cambria" panose="0204050305040603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24026820"/>
              </p:ext>
            </p:extLst>
          </p:nvPr>
        </p:nvGraphicFramePr>
        <p:xfrm>
          <a:off x="755576" y="1967061"/>
          <a:ext cx="7992888" cy="4720946"/>
        </p:xfrm>
        <a:graphic>
          <a:graphicData uri="http://schemas.openxmlformats.org/drawingml/2006/table">
            <a:tbl>
              <a:tblPr firstRow="1" firstCol="1" bandRow="1">
                <a:tableStyleId>{5C22544A-7EE6-4342-B048-85BDC9FD1C3A}</a:tableStyleId>
              </a:tblPr>
              <a:tblGrid>
                <a:gridCol w="2330756"/>
                <a:gridCol w="973084"/>
                <a:gridCol w="721856"/>
                <a:gridCol w="610867"/>
                <a:gridCol w="731320"/>
                <a:gridCol w="499018"/>
                <a:gridCol w="745084"/>
                <a:gridCol w="649583"/>
                <a:gridCol w="731320"/>
              </a:tblGrid>
              <a:tr h="347112">
                <a:tc>
                  <a:txBody>
                    <a:bodyPr/>
                    <a:lstStyle/>
                    <a:p>
                      <a:pPr marL="0" indent="0" algn="just" rtl="0" eaLnBrk="1" latinLnBrk="0" hangingPunct="1">
                        <a:lnSpc>
                          <a:spcPct val="100000"/>
                        </a:lnSpc>
                        <a:spcAft>
                          <a:spcPts val="0"/>
                        </a:spcAft>
                      </a:pP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u="sng" kern="1200" dirty="0">
                          <a:solidFill>
                            <a:schemeClr val="tx1"/>
                          </a:solidFill>
                          <a:effectLst/>
                          <a:latin typeface="Cambria" panose="02040503050406030204" pitchFamily="18" charset="0"/>
                          <a:ea typeface="+mn-ea"/>
                          <a:cs typeface="Times New Roman" panose="02020603050405020304" pitchFamily="18" charset="0"/>
                        </a:rPr>
                        <a:t>Unit</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u="sng" kern="1200" dirty="0">
                          <a:solidFill>
                            <a:schemeClr val="tx1"/>
                          </a:solidFill>
                          <a:effectLst/>
                          <a:latin typeface="Cambria" panose="02040503050406030204" pitchFamily="18" charset="0"/>
                          <a:ea typeface="+mn-ea"/>
                          <a:cs typeface="Times New Roman" panose="02020603050405020304" pitchFamily="18" charset="0"/>
                        </a:rPr>
                        <a:t>Symbol</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Mean</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St.Dev</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Min</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Max</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Obs</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u="sng" kern="1200" dirty="0" err="1">
                          <a:solidFill>
                            <a:schemeClr val="tx1"/>
                          </a:solidFill>
                          <a:effectLst/>
                          <a:latin typeface="Cambria" panose="02040503050406030204" pitchFamily="18" charset="0"/>
                          <a:ea typeface="+mn-ea"/>
                          <a:cs typeface="Times New Roman" panose="02020603050405020304" pitchFamily="18" charset="0"/>
                        </a:rPr>
                        <a:t>Banks</a:t>
                      </a:r>
                      <a:endParaRPr kumimoji="0" lang="ru-RU" sz="1200" b="0" u="sng"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r>
              <a:tr h="344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Dependent </a:t>
                      </a:r>
                      <a:r>
                        <a:rPr kumimoji="0" lang="en-US" sz="1200" b="0" kern="1200" dirty="0" smtClean="0">
                          <a:solidFill>
                            <a:schemeClr val="tx1"/>
                          </a:solidFill>
                          <a:effectLst/>
                          <a:latin typeface="Cambria" panose="02040503050406030204" pitchFamily="18" charset="0"/>
                          <a:ea typeface="+mn-ea"/>
                          <a:cs typeface="Times New Roman" panose="02020603050405020304" pitchFamily="18" charset="0"/>
                        </a:rPr>
                        <a:t>variables</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just"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r>
              <a:tr h="526934">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Total costs minus interest expenses minus </a:t>
                      </a:r>
                      <a:r>
                        <a:rPr kumimoji="0" lang="en-US" sz="1200" b="0" i="1" kern="1200" dirty="0" err="1" smtClean="0">
                          <a:solidFill>
                            <a:schemeClr val="tx1"/>
                          </a:solidFill>
                          <a:effectLst/>
                          <a:latin typeface="Cambria" panose="02040503050406030204" pitchFamily="18" charset="0"/>
                          <a:ea typeface="+mn-ea"/>
                          <a:cs typeface="Times New Roman" panose="02020603050405020304" pitchFamily="18" charset="0"/>
                        </a:rPr>
                        <a:t>Revals</a:t>
                      </a:r>
                      <a:endParaRPr kumimoji="0" lang="ru-RU" sz="1200" b="0" i="1"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en-US"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7.7</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69.8</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2904</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30784</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1196</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Total costs minus interest expenses </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en-US"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19.2</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207.2</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8886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30753</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1196</a:t>
                      </a:r>
                    </a:p>
                  </a:txBody>
                  <a:tcPr marL="52223" marR="52223" marT="0" marB="0" anchor="ctr">
                    <a:noFill/>
                  </a:tcPr>
                </a:tc>
              </a:tr>
              <a:tr h="347112">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Explanatory </a:t>
                      </a:r>
                      <a:r>
                        <a:rPr kumimoji="0" lang="en-US" sz="1200" b="0" kern="1200" dirty="0" smtClean="0">
                          <a:solidFill>
                            <a:schemeClr val="tx1"/>
                          </a:solidFill>
                          <a:effectLst/>
                          <a:latin typeface="Cambria" panose="02040503050406030204" pitchFamily="18" charset="0"/>
                          <a:ea typeface="+mn-ea"/>
                          <a:cs typeface="Times New Roman" panose="02020603050405020304" pitchFamily="18" charset="0"/>
                        </a:rPr>
                        <a:t>variables</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2223" marR="52223" marT="0" marB="0" anchor="ctr">
                    <a:noFill/>
                  </a:tcPr>
                </a:tc>
              </a:tr>
              <a:tr h="526934">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Loans to households and nonfinancial firms</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en-US"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18.2</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206.7</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10015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30045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1159</a:t>
                      </a:r>
                    </a:p>
                  </a:txBody>
                  <a:tcPr marL="52223" marR="52223" marT="0" marB="0" anchor="ctr">
                    <a:noFill/>
                  </a:tcPr>
                </a:tc>
              </a:tr>
              <a:tr h="526934">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Retail and corporate accounts and deposits</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en-US"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16.6</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205.1</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1037</a:t>
                      </a:r>
                      <a:r>
                        <a:rPr kumimoji="0" lang="en-US" sz="1200" b="0" kern="1200" dirty="0" smtClean="0">
                          <a:solidFill>
                            <a:schemeClr val="tx1"/>
                          </a:solidFill>
                          <a:effectLst/>
                          <a:latin typeface="Cambria" panose="02040503050406030204" pitchFamily="18" charset="0"/>
                          <a:ea typeface="+mn-ea"/>
                          <a:cs typeface="Times New Roman" panose="02020603050405020304" pitchFamily="18" charset="0"/>
                        </a:rPr>
                        <a:t>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30635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1191</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Fee and commission income</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5.0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220.6</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30635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1189</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Average funding rate</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4.9</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2.8</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50.1</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29365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1152</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Price for personnel expense</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4.1</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3.3</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0.1</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49.5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30784</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1196</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Price of physical capital</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23.7</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22.4</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0.2</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180.0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30784</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1196</a:t>
                      </a:r>
                    </a:p>
                  </a:txBody>
                  <a:tcPr marL="52223" marR="52223" marT="0" marB="0" anchor="ctr">
                    <a:noFill/>
                  </a:tcPr>
                </a:tc>
              </a:tr>
              <a:tr h="347112">
                <a:tc>
                  <a:txBody>
                    <a:bodyPr/>
                    <a:lstStyle/>
                    <a:p>
                      <a:pPr marL="17780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Equity capital</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RUB </a:t>
                      </a:r>
                      <a:r>
                        <a:rPr kumimoji="0" lang="en-US" sz="1200" b="0" kern="1200" dirty="0" smtClean="0">
                          <a:solidFill>
                            <a:schemeClr val="tx1"/>
                          </a:solidFill>
                          <a:effectLst/>
                          <a:latin typeface="Cambria" panose="02040503050406030204" pitchFamily="18" charset="0"/>
                          <a:ea typeface="+mn-ea"/>
                          <a:cs typeface="Times New Roman" panose="02020603050405020304" pitchFamily="18" charset="0"/>
                        </a:rPr>
                        <a:t>bn</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3.8</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40.8</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0.0</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smtClean="0">
                          <a:solidFill>
                            <a:schemeClr val="tx1"/>
                          </a:solidFill>
                          <a:effectLst/>
                          <a:latin typeface="Cambria" panose="02040503050406030204" pitchFamily="18" charset="0"/>
                          <a:ea typeface="+mn-ea"/>
                          <a:cs typeface="Times New Roman" panose="02020603050405020304" pitchFamily="18" charset="0"/>
                        </a:rPr>
                        <a:t>1954</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30745</a:t>
                      </a:r>
                    </a:p>
                  </a:txBody>
                  <a:tcPr marL="52223" marR="52223"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1196</a:t>
                      </a:r>
                    </a:p>
                  </a:txBody>
                  <a:tcPr marL="52223" marR="52223" marT="0" marB="0" anchor="ctr">
                    <a:noFill/>
                  </a:tcPr>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67227229"/>
              </p:ext>
            </p:extLst>
          </p:nvPr>
        </p:nvGraphicFramePr>
        <p:xfrm>
          <a:off x="4211960" y="2780928"/>
          <a:ext cx="371475" cy="276225"/>
        </p:xfrm>
        <a:graphic>
          <a:graphicData uri="http://schemas.openxmlformats.org/presentationml/2006/ole">
            <mc:AlternateContent xmlns:mc="http://schemas.openxmlformats.org/markup-compatibility/2006">
              <mc:Choice xmlns:v="urn:schemas-microsoft-com:vml" Requires="v">
                <p:oleObj spid="_x0000_s3523" name="Equation" r:id="rId4" imgW="368300" imgH="241300" progId="Equation.3">
                  <p:embed/>
                </p:oleObj>
              </mc:Choice>
              <mc:Fallback>
                <p:oleObj name="Equation" r:id="rId4" imgW="368300" imgH="2413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780928"/>
                        <a:ext cx="371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21889927"/>
              </p:ext>
            </p:extLst>
          </p:nvPr>
        </p:nvGraphicFramePr>
        <p:xfrm>
          <a:off x="4211960" y="3212976"/>
          <a:ext cx="371475" cy="276225"/>
        </p:xfrm>
        <a:graphic>
          <a:graphicData uri="http://schemas.openxmlformats.org/presentationml/2006/ole">
            <mc:AlternateContent xmlns:mc="http://schemas.openxmlformats.org/markup-compatibility/2006">
              <mc:Choice xmlns:v="urn:schemas-microsoft-com:vml" Requires="v">
                <p:oleObj spid="_x0000_s3524" name="Equation" r:id="rId6" imgW="380835" imgH="241195" progId="Equation.3">
                  <p:embed/>
                </p:oleObj>
              </mc:Choice>
              <mc:Fallback>
                <p:oleObj name="Equation" r:id="rId6" imgW="380835" imgH="241195"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3212976"/>
                        <a:ext cx="371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98619327"/>
              </p:ext>
            </p:extLst>
          </p:nvPr>
        </p:nvGraphicFramePr>
        <p:xfrm>
          <a:off x="4211960" y="4005064"/>
          <a:ext cx="276225" cy="276225"/>
        </p:xfrm>
        <a:graphic>
          <a:graphicData uri="http://schemas.openxmlformats.org/presentationml/2006/ole">
            <mc:AlternateContent xmlns:mc="http://schemas.openxmlformats.org/markup-compatibility/2006">
              <mc:Choice xmlns:v="urn:schemas-microsoft-com:vml" Requires="v">
                <p:oleObj spid="_x0000_s3525" name="Equation" r:id="rId8" imgW="228600" imgH="241300" progId="Equation.3">
                  <p:embed/>
                </p:oleObj>
              </mc:Choice>
              <mc:Fallback>
                <p:oleObj name="Equation" r:id="rId8" imgW="228600" imgH="2413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960" y="4005064"/>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4530515"/>
              </p:ext>
            </p:extLst>
          </p:nvPr>
        </p:nvGraphicFramePr>
        <p:xfrm>
          <a:off x="4211960" y="4581128"/>
          <a:ext cx="276225" cy="276225"/>
        </p:xfrm>
        <a:graphic>
          <a:graphicData uri="http://schemas.openxmlformats.org/presentationml/2006/ole">
            <mc:AlternateContent xmlns:mc="http://schemas.openxmlformats.org/markup-compatibility/2006">
              <mc:Choice xmlns:v="urn:schemas-microsoft-com:vml" Requires="v">
                <p:oleObj spid="_x0000_s3526" name="Equation" r:id="rId10" imgW="241195" imgH="241195" progId="Equation.3">
                  <p:embed/>
                </p:oleObj>
              </mc:Choice>
              <mc:Fallback>
                <p:oleObj name="Equation" r:id="rId10" imgW="241195" imgH="241195"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960" y="4581128"/>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88175555"/>
              </p:ext>
            </p:extLst>
          </p:nvPr>
        </p:nvGraphicFramePr>
        <p:xfrm>
          <a:off x="4211960" y="4941168"/>
          <a:ext cx="276225" cy="276225"/>
        </p:xfrm>
        <a:graphic>
          <a:graphicData uri="http://schemas.openxmlformats.org/presentationml/2006/ole">
            <mc:AlternateContent xmlns:mc="http://schemas.openxmlformats.org/markup-compatibility/2006">
              <mc:Choice xmlns:v="urn:schemas-microsoft-com:vml" Requires="v">
                <p:oleObj spid="_x0000_s3527" name="Equation" r:id="rId12" imgW="241195" imgH="241195" progId="Equation.3">
                  <p:embed/>
                </p:oleObj>
              </mc:Choice>
              <mc:Fallback>
                <p:oleObj name="Equation" r:id="rId12" imgW="241195" imgH="241195"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4941168"/>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42835269"/>
              </p:ext>
            </p:extLst>
          </p:nvPr>
        </p:nvGraphicFramePr>
        <p:xfrm>
          <a:off x="4211960" y="5301208"/>
          <a:ext cx="276225" cy="276225"/>
        </p:xfrm>
        <a:graphic>
          <a:graphicData uri="http://schemas.openxmlformats.org/presentationml/2006/ole">
            <mc:AlternateContent xmlns:mc="http://schemas.openxmlformats.org/markup-compatibility/2006">
              <mc:Choice xmlns:v="urn:schemas-microsoft-com:vml" Requires="v">
                <p:oleObj spid="_x0000_s3528" name="Equation" r:id="rId14" imgW="241195" imgH="241195" progId="Equation.3">
                  <p:embed/>
                </p:oleObj>
              </mc:Choice>
              <mc:Fallback>
                <p:oleObj name="Equation" r:id="rId14" imgW="241195" imgH="241195"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1960" y="5301208"/>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41990585"/>
              </p:ext>
            </p:extLst>
          </p:nvPr>
        </p:nvGraphicFramePr>
        <p:xfrm>
          <a:off x="4211960" y="5661248"/>
          <a:ext cx="276225" cy="276225"/>
        </p:xfrm>
        <a:graphic>
          <a:graphicData uri="http://schemas.openxmlformats.org/presentationml/2006/ole">
            <mc:AlternateContent xmlns:mc="http://schemas.openxmlformats.org/markup-compatibility/2006">
              <mc:Choice xmlns:v="urn:schemas-microsoft-com:vml" Requires="v">
                <p:oleObj spid="_x0000_s3529" name="Equation" r:id="rId16" imgW="253890" imgH="241195" progId="Equation.3">
                  <p:embed/>
                </p:oleObj>
              </mc:Choice>
              <mc:Fallback>
                <p:oleObj name="Equation" r:id="rId16" imgW="253890" imgH="241195" progId="Equation.3">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960" y="5661248"/>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36524501"/>
              </p:ext>
            </p:extLst>
          </p:nvPr>
        </p:nvGraphicFramePr>
        <p:xfrm>
          <a:off x="4211960" y="6021288"/>
          <a:ext cx="276225" cy="276225"/>
        </p:xfrm>
        <a:graphic>
          <a:graphicData uri="http://schemas.openxmlformats.org/presentationml/2006/ole">
            <mc:AlternateContent xmlns:mc="http://schemas.openxmlformats.org/markup-compatibility/2006">
              <mc:Choice xmlns:v="urn:schemas-microsoft-com:vml" Requires="v">
                <p:oleObj spid="_x0000_s3530" name="Equation" r:id="rId18" imgW="241195" imgH="241195" progId="Equation.3">
                  <p:embed/>
                </p:oleObj>
              </mc:Choice>
              <mc:Fallback>
                <p:oleObj name="Equation" r:id="rId18" imgW="241195" imgH="241195" progId="Equation.3">
                  <p:embed/>
                  <p:pic>
                    <p:nvPicPr>
                      <p:cNvPr id="0"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1960" y="6021288"/>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860567"/>
              </p:ext>
            </p:extLst>
          </p:nvPr>
        </p:nvGraphicFramePr>
        <p:xfrm>
          <a:off x="4211960" y="6381328"/>
          <a:ext cx="381000" cy="276225"/>
        </p:xfrm>
        <a:graphic>
          <a:graphicData uri="http://schemas.openxmlformats.org/presentationml/2006/ole">
            <mc:AlternateContent xmlns:mc="http://schemas.openxmlformats.org/markup-compatibility/2006">
              <mc:Choice xmlns:v="urn:schemas-microsoft-com:vml" Requires="v">
                <p:oleObj spid="_x0000_s3531" name="Equation" r:id="rId20" imgW="304668" imgH="228501" progId="Equation.3">
                  <p:embed/>
                </p:oleObj>
              </mc:Choice>
              <mc:Fallback>
                <p:oleObj name="Equation" r:id="rId20" imgW="304668" imgH="228501" progId="Equation.3">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11960" y="6381328"/>
                        <a:ext cx="3810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882051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1/2: bank-level cost efficiency</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13</a:t>
            </a:fld>
            <a:endParaRPr lang="ru-RU" sz="1600" dirty="0"/>
          </a:p>
        </p:txBody>
      </p:sp>
      <p:sp>
        <p:nvSpPr>
          <p:cNvPr id="2" name="Content Placeholder 1"/>
          <p:cNvSpPr>
            <a:spLocks noGrp="1"/>
          </p:cNvSpPr>
          <p:nvPr>
            <p:ph sz="quarter" idx="1"/>
          </p:nvPr>
        </p:nvSpPr>
        <p:spPr>
          <a:xfrm>
            <a:off x="612648" y="1600200"/>
            <a:ext cx="8153400" cy="4694670"/>
          </a:xfrm>
        </p:spPr>
        <p:txBody>
          <a:bodyPr/>
          <a:lstStyle/>
          <a:p>
            <a:pPr marL="0" indent="0">
              <a:buNone/>
            </a:pPr>
            <a:r>
              <a:rPr lang="en-US" sz="1800" dirty="0" smtClean="0">
                <a:latin typeface="Cambria" panose="02040503050406030204" pitchFamily="18" charset="0"/>
              </a:rPr>
              <a:t>Aggregate results of cost efficiency estimations: </a:t>
            </a:r>
            <a:br>
              <a:rPr lang="en-US" sz="1800" dirty="0" smtClean="0">
                <a:latin typeface="Cambria" panose="02040503050406030204" pitchFamily="18" charset="0"/>
              </a:rPr>
            </a:br>
            <a:r>
              <a:rPr lang="en-US" sz="1800" dirty="0">
                <a:latin typeface="Cambria" panose="02040503050406030204" pitchFamily="18" charset="0"/>
              </a:rPr>
              <a:t>Frequency distribution of banks’ SFA scores as average of 2005Q1-2013Q4 (production approach)</a:t>
            </a:r>
            <a:endParaRPr lang="ru-RU" sz="1800" dirty="0">
              <a:latin typeface="Cambria" panose="02040503050406030204" pitchFamily="18" charset="0"/>
            </a:endParaRPr>
          </a:p>
        </p:txBody>
      </p:sp>
      <p:graphicFrame>
        <p:nvGraphicFramePr>
          <p:cNvPr id="6" name="Диаграмма 9"/>
          <p:cNvGraphicFramePr/>
          <p:nvPr>
            <p:extLst>
              <p:ext uri="{D42A27DB-BD31-4B8C-83A1-F6EECF244321}">
                <p14:modId xmlns:p14="http://schemas.microsoft.com/office/powerpoint/2010/main" val="1688825356"/>
              </p:ext>
            </p:extLst>
          </p:nvPr>
        </p:nvGraphicFramePr>
        <p:xfrm>
          <a:off x="1979712" y="2564904"/>
          <a:ext cx="5544616"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46822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Estimation results 2/2: group-level cost efficiency in dynamics</a:t>
            </a:r>
            <a:endParaRPr lang="ru-RU" sz="2000" b="1" dirty="0">
              <a:solidFill>
                <a:schemeClr val="tx1"/>
              </a:solidFill>
              <a:latin typeface="Cambria" panose="02040503050406030204"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87341872"/>
              </p:ext>
            </p:extLst>
          </p:nvPr>
        </p:nvGraphicFramePr>
        <p:xfrm>
          <a:off x="607144" y="1640737"/>
          <a:ext cx="8153400" cy="4728684"/>
        </p:xfrm>
        <a:graphic>
          <a:graphicData uri="http://schemas.openxmlformats.org/drawingml/2006/table">
            <a:tbl>
              <a:tblPr firstRow="1" bandRow="1">
                <a:tableStyleId>{5C22544A-7EE6-4342-B048-85BDC9FD1C3A}</a:tableStyleId>
              </a:tblPr>
              <a:tblGrid>
                <a:gridCol w="4076700"/>
                <a:gridCol w="4076700"/>
              </a:tblGrid>
              <a:tr h="3618160">
                <a:tc>
                  <a:txBody>
                    <a:bodyPr/>
                    <a:lstStyle/>
                    <a:p>
                      <a:pPr algn="r"/>
                      <a:endParaRPr lang="ru-RU"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7148">
                <a:tc>
                  <a:txBody>
                    <a:bodyPr/>
                    <a:lstStyle/>
                    <a:p>
                      <a:pPr algn="ctr"/>
                      <a:endParaRPr lang="en-US" sz="1800" i="1" dirty="0" smtClean="0">
                        <a:latin typeface="Cambria" panose="02040503050406030204" pitchFamily="18" charset="0"/>
                      </a:endParaRPr>
                    </a:p>
                    <a:p>
                      <a:pPr algn="ctr"/>
                      <a:r>
                        <a:rPr lang="en-US" sz="1600" i="1" dirty="0" smtClean="0">
                          <a:solidFill>
                            <a:schemeClr val="tx1"/>
                          </a:solidFill>
                          <a:latin typeface="Cambria" panose="02040503050406030204" pitchFamily="18" charset="0"/>
                        </a:rPr>
                        <a:t>alt=1</a:t>
                      </a:r>
                      <a:r>
                        <a:rPr lang="en-US" sz="1600" dirty="0" smtClean="0">
                          <a:solidFill>
                            <a:schemeClr val="tx1"/>
                          </a:solidFill>
                          <a:latin typeface="Cambria" panose="02040503050406030204" pitchFamily="18" charset="0"/>
                        </a:rPr>
                        <a:t>: </a:t>
                      </a:r>
                      <a:r>
                        <a:rPr lang="en-US" sz="1600" dirty="0" err="1" smtClean="0">
                          <a:solidFill>
                            <a:schemeClr val="tx1"/>
                          </a:solidFill>
                          <a:latin typeface="Cambria" panose="02040503050406030204" pitchFamily="18" charset="0"/>
                        </a:rPr>
                        <a:t>Revals</a:t>
                      </a:r>
                      <a:r>
                        <a:rPr lang="en-US" sz="1600" dirty="0" smtClean="0">
                          <a:solidFill>
                            <a:schemeClr val="tx1"/>
                          </a:solidFill>
                          <a:latin typeface="Cambria" panose="02040503050406030204" pitchFamily="18" charset="0"/>
                        </a:rPr>
                        <a:t> kept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i="1" dirty="0" smtClean="0">
                        <a:latin typeface="Cambria" panose="02040503050406030204" pitchFamily="18" charset="0"/>
                      </a:endParaRPr>
                    </a:p>
                    <a:p>
                      <a:pPr algn="ctr"/>
                      <a:r>
                        <a:rPr lang="en-US" sz="1600" i="1" dirty="0" smtClean="0">
                          <a:latin typeface="Cambria" panose="02040503050406030204" pitchFamily="18" charset="0"/>
                        </a:rPr>
                        <a:t>alt=2</a:t>
                      </a:r>
                      <a:r>
                        <a:rPr lang="en-US" sz="1600" dirty="0" smtClean="0">
                          <a:latin typeface="Cambria" panose="02040503050406030204" pitchFamily="18" charset="0"/>
                        </a:rPr>
                        <a:t>: </a:t>
                      </a:r>
                      <a:r>
                        <a:rPr lang="en-US" sz="1600" dirty="0" err="1" smtClean="0">
                          <a:latin typeface="Cambria" panose="02040503050406030204" pitchFamily="18" charset="0"/>
                        </a:rPr>
                        <a:t>Revals</a:t>
                      </a:r>
                      <a:r>
                        <a:rPr lang="en-US" sz="1600" dirty="0" smtClean="0">
                          <a:latin typeface="Cambria" panose="02040503050406030204" pitchFamily="18" charset="0"/>
                        </a:rPr>
                        <a:t> dropped</a:t>
                      </a:r>
                      <a:endParaRPr lang="ru-RU" sz="160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37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i="0" dirty="0" smtClean="0">
                          <a:solidFill>
                            <a:schemeClr val="tx1"/>
                          </a:solidFill>
                          <a:latin typeface="Cambria" panose="02040503050406030204" pitchFamily="18" charset="0"/>
                        </a:rPr>
                        <a:t>Group-level</a:t>
                      </a:r>
                      <a:r>
                        <a:rPr lang="en-US" b="0" i="0" baseline="0" dirty="0" smtClean="0">
                          <a:solidFill>
                            <a:schemeClr val="tx1"/>
                          </a:solidFill>
                          <a:latin typeface="Cambria" panose="02040503050406030204" pitchFamily="18" charset="0"/>
                        </a:rPr>
                        <a:t> SFA scores (arithmetic averages within each group)</a:t>
                      </a:r>
                      <a:endParaRPr lang="ru-RU" b="0" i="0" dirty="0" smtClean="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dirty="0">
                        <a:solidFill>
                          <a:srgbClr val="FF0000"/>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14</a:t>
            </a:fld>
            <a:endParaRPr lang="ru-RU" sz="1600" dirty="0"/>
          </a:p>
        </p:txBody>
      </p:sp>
      <p:graphicFrame>
        <p:nvGraphicFramePr>
          <p:cNvPr id="7" name="Диаграмма 10"/>
          <p:cNvGraphicFramePr/>
          <p:nvPr>
            <p:extLst>
              <p:ext uri="{D42A27DB-BD31-4B8C-83A1-F6EECF244321}">
                <p14:modId xmlns:p14="http://schemas.microsoft.com/office/powerpoint/2010/main" val="1449451211"/>
              </p:ext>
            </p:extLst>
          </p:nvPr>
        </p:nvGraphicFramePr>
        <p:xfrm>
          <a:off x="539552" y="1700808"/>
          <a:ext cx="4032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14"/>
          <p:cNvGraphicFramePr/>
          <p:nvPr>
            <p:extLst>
              <p:ext uri="{D42A27DB-BD31-4B8C-83A1-F6EECF244321}">
                <p14:modId xmlns:p14="http://schemas.microsoft.com/office/powerpoint/2010/main" val="2203117733"/>
              </p:ext>
            </p:extLst>
          </p:nvPr>
        </p:nvGraphicFramePr>
        <p:xfrm>
          <a:off x="5004048" y="1700808"/>
          <a:ext cx="3816424"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8490786"/>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612648" y="278160"/>
            <a:ext cx="8153400" cy="846584"/>
          </a:xfrm>
        </p:spPr>
        <p:txBody>
          <a:bodyPr/>
          <a:lstStyle/>
          <a:p>
            <a:pPr eaLnBrk="1" hangingPunct="1"/>
            <a:r>
              <a:rPr lang="en-US" sz="2000" b="1" dirty="0" smtClean="0">
                <a:solidFill>
                  <a:schemeClr val="tx1"/>
                </a:solidFill>
                <a:latin typeface="Cambria" panose="02040503050406030204" pitchFamily="18" charset="0"/>
              </a:rPr>
              <a:t>GMM 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1/3: what explains the within- and between-group heterogeneity of cost efficiency</a:t>
            </a:r>
            <a:r>
              <a:rPr lang="en-US" sz="2000" b="1" dirty="0">
                <a:solidFill>
                  <a:schemeClr val="tx1"/>
                </a:solidFill>
                <a:latin typeface="Cambria" panose="02040503050406030204" pitchFamily="18" charset="0"/>
              </a:rPr>
              <a:t>? Dependent variable: SFA cost efficiency score </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15</a:t>
            </a:fld>
            <a:endParaRPr lang="ru-RU" sz="1600" dirty="0"/>
          </a:p>
        </p:txBody>
      </p:sp>
      <p:graphicFrame>
        <p:nvGraphicFramePr>
          <p:cNvPr id="10" name="Table 9"/>
          <p:cNvGraphicFramePr>
            <a:graphicFrameLocks noGrp="1"/>
          </p:cNvGraphicFramePr>
          <p:nvPr>
            <p:extLst>
              <p:ext uri="{D42A27DB-BD31-4B8C-83A1-F6EECF244321}">
                <p14:modId xmlns:p14="http://schemas.microsoft.com/office/powerpoint/2010/main" val="1402953343"/>
              </p:ext>
            </p:extLst>
          </p:nvPr>
        </p:nvGraphicFramePr>
        <p:xfrm>
          <a:off x="611560" y="1556793"/>
          <a:ext cx="7704856" cy="4695116"/>
        </p:xfrm>
        <a:graphic>
          <a:graphicData uri="http://schemas.openxmlformats.org/drawingml/2006/table">
            <a:tbl>
              <a:tblPr firstRow="1" firstCol="1" bandRow="1">
                <a:tableStyleId>{5C22544A-7EE6-4342-B048-85BDC9FD1C3A}</a:tableStyleId>
              </a:tblPr>
              <a:tblGrid>
                <a:gridCol w="2444843"/>
                <a:gridCol w="762340"/>
                <a:gridCol w="796982"/>
                <a:gridCol w="820371"/>
                <a:gridCol w="564238"/>
                <a:gridCol w="731906"/>
                <a:gridCol w="792088"/>
                <a:gridCol w="792088"/>
              </a:tblGrid>
              <a:tr h="190990">
                <a:tc rowSpan="2">
                  <a:txBody>
                    <a:bodyPr/>
                    <a:lstStyle/>
                    <a:p>
                      <a:pPr marL="0" indent="0" algn="r">
                        <a:lnSpc>
                          <a:spcPct val="100000"/>
                        </a:lnSpc>
                        <a:spcAft>
                          <a:spcPts val="0"/>
                        </a:spcAft>
                      </a:pPr>
                      <a:r>
                        <a:rPr lang="en-US" sz="1000" dirty="0" err="1" smtClean="0">
                          <a:solidFill>
                            <a:schemeClr val="tx1"/>
                          </a:solidFill>
                          <a:effectLst/>
                          <a:latin typeface="Cambria" panose="02040503050406030204" pitchFamily="18" charset="0"/>
                          <a:ea typeface="Calibri"/>
                          <a:cs typeface="Times New Roman" panose="02020603050405020304" pitchFamily="18" charset="0"/>
                        </a:rPr>
                        <a:t>Revals</a:t>
                      </a:r>
                      <a:endParaRPr lang="ru-RU" sz="10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indent="0" algn="ctr">
                        <a:lnSpc>
                          <a:spcPct val="100000"/>
                        </a:lnSpc>
                        <a:spcAft>
                          <a:spcPts val="0"/>
                        </a:spcAft>
                      </a:pPr>
                      <a:r>
                        <a:rPr lang="en-US" sz="1000" b="1" dirty="0" smtClean="0">
                          <a:solidFill>
                            <a:schemeClr val="tx1"/>
                          </a:solidFill>
                          <a:effectLst/>
                          <a:latin typeface="Cambria" panose="02040503050406030204" pitchFamily="18" charset="0"/>
                          <a:cs typeface="Times New Roman" panose="02020603050405020304" pitchFamily="18" charset="0"/>
                        </a:rPr>
                        <a:t>KEPT</a:t>
                      </a:r>
                      <a:endParaRPr lang="ru-RU" sz="1000" b="1"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c>
                  <a:txBody>
                    <a:bodyPr/>
                    <a:lstStyle/>
                    <a:p>
                      <a:pPr indent="450215" algn="ctr">
                        <a:lnSpc>
                          <a:spcPct val="100000"/>
                        </a:lnSpc>
                        <a:spcAft>
                          <a:spcPts val="0"/>
                        </a:spcAft>
                      </a:pPr>
                      <a:r>
                        <a:rPr lang="en-US" sz="1000" b="1" dirty="0">
                          <a:solidFill>
                            <a:schemeClr val="tx1"/>
                          </a:solidFill>
                          <a:effectLst/>
                          <a:latin typeface="Cambria" panose="02040503050406030204" pitchFamily="18" charset="0"/>
                          <a:cs typeface="Times New Roman" panose="02020603050405020304" pitchFamily="18" charset="0"/>
                        </a:rPr>
                        <a:t> </a:t>
                      </a:r>
                      <a:endParaRPr lang="ru-RU" sz="1000" b="1"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indent="0" algn="ctr">
                        <a:lnSpc>
                          <a:spcPct val="100000"/>
                        </a:lnSpc>
                        <a:spcAft>
                          <a:spcPts val="0"/>
                        </a:spcAft>
                      </a:pPr>
                      <a:r>
                        <a:rPr lang="en-US" sz="1000" b="1" dirty="0" smtClean="0">
                          <a:solidFill>
                            <a:schemeClr val="tx1"/>
                          </a:solidFill>
                          <a:effectLst/>
                          <a:latin typeface="Cambria" panose="02040503050406030204" pitchFamily="18" charset="0"/>
                          <a:cs typeface="Times New Roman" panose="02020603050405020304" pitchFamily="18" charset="0"/>
                        </a:rPr>
                        <a:t>DROPPED </a:t>
                      </a:r>
                      <a:endParaRPr lang="ru-RU" sz="1000" b="1"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r>
              <a:tr h="145954">
                <a:tc vMerge="1">
                  <a:txBody>
                    <a:bodyPr/>
                    <a:lstStyle/>
                    <a:p>
                      <a:pPr marL="0" indent="0" algn="l">
                        <a:lnSpc>
                          <a:spcPct val="100000"/>
                        </a:lnSpc>
                        <a:spcAft>
                          <a:spcPts val="0"/>
                        </a:spcAft>
                      </a:pPr>
                      <a:endParaRPr lang="ru-RU" sz="10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spcBef>
                          <a:spcPts val="200"/>
                        </a:spcBef>
                        <a:spcAft>
                          <a:spcPts val="200"/>
                        </a:spcAft>
                      </a:pPr>
                      <a:r>
                        <a:rPr lang="en-US" sz="1000" b="1" dirty="0">
                          <a:solidFill>
                            <a:schemeClr val="tx1"/>
                          </a:solidFill>
                          <a:effectLst/>
                          <a:latin typeface="Cambria" panose="02040503050406030204" pitchFamily="18" charset="0"/>
                          <a:cs typeface="Times New Roman" panose="02020603050405020304" pitchFamily="18" charset="0"/>
                        </a:rPr>
                        <a:t>M1.1</a:t>
                      </a:r>
                      <a:endParaRPr lang="ru-RU" sz="1000" b="1"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M</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2</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M</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3</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M</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2</a:t>
                      </a: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a:t>
                      </a:r>
                      <a:r>
                        <a:rPr kumimoji="0" lang="cs-CZ" sz="1000" b="1" kern="1200" dirty="0">
                          <a:solidFill>
                            <a:schemeClr val="tx1"/>
                          </a:solidFill>
                          <a:effectLst/>
                          <a:latin typeface="Cambria" panose="02040503050406030204" pitchFamily="18" charset="0"/>
                          <a:ea typeface="+mn-ea"/>
                          <a:cs typeface="Times New Roman" panose="02020603050405020304" pitchFamily="18" charset="0"/>
                        </a:rPr>
                        <a:t>1</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M2.2</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Bef>
                          <a:spcPts val="200"/>
                        </a:spcBef>
                        <a:spcAft>
                          <a:spcPts val="200"/>
                        </a:spcAft>
                      </a:pPr>
                      <a:r>
                        <a:rPr kumimoji="0" lang="en-US" sz="1000" b="1" kern="1200" dirty="0">
                          <a:solidFill>
                            <a:schemeClr val="tx1"/>
                          </a:solidFill>
                          <a:effectLst/>
                          <a:latin typeface="Cambria" panose="02040503050406030204" pitchFamily="18" charset="0"/>
                          <a:ea typeface="+mn-ea"/>
                          <a:cs typeface="Times New Roman" panose="02020603050405020304" pitchFamily="18" charset="0"/>
                        </a:rPr>
                        <a:t>M2.3</a:t>
                      </a:r>
                      <a:endParaRPr kumimoji="0" lang="ru-RU" sz="1000" b="1"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0477">
                <a:tc gridSpan="8">
                  <a:txBody>
                    <a:bodyPr/>
                    <a:lstStyle/>
                    <a:p>
                      <a:pPr marL="0" indent="0" algn="l">
                        <a:lnSpc>
                          <a:spcPct val="100000"/>
                        </a:lnSpc>
                        <a:spcAft>
                          <a:spcPts val="0"/>
                        </a:spcAft>
                      </a:pPr>
                      <a:r>
                        <a:rPr lang="en-US" sz="1000" b="0" i="1" dirty="0">
                          <a:solidFill>
                            <a:schemeClr val="tx1"/>
                          </a:solidFill>
                          <a:effectLst/>
                          <a:latin typeface="Cambria" panose="02040503050406030204" pitchFamily="18" charset="0"/>
                          <a:cs typeface="Times New Roman" panose="02020603050405020304" pitchFamily="18" charset="0"/>
                        </a:rPr>
                        <a:t>Dummy variables for bank ownership status (Domestic </a:t>
                      </a:r>
                      <a:r>
                        <a:rPr lang="en-US" sz="1000" b="0" i="1" dirty="0" smtClean="0">
                          <a:solidFill>
                            <a:schemeClr val="tx1"/>
                          </a:solidFill>
                          <a:effectLst/>
                          <a:latin typeface="Cambria" panose="02040503050406030204" pitchFamily="18" charset="0"/>
                          <a:cs typeface="Times New Roman" panose="02020603050405020304" pitchFamily="18" charset="0"/>
                        </a:rPr>
                        <a:t>privately-owned banks is a referent group)</a:t>
                      </a:r>
                      <a:r>
                        <a:rPr lang="ru-RU" sz="1000" b="0" i="1" dirty="0">
                          <a:solidFill>
                            <a:schemeClr val="tx1"/>
                          </a:solidFill>
                          <a:effectLst/>
                          <a:latin typeface="Cambria" panose="02040503050406030204" pitchFamily="18" charset="0"/>
                          <a:cs typeface="Times New Roman" panose="02020603050405020304" pitchFamily="18" charset="0"/>
                        </a:rPr>
                        <a:t> </a:t>
                      </a:r>
                      <a:endParaRPr lang="ru-RU" sz="1000" b="0" i="1"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7828">
                <a:tc>
                  <a:txBody>
                    <a:bodyPr/>
                    <a:lstStyle/>
                    <a:p>
                      <a:pPr marL="180975" indent="0"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State-1</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smtClean="0">
                          <a:solidFill>
                            <a:schemeClr val="tx1"/>
                          </a:solidFill>
                          <a:effectLst/>
                          <a:latin typeface="Cambria" panose="02040503050406030204" pitchFamily="18" charset="0"/>
                          <a:ea typeface="+mn-ea"/>
                          <a:cs typeface="Times New Roman" panose="02020603050405020304" pitchFamily="18" charset="0"/>
                        </a:rPr>
                        <a:t>2.780</a:t>
                      </a:r>
                      <a:br>
                        <a:rPr kumimoji="0" lang="en-US" sz="900" kern="1200" dirty="0" smtClean="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–1.584</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–4.390</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solidFill>
                          <a:schemeClr val="tx1"/>
                        </a:solidFill>
                        <a:latin typeface="Cambria" panose="02040503050406030204" pitchFamily="18" charset="0"/>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2.704*</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–5.365**</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15.123***</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641">
                <a:tc>
                  <a:txBody>
                    <a:bodyPr/>
                    <a:lstStyle/>
                    <a:p>
                      <a:pPr marL="180975" indent="0"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State-2</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8.559***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7.387***</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7.055**</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solidFill>
                          <a:schemeClr val="tx1"/>
                        </a:solidFill>
                        <a:latin typeface="Cambria" panose="02040503050406030204" pitchFamily="18" charset="0"/>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1.672***</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1.895***</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5.643***</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641">
                <a:tc>
                  <a:txBody>
                    <a:bodyPr/>
                    <a:lstStyle/>
                    <a:p>
                      <a:pPr marL="180975" indent="0" algn="l" rtl="0" eaLnBrk="1" latinLnBrk="0" hangingPunct="1">
                        <a:lnSpc>
                          <a:spcPct val="100000"/>
                        </a:lnSpc>
                        <a:spcAft>
                          <a:spcPts val="0"/>
                        </a:spcAft>
                      </a:pP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Foreign</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–16.222***</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–7.939***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–28.756***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latin typeface="Cambria" panose="02040503050406030204" pitchFamily="18" charset="0"/>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–0.021</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–4.456***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–20.925***</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9809">
                <a:tc gridSpan="8">
                  <a:txBody>
                    <a:bodyPr/>
                    <a:lstStyle/>
                    <a:p>
                      <a:pPr marL="0" indent="0" algn="l" rtl="0" eaLnBrk="1" latinLnBrk="0" hangingPunct="1">
                        <a:lnSpc>
                          <a:spcPct val="100000"/>
                        </a:lnSpc>
                        <a:spcAft>
                          <a:spcPts val="0"/>
                        </a:spcAft>
                      </a:pPr>
                      <a:r>
                        <a:rPr kumimoji="0" lang="en-US" sz="1000" b="0" i="1" kern="1200" dirty="0" smtClean="0">
                          <a:solidFill>
                            <a:schemeClr val="tx1"/>
                          </a:solidFill>
                          <a:effectLst/>
                          <a:latin typeface="Cambria" panose="02040503050406030204" pitchFamily="18" charset="0"/>
                          <a:ea typeface="Calibri"/>
                          <a:cs typeface="Times New Roman" panose="02020603050405020304" pitchFamily="18" charset="0"/>
                        </a:rPr>
                        <a:t>Bank-specific factors</a:t>
                      </a:r>
                      <a:r>
                        <a:rPr kumimoji="0" lang="en-US" sz="1000" b="0" i="1" kern="1200" baseline="0" dirty="0" smtClean="0">
                          <a:solidFill>
                            <a:schemeClr val="tx1"/>
                          </a:solidFill>
                          <a:effectLst/>
                          <a:latin typeface="Cambria" panose="02040503050406030204" pitchFamily="18" charset="0"/>
                          <a:ea typeface="Calibri"/>
                          <a:cs typeface="Times New Roman" panose="02020603050405020304" pitchFamily="18" charset="0"/>
                        </a:rPr>
                        <a:t> explaining within-group heterogeneity of cost efficiency</a:t>
                      </a:r>
                      <a:endParaRPr kumimoji="0" lang="ru-RU" sz="1000"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c hMerge="1">
                  <a:txBody>
                    <a:bodyPr/>
                    <a:lstStyle/>
                    <a:p>
                      <a:pPr marL="0" indent="0" algn="ctr" rtl="0" eaLnBrk="1" latinLnBrk="0" hangingPunct="1">
                        <a:lnSpc>
                          <a:spcPct val="100000"/>
                        </a:lnSpc>
                        <a:spcAft>
                          <a:spcPts val="0"/>
                        </a:spcAft>
                      </a:pPr>
                      <a:endParaRPr kumimoji="0" lang="ru-RU" sz="900" kern="1200" dirty="0">
                        <a:solidFill>
                          <a:schemeClr val="tx1"/>
                        </a:solidFill>
                        <a:effectLst/>
                        <a:latin typeface="Times New Roman" panose="02020603050405020304" pitchFamily="18" charset="0"/>
                        <a:ea typeface="+mn-ea"/>
                        <a:cs typeface="Times New Roman" panose="02020603050405020304" pitchFamily="18" charset="0"/>
                      </a:endParaRPr>
                    </a:p>
                  </a:txBody>
                  <a:tcPr marL="11381" marR="11381"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pPr marL="0" indent="0" algn="ctr" rtl="0" eaLnBrk="1" latinLnBrk="0" hangingPunct="1">
                        <a:lnSpc>
                          <a:spcPct val="100000"/>
                        </a:lnSpc>
                        <a:spcAft>
                          <a:spcPts val="0"/>
                        </a:spcAft>
                      </a:pPr>
                      <a:endParaRPr kumimoji="0" lang="ru-RU" sz="900" kern="1200">
                        <a:solidFill>
                          <a:schemeClr val="tx1"/>
                        </a:solidFill>
                        <a:effectLst/>
                        <a:latin typeface="Times New Roman" panose="02020603050405020304" pitchFamily="18" charset="0"/>
                        <a:ea typeface="+mn-ea"/>
                        <a:cs typeface="Times New Roman" panose="02020603050405020304" pitchFamily="18" charset="0"/>
                      </a:endParaRPr>
                    </a:p>
                  </a:txBody>
                  <a:tcPr marL="11381" marR="11381"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r>
              <a:tr h="201850">
                <a:tc>
                  <a:txBody>
                    <a:bodyPr/>
                    <a:lstStyle/>
                    <a:p>
                      <a:pPr marL="180975" indent="0" algn="l" rtl="0" eaLnBrk="1" latinLnBrk="0" hangingPunct="1">
                        <a:lnSpc>
                          <a:spcPct val="100000"/>
                        </a:lnSpc>
                        <a:spcAft>
                          <a:spcPts val="0"/>
                        </a:spcAft>
                      </a:pPr>
                      <a:r>
                        <a:rPr kumimoji="0" lang="en-US" sz="1100" b="1" kern="1200" dirty="0" smtClean="0">
                          <a:solidFill>
                            <a:schemeClr val="tx1"/>
                          </a:solidFill>
                          <a:effectLst/>
                          <a:latin typeface="Cambria" panose="02040503050406030204" pitchFamily="18" charset="0"/>
                          <a:ea typeface="Calibri"/>
                          <a:cs typeface="Times New Roman" panose="02020603050405020304" pitchFamily="18" charset="0"/>
                        </a:rPr>
                        <a:t>Equity-to-assets </a:t>
                      </a:r>
                      <a:r>
                        <a:rPr kumimoji="0" lang="en-US" sz="1100" b="1" kern="1200" dirty="0">
                          <a:solidFill>
                            <a:schemeClr val="tx1"/>
                          </a:solidFill>
                          <a:effectLst/>
                          <a:latin typeface="Cambria" panose="02040503050406030204" pitchFamily="18" charset="0"/>
                          <a:ea typeface="Calibri"/>
                          <a:cs typeface="Times New Roman" panose="02020603050405020304" pitchFamily="18" charset="0"/>
                        </a:rPr>
                        <a:t>ratio (ETA)</a:t>
                      </a:r>
                      <a:endParaRPr kumimoji="0" lang="ru-RU" sz="1100" b="1"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0.661***</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0.676***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0.638***</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0.426***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0.417***</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0.419***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0477">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ETA × State-1</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0.386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0.569***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467">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ETA × State-2</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0.090 </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–0.021</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0171">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ETA × </a:t>
                      </a: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Foreign</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–0.453***</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0.241***</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059">
                <a:tc>
                  <a:txBody>
                    <a:bodyPr/>
                    <a:lstStyle/>
                    <a:p>
                      <a:pPr marL="180975" indent="0" algn="l" rtl="0" eaLnBrk="1" latinLnBrk="0" hangingPunct="1">
                        <a:lnSpc>
                          <a:spcPct val="100000"/>
                        </a:lnSpc>
                        <a:spcAft>
                          <a:spcPts val="0"/>
                        </a:spcAft>
                      </a:pPr>
                      <a:r>
                        <a:rPr kumimoji="0" lang="en-US" sz="1200" b="1" kern="1200" dirty="0" smtClean="0">
                          <a:solidFill>
                            <a:schemeClr val="tx1"/>
                          </a:solidFill>
                          <a:effectLst/>
                          <a:latin typeface="Cambria" panose="02040503050406030204" pitchFamily="18" charset="0"/>
                          <a:ea typeface="Calibri"/>
                          <a:cs typeface="Times New Roman" panose="02020603050405020304" pitchFamily="18" charset="0"/>
                        </a:rPr>
                        <a:t>Loans-to-assets </a:t>
                      </a:r>
                      <a:r>
                        <a:rPr kumimoji="0" lang="en-US" sz="1200" b="1" kern="1200" dirty="0">
                          <a:solidFill>
                            <a:schemeClr val="tx1"/>
                          </a:solidFill>
                          <a:effectLst/>
                          <a:latin typeface="Cambria" panose="02040503050406030204" pitchFamily="18" charset="0"/>
                          <a:ea typeface="Calibri"/>
                          <a:cs typeface="Times New Roman" panose="02020603050405020304" pitchFamily="18" charset="0"/>
                        </a:rPr>
                        <a:t>ratio (LTA)</a:t>
                      </a:r>
                      <a:endParaRPr kumimoji="0" lang="ru-RU" sz="1200" b="1"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0.607***</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0.606***</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0.589***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0.439***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0.439***</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0.428***</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641">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LTA × State-1</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0.107</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–0.244***</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641">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LTA × State-2</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0.023</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–0.074***</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598">
                <a:tc>
                  <a:txBody>
                    <a:bodyPr/>
                    <a:lstStyle/>
                    <a:p>
                      <a:pPr marL="180975" indent="180975"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LTA × </a:t>
                      </a: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Foreign</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0.215***</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0.371***</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718">
                <a:tc>
                  <a:txBody>
                    <a:bodyPr/>
                    <a:lstStyle/>
                    <a:p>
                      <a:pPr marL="0" indent="0"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No. of obs. (banks)</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19546 </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r>
                        <a:rPr kumimoji="0" lang="en-US" sz="900" kern="1200" dirty="0">
                          <a:solidFill>
                            <a:schemeClr val="tx1"/>
                          </a:solidFill>
                          <a:effectLst/>
                          <a:latin typeface="Cambria" panose="02040503050406030204" pitchFamily="18" charset="0"/>
                          <a:ea typeface="+mn-ea"/>
                          <a:cs typeface="Times New Roman" panose="02020603050405020304" pitchFamily="18" charset="0"/>
                        </a:rPr>
                        <a:t>(967)</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19546 </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r>
                        <a:rPr kumimoji="0" lang="en-US" sz="900" kern="1200" dirty="0">
                          <a:solidFill>
                            <a:schemeClr val="tx1"/>
                          </a:solidFill>
                          <a:effectLst/>
                          <a:latin typeface="Cambria" panose="02040503050406030204" pitchFamily="18" charset="0"/>
                          <a:ea typeface="+mn-ea"/>
                          <a:cs typeface="Times New Roman" panose="02020603050405020304" pitchFamily="18" charset="0"/>
                        </a:rPr>
                        <a:t>(967)</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20319 </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r>
                        <a:rPr kumimoji="0" lang="en-US" sz="900" kern="1200" dirty="0">
                          <a:solidFill>
                            <a:schemeClr val="tx1"/>
                          </a:solidFill>
                          <a:effectLst/>
                          <a:latin typeface="Cambria" panose="02040503050406030204" pitchFamily="18" charset="0"/>
                          <a:ea typeface="+mn-ea"/>
                          <a:cs typeface="Times New Roman" panose="02020603050405020304" pitchFamily="18" charset="0"/>
                        </a:rPr>
                        <a:t>(978)</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19573 </a:t>
                      </a:r>
                      <a:br>
                        <a:rPr kumimoji="0" lang="en-US" sz="900" kern="1200">
                          <a:solidFill>
                            <a:schemeClr val="tx1"/>
                          </a:solidFill>
                          <a:effectLst/>
                          <a:latin typeface="Cambria" panose="02040503050406030204" pitchFamily="18" charset="0"/>
                          <a:ea typeface="+mn-ea"/>
                          <a:cs typeface="Times New Roman" panose="02020603050405020304" pitchFamily="18" charset="0"/>
                        </a:rPr>
                      </a:br>
                      <a:r>
                        <a:rPr kumimoji="0" lang="en-US" sz="900" kern="1200">
                          <a:solidFill>
                            <a:schemeClr val="tx1"/>
                          </a:solidFill>
                          <a:effectLst/>
                          <a:latin typeface="Cambria" panose="02040503050406030204" pitchFamily="18" charset="0"/>
                          <a:ea typeface="+mn-ea"/>
                          <a:cs typeface="Times New Roman" panose="02020603050405020304" pitchFamily="18" charset="0"/>
                        </a:rPr>
                        <a:t>(967)</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19573</a:t>
                      </a:r>
                      <a:br>
                        <a:rPr kumimoji="0" lang="en-US" sz="900" kern="1200">
                          <a:solidFill>
                            <a:schemeClr val="tx1"/>
                          </a:solidFill>
                          <a:effectLst/>
                          <a:latin typeface="Cambria" panose="02040503050406030204" pitchFamily="18" charset="0"/>
                          <a:ea typeface="+mn-ea"/>
                          <a:cs typeface="Times New Roman" panose="02020603050405020304" pitchFamily="18" charset="0"/>
                        </a:rPr>
                      </a:br>
                      <a:r>
                        <a:rPr kumimoji="0" lang="en-US" sz="900" kern="1200">
                          <a:solidFill>
                            <a:schemeClr val="tx1"/>
                          </a:solidFill>
                          <a:effectLst/>
                          <a:latin typeface="Cambria" panose="02040503050406030204" pitchFamily="18" charset="0"/>
                          <a:ea typeface="+mn-ea"/>
                          <a:cs typeface="Times New Roman" panose="02020603050405020304" pitchFamily="18" charset="0"/>
                        </a:rPr>
                        <a:t>(967)</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20319 </a:t>
                      </a:r>
                      <a:br>
                        <a:rPr kumimoji="0" lang="en-US" sz="900" kern="1200" dirty="0">
                          <a:solidFill>
                            <a:schemeClr val="tx1"/>
                          </a:solidFill>
                          <a:effectLst/>
                          <a:latin typeface="Cambria" panose="02040503050406030204" pitchFamily="18" charset="0"/>
                          <a:ea typeface="+mn-ea"/>
                          <a:cs typeface="Times New Roman" panose="02020603050405020304" pitchFamily="18" charset="0"/>
                        </a:rPr>
                      </a:br>
                      <a:r>
                        <a:rPr kumimoji="0" lang="en-US" sz="900" kern="1200" dirty="0">
                          <a:solidFill>
                            <a:schemeClr val="tx1"/>
                          </a:solidFill>
                          <a:effectLst/>
                          <a:latin typeface="Cambria" panose="02040503050406030204" pitchFamily="18" charset="0"/>
                          <a:ea typeface="+mn-ea"/>
                          <a:cs typeface="Times New Roman" panose="02020603050405020304" pitchFamily="18" charset="0"/>
                        </a:rPr>
                        <a:t>(978)</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59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Centered R</a:t>
                      </a:r>
                      <a:r>
                        <a:rPr kumimoji="0" lang="en-US" sz="1000" b="0" kern="1200" baseline="30000" dirty="0" smtClean="0">
                          <a:solidFill>
                            <a:schemeClr val="tx1"/>
                          </a:solidFill>
                          <a:effectLst/>
                          <a:latin typeface="Cambria" panose="02040503050406030204" pitchFamily="18" charset="0"/>
                          <a:ea typeface="Calibri"/>
                          <a:cs typeface="Times New Roman" panose="02020603050405020304" pitchFamily="18" charset="0"/>
                        </a:rPr>
                        <a:t>2</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0.337</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0.369</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0.352</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0.557</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0.559</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0.549</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5954">
                <a:tc>
                  <a:txBody>
                    <a:bodyPr/>
                    <a:lstStyle/>
                    <a:p>
                      <a:pPr marL="0" indent="0"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No. of </a:t>
                      </a:r>
                      <a:r>
                        <a:rPr kumimoji="0" lang="en-US" sz="1000" b="0" kern="1200" dirty="0" err="1" smtClean="0">
                          <a:solidFill>
                            <a:schemeClr val="tx1"/>
                          </a:solidFill>
                          <a:effectLst/>
                          <a:latin typeface="Cambria" panose="02040503050406030204" pitchFamily="18" charset="0"/>
                          <a:ea typeface="Calibri"/>
                          <a:cs typeface="Times New Roman" panose="02020603050405020304" pitchFamily="18" charset="0"/>
                        </a:rPr>
                        <a:t>endog</a:t>
                      </a: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a:t>
                      </a:r>
                      <a:r>
                        <a:rPr kumimoji="0" lang="en-US" sz="1000" b="0" kern="1200" baseline="0" dirty="0" smtClean="0">
                          <a:solidFill>
                            <a:schemeClr val="tx1"/>
                          </a:solidFill>
                          <a:effectLst/>
                          <a:latin typeface="Cambria" panose="02040503050406030204" pitchFamily="18" charset="0"/>
                          <a:ea typeface="Calibri"/>
                          <a:cs typeface="Times New Roman" panose="02020603050405020304" pitchFamily="18" charset="0"/>
                        </a:rPr>
                        <a:t> vars., </a:t>
                      </a: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excluded </a:t>
                      </a: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instruments</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6, 12</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9, 15</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9, 15</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6, 12</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9, 15</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9, 15</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5954">
                <a:tc>
                  <a:txBody>
                    <a:bodyPr/>
                    <a:lstStyle/>
                    <a:p>
                      <a:pPr marL="0" indent="0" algn="l" rtl="0" eaLnBrk="1" latinLnBrk="0" hangingPunct="1">
                        <a:lnSpc>
                          <a:spcPct val="100000"/>
                        </a:lnSpc>
                        <a:spcAft>
                          <a:spcPts val="0"/>
                        </a:spcAft>
                      </a:pP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P-value </a:t>
                      </a: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for Hansen </a:t>
                      </a:r>
                      <a:r>
                        <a:rPr kumimoji="0" lang="en-US" sz="1000" b="0" kern="1200" dirty="0" smtClean="0">
                          <a:solidFill>
                            <a:schemeClr val="tx1"/>
                          </a:solidFill>
                          <a:effectLst/>
                          <a:latin typeface="Cambria" panose="02040503050406030204" pitchFamily="18" charset="0"/>
                          <a:ea typeface="Calibri"/>
                          <a:cs typeface="Times New Roman" panose="02020603050405020304" pitchFamily="18" charset="0"/>
                        </a:rPr>
                        <a:t>J-stat</a:t>
                      </a:r>
                      <a:endParaRPr kumimoji="0" lang="ru-RU" sz="1000" b="0" kern="12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0.558</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0.569</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0.719</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0.143</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0.221</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0.167</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5954">
                <a:tc>
                  <a:txBody>
                    <a:bodyPr/>
                    <a:lstStyle/>
                    <a:p>
                      <a:pPr marL="0" indent="0" algn="l" rtl="0" eaLnBrk="1" latinLnBrk="0" hangingPunct="1">
                        <a:lnSpc>
                          <a:spcPct val="100000"/>
                        </a:lnSpc>
                        <a:spcAft>
                          <a:spcPts val="0"/>
                        </a:spcAft>
                      </a:pPr>
                      <a:r>
                        <a:rPr kumimoji="0" lang="en-US" sz="1000" b="0" kern="1200" dirty="0">
                          <a:solidFill>
                            <a:schemeClr val="tx1"/>
                          </a:solidFill>
                          <a:effectLst/>
                          <a:latin typeface="Cambria" panose="02040503050406030204" pitchFamily="18" charset="0"/>
                          <a:ea typeface="Calibri"/>
                          <a:cs typeface="Times New Roman" panose="02020603050405020304" pitchFamily="18" charset="0"/>
                        </a:rPr>
                        <a:t>Centered R</a:t>
                      </a:r>
                      <a:r>
                        <a:rPr kumimoji="0" lang="en-US" sz="1000" b="0" kern="1200" baseline="30000" dirty="0">
                          <a:solidFill>
                            <a:schemeClr val="tx1"/>
                          </a:solidFill>
                          <a:effectLst/>
                          <a:latin typeface="Cambria" panose="02040503050406030204" pitchFamily="18" charset="0"/>
                          <a:ea typeface="Calibri"/>
                          <a:cs typeface="Times New Roman" panose="02020603050405020304" pitchFamily="18" charset="0"/>
                        </a:rPr>
                        <a:t>2</a:t>
                      </a:r>
                      <a:endParaRPr kumimoji="0" lang="ru-RU" sz="1000" b="0" kern="1200" baseline="30000" dirty="0">
                        <a:solidFill>
                          <a:schemeClr val="tx1"/>
                        </a:solidFill>
                        <a:effectLst/>
                        <a:latin typeface="Cambria" panose="02040503050406030204" pitchFamily="18" charset="0"/>
                        <a:ea typeface="Calibri"/>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 </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11381" marR="113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latinLnBrk="0" hangingPunct="1">
                        <a:lnSpc>
                          <a:spcPct val="100000"/>
                        </a:lnSpc>
                        <a:spcAft>
                          <a:spcPts val="0"/>
                        </a:spcAft>
                      </a:pPr>
                      <a:r>
                        <a:rPr kumimoji="0" lang="en-US" sz="900" kern="1200" dirty="0">
                          <a:solidFill>
                            <a:schemeClr val="tx1"/>
                          </a:solidFill>
                          <a:effectLst/>
                          <a:latin typeface="Cambria" panose="02040503050406030204" pitchFamily="18" charset="0"/>
                          <a:ea typeface="+mn-ea"/>
                          <a:cs typeface="Times New Roman" panose="02020603050405020304" pitchFamily="18" charset="0"/>
                        </a:rPr>
                        <a:t>0.000</a:t>
                      </a:r>
                      <a:endParaRPr kumimoji="0" lang="ru-RU" sz="900" kern="1200" dirty="0">
                        <a:solidFill>
                          <a:schemeClr val="tx1"/>
                        </a:solidFill>
                        <a:effectLst/>
                        <a:latin typeface="Cambria" panose="020405030504060302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Content Placeholder 1"/>
          <p:cNvSpPr txBox="1">
            <a:spLocks/>
          </p:cNvSpPr>
          <p:nvPr/>
        </p:nvSpPr>
        <p:spPr bwMode="auto">
          <a:xfrm>
            <a:off x="563840" y="6353944"/>
            <a:ext cx="81534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pitchFamily="2" charset="2"/>
              <a:buNone/>
            </a:pPr>
            <a:r>
              <a:rPr lang="en-US" sz="1200" dirty="0" smtClean="0">
                <a:latin typeface="Cambria" panose="02040503050406030204" pitchFamily="18" charset="0"/>
              </a:rPr>
              <a:t>***, ** and * – an estimate is significant  at the 1%, 5% and 10%, respectively. Standard errors are not reported. </a:t>
            </a:r>
          </a:p>
          <a:p>
            <a:pPr marL="0" indent="0">
              <a:spcBef>
                <a:spcPts val="0"/>
              </a:spcBef>
              <a:buFont typeface="Wingdings" pitchFamily="2" charset="2"/>
              <a:buNone/>
            </a:pPr>
            <a:r>
              <a:rPr lang="en-US" sz="1200" dirty="0" smtClean="0">
                <a:latin typeface="Cambria" panose="02040503050406030204" pitchFamily="18" charset="0"/>
              </a:rPr>
              <a:t>Other bank-specific and macro controls are not reported in order to preserve space.</a:t>
            </a:r>
            <a:endParaRPr lang="ru-RU" sz="1200" dirty="0">
              <a:latin typeface="Cambria" panose="02040503050406030204" pitchFamily="18" charset="0"/>
            </a:endParaRPr>
          </a:p>
        </p:txBody>
      </p:sp>
    </p:spTree>
    <p:extLst>
      <p:ext uri="{BB962C8B-B14F-4D97-AF65-F5344CB8AC3E}">
        <p14:creationId xmlns:p14="http://schemas.microsoft.com/office/powerpoint/2010/main" val="375238855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612648" y="228600"/>
            <a:ext cx="8531352" cy="990600"/>
          </a:xfrm>
        </p:spPr>
        <p:txBody>
          <a:bodyPr/>
          <a:lstStyle/>
          <a:p>
            <a:pPr eaLnBrk="1" hangingPunct="1"/>
            <a:r>
              <a:rPr lang="en-US" sz="2000" b="1" dirty="0" smtClean="0">
                <a:solidFill>
                  <a:schemeClr val="tx1"/>
                </a:solidFill>
                <a:latin typeface="Cambria" panose="02040503050406030204" pitchFamily="18" charset="0"/>
              </a:rPr>
              <a:t>GMM 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2/3: Ranking of group-level cost efficiencies based on heterogeneity factor No.1 (equity-to-assets ratio, ETA)</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16</a:t>
            </a:fld>
            <a:endParaRPr lang="ru-RU" sz="1600" dirty="0"/>
          </a:p>
        </p:txBody>
      </p:sp>
      <p:sp>
        <p:nvSpPr>
          <p:cNvPr id="12" name="Content Placeholder 1"/>
          <p:cNvSpPr txBox="1">
            <a:spLocks/>
          </p:cNvSpPr>
          <p:nvPr/>
        </p:nvSpPr>
        <p:spPr bwMode="auto">
          <a:xfrm>
            <a:off x="251520" y="5301208"/>
            <a:ext cx="8856984"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500"/>
              </a:spcAft>
              <a:buNone/>
            </a:pPr>
            <a:r>
              <a:rPr lang="en-US" sz="1200" dirty="0">
                <a:latin typeface="Cambria" panose="02040503050406030204" pitchFamily="18" charset="0"/>
              </a:rPr>
              <a:t>***, ** and * – an estimate is significant  at the 1%, 5% and 10%, respectively. Standard errors are not reported</a:t>
            </a:r>
            <a:endParaRPr lang="ru-RU" sz="1200" dirty="0">
              <a:latin typeface="Cambria" panose="02040503050406030204" pitchFamily="18" charset="0"/>
            </a:endParaRPr>
          </a:p>
          <a:p>
            <a:pPr marL="0" indent="0">
              <a:spcBef>
                <a:spcPts val="0"/>
              </a:spcBef>
              <a:spcAft>
                <a:spcPts val="0"/>
              </a:spcAft>
              <a:buNone/>
            </a:pPr>
            <a:r>
              <a:rPr lang="en-US" sz="1400" b="1" dirty="0" smtClean="0">
                <a:latin typeface="Cambria" panose="02040503050406030204" pitchFamily="18" charset="0"/>
              </a:rPr>
              <a:t>Outcomes</a:t>
            </a:r>
            <a:r>
              <a:rPr lang="en-US" sz="1400" dirty="0" smtClean="0">
                <a:latin typeface="Cambria" panose="02040503050406030204" pitchFamily="18" charset="0"/>
              </a:rPr>
              <a:t>:</a:t>
            </a:r>
          </a:p>
          <a:p>
            <a:pPr marL="0" indent="0">
              <a:spcBef>
                <a:spcPts val="0"/>
              </a:spcBef>
              <a:spcAft>
                <a:spcPts val="0"/>
              </a:spcAft>
              <a:buNone/>
            </a:pPr>
            <a:r>
              <a:rPr lang="en-US" sz="1400" dirty="0" smtClean="0">
                <a:latin typeface="Cambria" panose="02040503050406030204" pitchFamily="18" charset="0"/>
              </a:rPr>
              <a:t>1) If Revals are kept, Foreign banks are always the least cost efficient group. But if Revals are dropped, Foreign with high ETA ratios are more cost efficient as compared to Private and State-2 groups;</a:t>
            </a:r>
          </a:p>
          <a:p>
            <a:pPr marL="0" indent="0">
              <a:spcBef>
                <a:spcPts val="0"/>
              </a:spcBef>
              <a:spcAft>
                <a:spcPts val="0"/>
              </a:spcAft>
              <a:buNone/>
            </a:pPr>
            <a:r>
              <a:rPr lang="en-US" sz="1400" dirty="0" smtClean="0">
                <a:latin typeface="Cambria" panose="02040503050406030204" pitchFamily="18" charset="0"/>
              </a:rPr>
              <a:t>2) If Revals are kept, State-1 are always less cost efficient than State-2. But if Revals are dropped, State-1 </a:t>
            </a:r>
            <a:r>
              <a:rPr lang="en-US" sz="1400" dirty="0">
                <a:latin typeface="Cambria" panose="02040503050406030204" pitchFamily="18" charset="0"/>
              </a:rPr>
              <a:t>with high ETA ratios </a:t>
            </a:r>
            <a:r>
              <a:rPr lang="en-US" sz="1400" dirty="0" smtClean="0">
                <a:latin typeface="Cambria" panose="02040503050406030204" pitchFamily="18" charset="0"/>
              </a:rPr>
              <a:t>outperform all the other groups</a:t>
            </a:r>
            <a:endParaRPr lang="ru-RU" sz="1400" dirty="0">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70702895"/>
              </p:ext>
            </p:extLst>
          </p:nvPr>
        </p:nvGraphicFramePr>
        <p:xfrm>
          <a:off x="612354" y="1539977"/>
          <a:ext cx="8153401" cy="3790950"/>
        </p:xfrm>
        <a:graphic>
          <a:graphicData uri="http://schemas.openxmlformats.org/drawingml/2006/table">
            <a:tbl>
              <a:tblPr firstRow="1" firstCol="1" bandRow="1">
                <a:tableStyleId>{5C22544A-7EE6-4342-B048-85BDC9FD1C3A}</a:tableStyleId>
              </a:tblPr>
              <a:tblGrid>
                <a:gridCol w="2521534"/>
                <a:gridCol w="1221623"/>
                <a:gridCol w="1102561"/>
                <a:gridCol w="1102561"/>
                <a:gridCol w="1102561"/>
                <a:gridCol w="1102561"/>
              </a:tblGrid>
              <a:tr h="238125">
                <a:tc>
                  <a:txBody>
                    <a:bodyPr/>
                    <a:lstStyle/>
                    <a:p>
                      <a:pPr indent="450215" algn="r">
                        <a:lnSpc>
                          <a:spcPct val="100000"/>
                        </a:lnSpc>
                        <a:spcAft>
                          <a:spcPts val="0"/>
                        </a:spcAft>
                      </a:pPr>
                      <a:r>
                        <a:rPr lang="en-US" sz="1200" b="0" kern="1200" dirty="0" err="1">
                          <a:solidFill>
                            <a:schemeClr val="tx1"/>
                          </a:solidFill>
                          <a:effectLst/>
                          <a:latin typeface="Cambria" panose="02040503050406030204" pitchFamily="18" charset="0"/>
                        </a:rPr>
                        <a:t>Pe</a:t>
                      </a:r>
                      <a:r>
                        <a:rPr lang="ru-RU" sz="1200" b="0" kern="1200" dirty="0" err="1">
                          <a:solidFill>
                            <a:schemeClr val="tx1"/>
                          </a:solidFill>
                          <a:effectLst/>
                          <a:latin typeface="Cambria" panose="02040503050406030204" pitchFamily="18" charset="0"/>
                        </a:rPr>
                        <a:t>rcentile</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a:solidFill>
                            <a:schemeClr val="tx1"/>
                          </a:solidFill>
                          <a:effectLst/>
                          <a:latin typeface="Cambria" panose="02040503050406030204" pitchFamily="18" charset="0"/>
                        </a:rPr>
                        <a:t>p10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p25</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p50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p75</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a:solidFill>
                            <a:schemeClr val="tx1"/>
                          </a:solidFill>
                          <a:effectLst/>
                          <a:latin typeface="Cambria" panose="02040503050406030204" pitchFamily="18" charset="0"/>
                        </a:rPr>
                        <a:t>p90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mbria" panose="02040503050406030204" pitchFamily="18" charset="0"/>
                        </a:rPr>
                        <a:t>Panel 1: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KEPT</a:t>
                      </a:r>
                      <a:r>
                        <a:rPr lang="en-US" sz="1200" b="0" kern="1200" dirty="0" smtClean="0">
                          <a:solidFill>
                            <a:schemeClr val="tx1"/>
                          </a:solidFill>
                          <a:effectLst/>
                          <a:latin typeface="Cambria" panose="02040503050406030204" pitchFamily="18" charset="0"/>
                        </a:rPr>
                        <a:t> </a:t>
                      </a:r>
                      <a:r>
                        <a:rPr lang="en-US" sz="1200" b="0" kern="1200" dirty="0">
                          <a:solidFill>
                            <a:schemeClr val="tx1"/>
                          </a:solidFill>
                          <a:effectLst/>
                          <a:latin typeface="Cambria" panose="02040503050406030204" pitchFamily="18" charset="0"/>
                        </a:rPr>
                        <a:t>(Model M1.2)</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5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1.807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5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2.331</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5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3.153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5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4.343*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5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6.592**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7.993***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176</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417</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a:t>
                      </a:r>
                      <a:r>
                        <a:rPr kumimoji="0" lang="en-US" sz="1200" b="0" kern="1200">
                          <a:solidFill>
                            <a:schemeClr val="tx1"/>
                          </a:solidFill>
                          <a:effectLst/>
                          <a:latin typeface="Cambria" panose="02040503050406030204" pitchFamily="18" charset="0"/>
                          <a:ea typeface="+mn-ea"/>
                          <a:cs typeface="Times New Roman" panose="02020603050405020304" pitchFamily="18" charset="0"/>
                        </a:rPr>
                        <a:t>018</a:t>
                      </a:r>
                      <a:r>
                        <a:rPr kumimoji="0" lang="ru-RU" sz="1200" b="0" kern="120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10.115***</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4534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–11.670***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–12.967***</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–14.981***</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–19.120***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–26.742***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2: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DROPPED </a:t>
                      </a:r>
                      <a:r>
                        <a:rPr lang="en-US" sz="1200" b="0" kern="1200" dirty="0" smtClean="0">
                          <a:solidFill>
                            <a:schemeClr val="tx1"/>
                          </a:solidFill>
                          <a:effectLst/>
                          <a:latin typeface="Cambria" panose="02040503050406030204" pitchFamily="18" charset="0"/>
                        </a:rPr>
                        <a:t>(Model </a:t>
                      </a:r>
                      <a:r>
                        <a:rPr lang="en-US" sz="1200" b="0" kern="1200" dirty="0">
                          <a:solidFill>
                            <a:schemeClr val="tx1"/>
                          </a:solidFill>
                          <a:effectLst/>
                          <a:latin typeface="Cambria" panose="02040503050406030204" pitchFamily="18" charset="0"/>
                        </a:rPr>
                        <a:t>M2.2)</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–0.370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0.403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1.614</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3.368**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6.679***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State-2</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1.753***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a:solidFill>
                            <a:schemeClr val="tx1"/>
                          </a:solidFill>
                          <a:effectLst/>
                          <a:latin typeface="Cambria" panose="02040503050406030204" pitchFamily="18" charset="0"/>
                          <a:ea typeface="+mn-ea"/>
                          <a:cs typeface="Times New Roman" panose="02020603050405020304" pitchFamily="18" charset="0"/>
                        </a:rPr>
                        <a:t>711</a:t>
                      </a:r>
                      <a:r>
                        <a:rPr kumimoji="0" lang="ru-RU" sz="1200" b="0" kern="120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654</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514</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1.258***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–2.471***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a:solidFill>
                            <a:schemeClr val="tx1"/>
                          </a:solidFill>
                          <a:effectLst/>
                          <a:latin typeface="Cambria" panose="02040503050406030204" pitchFamily="18" charset="0"/>
                          <a:ea typeface="+mn-ea"/>
                          <a:cs typeface="Times New Roman" panose="02020603050405020304" pitchFamily="18" charset="0"/>
                        </a:rPr>
                        <a:t>781**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a:t>
                      </a:r>
                      <a:r>
                        <a:rPr kumimoji="0" lang="en-US" sz="1200" b="0" kern="1200">
                          <a:solidFill>
                            <a:schemeClr val="tx1"/>
                          </a:solidFill>
                          <a:effectLst/>
                          <a:latin typeface="Cambria" panose="02040503050406030204" pitchFamily="18" charset="0"/>
                          <a:ea typeface="+mn-ea"/>
                          <a:cs typeface="Times New Roman" panose="02020603050405020304" pitchFamily="18" charset="0"/>
                        </a:rPr>
                        <a:t>709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a:solidFill>
                            <a:schemeClr val="tx1"/>
                          </a:solidFill>
                          <a:effectLst/>
                          <a:latin typeface="Cambria" panose="02040503050406030204" pitchFamily="18" charset="0"/>
                          <a:ea typeface="+mn-ea"/>
                          <a:cs typeface="Times New Roman" panose="02020603050405020304" pitchFamily="18" charset="0"/>
                        </a:rPr>
                        <a:t>493</a:t>
                      </a:r>
                      <a:r>
                        <a:rPr kumimoji="0" lang="ru-RU" sz="1200" b="0" kern="120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5.548***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3: Percentiles of </a:t>
                      </a:r>
                      <a:r>
                        <a:rPr lang="en-US" sz="1200" b="0" kern="1200" dirty="0" smtClean="0">
                          <a:solidFill>
                            <a:schemeClr val="tx1"/>
                          </a:solidFill>
                          <a:effectLst/>
                          <a:latin typeface="Cambria" panose="02040503050406030204" pitchFamily="18" charset="0"/>
                        </a:rPr>
                        <a:t>ETA </a:t>
                      </a:r>
                      <a:r>
                        <a:rPr lang="en-US" sz="1200" b="0" kern="1200" dirty="0">
                          <a:solidFill>
                            <a:schemeClr val="tx1"/>
                          </a:solidFill>
                          <a:effectLst/>
                          <a:latin typeface="Cambria" panose="02040503050406030204" pitchFamily="18" charset="0"/>
                        </a:rPr>
                        <a:t>distributions within particular group of banks</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State-1</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12.3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15.3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21.2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State-2</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6.7</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8.8</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11.5</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18.1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30.3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8.2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15.6</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24.7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41.5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Private</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11.0</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16.5</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27.1</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44.3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14387314"/>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612648" y="228600"/>
            <a:ext cx="8531352" cy="990600"/>
          </a:xfrm>
        </p:spPr>
        <p:txBody>
          <a:bodyPr/>
          <a:lstStyle/>
          <a:p>
            <a:pPr eaLnBrk="1" hangingPunct="1"/>
            <a:r>
              <a:rPr lang="en-US" sz="2000" b="1" dirty="0" smtClean="0">
                <a:solidFill>
                  <a:schemeClr val="tx1"/>
                </a:solidFill>
                <a:latin typeface="Cambria" panose="02040503050406030204" pitchFamily="18" charset="0"/>
              </a:rPr>
              <a:t>GMM 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3/3: Ranking of group-level cost efficiencies based on heterogeneity factor No.2 (loans-to-assets ratio, LTA)</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17</a:t>
            </a:fld>
            <a:endParaRPr lang="ru-RU" sz="1600" dirty="0"/>
          </a:p>
        </p:txBody>
      </p:sp>
      <p:sp>
        <p:nvSpPr>
          <p:cNvPr id="12" name="Content Placeholder 1"/>
          <p:cNvSpPr txBox="1">
            <a:spLocks/>
          </p:cNvSpPr>
          <p:nvPr/>
        </p:nvSpPr>
        <p:spPr bwMode="auto">
          <a:xfrm>
            <a:off x="395537" y="5229200"/>
            <a:ext cx="8568951"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600"/>
              </a:spcAft>
              <a:buNone/>
            </a:pPr>
            <a:r>
              <a:rPr lang="en-US" sz="1200" dirty="0">
                <a:latin typeface="Cambria" panose="02040503050406030204" pitchFamily="18" charset="0"/>
              </a:rPr>
              <a:t>***, ** and * – an estimate is significant  at the 1%, 5% and 10%, respectively. Standard errors are not reported </a:t>
            </a:r>
            <a:endParaRPr lang="ru-RU" sz="1200" dirty="0">
              <a:latin typeface="Cambria" panose="02040503050406030204" pitchFamily="18" charset="0"/>
            </a:endParaRPr>
          </a:p>
          <a:p>
            <a:pPr marL="0" indent="0">
              <a:spcBef>
                <a:spcPts val="0"/>
              </a:spcBef>
              <a:spcAft>
                <a:spcPts val="0"/>
              </a:spcAft>
              <a:buNone/>
            </a:pPr>
            <a:r>
              <a:rPr lang="en-US" sz="1400" b="1" dirty="0" smtClean="0">
                <a:latin typeface="Cambria" panose="02040503050406030204" pitchFamily="18" charset="0"/>
              </a:rPr>
              <a:t>Outcomes</a:t>
            </a:r>
            <a:r>
              <a:rPr lang="en-US" sz="1400" dirty="0" smtClean="0">
                <a:latin typeface="Cambria" panose="02040503050406030204" pitchFamily="18" charset="0"/>
              </a:rPr>
              <a:t>: When </a:t>
            </a:r>
            <a:r>
              <a:rPr lang="en-US" sz="1400" dirty="0">
                <a:latin typeface="Cambria" panose="02040503050406030204" pitchFamily="18" charset="0"/>
              </a:rPr>
              <a:t>Revals are </a:t>
            </a:r>
            <a:r>
              <a:rPr lang="en-US" sz="1400" dirty="0" smtClean="0">
                <a:latin typeface="Cambria" panose="02040503050406030204" pitchFamily="18" charset="0"/>
              </a:rPr>
              <a:t>dropped, </a:t>
            </a:r>
          </a:p>
          <a:p>
            <a:pPr marL="0" indent="0">
              <a:spcBef>
                <a:spcPts val="0"/>
              </a:spcBef>
              <a:spcAft>
                <a:spcPts val="0"/>
              </a:spcAft>
              <a:buNone/>
            </a:pPr>
            <a:r>
              <a:rPr lang="en-US" sz="1400" dirty="0" smtClean="0">
                <a:latin typeface="Cambria" panose="02040503050406030204" pitchFamily="18" charset="0"/>
              </a:rPr>
              <a:t>1) State-1 banks can become the most cost efficient group if they substantially </a:t>
            </a:r>
            <a:r>
              <a:rPr lang="en-US" sz="1400" i="1" dirty="0" smtClean="0">
                <a:latin typeface="Cambria" panose="02040503050406030204" pitchFamily="18" charset="0"/>
              </a:rPr>
              <a:t>decrease</a:t>
            </a:r>
            <a:r>
              <a:rPr lang="en-US" sz="1400" dirty="0" smtClean="0">
                <a:latin typeface="Cambria" panose="02040503050406030204" pitchFamily="18" charset="0"/>
              </a:rPr>
              <a:t> LTA ratio; </a:t>
            </a:r>
            <a:endParaRPr lang="en-US" sz="1400" strike="sngStrike" dirty="0" smtClean="0">
              <a:latin typeface="Cambria" panose="02040503050406030204" pitchFamily="18" charset="0"/>
            </a:endParaRPr>
          </a:p>
          <a:p>
            <a:pPr marL="0" indent="0">
              <a:spcBef>
                <a:spcPts val="0"/>
              </a:spcBef>
              <a:spcAft>
                <a:spcPts val="0"/>
              </a:spcAft>
              <a:buNone/>
            </a:pPr>
            <a:r>
              <a:rPr lang="en-US" sz="1400" dirty="0" smtClean="0">
                <a:latin typeface="Cambria" panose="02040503050406030204" pitchFamily="18" charset="0"/>
              </a:rPr>
              <a:t>2) On the contrary, Foreign banks are the most cost efficient only in case they substantially </a:t>
            </a:r>
            <a:r>
              <a:rPr lang="en-US" sz="1400" i="1" dirty="0" smtClean="0">
                <a:latin typeface="Cambria" panose="02040503050406030204" pitchFamily="18" charset="0"/>
              </a:rPr>
              <a:t>increase</a:t>
            </a:r>
            <a:r>
              <a:rPr lang="en-US" sz="1400" dirty="0" smtClean="0">
                <a:latin typeface="Cambria" panose="02040503050406030204" pitchFamily="18" charset="0"/>
              </a:rPr>
              <a:t> LTA. </a:t>
            </a:r>
            <a:endParaRPr lang="ru-RU" sz="1400" strike="sngStrike" dirty="0">
              <a:latin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89425878"/>
              </p:ext>
            </p:extLst>
          </p:nvPr>
        </p:nvGraphicFramePr>
        <p:xfrm>
          <a:off x="594477" y="1543402"/>
          <a:ext cx="8153401" cy="3635876"/>
        </p:xfrm>
        <a:graphic>
          <a:graphicData uri="http://schemas.openxmlformats.org/drawingml/2006/table">
            <a:tbl>
              <a:tblPr firstRow="1" firstCol="1" bandRow="1">
                <a:tableStyleId>{5C22544A-7EE6-4342-B048-85BDC9FD1C3A}</a:tableStyleId>
              </a:tblPr>
              <a:tblGrid>
                <a:gridCol w="2521534"/>
                <a:gridCol w="1221623"/>
                <a:gridCol w="1102561"/>
                <a:gridCol w="1102561"/>
                <a:gridCol w="1102561"/>
                <a:gridCol w="1102561"/>
              </a:tblGrid>
              <a:tr h="187133">
                <a:tc>
                  <a:txBody>
                    <a:bodyPr/>
                    <a:lstStyle/>
                    <a:p>
                      <a:pPr indent="450215" algn="r">
                        <a:lnSpc>
                          <a:spcPct val="100000"/>
                        </a:lnSpc>
                        <a:spcAft>
                          <a:spcPts val="0"/>
                        </a:spcAft>
                      </a:pPr>
                      <a:r>
                        <a:rPr lang="en-US" sz="1200" b="0" kern="1200" dirty="0" err="1">
                          <a:solidFill>
                            <a:schemeClr val="tx1"/>
                          </a:solidFill>
                          <a:effectLst/>
                          <a:latin typeface="Cambria" panose="02040503050406030204" pitchFamily="18" charset="0"/>
                        </a:rPr>
                        <a:t>Pe</a:t>
                      </a:r>
                      <a:r>
                        <a:rPr lang="ru-RU" sz="1200" b="0" kern="1200" dirty="0" err="1">
                          <a:solidFill>
                            <a:schemeClr val="tx1"/>
                          </a:solidFill>
                          <a:effectLst/>
                          <a:latin typeface="Cambria" panose="02040503050406030204" pitchFamily="18" charset="0"/>
                        </a:rPr>
                        <a:t>rcentile</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dirty="0">
                          <a:solidFill>
                            <a:schemeClr val="tx1"/>
                          </a:solidFill>
                          <a:effectLst/>
                          <a:latin typeface="Cambria" panose="02040503050406030204" pitchFamily="18" charset="0"/>
                        </a:rPr>
                        <a:t>p10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p25</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p50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p75</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dirty="0">
                          <a:solidFill>
                            <a:schemeClr val="tx1"/>
                          </a:solidFill>
                          <a:effectLst/>
                          <a:latin typeface="Cambria" panose="02040503050406030204" pitchFamily="18" charset="0"/>
                        </a:rPr>
                        <a:t>p90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312">
                <a:tc grid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mbria" panose="02040503050406030204" pitchFamily="18" charset="0"/>
                        </a:rPr>
                        <a:t>Panel 1: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KEPT</a:t>
                      </a:r>
                      <a:r>
                        <a:rPr lang="en-US" sz="1200" b="0" kern="1200" dirty="0" smtClean="0">
                          <a:solidFill>
                            <a:schemeClr val="tx1"/>
                          </a:solidFill>
                          <a:effectLst/>
                          <a:latin typeface="Cambria" panose="02040503050406030204" pitchFamily="18" charset="0"/>
                        </a:rPr>
                        <a:t> </a:t>
                      </a:r>
                      <a:r>
                        <a:rPr lang="en-US" sz="1200" b="0" kern="1200" dirty="0">
                          <a:solidFill>
                            <a:schemeClr val="tx1"/>
                          </a:solidFill>
                          <a:effectLst/>
                          <a:latin typeface="Cambria" panose="02040503050406030204" pitchFamily="18" charset="0"/>
                        </a:rPr>
                        <a:t>(Model </a:t>
                      </a:r>
                      <a:r>
                        <a:rPr lang="en-US" sz="1200" b="0" kern="1200" dirty="0" smtClean="0">
                          <a:solidFill>
                            <a:schemeClr val="tx1"/>
                          </a:solidFill>
                          <a:effectLst/>
                          <a:latin typeface="Cambria" panose="02040503050406030204" pitchFamily="18" charset="0"/>
                        </a:rPr>
                        <a:t>M1.3)</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7788">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State-1</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–0.453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0.286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2.141</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2.702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3.224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03876">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7.568***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7.975***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8.262***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8.488***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8.695***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4534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–27.380***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–23.573***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–18.699***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–15.599***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–13.536***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131870">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2: </a:t>
                      </a:r>
                      <a:r>
                        <a:rPr lang="en-US" sz="1200" b="0" dirty="0" err="1" smtClean="0">
                          <a:solidFill>
                            <a:schemeClr val="tx1"/>
                          </a:solidFill>
                          <a:effectLst/>
                          <a:latin typeface="Cambria" panose="02040503050406030204" pitchFamily="18" charset="0"/>
                          <a:ea typeface="Calibri"/>
                          <a:cs typeface="Times New Roman" panose="02020603050405020304" pitchFamily="18" charset="0"/>
                        </a:rPr>
                        <a:t>Rev</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DROPPED </a:t>
                      </a:r>
                      <a:r>
                        <a:rPr lang="en-US" sz="1200" b="0" kern="1200" dirty="0" smtClean="0">
                          <a:solidFill>
                            <a:schemeClr val="tx1"/>
                          </a:solidFill>
                          <a:effectLst/>
                          <a:latin typeface="Cambria" panose="02040503050406030204" pitchFamily="18" charset="0"/>
                        </a:rPr>
                        <a:t>(Model M2.3)</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9966">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6.140***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4.454**</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0.223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–1.058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–2.247</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08062">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4.006***</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2.708***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1.793***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1.072***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0.410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–18.552***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–11.989***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–3.586***</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1.758**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5.316***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20211">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3: Percentiles of </a:t>
                      </a:r>
                      <a:r>
                        <a:rPr lang="en-US" sz="1200" b="0" kern="1200" dirty="0" smtClean="0">
                          <a:solidFill>
                            <a:schemeClr val="tx1"/>
                          </a:solidFill>
                          <a:effectLst/>
                          <a:latin typeface="Cambria" panose="02040503050406030204" pitchFamily="18" charset="0"/>
                        </a:rPr>
                        <a:t>LTA </a:t>
                      </a:r>
                      <a:r>
                        <a:rPr lang="en-US" sz="1200" b="0" kern="1200" dirty="0">
                          <a:solidFill>
                            <a:schemeClr val="tx1"/>
                          </a:solidFill>
                          <a:effectLst/>
                          <a:latin typeface="Cambria" panose="02040503050406030204" pitchFamily="18" charset="0"/>
                        </a:rPr>
                        <a:t>distributions within particular group of banks</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307">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36.8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43.7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66.3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71.2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6024">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22.0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39.4</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51.7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61.4</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70.3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182112">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6.4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24.1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46.7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70.7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2020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Private</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23.3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39.4</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54.8</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66.7</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75.8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699204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Robustness check: Overview</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279832" cy="4277072"/>
          </a:xfrm>
        </p:spPr>
        <p:txBody>
          <a:bodyPr/>
          <a:lstStyle/>
          <a:p>
            <a:pPr marL="0" indent="0">
              <a:buNone/>
            </a:pPr>
            <a:r>
              <a:rPr lang="en-US" sz="1800" dirty="0">
                <a:latin typeface="Cambria" panose="02040503050406030204" pitchFamily="18" charset="0"/>
              </a:rPr>
              <a:t>We check the robustness of the findings by re-estimating</a:t>
            </a:r>
            <a:endParaRPr lang="en-US" sz="1800" dirty="0" smtClean="0">
              <a:latin typeface="Cambria" panose="02040503050406030204" pitchFamily="18" charset="0"/>
            </a:endParaRPr>
          </a:p>
          <a:p>
            <a:pPr>
              <a:buFont typeface="Wingdings" panose="05000000000000000000" pitchFamily="2" charset="2"/>
              <a:buChar char="q"/>
            </a:pPr>
            <a:r>
              <a:rPr lang="en-US" sz="1800" dirty="0" err="1" smtClean="0">
                <a:latin typeface="Cambria" panose="02040503050406030204" pitchFamily="18" charset="0"/>
              </a:rPr>
              <a:t>Translog</a:t>
            </a:r>
            <a:r>
              <a:rPr lang="en-US" sz="1800" dirty="0" smtClean="0">
                <a:latin typeface="Cambria" panose="02040503050406030204" pitchFamily="18" charset="0"/>
              </a:rPr>
              <a:t> cost function and respective SFA scores</a:t>
            </a:r>
          </a:p>
          <a:p>
            <a:pPr lvl="1">
              <a:buFont typeface="Wingdings" panose="05000000000000000000" pitchFamily="2" charset="2"/>
              <a:buChar char="q"/>
            </a:pPr>
            <a:r>
              <a:rPr lang="en-US" sz="1600" dirty="0" smtClean="0">
                <a:latin typeface="Cambria" panose="02040503050406030204" pitchFamily="18" charset="0"/>
              </a:rPr>
              <a:t>within </a:t>
            </a:r>
            <a:r>
              <a:rPr lang="en-US" sz="1600" dirty="0">
                <a:latin typeface="Cambria" panose="02040503050406030204" pitchFamily="18" charset="0"/>
              </a:rPr>
              <a:t>the intermediation approach instead of the production approach</a:t>
            </a:r>
            <a:r>
              <a:rPr lang="en-US" sz="1600" dirty="0" smtClean="0">
                <a:latin typeface="Cambria" panose="02040503050406030204" pitchFamily="18" charset="0"/>
              </a:rPr>
              <a:t>;</a:t>
            </a:r>
            <a:endParaRPr lang="en-US" sz="1600" dirty="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by adding more outputs (securities, foreign assets);</a:t>
            </a:r>
          </a:p>
          <a:p>
            <a:pPr lvl="1">
              <a:buFont typeface="Wingdings" panose="05000000000000000000" pitchFamily="2" charset="2"/>
              <a:buChar char="q"/>
            </a:pPr>
            <a:r>
              <a:rPr lang="en-US" sz="1600" dirty="0" smtClean="0">
                <a:latin typeface="Cambria" panose="02040503050406030204" pitchFamily="18" charset="0"/>
              </a:rPr>
              <a:t>by estimating total costs rather than operating costs as a dependent variable.</a:t>
            </a:r>
            <a:endParaRPr lang="en-US" sz="1800" dirty="0" smtClean="0">
              <a:latin typeface="Cambria" panose="02040503050406030204" pitchFamily="18" charset="0"/>
            </a:endParaRPr>
          </a:p>
          <a:p>
            <a:pPr>
              <a:buFont typeface="Wingdings" panose="05000000000000000000" pitchFamily="2" charset="2"/>
              <a:buChar char="q"/>
            </a:pPr>
            <a:r>
              <a:rPr lang="en-US" sz="1800" dirty="0" smtClean="0">
                <a:latin typeface="Cambria" panose="02040503050406030204" pitchFamily="18" charset="0"/>
              </a:rPr>
              <a:t>Empirical dependences of group rankings on risk preferences or assets composition within </a:t>
            </a:r>
            <a:endParaRPr lang="en-US" sz="1800" dirty="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The production approach and Instrumental Variables (IV) Tobit estimation technique rather than GMM procedure to account for the censored nature of SFA scores (i.e. lower and upper bounds, 0 and 100, respectively);</a:t>
            </a:r>
          </a:p>
          <a:p>
            <a:pPr lvl="1">
              <a:buFont typeface="Wingdings" panose="05000000000000000000" pitchFamily="2" charset="2"/>
              <a:buChar char="q"/>
            </a:pPr>
            <a:r>
              <a:rPr lang="en-US" sz="1600" dirty="0" smtClean="0">
                <a:latin typeface="Cambria" panose="02040503050406030204" pitchFamily="18" charset="0"/>
              </a:rPr>
              <a:t>The intermediation approach </a:t>
            </a:r>
            <a:r>
              <a:rPr lang="en-US" sz="1600" dirty="0">
                <a:latin typeface="Cambria" panose="02040503050406030204" pitchFamily="18" charset="0"/>
              </a:rPr>
              <a:t>and </a:t>
            </a:r>
            <a:r>
              <a:rPr lang="en-US" sz="1600" dirty="0" smtClean="0">
                <a:latin typeface="Cambria" panose="02040503050406030204" pitchFamily="18" charset="0"/>
              </a:rPr>
              <a:t>2-step GMM procedure;</a:t>
            </a:r>
          </a:p>
          <a:p>
            <a:pPr lvl="1">
              <a:buFont typeface="Wingdings" panose="05000000000000000000" pitchFamily="2" charset="2"/>
              <a:buChar char="q"/>
            </a:pPr>
            <a:r>
              <a:rPr lang="en-US" sz="1600" dirty="0" smtClean="0">
                <a:latin typeface="Cambria" panose="02040503050406030204" pitchFamily="18" charset="0"/>
              </a:rPr>
              <a:t>The </a:t>
            </a:r>
            <a:r>
              <a:rPr lang="en-US" sz="1600" dirty="0">
                <a:latin typeface="Cambria" panose="02040503050406030204" pitchFamily="18" charset="0"/>
              </a:rPr>
              <a:t>intermediation </a:t>
            </a:r>
            <a:r>
              <a:rPr lang="en-US" sz="1600" dirty="0" smtClean="0">
                <a:latin typeface="Cambria" panose="02040503050406030204" pitchFamily="18" charset="0"/>
              </a:rPr>
              <a:t>approach </a:t>
            </a:r>
            <a:r>
              <a:rPr lang="en-US" sz="1600" dirty="0">
                <a:latin typeface="Cambria" panose="02040503050406030204" pitchFamily="18" charset="0"/>
              </a:rPr>
              <a:t>and IV Tobit estimation </a:t>
            </a:r>
            <a:r>
              <a:rPr lang="en-US" sz="1600" dirty="0" smtClean="0">
                <a:latin typeface="Cambria" panose="02040503050406030204" pitchFamily="18" charset="0"/>
              </a:rPr>
              <a:t>technique.</a:t>
            </a:r>
          </a:p>
          <a:p>
            <a:pPr marL="0" indent="0">
              <a:buNone/>
            </a:pPr>
            <a:r>
              <a:rPr lang="en-US" sz="1800" dirty="0" smtClean="0">
                <a:latin typeface="Cambria" panose="02040503050406030204" pitchFamily="18" charset="0"/>
              </a:rPr>
              <a:t>Our main outcomes remain qualitatively unchanged.</a:t>
            </a:r>
            <a:endParaRPr lang="ru-RU"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18</a:t>
            </a:fld>
            <a:endParaRPr lang="ru-RU" sz="1600" dirty="0"/>
          </a:p>
        </p:txBody>
      </p:sp>
    </p:spTree>
    <p:extLst>
      <p:ext uri="{BB962C8B-B14F-4D97-AF65-F5344CB8AC3E}">
        <p14:creationId xmlns:p14="http://schemas.microsoft.com/office/powerpoint/2010/main" val="2747956344"/>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Robustness check: Banks groups’ SFA scores re-estimated 1/3</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279832" cy="3629000"/>
          </a:xfrm>
        </p:spPr>
        <p:txBody>
          <a:bodyPr/>
          <a:lstStyle/>
          <a:p>
            <a:pPr marL="0" indent="0">
              <a:buNone/>
            </a:pPr>
            <a:r>
              <a:rPr lang="en-US" sz="1800" dirty="0" smtClean="0">
                <a:latin typeface="Cambria" panose="02040503050406030204" pitchFamily="18" charset="0"/>
              </a:rPr>
              <a:t>Adding securities into the </a:t>
            </a:r>
            <a:r>
              <a:rPr lang="en-US" sz="1800" dirty="0" err="1" smtClean="0">
                <a:latin typeface="Cambria" panose="02040503050406030204" pitchFamily="18" charset="0"/>
              </a:rPr>
              <a:t>translog</a:t>
            </a:r>
            <a:r>
              <a:rPr lang="en-US" sz="1800" dirty="0" smtClean="0">
                <a:latin typeface="Cambria" panose="02040503050406030204" pitchFamily="18" charset="0"/>
              </a:rPr>
              <a:t> (operating) cost function:</a:t>
            </a:r>
            <a:endParaRPr lang="ru-RU"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19</a:t>
            </a:fld>
            <a:endParaRPr lang="ru-RU" sz="1600" dirty="0"/>
          </a:p>
        </p:txBody>
      </p:sp>
      <p:graphicFrame>
        <p:nvGraphicFramePr>
          <p:cNvPr id="7" name="Диаграмма 2"/>
          <p:cNvGraphicFramePr>
            <a:graphicFrameLocks/>
          </p:cNvGraphicFramePr>
          <p:nvPr>
            <p:extLst>
              <p:ext uri="{D42A27DB-BD31-4B8C-83A1-F6EECF244321}">
                <p14:modId xmlns:p14="http://schemas.microsoft.com/office/powerpoint/2010/main" val="609139175"/>
              </p:ext>
            </p:extLst>
          </p:nvPr>
        </p:nvGraphicFramePr>
        <p:xfrm>
          <a:off x="1619672" y="2060848"/>
          <a:ext cx="6048672"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7670724"/>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Motivation</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533400" y="1600200"/>
            <a:ext cx="8431088" cy="4925144"/>
          </a:xfrm>
        </p:spPr>
        <p:txBody>
          <a:bodyPr/>
          <a:lstStyle/>
          <a:p>
            <a:pPr marL="319088" lvl="1" indent="-319088">
              <a:spcBef>
                <a:spcPts val="1200"/>
              </a:spcBef>
              <a:buClr>
                <a:schemeClr val="accent2"/>
              </a:buClr>
              <a:buSzPct val="60000"/>
              <a:buFont typeface="Wingdings" pitchFamily="2" charset="2"/>
              <a:buChar char="q"/>
            </a:pPr>
            <a:r>
              <a:rPr lang="en-US" sz="1700" dirty="0" smtClean="0">
                <a:latin typeface="Cambria" panose="02040503050406030204" pitchFamily="18" charset="0"/>
              </a:rPr>
              <a:t>Literature on comparative bank efficiency in </a:t>
            </a:r>
            <a:r>
              <a:rPr lang="en-US" sz="1700" dirty="0" smtClean="0">
                <a:latin typeface="Cambria" panose="02040503050406030204" pitchFamily="18" charset="0"/>
              </a:rPr>
              <a:t>transition economies and Russia:</a:t>
            </a:r>
            <a:endParaRPr lang="en-US" sz="1700" dirty="0" smtClean="0">
              <a:latin typeface="Cambria" panose="02040503050406030204" pitchFamily="18" charset="0"/>
            </a:endParaRPr>
          </a:p>
          <a:p>
            <a:pPr marL="355600" lvl="1" indent="0">
              <a:spcBef>
                <a:spcPts val="600"/>
              </a:spcBef>
              <a:buClr>
                <a:schemeClr val="accent2"/>
              </a:buClr>
              <a:buSzPct val="60000"/>
              <a:buNone/>
            </a:pPr>
            <a:r>
              <a:rPr lang="en-US" sz="1500" dirty="0" smtClean="0">
                <a:solidFill>
                  <a:srgbClr val="0040C0"/>
                </a:solidFill>
                <a:latin typeface="Cambria" panose="02040503050406030204" pitchFamily="18" charset="0"/>
              </a:rPr>
              <a:t>Caner, </a:t>
            </a:r>
            <a:r>
              <a:rPr lang="en-US" sz="1500" dirty="0" err="1" smtClean="0">
                <a:solidFill>
                  <a:srgbClr val="0040C0"/>
                </a:solidFill>
                <a:latin typeface="Cambria" panose="02040503050406030204" pitchFamily="18" charset="0"/>
              </a:rPr>
              <a:t>Kontorovich</a:t>
            </a:r>
            <a:r>
              <a:rPr lang="en-US" sz="1500" dirty="0" smtClean="0">
                <a:solidFill>
                  <a:srgbClr val="0040C0"/>
                </a:solidFill>
                <a:latin typeface="Cambria" panose="02040503050406030204" pitchFamily="18" charset="0"/>
              </a:rPr>
              <a:t>, 2004; Bonin</a:t>
            </a:r>
            <a:r>
              <a:rPr lang="en-US" sz="1500" dirty="0">
                <a:solidFill>
                  <a:srgbClr val="0040C0"/>
                </a:solidFill>
                <a:latin typeface="Cambria" panose="02040503050406030204" pitchFamily="18" charset="0"/>
              </a:rPr>
              <a:t>, Hasan, Wachtel, 2005; Fries, Taci, 2005; Grigorian, Manole, 2006; </a:t>
            </a:r>
            <a:r>
              <a:rPr lang="en-US" sz="1500" dirty="0" smtClean="0">
                <a:solidFill>
                  <a:srgbClr val="0040C0"/>
                </a:solidFill>
                <a:latin typeface="Cambria" panose="02040503050406030204" pitchFamily="18" charset="0"/>
              </a:rPr>
              <a:t>Golovan, 2006; Fries</a:t>
            </a:r>
            <a:r>
              <a:rPr lang="en-US" sz="1500" dirty="0">
                <a:solidFill>
                  <a:srgbClr val="0040C0"/>
                </a:solidFill>
                <a:latin typeface="Cambria" panose="02040503050406030204" pitchFamily="18" charset="0"/>
              </a:rPr>
              <a:t>, Neven, Seabright, Taci, 2006; </a:t>
            </a:r>
            <a:r>
              <a:rPr lang="en-US" sz="1500" dirty="0">
                <a:solidFill>
                  <a:srgbClr val="0040C0"/>
                </a:solidFill>
                <a:latin typeface="Cambria" panose="02040503050406030204" pitchFamily="18" charset="0"/>
              </a:rPr>
              <a:t>Golovan, </a:t>
            </a:r>
            <a:r>
              <a:rPr lang="en-US" sz="1500" dirty="0" err="1" smtClean="0">
                <a:solidFill>
                  <a:srgbClr val="0040C0"/>
                </a:solidFill>
                <a:latin typeface="Cambria" panose="02040503050406030204" pitchFamily="18" charset="0"/>
              </a:rPr>
              <a:t>Karminsky</a:t>
            </a:r>
            <a:r>
              <a:rPr lang="en-US" sz="1500" dirty="0" smtClean="0">
                <a:solidFill>
                  <a:srgbClr val="0040C0"/>
                </a:solidFill>
                <a:latin typeface="Cambria" panose="02040503050406030204" pitchFamily="18" charset="0"/>
              </a:rPr>
              <a:t>, Peresetsky, 2008; Karas</a:t>
            </a:r>
            <a:r>
              <a:rPr lang="en-US" sz="1500" dirty="0">
                <a:solidFill>
                  <a:srgbClr val="0040C0"/>
                </a:solidFill>
                <a:latin typeface="Cambria" panose="02040503050406030204" pitchFamily="18" charset="0"/>
              </a:rPr>
              <a:t>, Schoors, Weill, 2010; </a:t>
            </a:r>
            <a:r>
              <a:rPr lang="en-US" sz="1500" dirty="0" smtClean="0">
                <a:solidFill>
                  <a:srgbClr val="0040C0"/>
                </a:solidFill>
                <a:latin typeface="Cambria" panose="02040503050406030204" pitchFamily="18" charset="0"/>
              </a:rPr>
              <a:t>Peresetsky, 2010; </a:t>
            </a:r>
            <a:r>
              <a:rPr lang="ru-RU" sz="1500" dirty="0" smtClean="0">
                <a:solidFill>
                  <a:srgbClr val="0040C0"/>
                </a:solidFill>
                <a:latin typeface="Cambria" panose="02040503050406030204" pitchFamily="18" charset="0"/>
              </a:rPr>
              <a:t>Fungáčová</a:t>
            </a:r>
            <a:r>
              <a:rPr lang="ru-RU" sz="1500" dirty="0">
                <a:solidFill>
                  <a:srgbClr val="0040C0"/>
                </a:solidFill>
                <a:latin typeface="Cambria" panose="02040503050406030204" pitchFamily="18" charset="0"/>
              </a:rPr>
              <a:t>, Poghosyan</a:t>
            </a:r>
            <a:r>
              <a:rPr lang="en-US" sz="1500" dirty="0">
                <a:solidFill>
                  <a:srgbClr val="0040C0"/>
                </a:solidFill>
                <a:latin typeface="Cambria" panose="02040503050406030204" pitchFamily="18" charset="0"/>
              </a:rPr>
              <a:t>, </a:t>
            </a:r>
            <a:r>
              <a:rPr lang="ru-RU" sz="1500" dirty="0">
                <a:solidFill>
                  <a:srgbClr val="0040C0"/>
                </a:solidFill>
                <a:latin typeface="Cambria" panose="02040503050406030204" pitchFamily="18" charset="0"/>
              </a:rPr>
              <a:t>20</a:t>
            </a:r>
            <a:r>
              <a:rPr lang="en-US" sz="1500" dirty="0" smtClean="0">
                <a:solidFill>
                  <a:srgbClr val="0040C0"/>
                </a:solidFill>
                <a:latin typeface="Cambria" panose="02040503050406030204" pitchFamily="18" charset="0"/>
              </a:rPr>
              <a:t>1</a:t>
            </a:r>
            <a:r>
              <a:rPr lang="en-US" sz="1500" dirty="0">
                <a:solidFill>
                  <a:srgbClr val="0040C0"/>
                </a:solidFill>
                <a:latin typeface="Cambria" panose="02040503050406030204" pitchFamily="18" charset="0"/>
              </a:rPr>
              <a:t>1</a:t>
            </a:r>
            <a:r>
              <a:rPr lang="en-US" sz="1500" dirty="0" smtClean="0">
                <a:solidFill>
                  <a:srgbClr val="0040C0"/>
                </a:solidFill>
                <a:latin typeface="Cambria" panose="02040503050406030204" pitchFamily="18" charset="0"/>
              </a:rPr>
              <a:t> </a:t>
            </a:r>
            <a:endParaRPr lang="en-US" sz="1500" dirty="0" smtClean="0">
              <a:solidFill>
                <a:srgbClr val="0040C0"/>
              </a:solidFill>
              <a:latin typeface="Cambria" panose="02040503050406030204" pitchFamily="18" charset="0"/>
            </a:endParaRPr>
          </a:p>
          <a:p>
            <a:pPr marL="320675" indent="-285750">
              <a:spcBef>
                <a:spcPts val="600"/>
              </a:spcBef>
              <a:buFont typeface="Wingdings" panose="05000000000000000000" pitchFamily="2" charset="2"/>
              <a:buChar char="q"/>
            </a:pPr>
            <a:r>
              <a:rPr lang="en-US" sz="1600" dirty="0" smtClean="0">
                <a:latin typeface="Cambria" panose="02040503050406030204" pitchFamily="18" charset="0"/>
              </a:rPr>
              <a:t>“Conventional </a:t>
            </a:r>
            <a:r>
              <a:rPr lang="en-US" sz="1600" dirty="0" smtClean="0">
                <a:latin typeface="Cambria" panose="02040503050406030204" pitchFamily="18" charset="0"/>
              </a:rPr>
              <a:t>wisdom”:</a:t>
            </a:r>
          </a:p>
          <a:p>
            <a:pPr lvl="1">
              <a:buFont typeface="Wingdings" panose="05000000000000000000" pitchFamily="2" charset="2"/>
              <a:buChar char="q"/>
            </a:pPr>
            <a:r>
              <a:rPr lang="en-US" sz="1500" dirty="0">
                <a:latin typeface="Cambria" panose="02040503050406030204" pitchFamily="18" charset="0"/>
              </a:rPr>
              <a:t>Foreign-owned banks are the best </a:t>
            </a:r>
            <a:r>
              <a:rPr lang="en-US" sz="1500" dirty="0" smtClean="0">
                <a:latin typeface="Cambria" panose="02040503050406030204" pitchFamily="18" charset="0"/>
              </a:rPr>
              <a:t>performers</a:t>
            </a:r>
            <a:r>
              <a:rPr lang="ru-RU" sz="1500" dirty="0" smtClean="0">
                <a:latin typeface="Cambria" panose="02040503050406030204" pitchFamily="18" charset="0"/>
              </a:rPr>
              <a:t> (</a:t>
            </a:r>
            <a:r>
              <a:rPr lang="en-US" sz="1500" dirty="0" smtClean="0">
                <a:latin typeface="Cambria" panose="02040503050406030204" pitchFamily="18" charset="0"/>
              </a:rPr>
              <a:t>although </a:t>
            </a:r>
            <a:r>
              <a:rPr lang="en-US" sz="1500" dirty="0" err="1" smtClean="0">
                <a:solidFill>
                  <a:srgbClr val="0040C0"/>
                </a:solidFill>
                <a:latin typeface="Cambria" panose="02040503050406030204" pitchFamily="18" charset="0"/>
              </a:rPr>
              <a:t>Mian</a:t>
            </a:r>
            <a:r>
              <a:rPr lang="en-US" sz="1500" dirty="0" smtClean="0">
                <a:solidFill>
                  <a:srgbClr val="0040C0"/>
                </a:solidFill>
                <a:latin typeface="Cambria" panose="02040503050406030204" pitchFamily="18" charset="0"/>
              </a:rPr>
              <a:t>, 2006</a:t>
            </a:r>
            <a:r>
              <a:rPr lang="en-US" sz="1500" dirty="0" smtClean="0">
                <a:latin typeface="Cambria" panose="02040503050406030204" pitchFamily="18" charset="0"/>
              </a:rPr>
              <a:t> and </a:t>
            </a:r>
            <a:r>
              <a:rPr lang="en-US" sz="1500" dirty="0" err="1">
                <a:solidFill>
                  <a:srgbClr val="0040C0"/>
                </a:solidFill>
                <a:latin typeface="Cambria" panose="02040503050406030204" pitchFamily="18" charset="0"/>
              </a:rPr>
              <a:t>Lensink</a:t>
            </a:r>
            <a:r>
              <a:rPr lang="en-US" sz="1500" dirty="0">
                <a:solidFill>
                  <a:srgbClr val="0040C0"/>
                </a:solidFill>
                <a:latin typeface="Cambria" panose="02040503050406030204" pitchFamily="18" charset="0"/>
              </a:rPr>
              <a:t> et al</a:t>
            </a:r>
            <a:r>
              <a:rPr lang="en-US" sz="1500" dirty="0" smtClean="0">
                <a:solidFill>
                  <a:srgbClr val="0040C0"/>
                </a:solidFill>
                <a:latin typeface="Cambria" panose="02040503050406030204" pitchFamily="18" charset="0"/>
              </a:rPr>
              <a:t>., 2008 </a:t>
            </a:r>
            <a:r>
              <a:rPr lang="en-US" sz="1500" dirty="0" smtClean="0">
                <a:latin typeface="Cambria" panose="02040503050406030204" pitchFamily="18" charset="0"/>
              </a:rPr>
              <a:t>claim otherwise)</a:t>
            </a:r>
            <a:endParaRPr lang="en-US" sz="1500" dirty="0">
              <a:latin typeface="Cambria" panose="02040503050406030204" pitchFamily="18" charset="0"/>
            </a:endParaRPr>
          </a:p>
          <a:p>
            <a:pPr lvl="1">
              <a:buFont typeface="Wingdings" panose="05000000000000000000" pitchFamily="2" charset="2"/>
              <a:buChar char="q"/>
            </a:pPr>
            <a:r>
              <a:rPr lang="en-US" sz="1500" dirty="0" smtClean="0">
                <a:latin typeface="Cambria" panose="02040503050406030204" pitchFamily="18" charset="0"/>
              </a:rPr>
              <a:t>State-owned banks lag behind in terms of efficiency (is it always true?)</a:t>
            </a:r>
          </a:p>
          <a:p>
            <a:pPr>
              <a:buFont typeface="Wingdings" panose="05000000000000000000" pitchFamily="2" charset="2"/>
              <a:buChar char="q"/>
            </a:pPr>
            <a:r>
              <a:rPr lang="en-US" sz="1600" dirty="0" smtClean="0">
                <a:latin typeface="Cambria" panose="02040503050406030204" pitchFamily="18" charset="0"/>
              </a:rPr>
              <a:t>Previous studies on banking in EMs and transition have missed the distorting effect that the revaluations of both securities and the all types of assets and liabilities denominated in foreign currency (</a:t>
            </a:r>
            <a:r>
              <a:rPr lang="en-US" sz="1600" i="1" dirty="0" err="1" smtClean="0">
                <a:latin typeface="Cambria" panose="02040503050406030204" pitchFamily="18" charset="0"/>
              </a:rPr>
              <a:t>Revals</a:t>
            </a:r>
            <a:r>
              <a:rPr lang="en-US" sz="1600" dirty="0" smtClean="0">
                <a:latin typeface="Cambria" panose="02040503050406030204" pitchFamily="18" charset="0"/>
              </a:rPr>
              <a:t>) might have on banks’ costs</a:t>
            </a:r>
          </a:p>
          <a:p>
            <a:pPr lvl="1">
              <a:buFont typeface="Wingdings" panose="05000000000000000000" pitchFamily="2" charset="2"/>
              <a:buChar char="q"/>
            </a:pPr>
            <a:r>
              <a:rPr lang="en-US" sz="1500" dirty="0" smtClean="0">
                <a:latin typeface="Cambria" panose="02040503050406030204" pitchFamily="18" charset="0"/>
              </a:rPr>
              <a:t>This is </a:t>
            </a:r>
            <a:r>
              <a:rPr lang="en-US" sz="1500" dirty="0">
                <a:latin typeface="Cambria" panose="02040503050406030204" pitchFamily="18" charset="0"/>
              </a:rPr>
              <a:t>especially true for dollarized and commodity countries like Russia</a:t>
            </a:r>
          </a:p>
          <a:p>
            <a:pPr lvl="1">
              <a:buFont typeface="Wingdings" panose="05000000000000000000" pitchFamily="2" charset="2"/>
              <a:buChar char="q"/>
            </a:pPr>
            <a:r>
              <a:rPr lang="en-US" sz="1500" dirty="0">
                <a:latin typeface="Cambria" panose="02040503050406030204" pitchFamily="18" charset="0"/>
              </a:rPr>
              <a:t>Cost efficiency must </a:t>
            </a:r>
            <a:r>
              <a:rPr lang="en-US" sz="1500" dirty="0" smtClean="0">
                <a:latin typeface="Cambria" panose="02040503050406030204" pitchFamily="18" charset="0"/>
              </a:rPr>
              <a:t>be re-estimated</a:t>
            </a:r>
          </a:p>
          <a:p>
            <a:pPr>
              <a:buFont typeface="Wingdings" panose="05000000000000000000" pitchFamily="2" charset="2"/>
              <a:buChar char="q"/>
            </a:pPr>
            <a:r>
              <a:rPr lang="en-US" sz="1600" dirty="0">
                <a:latin typeface="Cambria" panose="02040503050406030204" pitchFamily="18" charset="0"/>
              </a:rPr>
              <a:t>T</a:t>
            </a:r>
            <a:r>
              <a:rPr lang="en-US" sz="1600" dirty="0" smtClean="0">
                <a:latin typeface="Cambria" panose="02040503050406030204" pitchFamily="18" charset="0"/>
              </a:rPr>
              <a:t>he positions held by </a:t>
            </a:r>
            <a:r>
              <a:rPr lang="en-US" sz="1600" dirty="0">
                <a:latin typeface="Cambria" panose="02040503050406030204" pitchFamily="18" charset="0"/>
              </a:rPr>
              <a:t>various </a:t>
            </a:r>
            <a:r>
              <a:rPr lang="en-US" sz="1600" dirty="0" smtClean="0">
                <a:latin typeface="Cambria" panose="02040503050406030204" pitchFamily="18" charset="0"/>
              </a:rPr>
              <a:t>bank </a:t>
            </a:r>
            <a:r>
              <a:rPr lang="en-US" sz="1600" dirty="0">
                <a:latin typeface="Cambria" panose="02040503050406030204" pitchFamily="18" charset="0"/>
              </a:rPr>
              <a:t>groups </a:t>
            </a:r>
            <a:r>
              <a:rPr lang="en-US" sz="1600" dirty="0" smtClean="0">
                <a:latin typeface="Cambria" panose="02040503050406030204" pitchFamily="18" charset="0"/>
              </a:rPr>
              <a:t>in the efficiency </a:t>
            </a:r>
            <a:r>
              <a:rPr lang="en-US" sz="1600" dirty="0">
                <a:latin typeface="Cambria" panose="02040503050406030204" pitchFamily="18" charset="0"/>
              </a:rPr>
              <a:t>ranking </a:t>
            </a:r>
            <a:r>
              <a:rPr lang="en-US" sz="1600" dirty="0" smtClean="0">
                <a:latin typeface="Cambria" panose="02040503050406030204" pitchFamily="18" charset="0"/>
              </a:rPr>
              <a:t>are assumed </a:t>
            </a:r>
            <a:r>
              <a:rPr lang="en-US" sz="1600" dirty="0">
                <a:latin typeface="Cambria" panose="02040503050406030204" pitchFamily="18" charset="0"/>
              </a:rPr>
              <a:t>to </a:t>
            </a:r>
            <a:r>
              <a:rPr lang="en-US" sz="1600" dirty="0" smtClean="0">
                <a:latin typeface="Cambria" panose="02040503050406030204" pitchFamily="18" charset="0"/>
              </a:rPr>
              <a:t>remain </a:t>
            </a:r>
            <a:r>
              <a:rPr lang="en-US" sz="1600" dirty="0" smtClean="0">
                <a:latin typeface="Cambria" panose="02040503050406030204" pitchFamily="18" charset="0"/>
              </a:rPr>
              <a:t>(</a:t>
            </a:r>
            <a:r>
              <a:rPr lang="en-US" sz="1600" dirty="0" err="1" smtClean="0">
                <a:latin typeface="Cambria" panose="02040503050406030204" pitchFamily="18" charset="0"/>
              </a:rPr>
              <a:t>i</a:t>
            </a:r>
            <a:r>
              <a:rPr lang="en-US" sz="1600" dirty="0" smtClean="0">
                <a:latin typeface="Cambria" panose="02040503050406030204" pitchFamily="18" charset="0"/>
              </a:rPr>
              <a:t>) </a:t>
            </a:r>
            <a:r>
              <a:rPr lang="en-US" sz="1500" dirty="0" smtClean="0">
                <a:latin typeface="Cambria" panose="02040503050406030204" pitchFamily="18" charset="0"/>
              </a:rPr>
              <a:t>independent from bank-specific factors and (ii) </a:t>
            </a:r>
            <a:r>
              <a:rPr lang="en-US" sz="1500" dirty="0">
                <a:latin typeface="Cambria" panose="02040503050406030204" pitchFamily="18" charset="0"/>
              </a:rPr>
              <a:t>permanent over the sample </a:t>
            </a:r>
            <a:r>
              <a:rPr lang="en-US" sz="1500" dirty="0" smtClean="0">
                <a:latin typeface="Cambria" panose="02040503050406030204" pitchFamily="18" charset="0"/>
              </a:rPr>
              <a:t>period. </a:t>
            </a:r>
            <a:r>
              <a:rPr lang="en-US" sz="1500" dirty="0" smtClean="0">
                <a:latin typeface="Cambria" panose="02040503050406030204" pitchFamily="18" charset="0"/>
              </a:rPr>
              <a:t>But this assumption is out of line with empirical evidence. The intra-group causes </a:t>
            </a:r>
            <a:r>
              <a:rPr lang="en-US" sz="1500" dirty="0" smtClean="0">
                <a:latin typeface="Cambria" panose="02040503050406030204" pitchFamily="18" charset="0"/>
              </a:rPr>
              <a:t>of ranking change need to be modelled.</a:t>
            </a: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a:t>
            </a:fld>
            <a:endParaRPr lang="ru-RU" sz="1600" dirty="0"/>
          </a:p>
        </p:txBody>
      </p:sp>
    </p:spTree>
    <p:extLst>
      <p:ext uri="{BB962C8B-B14F-4D97-AF65-F5344CB8AC3E}">
        <p14:creationId xmlns:p14="http://schemas.microsoft.com/office/powerpoint/2010/main" val="1041520622"/>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Robustness check</a:t>
            </a:r>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Banks </a:t>
            </a:r>
            <a:r>
              <a:rPr lang="en-US" sz="2000" b="1" dirty="0">
                <a:solidFill>
                  <a:schemeClr val="tx1"/>
                </a:solidFill>
                <a:latin typeface="Cambria" panose="02040503050406030204" pitchFamily="18" charset="0"/>
              </a:rPr>
              <a:t>groups’ SFA scores re-estimated </a:t>
            </a:r>
            <a:r>
              <a:rPr lang="en-US" sz="2000" b="1" dirty="0" smtClean="0">
                <a:solidFill>
                  <a:schemeClr val="tx1"/>
                </a:solidFill>
                <a:latin typeface="Cambria" panose="02040503050406030204" pitchFamily="18" charset="0"/>
              </a:rPr>
              <a:t>2/3</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279832" cy="3629000"/>
          </a:xfrm>
        </p:spPr>
        <p:txBody>
          <a:bodyPr/>
          <a:lstStyle/>
          <a:p>
            <a:pPr marL="0" indent="0">
              <a:buNone/>
            </a:pPr>
            <a:r>
              <a:rPr lang="en-US" sz="1800" dirty="0" smtClean="0">
                <a:latin typeface="Cambria" panose="02040503050406030204" pitchFamily="18" charset="0"/>
              </a:rPr>
              <a:t>Adding securities and foreign assets into the </a:t>
            </a:r>
            <a:r>
              <a:rPr lang="en-US" sz="1800" dirty="0" err="1" smtClean="0">
                <a:latin typeface="Cambria" panose="02040503050406030204" pitchFamily="18" charset="0"/>
              </a:rPr>
              <a:t>translog</a:t>
            </a:r>
            <a:r>
              <a:rPr lang="en-US" sz="1800" dirty="0" smtClean="0">
                <a:latin typeface="Cambria" panose="02040503050406030204" pitchFamily="18" charset="0"/>
              </a:rPr>
              <a:t> (operating) cost function:</a:t>
            </a:r>
            <a:endParaRPr lang="ru-RU"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20</a:t>
            </a:fld>
            <a:endParaRPr lang="ru-RU" sz="1600" dirty="0"/>
          </a:p>
        </p:txBody>
      </p:sp>
      <p:graphicFrame>
        <p:nvGraphicFramePr>
          <p:cNvPr id="6" name="Диаграмма 2"/>
          <p:cNvGraphicFramePr>
            <a:graphicFrameLocks/>
          </p:cNvGraphicFramePr>
          <p:nvPr>
            <p:extLst>
              <p:ext uri="{D42A27DB-BD31-4B8C-83A1-F6EECF244321}">
                <p14:modId xmlns:p14="http://schemas.microsoft.com/office/powerpoint/2010/main" val="3982663404"/>
              </p:ext>
            </p:extLst>
          </p:nvPr>
        </p:nvGraphicFramePr>
        <p:xfrm>
          <a:off x="1763688" y="2132856"/>
          <a:ext cx="576064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035722"/>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Robustness check</a:t>
            </a:r>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Banks </a:t>
            </a:r>
            <a:r>
              <a:rPr lang="en-US" sz="2000" b="1" dirty="0">
                <a:solidFill>
                  <a:schemeClr val="tx1"/>
                </a:solidFill>
                <a:latin typeface="Cambria" panose="02040503050406030204" pitchFamily="18" charset="0"/>
              </a:rPr>
              <a:t>groups’ SFA scores re-estimated </a:t>
            </a:r>
            <a:r>
              <a:rPr lang="en-US" sz="2000" b="1" dirty="0" smtClean="0">
                <a:solidFill>
                  <a:schemeClr val="tx1"/>
                </a:solidFill>
                <a:latin typeface="Cambria" panose="02040503050406030204" pitchFamily="18" charset="0"/>
              </a:rPr>
              <a:t>3/3</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279832" cy="3629000"/>
          </a:xfrm>
        </p:spPr>
        <p:txBody>
          <a:bodyPr/>
          <a:lstStyle/>
          <a:p>
            <a:pPr marL="0" indent="0">
              <a:buNone/>
            </a:pPr>
            <a:r>
              <a:rPr lang="en-US" sz="1800" dirty="0" smtClean="0">
                <a:latin typeface="Cambria" panose="02040503050406030204" pitchFamily="18" charset="0"/>
              </a:rPr>
              <a:t>Replacing operating costs with total costs in the </a:t>
            </a:r>
            <a:r>
              <a:rPr lang="en-US" sz="1800" dirty="0" err="1" smtClean="0">
                <a:latin typeface="Cambria" panose="02040503050406030204" pitchFamily="18" charset="0"/>
              </a:rPr>
              <a:t>translog</a:t>
            </a:r>
            <a:r>
              <a:rPr lang="en-US" sz="1800" dirty="0" smtClean="0">
                <a:latin typeface="Cambria" panose="02040503050406030204" pitchFamily="18" charset="0"/>
              </a:rPr>
              <a:t> cost function:</a:t>
            </a:r>
            <a:endParaRPr lang="ru-RU"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21</a:t>
            </a:fld>
            <a:endParaRPr lang="ru-RU" sz="1600" dirty="0"/>
          </a:p>
        </p:txBody>
      </p:sp>
      <p:graphicFrame>
        <p:nvGraphicFramePr>
          <p:cNvPr id="7" name="Диаграмма 2"/>
          <p:cNvGraphicFramePr>
            <a:graphicFrameLocks/>
          </p:cNvGraphicFramePr>
          <p:nvPr>
            <p:extLst>
              <p:ext uri="{D42A27DB-BD31-4B8C-83A1-F6EECF244321}">
                <p14:modId xmlns:p14="http://schemas.microsoft.com/office/powerpoint/2010/main" val="3869994832"/>
              </p:ext>
            </p:extLst>
          </p:nvPr>
        </p:nvGraphicFramePr>
        <p:xfrm>
          <a:off x="1763688" y="2132856"/>
          <a:ext cx="5688632"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48454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612648" y="228600"/>
            <a:ext cx="8531352" cy="990600"/>
          </a:xfrm>
        </p:spPr>
        <p:txBody>
          <a:bodyPr/>
          <a:lstStyle/>
          <a:p>
            <a:pPr eaLnBrk="1" hangingPunct="1"/>
            <a:r>
              <a:rPr lang="en-US" sz="2000" b="1" dirty="0">
                <a:solidFill>
                  <a:schemeClr val="tx1"/>
                </a:solidFill>
                <a:latin typeface="Cambria" panose="02040503050406030204" pitchFamily="18" charset="0"/>
              </a:rPr>
              <a:t>Robustness check: IV-Tobit </a:t>
            </a:r>
            <a:r>
              <a:rPr lang="en-US" sz="2000" b="1" dirty="0" smtClean="0">
                <a:solidFill>
                  <a:schemeClr val="tx1"/>
                </a:solidFill>
                <a:latin typeface="Cambria" panose="02040503050406030204" pitchFamily="18" charset="0"/>
              </a:rPr>
              <a:t>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1/2</a:t>
            </a:r>
            <a:br>
              <a:rPr lang="en-US" sz="2000" b="1" dirty="0" smtClean="0">
                <a:solidFill>
                  <a:schemeClr val="tx1"/>
                </a:solidFill>
                <a:latin typeface="Cambria" panose="02040503050406030204" pitchFamily="18" charset="0"/>
              </a:rPr>
            </a:br>
            <a:r>
              <a:rPr lang="en-US" sz="2000" dirty="0" smtClean="0">
                <a:solidFill>
                  <a:schemeClr val="tx1"/>
                </a:solidFill>
                <a:latin typeface="Cambria" panose="02040503050406030204" pitchFamily="18" charset="0"/>
              </a:rPr>
              <a:t>Ranking of group-level cost efficiencies based on heterogeneity factor No.1 (equity-to-assets ratio, ETA)</a:t>
            </a:r>
            <a:endParaRPr lang="ru-RU" sz="2000"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22</a:t>
            </a:fld>
            <a:endParaRPr lang="ru-RU" sz="1600" dirty="0"/>
          </a:p>
        </p:txBody>
      </p:sp>
      <p:sp>
        <p:nvSpPr>
          <p:cNvPr id="12" name="Content Placeholder 1"/>
          <p:cNvSpPr txBox="1">
            <a:spLocks/>
          </p:cNvSpPr>
          <p:nvPr/>
        </p:nvSpPr>
        <p:spPr bwMode="auto">
          <a:xfrm>
            <a:off x="251520" y="5301208"/>
            <a:ext cx="8856984"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500"/>
              </a:spcAft>
              <a:buNone/>
            </a:pPr>
            <a:r>
              <a:rPr lang="en-US" sz="1200" dirty="0">
                <a:latin typeface="Cambria" panose="02040503050406030204" pitchFamily="18" charset="0"/>
              </a:rPr>
              <a:t>***, ** and * – an estimate is significant  at the 1%, 5% and 10%, respectively. Standard errors are not reported</a:t>
            </a:r>
            <a:endParaRPr lang="ru-RU" sz="1200" dirty="0">
              <a:latin typeface="Cambria" panose="02040503050406030204" pitchFamily="18" charset="0"/>
            </a:endParaRPr>
          </a:p>
          <a:p>
            <a:pPr marL="0" indent="0">
              <a:spcBef>
                <a:spcPts val="0"/>
              </a:spcBef>
              <a:spcAft>
                <a:spcPts val="0"/>
              </a:spcAft>
              <a:buNone/>
            </a:pPr>
            <a:r>
              <a:rPr lang="en-US" sz="1400" b="1" dirty="0" smtClean="0">
                <a:latin typeface="Cambria" panose="02040503050406030204" pitchFamily="18" charset="0"/>
              </a:rPr>
              <a:t>Outcomes</a:t>
            </a:r>
            <a:r>
              <a:rPr lang="en-US" sz="1400" dirty="0" smtClean="0">
                <a:latin typeface="Cambria" panose="02040503050406030204" pitchFamily="18" charset="0"/>
              </a:rPr>
              <a:t>: the same</a:t>
            </a:r>
          </a:p>
        </p:txBody>
      </p:sp>
      <p:graphicFrame>
        <p:nvGraphicFramePr>
          <p:cNvPr id="3" name="Table 2"/>
          <p:cNvGraphicFramePr>
            <a:graphicFrameLocks noGrp="1"/>
          </p:cNvGraphicFramePr>
          <p:nvPr>
            <p:extLst>
              <p:ext uri="{D42A27DB-BD31-4B8C-83A1-F6EECF244321}">
                <p14:modId xmlns:p14="http://schemas.microsoft.com/office/powerpoint/2010/main" val="1514066528"/>
              </p:ext>
            </p:extLst>
          </p:nvPr>
        </p:nvGraphicFramePr>
        <p:xfrm>
          <a:off x="612354" y="1539977"/>
          <a:ext cx="8153401" cy="3790950"/>
        </p:xfrm>
        <a:graphic>
          <a:graphicData uri="http://schemas.openxmlformats.org/drawingml/2006/table">
            <a:tbl>
              <a:tblPr firstRow="1" firstCol="1" bandRow="1">
                <a:tableStyleId>{5C22544A-7EE6-4342-B048-85BDC9FD1C3A}</a:tableStyleId>
              </a:tblPr>
              <a:tblGrid>
                <a:gridCol w="2521534"/>
                <a:gridCol w="1221623"/>
                <a:gridCol w="1102561"/>
                <a:gridCol w="1102561"/>
                <a:gridCol w="1102561"/>
                <a:gridCol w="1102561"/>
              </a:tblGrid>
              <a:tr h="238125">
                <a:tc>
                  <a:txBody>
                    <a:bodyPr/>
                    <a:lstStyle/>
                    <a:p>
                      <a:pPr indent="450215" algn="r">
                        <a:lnSpc>
                          <a:spcPct val="100000"/>
                        </a:lnSpc>
                        <a:spcAft>
                          <a:spcPts val="0"/>
                        </a:spcAft>
                      </a:pPr>
                      <a:r>
                        <a:rPr lang="en-US" sz="1200" b="0" kern="1200" dirty="0" err="1">
                          <a:solidFill>
                            <a:schemeClr val="tx1"/>
                          </a:solidFill>
                          <a:effectLst/>
                          <a:latin typeface="Cambria" panose="02040503050406030204" pitchFamily="18" charset="0"/>
                        </a:rPr>
                        <a:t>Pe</a:t>
                      </a:r>
                      <a:r>
                        <a:rPr lang="ru-RU" sz="1200" b="0" kern="1200" dirty="0" err="1">
                          <a:solidFill>
                            <a:schemeClr val="tx1"/>
                          </a:solidFill>
                          <a:effectLst/>
                          <a:latin typeface="Cambria" panose="02040503050406030204" pitchFamily="18" charset="0"/>
                        </a:rPr>
                        <a:t>rcentile</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a:solidFill>
                            <a:schemeClr val="tx1"/>
                          </a:solidFill>
                          <a:effectLst/>
                          <a:latin typeface="Cambria" panose="02040503050406030204" pitchFamily="18" charset="0"/>
                        </a:rPr>
                        <a:t>p10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p25</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p50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a:solidFill>
                            <a:schemeClr val="tx1"/>
                          </a:solidFill>
                          <a:effectLst/>
                          <a:latin typeface="Cambria" panose="02040503050406030204" pitchFamily="18" charset="0"/>
                        </a:rPr>
                        <a:t>p75</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a:solidFill>
                            <a:schemeClr val="tx1"/>
                          </a:solidFill>
                          <a:effectLst/>
                          <a:latin typeface="Cambria" panose="02040503050406030204" pitchFamily="18" charset="0"/>
                        </a:rPr>
                        <a:t>p90</a:t>
                      </a:r>
                      <a:endParaRPr lang="ru-RU" sz="1200" b="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mbria" panose="02040503050406030204" pitchFamily="18" charset="0"/>
                        </a:rPr>
                        <a:t>Panel 1: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KEPT</a:t>
                      </a:r>
                      <a:r>
                        <a:rPr lang="en-US" sz="1200" b="0" kern="1200" dirty="0" smtClean="0">
                          <a:solidFill>
                            <a:schemeClr val="tx1"/>
                          </a:solidFill>
                          <a:effectLst/>
                          <a:latin typeface="Cambria" panose="02040503050406030204" pitchFamily="18" charset="0"/>
                        </a:rPr>
                        <a:t> </a:t>
                      </a:r>
                      <a:r>
                        <a:rPr lang="en-US" sz="1200" b="0" kern="1200" dirty="0">
                          <a:solidFill>
                            <a:schemeClr val="tx1"/>
                          </a:solidFill>
                          <a:effectLst/>
                          <a:latin typeface="Cambria" panose="02040503050406030204" pitchFamily="18" charset="0"/>
                        </a:rPr>
                        <a:t>(Model M1.2)</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1.548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2.028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2.780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3.869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5.924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7.921***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128</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400</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078</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10.314***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4534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–11.785***</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–13.090***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–15.116***</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–19.278***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–26.942***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2: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DROPPED </a:t>
                      </a:r>
                      <a:r>
                        <a:rPr lang="en-US" sz="1200" b="0" kern="1200" dirty="0" smtClean="0">
                          <a:solidFill>
                            <a:schemeClr val="tx1"/>
                          </a:solidFill>
                          <a:effectLst/>
                          <a:latin typeface="Cambria" panose="02040503050406030204" pitchFamily="18" charset="0"/>
                        </a:rPr>
                        <a:t>(Model </a:t>
                      </a:r>
                      <a:r>
                        <a:rPr lang="en-US" sz="1200" b="0" kern="1200" dirty="0">
                          <a:solidFill>
                            <a:schemeClr val="tx1"/>
                          </a:solidFill>
                          <a:effectLst/>
                          <a:latin typeface="Cambria" panose="02040503050406030204" pitchFamily="18" charset="0"/>
                        </a:rPr>
                        <a:t>M2.2)</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–0.678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0.165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1.488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3.403**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7.018***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State-2</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1.677***</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665</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648</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608</a:t>
                      </a: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1.534**</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–2.635***</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a:solidFill>
                            <a:schemeClr val="tx1"/>
                          </a:solidFill>
                          <a:effectLst/>
                          <a:latin typeface="Cambria" panose="02040503050406030204" pitchFamily="18" charset="0"/>
                          <a:ea typeface="+mn-ea"/>
                          <a:cs typeface="Times New Roman" panose="02020603050405020304" pitchFamily="18" charset="0"/>
                        </a:rPr>
                        <a:t>952**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–0.</a:t>
                      </a:r>
                      <a:r>
                        <a:rPr kumimoji="0" lang="en-US" sz="1200" b="0" kern="1200">
                          <a:solidFill>
                            <a:schemeClr val="tx1"/>
                          </a:solidFill>
                          <a:effectLst/>
                          <a:latin typeface="Cambria" panose="02040503050406030204" pitchFamily="18" charset="0"/>
                          <a:ea typeface="+mn-ea"/>
                          <a:cs typeface="Times New Roman" panose="02020603050405020304" pitchFamily="18" charset="0"/>
                        </a:rPr>
                        <a:t>892**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a:t>
                      </a:r>
                      <a:r>
                        <a:rPr kumimoji="0" lang="en-US" sz="1200" b="0" kern="1200">
                          <a:solidFill>
                            <a:schemeClr val="tx1"/>
                          </a:solidFill>
                          <a:effectLst/>
                          <a:latin typeface="Cambria" panose="02040503050406030204" pitchFamily="18" charset="0"/>
                          <a:ea typeface="+mn-ea"/>
                          <a:cs typeface="Times New Roman" panose="02020603050405020304" pitchFamily="18" charset="0"/>
                        </a:rPr>
                        <a:t>286*</a:t>
                      </a:r>
                      <a:r>
                        <a:rPr kumimoji="0" lang="ru-RU" sz="1200" b="0" kern="1200">
                          <a:solidFill>
                            <a:schemeClr val="tx1"/>
                          </a:solidFill>
                          <a:effectLst/>
                          <a:latin typeface="Cambria" panose="02040503050406030204" pitchFamily="18" charset="0"/>
                          <a:ea typeface="+mn-ea"/>
                          <a:cs typeface="Times New Roman" panose="02020603050405020304" pitchFamily="18" charset="0"/>
                        </a:rPr>
                        <a:t>*</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5.297***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38125">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3: Percentiles of </a:t>
                      </a:r>
                      <a:r>
                        <a:rPr lang="en-US" sz="1200" b="0" kern="1200" dirty="0" smtClean="0">
                          <a:solidFill>
                            <a:schemeClr val="tx1"/>
                          </a:solidFill>
                          <a:effectLst/>
                          <a:latin typeface="Cambria" panose="02040503050406030204" pitchFamily="18" charset="0"/>
                        </a:rPr>
                        <a:t>ETA </a:t>
                      </a:r>
                      <a:r>
                        <a:rPr lang="en-US" sz="1200" b="0" kern="1200" dirty="0">
                          <a:solidFill>
                            <a:schemeClr val="tx1"/>
                          </a:solidFill>
                          <a:effectLst/>
                          <a:latin typeface="Cambria" panose="02040503050406030204" pitchFamily="18" charset="0"/>
                        </a:rPr>
                        <a:t>distributions within particular group of banks</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State-1</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12.3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15.3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21.2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State-2</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6.7</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8.8</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11.5</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18.1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30.3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8.2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15.6</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24.7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41.5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Private</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11.0</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16.5</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27.1</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44.3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64100426"/>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612648" y="228600"/>
            <a:ext cx="8531352" cy="990600"/>
          </a:xfrm>
        </p:spPr>
        <p:txBody>
          <a:bodyPr/>
          <a:lstStyle/>
          <a:p>
            <a:pPr eaLnBrk="1" hangingPunct="1"/>
            <a:r>
              <a:rPr lang="en-US" sz="2000" b="1" dirty="0">
                <a:solidFill>
                  <a:schemeClr val="tx1"/>
                </a:solidFill>
                <a:latin typeface="Cambria" panose="02040503050406030204" pitchFamily="18" charset="0"/>
              </a:rPr>
              <a:t>Robustness check: IV-Tobit </a:t>
            </a:r>
            <a:r>
              <a:rPr lang="en-US" sz="2000" b="1" dirty="0" smtClean="0">
                <a:solidFill>
                  <a:schemeClr val="tx1"/>
                </a:solidFill>
                <a:latin typeface="Cambria" panose="02040503050406030204" pitchFamily="18" charset="0"/>
              </a:rPr>
              <a:t>estimation </a:t>
            </a:r>
            <a:r>
              <a:rPr lang="en-US" sz="2000" b="1" dirty="0">
                <a:solidFill>
                  <a:schemeClr val="tx1"/>
                </a:solidFill>
                <a:latin typeface="Cambria" panose="02040503050406030204" pitchFamily="18" charset="0"/>
              </a:rPr>
              <a:t>results </a:t>
            </a:r>
            <a:r>
              <a:rPr lang="en-US" sz="2000" b="1" dirty="0" smtClean="0">
                <a:solidFill>
                  <a:schemeClr val="tx1"/>
                </a:solidFill>
                <a:latin typeface="Cambria" panose="02040503050406030204" pitchFamily="18" charset="0"/>
              </a:rPr>
              <a:t>2/2</a:t>
            </a:r>
            <a:br>
              <a:rPr lang="en-US" sz="2000" b="1" dirty="0" smtClean="0">
                <a:solidFill>
                  <a:schemeClr val="tx1"/>
                </a:solidFill>
                <a:latin typeface="Cambria" panose="02040503050406030204" pitchFamily="18" charset="0"/>
              </a:rPr>
            </a:br>
            <a:r>
              <a:rPr lang="en-US" sz="2000" dirty="0" smtClean="0">
                <a:solidFill>
                  <a:schemeClr val="tx1"/>
                </a:solidFill>
                <a:latin typeface="Cambria" panose="02040503050406030204" pitchFamily="18" charset="0"/>
              </a:rPr>
              <a:t>Ranking of group-level cost efficiencies based on heterogeneity factor No.2 (loans-to-assets ratio, LTA)</a:t>
            </a:r>
            <a:endParaRPr lang="ru-RU" sz="2000"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23</a:t>
            </a:fld>
            <a:endParaRPr lang="ru-RU" sz="1600" dirty="0"/>
          </a:p>
        </p:txBody>
      </p:sp>
      <p:sp>
        <p:nvSpPr>
          <p:cNvPr id="12" name="Content Placeholder 1"/>
          <p:cNvSpPr txBox="1">
            <a:spLocks/>
          </p:cNvSpPr>
          <p:nvPr/>
        </p:nvSpPr>
        <p:spPr bwMode="auto">
          <a:xfrm>
            <a:off x="395537" y="5229200"/>
            <a:ext cx="8568951"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600"/>
              </a:spcAft>
              <a:buNone/>
            </a:pPr>
            <a:r>
              <a:rPr lang="en-US" sz="1200" dirty="0">
                <a:latin typeface="Cambria" panose="02040503050406030204" pitchFamily="18" charset="0"/>
              </a:rPr>
              <a:t>***, ** and * – an estimate is significant  at the 1%, 5% and 10%, respectively. Standard errors are not reported </a:t>
            </a:r>
            <a:endParaRPr lang="ru-RU" sz="1200" dirty="0">
              <a:latin typeface="Cambria" panose="02040503050406030204" pitchFamily="18" charset="0"/>
            </a:endParaRPr>
          </a:p>
          <a:p>
            <a:pPr marL="0" indent="0">
              <a:spcBef>
                <a:spcPts val="0"/>
              </a:spcBef>
              <a:spcAft>
                <a:spcPts val="0"/>
              </a:spcAft>
              <a:buNone/>
            </a:pPr>
            <a:r>
              <a:rPr lang="en-US" sz="1400" b="1" dirty="0" smtClean="0">
                <a:latin typeface="Cambria" panose="02040503050406030204" pitchFamily="18" charset="0"/>
              </a:rPr>
              <a:t>Outcomes</a:t>
            </a:r>
            <a:r>
              <a:rPr lang="en-US" sz="1400" dirty="0" smtClean="0">
                <a:latin typeface="Cambria" panose="02040503050406030204" pitchFamily="18" charset="0"/>
              </a:rPr>
              <a:t>: the same</a:t>
            </a:r>
          </a:p>
        </p:txBody>
      </p:sp>
      <p:graphicFrame>
        <p:nvGraphicFramePr>
          <p:cNvPr id="7" name="Table 6"/>
          <p:cNvGraphicFramePr>
            <a:graphicFrameLocks noGrp="1"/>
          </p:cNvGraphicFramePr>
          <p:nvPr>
            <p:extLst>
              <p:ext uri="{D42A27DB-BD31-4B8C-83A1-F6EECF244321}">
                <p14:modId xmlns:p14="http://schemas.microsoft.com/office/powerpoint/2010/main" val="3826570623"/>
              </p:ext>
            </p:extLst>
          </p:nvPr>
        </p:nvGraphicFramePr>
        <p:xfrm>
          <a:off x="594477" y="1543402"/>
          <a:ext cx="8153401" cy="3635876"/>
        </p:xfrm>
        <a:graphic>
          <a:graphicData uri="http://schemas.openxmlformats.org/drawingml/2006/table">
            <a:tbl>
              <a:tblPr firstRow="1" firstCol="1" bandRow="1">
                <a:tableStyleId>{5C22544A-7EE6-4342-B048-85BDC9FD1C3A}</a:tableStyleId>
              </a:tblPr>
              <a:tblGrid>
                <a:gridCol w="2521534"/>
                <a:gridCol w="1221623"/>
                <a:gridCol w="1102561"/>
                <a:gridCol w="1102561"/>
                <a:gridCol w="1102561"/>
                <a:gridCol w="1102561"/>
              </a:tblGrid>
              <a:tr h="187133">
                <a:tc>
                  <a:txBody>
                    <a:bodyPr/>
                    <a:lstStyle/>
                    <a:p>
                      <a:pPr indent="450215" algn="r">
                        <a:lnSpc>
                          <a:spcPct val="100000"/>
                        </a:lnSpc>
                        <a:spcAft>
                          <a:spcPts val="0"/>
                        </a:spcAft>
                      </a:pPr>
                      <a:r>
                        <a:rPr lang="en-US" sz="1200" b="0" kern="1200" dirty="0" err="1">
                          <a:solidFill>
                            <a:schemeClr val="tx1"/>
                          </a:solidFill>
                          <a:effectLst/>
                          <a:latin typeface="Cambria" panose="02040503050406030204" pitchFamily="18" charset="0"/>
                        </a:rPr>
                        <a:t>Pe</a:t>
                      </a:r>
                      <a:r>
                        <a:rPr lang="ru-RU" sz="1200" b="0" kern="1200" dirty="0" err="1">
                          <a:solidFill>
                            <a:schemeClr val="tx1"/>
                          </a:solidFill>
                          <a:effectLst/>
                          <a:latin typeface="Cambria" panose="02040503050406030204" pitchFamily="18" charset="0"/>
                        </a:rPr>
                        <a:t>rcentile</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dirty="0">
                          <a:solidFill>
                            <a:schemeClr val="tx1"/>
                          </a:solidFill>
                          <a:effectLst/>
                          <a:latin typeface="Cambria" panose="02040503050406030204" pitchFamily="18" charset="0"/>
                        </a:rPr>
                        <a:t>p10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p25</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p50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ru-RU" sz="1200" b="0" kern="1200" dirty="0">
                          <a:solidFill>
                            <a:schemeClr val="tx1"/>
                          </a:solidFill>
                          <a:effectLst/>
                          <a:latin typeface="Cambria" panose="02040503050406030204" pitchFamily="18" charset="0"/>
                        </a:rPr>
                        <a:t>p75</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7620" algn="ctr">
                        <a:lnSpc>
                          <a:spcPct val="100000"/>
                        </a:lnSpc>
                        <a:spcAft>
                          <a:spcPts val="0"/>
                        </a:spcAft>
                      </a:pPr>
                      <a:r>
                        <a:rPr lang="en-US" sz="1200" b="0" dirty="0">
                          <a:solidFill>
                            <a:schemeClr val="tx1"/>
                          </a:solidFill>
                          <a:effectLst/>
                          <a:latin typeface="Cambria" panose="02040503050406030204" pitchFamily="18" charset="0"/>
                        </a:rPr>
                        <a:t>p90</a:t>
                      </a:r>
                      <a:endParaRPr lang="ru-RU" sz="1200" b="0" dirty="0">
                        <a:solidFill>
                          <a:schemeClr val="tx1"/>
                        </a:solidFill>
                        <a:effectLst/>
                        <a:latin typeface="Cambria" panose="02040503050406030204" pitchFamily="18" charset="0"/>
                        <a:ea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312">
                <a:tc grid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mbria" panose="02040503050406030204" pitchFamily="18" charset="0"/>
                        </a:rPr>
                        <a:t>Panel 1: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KEPT</a:t>
                      </a:r>
                      <a:r>
                        <a:rPr lang="en-US" sz="1200" b="0" kern="1200" dirty="0" smtClean="0">
                          <a:solidFill>
                            <a:schemeClr val="tx1"/>
                          </a:solidFill>
                          <a:effectLst/>
                          <a:latin typeface="Cambria" panose="02040503050406030204" pitchFamily="18" charset="0"/>
                        </a:rPr>
                        <a:t> </a:t>
                      </a:r>
                      <a:r>
                        <a:rPr lang="en-US" sz="1200" b="0" kern="1200" dirty="0">
                          <a:solidFill>
                            <a:schemeClr val="tx1"/>
                          </a:solidFill>
                          <a:effectLst/>
                          <a:latin typeface="Cambria" panose="02040503050406030204" pitchFamily="18" charset="0"/>
                        </a:rPr>
                        <a:t>(Model </a:t>
                      </a:r>
                      <a:r>
                        <a:rPr lang="en-US" sz="1200" b="0" kern="1200" dirty="0" smtClean="0">
                          <a:solidFill>
                            <a:schemeClr val="tx1"/>
                          </a:solidFill>
                          <a:effectLst/>
                          <a:latin typeface="Cambria" panose="02040503050406030204" pitchFamily="18" charset="0"/>
                        </a:rPr>
                        <a:t>M1.3)</a:t>
                      </a:r>
                      <a:endParaRPr lang="ru-RU" sz="1200" b="0" dirty="0">
                        <a:solidFill>
                          <a:schemeClr val="tx1"/>
                        </a:solidFill>
                        <a:effectLst/>
                        <a:latin typeface="Cambria" panose="02040503050406030204" pitchFamily="18" charset="0"/>
                        <a:ea typeface="Calibri"/>
                      </a:endParaRPr>
                    </a:p>
                  </a:txBody>
                  <a:tcPr marL="55880" marR="5588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7788">
                <a:tc>
                  <a:txBody>
                    <a:bodyPr/>
                    <a:lstStyle/>
                    <a:p>
                      <a:pPr indent="185420" algn="l">
                        <a:lnSpc>
                          <a:spcPct val="150000"/>
                        </a:lnSpc>
                        <a:spcAft>
                          <a:spcPts val="0"/>
                        </a:spcAft>
                      </a:pPr>
                      <a:r>
                        <a:rPr lang="en-US" sz="1200" b="0" kern="1200">
                          <a:solidFill>
                            <a:schemeClr val="tx1"/>
                          </a:solidFill>
                          <a:effectLst/>
                          <a:latin typeface="Cambria" panose="02040503050406030204" pitchFamily="18" charset="0"/>
                        </a:rPr>
                        <a:t>State-1</a:t>
                      </a:r>
                      <a:endParaRPr lang="ru-RU" sz="1200" b="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–0.739</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–0.010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1.818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2.371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2.885</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03876">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7.563***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7.987***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8.286***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8.522***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8.738***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4534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–27.188***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–23.466***</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–18.699***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–15.668***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–13.650***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131870">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2: </a:t>
                      </a:r>
                      <a:r>
                        <a:rPr lang="en-US" sz="1200" b="0" i="1" dirty="0" err="1" smtClean="0">
                          <a:solidFill>
                            <a:schemeClr val="tx1"/>
                          </a:solidFill>
                          <a:effectLst/>
                          <a:latin typeface="Cambria" panose="02040503050406030204" pitchFamily="18" charset="0"/>
                          <a:ea typeface="Calibri"/>
                          <a:cs typeface="Times New Roman" panose="02020603050405020304" pitchFamily="18" charset="0"/>
                        </a:rPr>
                        <a:t>Revals</a:t>
                      </a:r>
                      <a:r>
                        <a:rPr lang="en-US" sz="1200" b="0" dirty="0" smtClean="0">
                          <a:solidFill>
                            <a:schemeClr val="tx1"/>
                          </a:solidFill>
                          <a:effectLst/>
                          <a:latin typeface="Cambria" panose="02040503050406030204" pitchFamily="18" charset="0"/>
                          <a:ea typeface="Calibri"/>
                          <a:cs typeface="Times New Roman" panose="02020603050405020304" pitchFamily="18" charset="0"/>
                        </a:rPr>
                        <a:t> </a:t>
                      </a:r>
                      <a:r>
                        <a:rPr lang="en-US" sz="1200" b="0" baseline="0" dirty="0" smtClean="0">
                          <a:solidFill>
                            <a:schemeClr val="tx1"/>
                          </a:solidFill>
                          <a:effectLst/>
                          <a:latin typeface="Cambria" panose="02040503050406030204" pitchFamily="18" charset="0"/>
                          <a:ea typeface="Calibri"/>
                          <a:cs typeface="Times New Roman" panose="02020603050405020304" pitchFamily="18" charset="0"/>
                        </a:rPr>
                        <a:t>DROPPED </a:t>
                      </a:r>
                      <a:r>
                        <a:rPr lang="en-US" sz="1200" b="0" kern="1200" dirty="0" smtClean="0">
                          <a:solidFill>
                            <a:schemeClr val="tx1"/>
                          </a:solidFill>
                          <a:effectLst/>
                          <a:latin typeface="Cambria" panose="02040503050406030204" pitchFamily="18" charset="0"/>
                        </a:rPr>
                        <a:t>(Model M2.3)</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9966">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5.517***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3.951***</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0.023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–1.166</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–2.270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08062">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4.079***</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2.764***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1.836***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1.106***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0.435</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5265">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–18.378***</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–11.881***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–3.561***</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1.729***</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5.252***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r h="220211">
                <a:tc gridSpan="6">
                  <a:txBody>
                    <a:bodyPr/>
                    <a:lstStyle/>
                    <a:p>
                      <a:pPr indent="5080" algn="just">
                        <a:lnSpc>
                          <a:spcPct val="100000"/>
                        </a:lnSpc>
                        <a:spcAft>
                          <a:spcPts val="0"/>
                        </a:spcAft>
                      </a:pPr>
                      <a:r>
                        <a:rPr lang="en-US" sz="1200" b="0" kern="1200" dirty="0">
                          <a:solidFill>
                            <a:schemeClr val="tx1"/>
                          </a:solidFill>
                          <a:effectLst/>
                          <a:latin typeface="Cambria" panose="02040503050406030204" pitchFamily="18" charset="0"/>
                        </a:rPr>
                        <a:t>Panel 3: Percentiles of </a:t>
                      </a:r>
                      <a:r>
                        <a:rPr lang="en-US" sz="1200" b="0" kern="1200" dirty="0" smtClean="0">
                          <a:solidFill>
                            <a:schemeClr val="tx1"/>
                          </a:solidFill>
                          <a:effectLst/>
                          <a:latin typeface="Cambria" panose="02040503050406030204" pitchFamily="18" charset="0"/>
                        </a:rPr>
                        <a:t>LTA </a:t>
                      </a:r>
                      <a:r>
                        <a:rPr lang="en-US" sz="1200" b="0" kern="1200" dirty="0">
                          <a:solidFill>
                            <a:schemeClr val="tx1"/>
                          </a:solidFill>
                          <a:effectLst/>
                          <a:latin typeface="Cambria" panose="02040503050406030204" pitchFamily="18" charset="0"/>
                        </a:rPr>
                        <a:t>distributions within particular group of banks</a:t>
                      </a:r>
                      <a:endParaRPr lang="ru-RU" sz="1200" b="0" dirty="0">
                        <a:solidFill>
                          <a:schemeClr val="tx1"/>
                        </a:solidFill>
                        <a:effectLst/>
                        <a:latin typeface="Cambria" panose="02040503050406030204" pitchFamily="18" charset="0"/>
                        <a:ea typeface="Calibri"/>
                      </a:endParaRPr>
                    </a:p>
                  </a:txBody>
                  <a:tcPr marL="50800" marR="50800" marT="9525" marB="0"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307">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State-1</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36.8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43.7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66.3</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71.2</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16024">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State-2</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22.0</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39.4</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51.7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61.4</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70.3</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182112">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Foreign</a:t>
                      </a:r>
                      <a:endParaRPr lang="ru-RU" sz="1200" b="0" dirty="0">
                        <a:solidFill>
                          <a:schemeClr val="tx1"/>
                        </a:solidFill>
                        <a:effectLst/>
                        <a:latin typeface="Cambria" panose="02040503050406030204" pitchFamily="18" charset="0"/>
                        <a:ea typeface="Calibri"/>
                      </a:endParaRPr>
                    </a:p>
                  </a:txBody>
                  <a:tcPr marL="50800" marR="50800" marT="9525" marB="0">
                    <a:solidFill>
                      <a:schemeClr val="bg1"/>
                    </a:solidFill>
                  </a:tcPr>
                </a:tc>
                <a:tc>
                  <a:txBody>
                    <a:bodyPr/>
                    <a:lstStyle/>
                    <a:p>
                      <a:pPr marL="0" indent="0" algn="ctr" rtl="0" eaLnBrk="1" latinLnBrk="0" hangingPunct="1">
                        <a:lnSpc>
                          <a:spcPct val="100000"/>
                        </a:lnSpc>
                        <a:spcAft>
                          <a:spcPts val="0"/>
                        </a:spcAft>
                      </a:pPr>
                      <a:r>
                        <a:rPr kumimoji="0" lang="en-US" sz="1200" b="0" kern="1200">
                          <a:solidFill>
                            <a:schemeClr val="tx1"/>
                          </a:solidFill>
                          <a:effectLst/>
                          <a:latin typeface="Cambria" panose="02040503050406030204" pitchFamily="18" charset="0"/>
                          <a:ea typeface="+mn-ea"/>
                          <a:cs typeface="Times New Roman" panose="02020603050405020304" pitchFamily="18" charset="0"/>
                        </a:rPr>
                        <a:t>6.4</a:t>
                      </a:r>
                      <a:endParaRPr kumimoji="0" lang="ru-RU" sz="1200" b="0" kern="120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24.1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46.7</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61.1</a:t>
                      </a:r>
                    </a:p>
                  </a:txBody>
                  <a:tcPr marL="55880" marR="55880" marT="9525" marB="0">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70.7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solidFill>
                      <a:schemeClr val="bg1"/>
                    </a:solidFill>
                  </a:tcPr>
                </a:tc>
              </a:tr>
              <a:tr h="220208">
                <a:tc>
                  <a:txBody>
                    <a:bodyPr/>
                    <a:lstStyle/>
                    <a:p>
                      <a:pPr indent="185420" algn="l">
                        <a:lnSpc>
                          <a:spcPct val="150000"/>
                        </a:lnSpc>
                        <a:spcAft>
                          <a:spcPts val="0"/>
                        </a:spcAft>
                      </a:pPr>
                      <a:r>
                        <a:rPr lang="en-US" sz="1200" b="0" kern="1200" dirty="0">
                          <a:solidFill>
                            <a:schemeClr val="tx1"/>
                          </a:solidFill>
                          <a:effectLst/>
                          <a:latin typeface="Cambria" panose="02040503050406030204" pitchFamily="18" charset="0"/>
                        </a:rPr>
                        <a:t>Private</a:t>
                      </a:r>
                      <a:endParaRPr lang="ru-RU" sz="1200" b="0" dirty="0">
                        <a:solidFill>
                          <a:schemeClr val="tx1"/>
                        </a:solidFill>
                        <a:effectLst/>
                        <a:latin typeface="Cambria" panose="02040503050406030204" pitchFamily="18" charset="0"/>
                        <a:ea typeface="Calibri"/>
                      </a:endParaRPr>
                    </a:p>
                  </a:txBody>
                  <a:tcPr marL="50800" marR="5080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23.3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39.4</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54.8</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66.7</a:t>
                      </a:r>
                    </a:p>
                  </a:txBody>
                  <a:tcPr marL="55880" marR="55880" marT="9525"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75.8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5880" marR="55880"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17703859"/>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Reality </a:t>
            </a:r>
            <a:r>
              <a:rPr lang="en-US" sz="2000" b="1" dirty="0" smtClean="0">
                <a:solidFill>
                  <a:schemeClr val="tx1"/>
                </a:solidFill>
                <a:latin typeface="Cambria" panose="02040503050406030204" pitchFamily="18" charset="0"/>
              </a:rPr>
              <a:t>check</a:t>
            </a:r>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What’s wrong with foreign banks in Russia?</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279832" cy="4277072"/>
          </a:xfrm>
        </p:spPr>
        <p:txBody>
          <a:bodyPr/>
          <a:lstStyle/>
          <a:p>
            <a:pPr>
              <a:buFont typeface="Wingdings" panose="05000000000000000000" pitchFamily="2" charset="2"/>
              <a:buChar char="q"/>
            </a:pPr>
            <a:r>
              <a:rPr lang="en-US" sz="1800" dirty="0" smtClean="0">
                <a:latin typeface="Cambria" panose="02040503050406030204" pitchFamily="18" charset="0"/>
              </a:rPr>
              <a:t>The share of foreign banks </a:t>
            </a:r>
            <a:r>
              <a:rPr lang="en-US" sz="1800" dirty="0" smtClean="0">
                <a:latin typeface="Cambria" panose="02040503050406030204" pitchFamily="18" charset="0"/>
              </a:rPr>
              <a:t>in the Russian banking </a:t>
            </a:r>
            <a:r>
              <a:rPr lang="en-US" sz="1800" dirty="0" smtClean="0">
                <a:latin typeface="Cambria" panose="02040503050406030204" pitchFamily="18" charset="0"/>
              </a:rPr>
              <a:t>sector never </a:t>
            </a:r>
            <a:r>
              <a:rPr lang="en-US" sz="1800" dirty="0" smtClean="0">
                <a:latin typeface="Cambria" panose="02040503050406030204" pitchFamily="18" charset="0"/>
              </a:rPr>
              <a:t>exceeded 20% </a:t>
            </a:r>
            <a:r>
              <a:rPr lang="en-US" sz="1800" dirty="0" smtClean="0">
                <a:latin typeface="Cambria" panose="02040503050406030204" pitchFamily="18" charset="0"/>
              </a:rPr>
              <a:t>(now c. 10%) whereas </a:t>
            </a:r>
            <a:r>
              <a:rPr lang="en-US" sz="1800" dirty="0" smtClean="0">
                <a:latin typeface="Cambria" panose="02040503050406030204" pitchFamily="18" charset="0"/>
              </a:rPr>
              <a:t>in the majority of transition countries foreign banks prevail. Small market shares; inability to explore economies of scale</a:t>
            </a:r>
          </a:p>
          <a:p>
            <a:pPr>
              <a:buFont typeface="Wingdings" panose="05000000000000000000" pitchFamily="2" charset="2"/>
              <a:buChar char="q"/>
            </a:pPr>
            <a:r>
              <a:rPr lang="en-US" sz="1800" dirty="0" smtClean="0">
                <a:latin typeface="Cambria" panose="02040503050406030204" pitchFamily="18" charset="0"/>
              </a:rPr>
              <a:t>Some of foreign banks entered the Russian banking system just before the 2008-2009 </a:t>
            </a:r>
            <a:r>
              <a:rPr lang="en-US" sz="1800" dirty="0" smtClean="0">
                <a:latin typeface="Cambria" panose="02040503050406030204" pitchFamily="18" charset="0"/>
              </a:rPr>
              <a:t>crisis; lost money; became dormant</a:t>
            </a:r>
            <a:endParaRPr lang="en-US" sz="1800" dirty="0" smtClean="0">
              <a:latin typeface="Cambria" panose="02040503050406030204" pitchFamily="18" charset="0"/>
            </a:endParaRPr>
          </a:p>
          <a:p>
            <a:pPr>
              <a:buFont typeface="Wingdings" panose="05000000000000000000" pitchFamily="2" charset="2"/>
              <a:buChar char="q"/>
            </a:pPr>
            <a:r>
              <a:rPr lang="en-US" sz="1800" dirty="0" smtClean="0">
                <a:latin typeface="Cambria" panose="02040503050406030204" pitchFamily="18" charset="0"/>
              </a:rPr>
              <a:t>Risk aversion</a:t>
            </a:r>
          </a:p>
          <a:p>
            <a:pPr>
              <a:buFont typeface="Wingdings" panose="05000000000000000000" pitchFamily="2" charset="2"/>
              <a:buChar char="q"/>
            </a:pPr>
            <a:r>
              <a:rPr lang="en-US" sz="1800" dirty="0" smtClean="0">
                <a:latin typeface="Cambria" panose="02040503050406030204" pitchFamily="18" charset="0"/>
              </a:rPr>
              <a:t>Institutional misalignment. </a:t>
            </a:r>
            <a:r>
              <a:rPr lang="en-US" sz="1800" dirty="0" smtClean="0">
                <a:latin typeface="Cambria" panose="02040503050406030204" pitchFamily="18" charset="0"/>
              </a:rPr>
              <a:t>The greater the difference in </a:t>
            </a:r>
            <a:r>
              <a:rPr lang="en-US" sz="1800" dirty="0" smtClean="0">
                <a:latin typeface="Cambria" panose="02040503050406030204" pitchFamily="18" charset="0"/>
              </a:rPr>
              <a:t>institutions </a:t>
            </a:r>
            <a:r>
              <a:rPr lang="en-US" sz="1800" dirty="0" smtClean="0">
                <a:latin typeface="Cambria" panose="02040503050406030204" pitchFamily="18" charset="0"/>
              </a:rPr>
              <a:t>between the home and host countries, the stronger the negative effect that foreign banks can have on cost efficiency of the host banking system (</a:t>
            </a:r>
            <a:r>
              <a:rPr lang="en-US" sz="1800" dirty="0" err="1" smtClean="0">
                <a:solidFill>
                  <a:srgbClr val="0000FF"/>
                </a:solidFill>
                <a:latin typeface="Cambria" panose="02040503050406030204" pitchFamily="18" charset="0"/>
              </a:rPr>
              <a:t>Lensink</a:t>
            </a:r>
            <a:r>
              <a:rPr lang="en-US" sz="1800" dirty="0" smtClean="0">
                <a:solidFill>
                  <a:srgbClr val="0000FF"/>
                </a:solidFill>
                <a:latin typeface="Cambria" panose="02040503050406030204" pitchFamily="18" charset="0"/>
              </a:rPr>
              <a:t>, </a:t>
            </a:r>
            <a:r>
              <a:rPr lang="en-US" sz="1800" dirty="0" err="1" smtClean="0">
                <a:solidFill>
                  <a:srgbClr val="0000FF"/>
                </a:solidFill>
                <a:latin typeface="Cambria" panose="02040503050406030204" pitchFamily="18" charset="0"/>
              </a:rPr>
              <a:t>Meesters</a:t>
            </a:r>
            <a:r>
              <a:rPr lang="en-US" sz="1800" dirty="0" smtClean="0">
                <a:solidFill>
                  <a:srgbClr val="0000FF"/>
                </a:solidFill>
                <a:latin typeface="Cambria" panose="02040503050406030204" pitchFamily="18" charset="0"/>
              </a:rPr>
              <a:t>, </a:t>
            </a:r>
            <a:r>
              <a:rPr lang="en-US" sz="1800" dirty="0" err="1" smtClean="0">
                <a:solidFill>
                  <a:srgbClr val="0000FF"/>
                </a:solidFill>
                <a:latin typeface="Cambria" panose="02040503050406030204" pitchFamily="18" charset="0"/>
              </a:rPr>
              <a:t>Naaborg</a:t>
            </a:r>
            <a:r>
              <a:rPr lang="en-US" sz="1800" dirty="0" smtClean="0">
                <a:latin typeface="Cambria" panose="02040503050406030204" pitchFamily="18" charset="0"/>
              </a:rPr>
              <a:t>. </a:t>
            </a:r>
            <a:r>
              <a:rPr lang="en-US" sz="1800" dirty="0">
                <a:latin typeface="Cambria" panose="02040503050406030204" pitchFamily="18" charset="0"/>
              </a:rPr>
              <a:t>Bank efficiency and foreign ownership: Do good institutions matter</a:t>
            </a:r>
            <a:r>
              <a:rPr lang="en-US" sz="1800" dirty="0" smtClean="0">
                <a:latin typeface="Cambria" panose="02040503050406030204" pitchFamily="18" charset="0"/>
              </a:rPr>
              <a:t>? </a:t>
            </a:r>
            <a:r>
              <a:rPr lang="en-US" sz="1800" i="1" dirty="0" smtClean="0">
                <a:latin typeface="Cambria" panose="02040503050406030204" pitchFamily="18" charset="0"/>
              </a:rPr>
              <a:t>JBF, </a:t>
            </a:r>
            <a:r>
              <a:rPr lang="en-US" sz="1800" dirty="0" smtClean="0">
                <a:latin typeface="Cambria" panose="02040503050406030204" pitchFamily="18" charset="0"/>
              </a:rPr>
              <a:t>2008)</a:t>
            </a:r>
            <a:endParaRPr lang="en-US" sz="1800" dirty="0" smtClean="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24</a:t>
            </a:fld>
            <a:endParaRPr lang="ru-RU" sz="1600" dirty="0"/>
          </a:p>
        </p:txBody>
      </p:sp>
    </p:spTree>
    <p:extLst>
      <p:ext uri="{BB962C8B-B14F-4D97-AF65-F5344CB8AC3E}">
        <p14:creationId xmlns:p14="http://schemas.microsoft.com/office/powerpoint/2010/main" val="3052841767"/>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lvl="0" eaLnBrk="1" hangingPunct="1"/>
            <a:r>
              <a:rPr lang="en-US" sz="2000" b="1" dirty="0" smtClean="0">
                <a:solidFill>
                  <a:schemeClr val="tx1"/>
                </a:solidFill>
                <a:latin typeface="Cambria" panose="02040503050406030204" pitchFamily="18" charset="0"/>
              </a:rPr>
              <a:t>Conclusions 1/2</a:t>
            </a:r>
            <a:endParaRPr lang="ru-RU" sz="2000" dirty="0" smtClean="0">
              <a:solidFill>
                <a:schemeClr val="tx1"/>
              </a:solidFill>
              <a:latin typeface="Cambria" panose="02040503050406030204" pitchFamily="18" charset="0"/>
            </a:endParaRPr>
          </a:p>
        </p:txBody>
      </p:sp>
      <p:sp>
        <p:nvSpPr>
          <p:cNvPr id="2" name="Объект 1"/>
          <p:cNvSpPr>
            <a:spLocks noGrp="1"/>
          </p:cNvSpPr>
          <p:nvPr>
            <p:ph sz="quarter" idx="1"/>
          </p:nvPr>
        </p:nvSpPr>
        <p:spPr>
          <a:xfrm>
            <a:off x="612648" y="1600200"/>
            <a:ext cx="8153400" cy="4709120"/>
          </a:xfrm>
        </p:spPr>
        <p:txBody>
          <a:bodyPr/>
          <a:lstStyle/>
          <a:p>
            <a:pPr>
              <a:buFont typeface="Wingdings" panose="05000000000000000000" pitchFamily="2" charset="2"/>
              <a:buChar char="q"/>
            </a:pPr>
            <a:r>
              <a:rPr lang="en-US" sz="1800" dirty="0" smtClean="0">
                <a:latin typeface="Cambria" panose="02040503050406030204" pitchFamily="18" charset="0"/>
                <a:cs typeface="Arial" panose="020B0604020202020204" pitchFamily="34" charset="0"/>
              </a:rPr>
              <a:t>The </a:t>
            </a:r>
            <a:r>
              <a:rPr lang="en-US" sz="1800" dirty="0">
                <a:latin typeface="Cambria" panose="02040503050406030204" pitchFamily="18" charset="0"/>
                <a:cs typeface="Arial" panose="020B0604020202020204" pitchFamily="34" charset="0"/>
              </a:rPr>
              <a:t>effects of </a:t>
            </a:r>
            <a:r>
              <a:rPr lang="en-US" sz="1800" i="1" dirty="0">
                <a:latin typeface="Cambria" panose="02040503050406030204" pitchFamily="18" charset="0"/>
                <a:ea typeface="Calibri"/>
                <a:cs typeface="Times New Roman" panose="02020603050405020304" pitchFamily="18" charset="0"/>
              </a:rPr>
              <a:t>Revals</a:t>
            </a:r>
            <a:r>
              <a:rPr lang="en-US" sz="1800" dirty="0">
                <a:latin typeface="Cambria" panose="02040503050406030204" pitchFamily="18" charset="0"/>
                <a:ea typeface="Calibri"/>
                <a:cs typeface="Times New Roman" panose="02020603050405020304" pitchFamily="18" charset="0"/>
              </a:rPr>
              <a:t> </a:t>
            </a:r>
            <a:r>
              <a:rPr lang="en-US" sz="1800" dirty="0" smtClean="0">
                <a:latin typeface="Cambria" panose="02040503050406030204" pitchFamily="18" charset="0"/>
                <a:cs typeface="Arial" panose="020B0604020202020204" pitchFamily="34" charset="0"/>
              </a:rPr>
              <a:t>are material for, and unevenly </a:t>
            </a:r>
            <a:r>
              <a:rPr lang="en-US" sz="1800" dirty="0">
                <a:latin typeface="Cambria" panose="02040503050406030204" pitchFamily="18" charset="0"/>
                <a:cs typeface="Arial" panose="020B0604020202020204" pitchFamily="34" charset="0"/>
              </a:rPr>
              <a:t>distributed </a:t>
            </a:r>
            <a:r>
              <a:rPr lang="en-US" sz="1800" dirty="0" smtClean="0">
                <a:latin typeface="Cambria" panose="02040503050406030204" pitchFamily="18" charset="0"/>
                <a:cs typeface="Arial" panose="020B0604020202020204" pitchFamily="34" charset="0"/>
              </a:rPr>
              <a:t>among, banks in Russia, </a:t>
            </a:r>
            <a:r>
              <a:rPr lang="en-US" sz="1800" dirty="0">
                <a:latin typeface="Cambria" panose="02040503050406030204" pitchFamily="18" charset="0"/>
                <a:cs typeface="Arial" panose="020B0604020202020204" pitchFamily="34" charset="0"/>
              </a:rPr>
              <a:t>so they </a:t>
            </a:r>
            <a:r>
              <a:rPr lang="en-US" sz="1800" dirty="0" smtClean="0">
                <a:latin typeface="Cambria" panose="02040503050406030204" pitchFamily="18" charset="0"/>
                <a:cs typeface="Arial" panose="020B0604020202020204" pitchFamily="34" charset="0"/>
              </a:rPr>
              <a:t>do affect the </a:t>
            </a:r>
            <a:r>
              <a:rPr lang="en-US" sz="1800" dirty="0" smtClean="0">
                <a:latin typeface="Cambria" panose="02040503050406030204" pitchFamily="18" charset="0"/>
                <a:cs typeface="Arial" panose="020B0604020202020204" pitchFamily="34" charset="0"/>
              </a:rPr>
              <a:t>efficiency estimation </a:t>
            </a:r>
            <a:r>
              <a:rPr lang="en-US" sz="1800" dirty="0" smtClean="0">
                <a:latin typeface="Cambria" panose="02040503050406030204" pitchFamily="18" charset="0"/>
                <a:cs typeface="Arial" panose="020B0604020202020204" pitchFamily="34" charset="0"/>
              </a:rPr>
              <a:t>results and upset bank group rankings</a:t>
            </a:r>
            <a:endParaRPr lang="en-US" sz="1800" dirty="0">
              <a:latin typeface="Cambria" panose="02040503050406030204" pitchFamily="18" charset="0"/>
              <a:cs typeface="Arial" panose="020B0604020202020204" pitchFamily="34" charset="0"/>
            </a:endParaRPr>
          </a:p>
          <a:p>
            <a:pPr>
              <a:buFont typeface="Wingdings" panose="05000000000000000000" pitchFamily="2" charset="2"/>
              <a:buChar char="q"/>
            </a:pPr>
            <a:r>
              <a:rPr lang="en-US" sz="1800" dirty="0" smtClean="0">
                <a:latin typeface="Cambria" panose="02040503050406030204" pitchFamily="18" charset="0"/>
              </a:rPr>
              <a:t>Having </a:t>
            </a:r>
            <a:r>
              <a:rPr lang="en-US" sz="1800" dirty="0">
                <a:latin typeface="Cambria" panose="02040503050406030204" pitchFamily="18" charset="0"/>
              </a:rPr>
              <a:t>controlled for </a:t>
            </a:r>
            <a:r>
              <a:rPr lang="en-US" sz="1800" i="1" dirty="0" err="1">
                <a:latin typeface="Cambria" panose="02040503050406030204" pitchFamily="18" charset="0"/>
                <a:ea typeface="Calibri"/>
                <a:cs typeface="Times New Roman" panose="02020603050405020304" pitchFamily="18" charset="0"/>
              </a:rPr>
              <a:t>Revals</a:t>
            </a:r>
            <a:r>
              <a:rPr lang="en-US" sz="1800" dirty="0">
                <a:latin typeface="Cambria" panose="02040503050406030204" pitchFamily="18" charset="0"/>
                <a:ea typeface="Calibri"/>
                <a:cs typeface="Times New Roman" panose="02020603050405020304" pitchFamily="18" charset="0"/>
              </a:rPr>
              <a:t> </a:t>
            </a:r>
            <a:r>
              <a:rPr lang="en-US" sz="1800" dirty="0" smtClean="0">
                <a:latin typeface="Cambria" panose="02040503050406030204" pitchFamily="18" charset="0"/>
              </a:rPr>
              <a:t>in SFA-scores estimations, we </a:t>
            </a:r>
            <a:r>
              <a:rPr lang="en-US" sz="1800" dirty="0">
                <a:latin typeface="Cambria" panose="02040503050406030204" pitchFamily="18" charset="0"/>
              </a:rPr>
              <a:t>find </a:t>
            </a:r>
            <a:r>
              <a:rPr lang="en-US" sz="1800" dirty="0" smtClean="0">
                <a:latin typeface="Cambria" panose="02040503050406030204" pitchFamily="18" charset="0"/>
              </a:rPr>
              <a:t>that, on average: </a:t>
            </a:r>
          </a:p>
          <a:p>
            <a:pPr lvl="1">
              <a:buFont typeface="Wingdings" panose="05000000000000000000" pitchFamily="2" charset="2"/>
              <a:buChar char="q"/>
            </a:pPr>
            <a:r>
              <a:rPr lang="en-US" sz="1600" dirty="0" smtClean="0">
                <a:latin typeface="Cambria" panose="02040503050406030204" pitchFamily="18" charset="0"/>
              </a:rPr>
              <a:t>efficiency </a:t>
            </a:r>
            <a:r>
              <a:rPr lang="en-US" sz="1600" dirty="0">
                <a:latin typeface="Cambria" panose="02040503050406030204" pitchFamily="18" charset="0"/>
              </a:rPr>
              <a:t>scores become higher and less volatile across the board; </a:t>
            </a:r>
            <a:endParaRPr lang="en-US" sz="1600" dirty="0" smtClean="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the </a:t>
            </a:r>
            <a:r>
              <a:rPr lang="en-US" sz="1600" dirty="0">
                <a:latin typeface="Cambria" panose="02040503050406030204" pitchFamily="18" charset="0"/>
              </a:rPr>
              <a:t>spreads between different types of banks in terms of efficiency shrink; </a:t>
            </a:r>
            <a:endParaRPr lang="en-US" sz="1600" dirty="0" smtClean="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foreign bank subsidiaries appear </a:t>
            </a:r>
            <a:r>
              <a:rPr lang="en-US" sz="1600" dirty="0">
                <a:latin typeface="Cambria" panose="02040503050406030204" pitchFamily="18" charset="0"/>
              </a:rPr>
              <a:t>to be the least efficient market participants; </a:t>
            </a:r>
            <a:endParaRPr lang="en-US" sz="1600" dirty="0" smtClean="0">
              <a:latin typeface="Cambria" panose="02040503050406030204" pitchFamily="18" charset="0"/>
            </a:endParaRPr>
          </a:p>
          <a:p>
            <a:pPr lvl="1">
              <a:buFont typeface="Wingdings" panose="05000000000000000000" pitchFamily="2" charset="2"/>
              <a:buChar char="q"/>
            </a:pPr>
            <a:r>
              <a:rPr lang="en-US" sz="1600" dirty="0">
                <a:latin typeface="Cambria" panose="02040503050406030204" pitchFamily="18" charset="0"/>
              </a:rPr>
              <a:t>during financial turmoil the efficiency of banks grows as compared to normal </a:t>
            </a:r>
            <a:r>
              <a:rPr lang="en-US" sz="1600" dirty="0" smtClean="0">
                <a:latin typeface="Cambria" panose="02040503050406030204" pitchFamily="18" charset="0"/>
              </a:rPr>
              <a:t>circumstances;</a:t>
            </a:r>
            <a:endParaRPr lang="en-US" sz="1600" dirty="0" smtClean="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the </a:t>
            </a:r>
            <a:r>
              <a:rPr lang="en-US" sz="1600" dirty="0">
                <a:latin typeface="Cambria" panose="02040503050406030204" pitchFamily="18" charset="0"/>
              </a:rPr>
              <a:t>core </a:t>
            </a:r>
            <a:r>
              <a:rPr lang="en-US" sz="1600" dirty="0" smtClean="0">
                <a:latin typeface="Cambria" panose="02040503050406030204" pitchFamily="18" charset="0"/>
              </a:rPr>
              <a:t>state </a:t>
            </a:r>
            <a:r>
              <a:rPr lang="en-US" sz="1600" dirty="0">
                <a:latin typeface="Cambria" panose="02040503050406030204" pitchFamily="18" charset="0"/>
              </a:rPr>
              <a:t>banks are more efficient than other </a:t>
            </a:r>
            <a:r>
              <a:rPr lang="en-US" sz="1600" dirty="0" smtClean="0">
                <a:latin typeface="Cambria" panose="02040503050406030204" pitchFamily="18" charset="0"/>
              </a:rPr>
              <a:t>state-controlled </a:t>
            </a:r>
            <a:r>
              <a:rPr lang="en-US" sz="1600" dirty="0">
                <a:latin typeface="Cambria" panose="02040503050406030204" pitchFamily="18" charset="0"/>
              </a:rPr>
              <a:t>banks </a:t>
            </a:r>
            <a:r>
              <a:rPr lang="en-US" sz="1600" dirty="0" smtClean="0">
                <a:latin typeface="Cambria" panose="02040503050406030204" pitchFamily="18" charset="0"/>
              </a:rPr>
              <a:t>in the post-crisis period and </a:t>
            </a:r>
            <a:r>
              <a:rPr lang="en-US" sz="1600" dirty="0">
                <a:latin typeface="Cambria" panose="02040503050406030204" pitchFamily="18" charset="0"/>
              </a:rPr>
              <a:t>nearly as efficient as domestic private </a:t>
            </a:r>
            <a:r>
              <a:rPr lang="en-US" sz="1600" dirty="0" smtClean="0">
                <a:latin typeface="Cambria" panose="02040503050406030204" pitchFamily="18" charset="0"/>
              </a:rPr>
              <a:t>banks. </a:t>
            </a:r>
            <a:endParaRPr lang="en-US" sz="1600" dirty="0" smtClean="0">
              <a:latin typeface="Cambria" panose="02040503050406030204" pitchFamily="18" charset="0"/>
            </a:endParaRPr>
          </a:p>
          <a:p>
            <a:pPr>
              <a:buFont typeface="Wingdings" panose="05000000000000000000" pitchFamily="2" charset="2"/>
              <a:buChar char="q"/>
            </a:pPr>
            <a:r>
              <a:rPr lang="en-US" sz="1800" dirty="0" smtClean="0">
                <a:latin typeface="Cambria" panose="02040503050406030204" pitchFamily="18" charset="0"/>
              </a:rPr>
              <a:t>Through GMM and Tobit estimations we show that bank-level characteristics such as asset composition </a:t>
            </a:r>
            <a:r>
              <a:rPr lang="en-US" sz="1800" dirty="0">
                <a:latin typeface="Cambria" panose="02040503050406030204" pitchFamily="18" charset="0"/>
              </a:rPr>
              <a:t>and risk </a:t>
            </a:r>
            <a:r>
              <a:rPr lang="en-US" sz="1800" dirty="0" smtClean="0">
                <a:latin typeface="Cambria" panose="02040503050406030204" pitchFamily="18" charset="0"/>
              </a:rPr>
              <a:t>preference can help modelling the changes in the bank group rankings</a:t>
            </a: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25</a:t>
            </a:fld>
            <a:endParaRPr lang="ru-RU" sz="1600" dirty="0"/>
          </a:p>
        </p:txBody>
      </p:sp>
    </p:spTree>
    <p:extLst>
      <p:ext uri="{BB962C8B-B14F-4D97-AF65-F5344CB8AC3E}">
        <p14:creationId xmlns:p14="http://schemas.microsoft.com/office/powerpoint/2010/main" val="278588549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lvl="0" eaLnBrk="1" hangingPunct="1"/>
            <a:r>
              <a:rPr lang="en-US" sz="2000" b="1" dirty="0" smtClean="0">
                <a:solidFill>
                  <a:schemeClr val="tx1"/>
                </a:solidFill>
                <a:latin typeface="Cambria" panose="02040503050406030204" pitchFamily="18" charset="0"/>
              </a:rPr>
              <a:t>Conclusions 2/2</a:t>
            </a:r>
            <a:endParaRPr lang="ru-RU" sz="2000" dirty="0" smtClean="0">
              <a:solidFill>
                <a:schemeClr val="tx1"/>
              </a:solidFill>
              <a:latin typeface="Cambria" panose="02040503050406030204" pitchFamily="18" charset="0"/>
            </a:endParaRPr>
          </a:p>
        </p:txBody>
      </p:sp>
      <p:sp>
        <p:nvSpPr>
          <p:cNvPr id="2" name="Объект 1"/>
          <p:cNvSpPr>
            <a:spLocks noGrp="1"/>
          </p:cNvSpPr>
          <p:nvPr>
            <p:ph sz="quarter" idx="1"/>
          </p:nvPr>
        </p:nvSpPr>
        <p:spPr>
          <a:xfrm>
            <a:off x="612648" y="1600200"/>
            <a:ext cx="8153400" cy="4637112"/>
          </a:xfrm>
        </p:spPr>
        <p:txBody>
          <a:bodyPr/>
          <a:lstStyle/>
          <a:p>
            <a:pPr>
              <a:buFont typeface="Wingdings" panose="05000000000000000000" pitchFamily="2" charset="2"/>
              <a:buChar char="q"/>
            </a:pPr>
            <a:r>
              <a:rPr lang="en-US" sz="1800" dirty="0" smtClean="0">
                <a:latin typeface="Cambria" panose="02040503050406030204" pitchFamily="18" charset="0"/>
              </a:rPr>
              <a:t>GMM and Tobit estimations within production approach and intermediation approach demonstrate that:</a:t>
            </a:r>
          </a:p>
          <a:p>
            <a:pPr lvl="1">
              <a:buFont typeface="Wingdings" panose="05000000000000000000" pitchFamily="2" charset="2"/>
              <a:buChar char="q"/>
            </a:pPr>
            <a:r>
              <a:rPr lang="en-US" sz="1600" dirty="0" smtClean="0">
                <a:latin typeface="Cambria" panose="02040503050406030204" pitchFamily="18" charset="0"/>
              </a:rPr>
              <a:t>the </a:t>
            </a:r>
            <a:r>
              <a:rPr lang="en-US" sz="1600" dirty="0">
                <a:latin typeface="Cambria" panose="02040503050406030204" pitchFamily="18" charset="0"/>
              </a:rPr>
              <a:t>core </a:t>
            </a:r>
            <a:r>
              <a:rPr lang="en-US" sz="1600" dirty="0" smtClean="0">
                <a:latin typeface="Cambria" panose="02040503050406030204" pitchFamily="18" charset="0"/>
              </a:rPr>
              <a:t>state </a:t>
            </a:r>
            <a:r>
              <a:rPr lang="en-US" sz="1600" dirty="0">
                <a:latin typeface="Cambria" panose="02040503050406030204" pitchFamily="18" charset="0"/>
              </a:rPr>
              <a:t>banks tend to be the most efficient group in case they hold larger equity capital and decrease loans-to-assets ratio </a:t>
            </a:r>
            <a:r>
              <a:rPr lang="en-US" sz="1600" dirty="0" smtClean="0">
                <a:latin typeface="Cambria" panose="02040503050406030204" pitchFamily="18" charset="0"/>
              </a:rPr>
              <a:t>(pursue non-interest </a:t>
            </a:r>
            <a:r>
              <a:rPr lang="en-US" sz="1600" dirty="0">
                <a:latin typeface="Cambria" panose="02040503050406030204" pitchFamily="18" charset="0"/>
              </a:rPr>
              <a:t>income</a:t>
            </a:r>
            <a:r>
              <a:rPr lang="en-US" sz="1600" dirty="0" smtClean="0">
                <a:latin typeface="Cambria" panose="02040503050406030204" pitchFamily="18" charset="0"/>
              </a:rPr>
              <a:t>); </a:t>
            </a:r>
            <a:endParaRPr lang="en-US" sz="1600" dirty="0">
              <a:latin typeface="Cambria" panose="02040503050406030204" pitchFamily="18" charset="0"/>
            </a:endParaRPr>
          </a:p>
          <a:p>
            <a:pPr lvl="1">
              <a:buFont typeface="Wingdings" panose="05000000000000000000" pitchFamily="2" charset="2"/>
              <a:buChar char="q"/>
            </a:pPr>
            <a:r>
              <a:rPr lang="en-US" sz="1600" dirty="0">
                <a:latin typeface="Cambria" panose="02040503050406030204" pitchFamily="18" charset="0"/>
              </a:rPr>
              <a:t>c</a:t>
            </a:r>
            <a:r>
              <a:rPr lang="en-US" sz="1600" dirty="0" smtClean="0">
                <a:latin typeface="Cambria" panose="02040503050406030204" pitchFamily="18" charset="0"/>
              </a:rPr>
              <a:t>onversely, foreign subsidiary banks </a:t>
            </a:r>
            <a:r>
              <a:rPr lang="en-US" sz="1600" dirty="0">
                <a:latin typeface="Cambria" panose="02040503050406030204" pitchFamily="18" charset="0"/>
              </a:rPr>
              <a:t>can outperform </a:t>
            </a:r>
            <a:r>
              <a:rPr lang="en-US" sz="1600" dirty="0" smtClean="0">
                <a:latin typeface="Cambria" panose="02040503050406030204" pitchFamily="18" charset="0"/>
              </a:rPr>
              <a:t>other </a:t>
            </a:r>
            <a:r>
              <a:rPr lang="en-US" sz="1600" dirty="0">
                <a:latin typeface="Cambria" panose="02040503050406030204" pitchFamily="18" charset="0"/>
              </a:rPr>
              <a:t>groups in terms of cost efficiency only when they substantially increase lending </a:t>
            </a:r>
            <a:endParaRPr lang="en-US" sz="1600" strike="sngStrike" dirty="0" smtClean="0">
              <a:latin typeface="Cambria" panose="02040503050406030204" pitchFamily="18" charset="0"/>
            </a:endParaRPr>
          </a:p>
          <a:p>
            <a:pPr lvl="1">
              <a:buFont typeface="Wingdings" panose="05000000000000000000" pitchFamily="2" charset="2"/>
              <a:buChar char="q"/>
            </a:pPr>
            <a:r>
              <a:rPr lang="en-US" sz="1600" dirty="0" smtClean="0">
                <a:latin typeface="Cambria" panose="02040503050406030204" pitchFamily="18" charset="0"/>
              </a:rPr>
              <a:t>These findings only become </a:t>
            </a:r>
            <a:r>
              <a:rPr lang="en-US" sz="1600" dirty="0" smtClean="0">
                <a:latin typeface="Cambria" panose="02040503050406030204" pitchFamily="18" charset="0"/>
              </a:rPr>
              <a:t>visible after </a:t>
            </a:r>
            <a:r>
              <a:rPr lang="en-US" sz="1600" i="1" dirty="0" smtClean="0">
                <a:latin typeface="Cambria" panose="02040503050406030204" pitchFamily="18" charset="0"/>
              </a:rPr>
              <a:t>Revals</a:t>
            </a:r>
            <a:r>
              <a:rPr lang="en-US" sz="1600" dirty="0" smtClean="0">
                <a:latin typeface="Cambria" panose="02040503050406030204" pitchFamily="18" charset="0"/>
              </a:rPr>
              <a:t> are dropped.</a:t>
            </a:r>
            <a:endParaRPr lang="en-US" sz="1600" dirty="0">
              <a:latin typeface="Cambria" panose="02040503050406030204" pitchFamily="18" charset="0"/>
            </a:endParaRPr>
          </a:p>
          <a:p>
            <a:pPr>
              <a:buFont typeface="Wingdings" panose="05000000000000000000" pitchFamily="2" charset="2"/>
              <a:buChar char="q"/>
            </a:pPr>
            <a:r>
              <a:rPr lang="en-US" sz="1800" dirty="0" smtClean="0">
                <a:latin typeface="Cambria" panose="02040503050406030204" pitchFamily="18" charset="0"/>
              </a:rPr>
              <a:t>Some </a:t>
            </a:r>
            <a:r>
              <a:rPr lang="en-US" sz="1800" dirty="0">
                <a:latin typeface="Cambria" panose="02040503050406030204" pitchFamily="18" charset="0"/>
              </a:rPr>
              <a:t>of </a:t>
            </a:r>
            <a:r>
              <a:rPr lang="en-US" sz="1800" dirty="0" smtClean="0">
                <a:latin typeface="Cambria" panose="02040503050406030204" pitchFamily="18" charset="0"/>
              </a:rPr>
              <a:t>our </a:t>
            </a:r>
            <a:r>
              <a:rPr lang="en-US" sz="1800" dirty="0">
                <a:latin typeface="Cambria" panose="02040503050406030204" pitchFamily="18" charset="0"/>
              </a:rPr>
              <a:t>results are consistent with previous research </a:t>
            </a:r>
            <a:r>
              <a:rPr lang="en-US" sz="1800" dirty="0" smtClean="0">
                <a:latin typeface="Cambria" panose="02040503050406030204" pitchFamily="18" charset="0"/>
              </a:rPr>
              <a:t>in that state-owned banks are not necessarily less efficient as compared to privately-owned banks</a:t>
            </a:r>
            <a:r>
              <a:rPr lang="en-US" sz="1800" dirty="0">
                <a:solidFill>
                  <a:srgbClr val="0040C0"/>
                </a:solidFill>
                <a:latin typeface="Cambria" panose="02040503050406030204" pitchFamily="18" charset="0"/>
              </a:rPr>
              <a:t> (Karas, Schoors, Weill, 2010)</a:t>
            </a:r>
            <a:endParaRPr lang="en-US" sz="1800" dirty="0" smtClean="0">
              <a:latin typeface="Cambria" panose="02040503050406030204" pitchFamily="18" charset="0"/>
            </a:endParaRPr>
          </a:p>
          <a:p>
            <a:pPr>
              <a:buFont typeface="Wingdings" panose="05000000000000000000" pitchFamily="2" charset="2"/>
              <a:buChar char="q"/>
            </a:pPr>
            <a:r>
              <a:rPr lang="en-US" sz="1800" dirty="0" smtClean="0">
                <a:latin typeface="Cambria" panose="02040503050406030204" pitchFamily="18" charset="0"/>
              </a:rPr>
              <a:t>Others results challenge </a:t>
            </a:r>
            <a:r>
              <a:rPr lang="en-US" sz="1800" dirty="0">
                <a:latin typeface="Cambria" panose="02040503050406030204" pitchFamily="18" charset="0"/>
              </a:rPr>
              <a:t>the conventional wisdom with regard to the general level of Russian bank efficiency, the performance of foreign-controlled banks (</a:t>
            </a:r>
            <a:r>
              <a:rPr lang="en-US" sz="1800" dirty="0">
                <a:solidFill>
                  <a:srgbClr val="0040C0"/>
                </a:solidFill>
                <a:latin typeface="Cambria" panose="02040503050406030204" pitchFamily="18" charset="0"/>
              </a:rPr>
              <a:t>Bonin, Hasan, Wachtel, 2005</a:t>
            </a:r>
            <a:r>
              <a:rPr lang="en-US" sz="1800" dirty="0">
                <a:latin typeface="Cambria" panose="02040503050406030204" pitchFamily="18" charset="0"/>
              </a:rPr>
              <a:t>; </a:t>
            </a:r>
            <a:r>
              <a:rPr lang="en-US" sz="1800" dirty="0">
                <a:solidFill>
                  <a:srgbClr val="0040C0"/>
                </a:solidFill>
                <a:latin typeface="Cambria" panose="02040503050406030204" pitchFamily="18" charset="0"/>
              </a:rPr>
              <a:t>Fries, </a:t>
            </a:r>
            <a:r>
              <a:rPr lang="en-US" sz="1800" dirty="0" smtClean="0">
                <a:solidFill>
                  <a:srgbClr val="0040C0"/>
                </a:solidFill>
                <a:latin typeface="Cambria" panose="02040503050406030204" pitchFamily="18" charset="0"/>
              </a:rPr>
              <a:t>Taci</a:t>
            </a:r>
            <a:r>
              <a:rPr lang="en-US" sz="1800" dirty="0">
                <a:solidFill>
                  <a:srgbClr val="0040C0"/>
                </a:solidFill>
                <a:latin typeface="Cambria" panose="02040503050406030204" pitchFamily="18" charset="0"/>
              </a:rPr>
              <a:t>, 2005</a:t>
            </a:r>
            <a:r>
              <a:rPr lang="en-US" sz="1800" dirty="0">
                <a:latin typeface="Cambria" panose="02040503050406030204" pitchFamily="18" charset="0"/>
              </a:rPr>
              <a:t>; </a:t>
            </a:r>
            <a:r>
              <a:rPr lang="en-US" sz="1800" dirty="0">
                <a:solidFill>
                  <a:srgbClr val="0040C0"/>
                </a:solidFill>
                <a:latin typeface="Cambria" panose="02040503050406030204" pitchFamily="18" charset="0"/>
              </a:rPr>
              <a:t>Grigorian, Manole, 2006</a:t>
            </a:r>
            <a:r>
              <a:rPr lang="en-US" sz="1800" dirty="0">
                <a:latin typeface="Cambria" panose="02040503050406030204" pitchFamily="18" charset="0"/>
              </a:rPr>
              <a:t>) and bank behavior during crises. </a:t>
            </a:r>
          </a:p>
          <a:p>
            <a:pPr>
              <a:buFont typeface="Wingdings" panose="05000000000000000000" pitchFamily="2" charset="2"/>
              <a:buChar char="q"/>
            </a:pPr>
            <a:r>
              <a:rPr lang="en-US" sz="1800" dirty="0" smtClean="0">
                <a:latin typeface="Cambria" panose="02040503050406030204" pitchFamily="18" charset="0"/>
              </a:rPr>
              <a:t>Our approach is applicable to </a:t>
            </a:r>
            <a:r>
              <a:rPr lang="en-US" sz="1800" dirty="0">
                <a:latin typeface="Cambria" panose="02040503050406030204" pitchFamily="18" charset="0"/>
              </a:rPr>
              <a:t>other dollarized emerging markets</a:t>
            </a:r>
            <a:r>
              <a:rPr lang="en-US" sz="1800" dirty="0" smtClean="0">
                <a:latin typeface="Cambria" panose="02040503050406030204" pitchFamily="18" charset="0"/>
              </a:rPr>
              <a:t>.</a:t>
            </a:r>
            <a:endParaRPr lang="ru-RU"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26</a:t>
            </a:fld>
            <a:endParaRPr lang="ru-RU" sz="1600" dirty="0"/>
          </a:p>
        </p:txBody>
      </p:sp>
    </p:spTree>
    <p:extLst>
      <p:ext uri="{BB962C8B-B14F-4D97-AF65-F5344CB8AC3E}">
        <p14:creationId xmlns:p14="http://schemas.microsoft.com/office/powerpoint/2010/main" val="3086778591"/>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9552" y="1484784"/>
            <a:ext cx="8299648" cy="3672408"/>
          </a:xfrm>
        </p:spPr>
        <p:txBody>
          <a:bodyPr/>
          <a:lstStyle/>
          <a:p>
            <a:pPr algn="ctr" eaLnBrk="1" hangingPunct="1"/>
            <a:r>
              <a:rPr lang="en-US" sz="2400" b="1" dirty="0" smtClean="0">
                <a:solidFill>
                  <a:schemeClr val="tx1"/>
                </a:solidFill>
                <a:latin typeface="Cambria" panose="02040503050406030204" pitchFamily="18" charset="0"/>
                <a:ea typeface="ＭＳ Ｐゴシック"/>
                <a:cs typeface="ＭＳ Ｐゴシック"/>
              </a:rPr>
              <a:t>Thank you for your attention!</a:t>
            </a:r>
            <a:br>
              <a:rPr lang="en-US" sz="2400" b="1" dirty="0" smtClean="0">
                <a:solidFill>
                  <a:schemeClr val="tx1"/>
                </a:solidFill>
                <a:latin typeface="Cambria" panose="02040503050406030204" pitchFamily="18" charset="0"/>
                <a:ea typeface="ＭＳ Ｐゴシック"/>
                <a:cs typeface="ＭＳ Ｐゴシック"/>
              </a:rPr>
            </a:br>
            <a:r>
              <a:rPr lang="en-US" sz="2400" b="1" dirty="0" smtClean="0">
                <a:solidFill>
                  <a:srgbClr val="003964"/>
                </a:solidFill>
                <a:latin typeface="Cambria" panose="02040503050406030204" pitchFamily="18" charset="0"/>
                <a:ea typeface="ＭＳ Ｐゴシック"/>
                <a:cs typeface="ＭＳ Ｐゴシック"/>
              </a:rPr>
              <a:t/>
            </a:r>
            <a:br>
              <a:rPr lang="en-US" sz="2400" b="1" dirty="0" smtClean="0">
                <a:solidFill>
                  <a:srgbClr val="003964"/>
                </a:solidFill>
                <a:latin typeface="Cambria" panose="02040503050406030204" pitchFamily="18" charset="0"/>
                <a:ea typeface="ＭＳ Ｐゴシック"/>
                <a:cs typeface="ＭＳ Ｐゴシック"/>
              </a:rPr>
            </a:br>
            <a:r>
              <a:rPr lang="en-US" sz="2000" dirty="0" smtClean="0">
                <a:solidFill>
                  <a:srgbClr val="003964"/>
                </a:solidFill>
                <a:latin typeface="Cambria" panose="02040503050406030204" pitchFamily="18" charset="0"/>
                <a:ea typeface="ＭＳ Ｐゴシック"/>
                <a:cs typeface="ＭＳ Ｐゴシック"/>
              </a:rPr>
              <a:t/>
            </a:r>
            <a:br>
              <a:rPr lang="en-US" sz="2000" dirty="0" smtClean="0">
                <a:solidFill>
                  <a:srgbClr val="003964"/>
                </a:solidFill>
                <a:latin typeface="Cambria" panose="02040503050406030204" pitchFamily="18" charset="0"/>
                <a:ea typeface="ＭＳ Ｐゴシック"/>
                <a:cs typeface="ＭＳ Ｐゴシック"/>
              </a:rPr>
            </a:br>
            <a:r>
              <a:rPr lang="en-US" sz="1600" b="1" dirty="0" smtClean="0">
                <a:solidFill>
                  <a:schemeClr val="tx1"/>
                </a:solidFill>
                <a:latin typeface="Cambria" panose="02040503050406030204" pitchFamily="18" charset="0"/>
              </a:rPr>
              <a:t> Mikhail Mamonov</a:t>
            </a:r>
            <a:r>
              <a:rPr lang="en-US" sz="1600" dirty="0" smtClean="0">
                <a:solidFill>
                  <a:schemeClr val="tx1"/>
                </a:solidFill>
                <a:latin typeface="Cambria" panose="02040503050406030204" pitchFamily="18" charset="0"/>
              </a:rPr>
              <a:t/>
            </a:r>
            <a:br>
              <a:rPr lang="en-US" sz="1600" dirty="0" smtClean="0">
                <a:solidFill>
                  <a:schemeClr val="tx1"/>
                </a:solidFill>
                <a:latin typeface="Cambria" panose="02040503050406030204" pitchFamily="18" charset="0"/>
              </a:rPr>
            </a:br>
            <a:r>
              <a:rPr lang="en-US" sz="1200" dirty="0">
                <a:solidFill>
                  <a:schemeClr val="tx1"/>
                </a:solidFill>
                <a:latin typeface="Cambria" panose="02040503050406030204" pitchFamily="18" charset="0"/>
              </a:rPr>
              <a:t>Center for Macroeconomic Analysis and Short-Term Forecasting (CMASF); Russian Academy of Sciences - Institute </a:t>
            </a:r>
            <a:r>
              <a:rPr lang="en-US" sz="1200" dirty="0" err="1" smtClean="0">
                <a:solidFill>
                  <a:schemeClr val="tx1"/>
                </a:solidFill>
                <a:latin typeface="Cambria" panose="02040503050406030204" pitchFamily="18" charset="0"/>
              </a:rPr>
              <a:t>fOR</a:t>
            </a:r>
            <a:r>
              <a:rPr lang="en-US" sz="1200" dirty="0" smtClean="0">
                <a:solidFill>
                  <a:schemeClr val="tx1"/>
                </a:solidFill>
                <a:latin typeface="Cambria" panose="02040503050406030204" pitchFamily="18" charset="0"/>
              </a:rPr>
              <a:t> </a:t>
            </a:r>
            <a:r>
              <a:rPr lang="en-US" sz="1200" dirty="0">
                <a:solidFill>
                  <a:schemeClr val="tx1"/>
                </a:solidFill>
                <a:latin typeface="Cambria" panose="02040503050406030204" pitchFamily="18" charset="0"/>
              </a:rPr>
              <a:t>Economic Forecasting; National Research University </a:t>
            </a:r>
            <a:r>
              <a:rPr lang="en-US" sz="1200" dirty="0" smtClean="0">
                <a:solidFill>
                  <a:schemeClr val="tx1"/>
                </a:solidFill>
                <a:latin typeface="Cambria" panose="02040503050406030204" pitchFamily="18" charset="0"/>
              </a:rPr>
              <a:t>Higher </a:t>
            </a:r>
            <a:r>
              <a:rPr lang="en-US" sz="1200" dirty="0">
                <a:solidFill>
                  <a:schemeClr val="tx1"/>
                </a:solidFill>
                <a:latin typeface="Cambria" panose="02040503050406030204" pitchFamily="18" charset="0"/>
              </a:rPr>
              <a:t>School of </a:t>
            </a:r>
            <a:r>
              <a:rPr lang="en-US" sz="1200" dirty="0" smtClean="0">
                <a:solidFill>
                  <a:schemeClr val="tx1"/>
                </a:solidFill>
                <a:latin typeface="Cambria" panose="02040503050406030204" pitchFamily="18" charset="0"/>
              </a:rPr>
              <a:t>Economics </a:t>
            </a:r>
            <a:r>
              <a:rPr lang="en-US" sz="1200" dirty="0">
                <a:solidFill>
                  <a:schemeClr val="tx1"/>
                </a:solidFill>
                <a:latin typeface="Cambria" panose="02040503050406030204" pitchFamily="18" charset="0"/>
              </a:rPr>
              <a:t>(</a:t>
            </a:r>
            <a:r>
              <a:rPr lang="en-US" sz="1200" dirty="0" smtClean="0">
                <a:solidFill>
                  <a:schemeClr val="tx1"/>
                </a:solidFill>
                <a:latin typeface="Cambria" panose="02040503050406030204" pitchFamily="18" charset="0"/>
              </a:rPr>
              <a:t>Moscow, Russia). Email: </a:t>
            </a:r>
            <a:r>
              <a:rPr lang="en-US" sz="1200" u="sng" dirty="0" smtClean="0">
                <a:solidFill>
                  <a:srgbClr val="0070C0"/>
                </a:solidFill>
                <a:latin typeface="Cambria" panose="02040503050406030204" pitchFamily="18" charset="0"/>
              </a:rPr>
              <a:t>mmamonov@forecast.ru</a:t>
            </a:r>
            <a:r>
              <a:rPr lang="en-US" sz="1600" u="sng" dirty="0" smtClean="0">
                <a:solidFill>
                  <a:srgbClr val="0070C0"/>
                </a:solidFill>
                <a:latin typeface="Cambria" panose="02040503050406030204" pitchFamily="18" charset="0"/>
              </a:rPr>
              <a:t/>
            </a:r>
            <a:br>
              <a:rPr lang="en-US" sz="1600" u="sng" dirty="0" smtClean="0">
                <a:solidFill>
                  <a:srgbClr val="0070C0"/>
                </a:solidFill>
                <a:latin typeface="Cambria" panose="02040503050406030204" pitchFamily="18" charset="0"/>
              </a:rPr>
            </a:br>
            <a:r>
              <a:rPr lang="en-US" sz="1600" dirty="0" smtClean="0">
                <a:solidFill>
                  <a:schemeClr val="tx1"/>
                </a:solidFill>
                <a:latin typeface="Cambria" panose="02040503050406030204" pitchFamily="18" charset="0"/>
              </a:rPr>
              <a:t/>
            </a:r>
            <a:br>
              <a:rPr lang="en-US" sz="1600" dirty="0" smtClean="0">
                <a:solidFill>
                  <a:schemeClr val="tx1"/>
                </a:solidFill>
                <a:latin typeface="Cambria" panose="02040503050406030204" pitchFamily="18" charset="0"/>
              </a:rPr>
            </a:br>
            <a:r>
              <a:rPr lang="en-US" sz="1600" b="1" dirty="0" smtClean="0">
                <a:solidFill>
                  <a:schemeClr val="tx1"/>
                </a:solidFill>
                <a:latin typeface="Cambria" panose="02040503050406030204" pitchFamily="18" charset="0"/>
              </a:rPr>
              <a:t>Andrei Vernikov</a:t>
            </a:r>
            <a:r>
              <a:rPr lang="en-US" sz="1600" dirty="0" smtClean="0">
                <a:solidFill>
                  <a:schemeClr val="tx1"/>
                </a:solidFill>
                <a:latin typeface="Cambria" panose="02040503050406030204" pitchFamily="18" charset="0"/>
              </a:rPr>
              <a:t/>
            </a:r>
            <a:br>
              <a:rPr lang="en-US" sz="16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National Research University Higher School of Economics;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Russian Academy of Sciences -</a:t>
            </a:r>
            <a:r>
              <a:rPr lang="ru-RU" sz="1200" dirty="0" smtClean="0">
                <a:solidFill>
                  <a:schemeClr val="tx1"/>
                </a:solidFill>
                <a:latin typeface="Cambria" panose="02040503050406030204" pitchFamily="18" charset="0"/>
              </a:rPr>
              <a:t> </a:t>
            </a:r>
            <a:r>
              <a:rPr lang="en-US" sz="1200" dirty="0" smtClean="0">
                <a:solidFill>
                  <a:schemeClr val="tx1"/>
                </a:solidFill>
                <a:latin typeface="Cambria" panose="02040503050406030204" pitchFamily="18" charset="0"/>
              </a:rPr>
              <a:t>Institute of Economics (Moscow, Russia).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Email: </a:t>
            </a:r>
            <a:r>
              <a:rPr lang="en-US" sz="1200" u="sng" dirty="0" smtClean="0">
                <a:solidFill>
                  <a:srgbClr val="0070C0"/>
                </a:solidFill>
                <a:latin typeface="Cambria" panose="02040503050406030204" pitchFamily="18" charset="0"/>
              </a:rPr>
              <a:t>avernikov@hse.ru</a:t>
            </a:r>
            <a:endParaRPr lang="en-US" sz="1800" dirty="0" smtClean="0">
              <a:solidFill>
                <a:srgbClr val="0070C0"/>
              </a:solidFill>
              <a:latin typeface="Cambria" panose="02040503050406030204" pitchFamily="18" charset="0"/>
              <a:ea typeface="ＭＳ Ｐゴシック"/>
              <a:cs typeface="ＭＳ Ｐゴシック"/>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Revaluations: Is it important to account for them? (1)</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3</a:t>
            </a:fld>
            <a:endParaRPr lang="ru-RU" sz="1600" dirty="0"/>
          </a:p>
        </p:txBody>
      </p:sp>
      <p:sp>
        <p:nvSpPr>
          <p:cNvPr id="3" name="Прямоугольник 2"/>
          <p:cNvSpPr/>
          <p:nvPr/>
        </p:nvSpPr>
        <p:spPr>
          <a:xfrm>
            <a:off x="533400" y="5517232"/>
            <a:ext cx="8232648" cy="800219"/>
          </a:xfrm>
          <a:prstGeom prst="rect">
            <a:avLst/>
          </a:prstGeom>
        </p:spPr>
        <p:txBody>
          <a:bodyPr wrap="square">
            <a:spAutoFit/>
          </a:bodyPr>
          <a:lstStyle/>
          <a:p>
            <a:pPr marL="0" indent="0">
              <a:spcBef>
                <a:spcPts val="0"/>
              </a:spcBef>
              <a:buNone/>
            </a:pPr>
            <a:r>
              <a:rPr lang="en-US" sz="1400" dirty="0" smtClean="0">
                <a:latin typeface="Cambria" panose="02040503050406030204" pitchFamily="18" charset="0"/>
              </a:rPr>
              <a:t>* The </a:t>
            </a:r>
            <a:r>
              <a:rPr lang="en-US" sz="1400" dirty="0">
                <a:latin typeface="Cambria" panose="02040503050406030204" pitchFamily="18" charset="0"/>
              </a:rPr>
              <a:t>peaks correspond to </a:t>
            </a:r>
            <a:r>
              <a:rPr lang="en-US" sz="1400" dirty="0" smtClean="0">
                <a:latin typeface="Cambria" panose="02040503050406030204" pitchFamily="18" charset="0"/>
              </a:rPr>
              <a:t>Sberbank</a:t>
            </a:r>
          </a:p>
          <a:p>
            <a:pPr marL="0" indent="0">
              <a:spcBef>
                <a:spcPts val="0"/>
              </a:spcBef>
              <a:buNone/>
            </a:pPr>
            <a:endParaRPr lang="en-US" sz="1600" dirty="0">
              <a:latin typeface="Cambria" panose="02040503050406030204" pitchFamily="18" charset="0"/>
            </a:endParaRPr>
          </a:p>
          <a:p>
            <a:pPr marL="0" indent="0">
              <a:spcBef>
                <a:spcPts val="0"/>
              </a:spcBef>
              <a:buNone/>
            </a:pPr>
            <a:r>
              <a:rPr lang="en-US" sz="1600" dirty="0" smtClean="0">
                <a:latin typeface="Cambria" panose="02040503050406030204" pitchFamily="18" charset="0"/>
              </a:rPr>
              <a:t>Frequency </a:t>
            </a:r>
            <a:r>
              <a:rPr lang="en-US" sz="1600" dirty="0">
                <a:latin typeface="Cambria" panose="02040503050406030204" pitchFamily="18" charset="0"/>
              </a:rPr>
              <a:t>distribution of banks according to the materiality of Revals</a:t>
            </a:r>
          </a:p>
        </p:txBody>
      </p:sp>
      <p:pic>
        <p:nvPicPr>
          <p:cNvPr id="4" name="Рисунок 3"/>
          <p:cNvPicPr>
            <a:picLocks noChangeAspect="1"/>
          </p:cNvPicPr>
          <p:nvPr/>
        </p:nvPicPr>
        <p:blipFill>
          <a:blip r:embed="rId3"/>
          <a:stretch>
            <a:fillRect/>
          </a:stretch>
        </p:blipFill>
        <p:spPr>
          <a:xfrm>
            <a:off x="612648" y="1556793"/>
            <a:ext cx="8153400" cy="3888431"/>
          </a:xfrm>
          <a:prstGeom prst="rect">
            <a:avLst/>
          </a:prstGeom>
        </p:spPr>
      </p:pic>
    </p:spTree>
    <p:extLst>
      <p:ext uri="{BB962C8B-B14F-4D97-AF65-F5344CB8AC3E}">
        <p14:creationId xmlns:p14="http://schemas.microsoft.com/office/powerpoint/2010/main" val="333469893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Revaluations: Is it important to account for them? (2)</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1560" y="1628800"/>
            <a:ext cx="8232648" cy="576064"/>
          </a:xfrm>
        </p:spPr>
        <p:txBody>
          <a:bodyPr/>
          <a:lstStyle/>
          <a:p>
            <a:pPr marL="0" indent="0">
              <a:spcBef>
                <a:spcPts val="0"/>
              </a:spcBef>
              <a:buNone/>
            </a:pPr>
            <a:r>
              <a:rPr lang="en-US" sz="1600" dirty="0">
                <a:latin typeface="Cambria" panose="02040503050406030204" pitchFamily="18" charset="0"/>
                <a:cs typeface="Arial" panose="020B0604020202020204" pitchFamily="34" charset="0"/>
              </a:rPr>
              <a:t>The effects of </a:t>
            </a:r>
            <a:r>
              <a:rPr lang="en-US" sz="1600" i="1" dirty="0" err="1">
                <a:latin typeface="Cambria" panose="02040503050406030204" pitchFamily="18" charset="0"/>
              </a:rPr>
              <a:t>Revals</a:t>
            </a:r>
            <a:r>
              <a:rPr lang="en-US" sz="1600" dirty="0">
                <a:latin typeface="Cambria" panose="02040503050406030204" pitchFamily="18" charset="0"/>
              </a:rPr>
              <a:t> </a:t>
            </a:r>
            <a:r>
              <a:rPr lang="en-US" sz="1600" dirty="0" smtClean="0">
                <a:latin typeface="Cambria" panose="02040503050406030204" pitchFamily="18" charset="0"/>
                <a:cs typeface="Arial" panose="020B0604020202020204" pitchFamily="34" charset="0"/>
              </a:rPr>
              <a:t>are </a:t>
            </a:r>
            <a:r>
              <a:rPr lang="en-US" sz="1600" dirty="0">
                <a:latin typeface="Cambria" panose="02040503050406030204" pitchFamily="18" charset="0"/>
                <a:cs typeface="Arial" panose="020B0604020202020204" pitchFamily="34" charset="0"/>
              </a:rPr>
              <a:t>unevenly distributed among </a:t>
            </a:r>
            <a:r>
              <a:rPr lang="en-US" sz="1600" dirty="0" smtClean="0">
                <a:latin typeface="Cambria" panose="02040503050406030204" pitchFamily="18" charset="0"/>
                <a:cs typeface="Arial" panose="020B0604020202020204" pitchFamily="34" charset="0"/>
              </a:rPr>
              <a:t>banks at each point of observations, </a:t>
            </a:r>
            <a:br>
              <a:rPr lang="en-US" sz="1600" dirty="0" smtClean="0">
                <a:latin typeface="Cambria" panose="02040503050406030204" pitchFamily="18" charset="0"/>
                <a:cs typeface="Arial" panose="020B0604020202020204" pitchFamily="34" charset="0"/>
              </a:rPr>
            </a:br>
            <a:r>
              <a:rPr lang="en-US" sz="1600" dirty="0" smtClean="0">
                <a:latin typeface="Cambria" panose="02040503050406030204" pitchFamily="18" charset="0"/>
                <a:cs typeface="Arial" panose="020B0604020202020204" pitchFamily="34" charset="0"/>
              </a:rPr>
              <a:t>so </a:t>
            </a:r>
            <a:r>
              <a:rPr lang="en-US" sz="1600" dirty="0">
                <a:latin typeface="Cambria" panose="02040503050406030204" pitchFamily="18" charset="0"/>
                <a:cs typeface="Arial" panose="020B0604020202020204" pitchFamily="34" charset="0"/>
              </a:rPr>
              <a:t>they do matter for the estimation results. </a:t>
            </a: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4</a:t>
            </a:fld>
            <a:endParaRPr lang="ru-RU" sz="1600" dirty="0"/>
          </a:p>
        </p:txBody>
      </p:sp>
      <p:sp>
        <p:nvSpPr>
          <p:cNvPr id="3" name="Прямоугольник 2"/>
          <p:cNvSpPr/>
          <p:nvPr/>
        </p:nvSpPr>
        <p:spPr>
          <a:xfrm>
            <a:off x="1007096" y="6093296"/>
            <a:ext cx="6949280" cy="338554"/>
          </a:xfrm>
          <a:prstGeom prst="rect">
            <a:avLst/>
          </a:prstGeom>
        </p:spPr>
        <p:txBody>
          <a:bodyPr wrap="square">
            <a:spAutoFit/>
          </a:bodyPr>
          <a:lstStyle/>
          <a:p>
            <a:pPr marL="0" indent="0">
              <a:spcBef>
                <a:spcPts val="0"/>
              </a:spcBef>
              <a:buNone/>
            </a:pPr>
            <a:r>
              <a:rPr lang="en-US" sz="1600" dirty="0" smtClean="0">
                <a:latin typeface="Cambria" panose="02040503050406030204" pitchFamily="18" charset="0"/>
              </a:rPr>
              <a:t>Negative </a:t>
            </a:r>
            <a:r>
              <a:rPr lang="en-US" sz="1600" i="1" dirty="0" err="1">
                <a:latin typeface="Cambria" panose="02040503050406030204" pitchFamily="18" charset="0"/>
              </a:rPr>
              <a:t>Revals</a:t>
            </a:r>
            <a:r>
              <a:rPr lang="en-US" sz="1600" dirty="0">
                <a:latin typeface="Cambria" panose="02040503050406030204" pitchFamily="18" charset="0"/>
              </a:rPr>
              <a:t> as percentage of total costs</a:t>
            </a:r>
            <a:endParaRPr lang="en-US" sz="1600" dirty="0">
              <a:latin typeface="Cambria" panose="02040503050406030204" pitchFamily="18" charset="0"/>
              <a:cs typeface="Arial" panose="020B0604020202020204" pitchFamily="34" charset="0"/>
            </a:endParaRPr>
          </a:p>
        </p:txBody>
      </p:sp>
      <p:graphicFrame>
        <p:nvGraphicFramePr>
          <p:cNvPr id="7" name="Диаграмма 3"/>
          <p:cNvGraphicFramePr/>
          <p:nvPr>
            <p:extLst>
              <p:ext uri="{D42A27DB-BD31-4B8C-83A1-F6EECF244321}">
                <p14:modId xmlns:p14="http://schemas.microsoft.com/office/powerpoint/2010/main" val="3182576609"/>
              </p:ext>
            </p:extLst>
          </p:nvPr>
        </p:nvGraphicFramePr>
        <p:xfrm>
          <a:off x="1691680" y="2276872"/>
          <a:ext cx="6048672" cy="3672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13494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Objective</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28800"/>
            <a:ext cx="8325172" cy="3412420"/>
          </a:xfrm>
        </p:spPr>
        <p:txBody>
          <a:bodyPr/>
          <a:lstStyle/>
          <a:p>
            <a:pPr>
              <a:buFont typeface="Wingdings" pitchFamily="2" charset="2"/>
              <a:buChar char="q"/>
            </a:pPr>
            <a:r>
              <a:rPr lang="en-US" sz="1800" dirty="0" smtClean="0">
                <a:latin typeface="Cambria" panose="02040503050406030204" pitchFamily="18" charset="0"/>
              </a:rPr>
              <a:t>Perform SFA estimation of Russian banks cost efficiency, comparing state banks to privately owned banks and foreign-controlled banks</a:t>
            </a:r>
          </a:p>
          <a:p>
            <a:pPr marL="0" indent="0">
              <a:buNone/>
            </a:pPr>
            <a:r>
              <a:rPr lang="en-US" sz="1800" dirty="0" smtClean="0">
                <a:latin typeface="Cambria" panose="02040503050406030204" pitchFamily="18" charset="0"/>
              </a:rPr>
              <a:t>Action plan: </a:t>
            </a:r>
          </a:p>
          <a:p>
            <a:pPr>
              <a:buFont typeface="Wingdings" pitchFamily="2" charset="2"/>
              <a:buChar char="q"/>
            </a:pPr>
            <a:r>
              <a:rPr lang="en-US" sz="1800" dirty="0" smtClean="0">
                <a:latin typeface="Cambria" panose="02040503050406030204" pitchFamily="18" charset="0"/>
              </a:rPr>
              <a:t>Show the materiality of </a:t>
            </a:r>
            <a:r>
              <a:rPr lang="en-US" sz="1800" i="1" dirty="0" smtClean="0">
                <a:latin typeface="Cambria" panose="02040503050406030204" pitchFamily="18" charset="0"/>
              </a:rPr>
              <a:t>Revals</a:t>
            </a:r>
            <a:r>
              <a:rPr lang="en-US" sz="1800" dirty="0" smtClean="0">
                <a:latin typeface="Cambria" panose="02040503050406030204" pitchFamily="18" charset="0"/>
              </a:rPr>
              <a:t> for the performance of Russian banks</a:t>
            </a:r>
            <a:r>
              <a:rPr lang="ru-RU" sz="1800" dirty="0" smtClean="0">
                <a:latin typeface="Cambria" panose="02040503050406030204" pitchFamily="18" charset="0"/>
              </a:rPr>
              <a:t> </a:t>
            </a:r>
            <a:r>
              <a:rPr lang="en-US" sz="1800" dirty="0" smtClean="0">
                <a:latin typeface="Cambria" panose="02040503050406030204" pitchFamily="18" charset="0"/>
              </a:rPr>
              <a:t>and the uneven distribution of such revaluation among banks</a:t>
            </a:r>
          </a:p>
          <a:p>
            <a:pPr>
              <a:buFont typeface="Wingdings" pitchFamily="2" charset="2"/>
              <a:buChar char="q"/>
            </a:pPr>
            <a:r>
              <a:rPr lang="en-US" sz="1800" dirty="0" smtClean="0">
                <a:latin typeface="Cambria" panose="02040503050406030204" pitchFamily="18" charset="0"/>
              </a:rPr>
              <a:t>Control for </a:t>
            </a:r>
            <a:r>
              <a:rPr lang="en-US" sz="1800" i="1" dirty="0">
                <a:latin typeface="Cambria" panose="02040503050406030204" pitchFamily="18" charset="0"/>
              </a:rPr>
              <a:t>Revals</a:t>
            </a:r>
            <a:r>
              <a:rPr lang="en-US" sz="1800" dirty="0">
                <a:latin typeface="Cambria" panose="02040503050406030204" pitchFamily="18" charset="0"/>
              </a:rPr>
              <a:t> in </a:t>
            </a:r>
            <a:r>
              <a:rPr lang="en-US" sz="1800" dirty="0" smtClean="0">
                <a:latin typeface="Cambria" panose="02040503050406030204" pitchFamily="18" charset="0"/>
              </a:rPr>
              <a:t>the stochastic </a:t>
            </a:r>
            <a:r>
              <a:rPr lang="en-US" sz="1800" dirty="0">
                <a:latin typeface="Cambria" panose="02040503050406030204" pitchFamily="18" charset="0"/>
              </a:rPr>
              <a:t>frontier analysis </a:t>
            </a:r>
            <a:r>
              <a:rPr lang="en-US" sz="1800" dirty="0" smtClean="0">
                <a:latin typeface="Cambria" panose="02040503050406030204" pitchFamily="18" charset="0"/>
              </a:rPr>
              <a:t>of comparative cost efficiency of different bank groups in Russia</a:t>
            </a:r>
          </a:p>
          <a:p>
            <a:pPr>
              <a:buFont typeface="Wingdings" pitchFamily="2" charset="2"/>
              <a:buChar char="q"/>
            </a:pPr>
            <a:r>
              <a:rPr lang="en-US" sz="1800" dirty="0" smtClean="0">
                <a:latin typeface="Cambria" panose="02040503050406030204" pitchFamily="18" charset="0"/>
              </a:rPr>
              <a:t>See how bank </a:t>
            </a:r>
            <a:r>
              <a:rPr lang="en-US" sz="1800" dirty="0" smtClean="0">
                <a:latin typeface="Cambria" panose="02040503050406030204" pitchFamily="18" charset="0"/>
              </a:rPr>
              <a:t>group </a:t>
            </a:r>
            <a:r>
              <a:rPr lang="en-US" sz="1800" dirty="0" smtClean="0">
                <a:latin typeface="Cambria" panose="02040503050406030204" pitchFamily="18" charset="0"/>
              </a:rPr>
              <a:t>ranking changes </a:t>
            </a:r>
            <a:r>
              <a:rPr lang="en-US" sz="1800" dirty="0" smtClean="0">
                <a:latin typeface="Cambria" panose="02040503050406030204" pitchFamily="18" charset="0"/>
              </a:rPr>
              <a:t>when </a:t>
            </a:r>
            <a:r>
              <a:rPr lang="en-US" sz="1800" i="1" dirty="0">
                <a:latin typeface="Cambria" panose="02040503050406030204" pitchFamily="18" charset="0"/>
              </a:rPr>
              <a:t>Revals</a:t>
            </a:r>
            <a:r>
              <a:rPr lang="en-US" sz="1800" dirty="0">
                <a:latin typeface="Cambria" panose="02040503050406030204" pitchFamily="18" charset="0"/>
              </a:rPr>
              <a:t> are </a:t>
            </a:r>
            <a:r>
              <a:rPr lang="en-US" sz="1800" dirty="0" smtClean="0">
                <a:latin typeface="Cambria" panose="02040503050406030204" pitchFamily="18" charset="0"/>
              </a:rPr>
              <a:t>dropped </a:t>
            </a:r>
          </a:p>
          <a:p>
            <a:pPr>
              <a:buFont typeface="Wingdings" pitchFamily="2" charset="2"/>
              <a:buChar char="q"/>
            </a:pPr>
            <a:r>
              <a:rPr lang="en-US" sz="1800" dirty="0" smtClean="0">
                <a:latin typeface="Cambria" panose="02040503050406030204" pitchFamily="18" charset="0"/>
              </a:rPr>
              <a:t>Explain empirically </a:t>
            </a:r>
            <a:r>
              <a:rPr lang="en-US" sz="1800" dirty="0" smtClean="0">
                <a:latin typeface="Cambria" panose="02040503050406030204" pitchFamily="18" charset="0"/>
              </a:rPr>
              <a:t>what drives the change in rankings.</a:t>
            </a:r>
            <a:endParaRPr lang="en-US" sz="1800" dirty="0" smtClean="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5</a:t>
            </a:fld>
            <a:endParaRPr lang="ru-RU" sz="1600" dirty="0"/>
          </a:p>
        </p:txBody>
      </p:sp>
    </p:spTree>
    <p:extLst>
      <p:ext uri="{BB962C8B-B14F-4D97-AF65-F5344CB8AC3E}">
        <p14:creationId xmlns:p14="http://schemas.microsoft.com/office/powerpoint/2010/main" val="2762698132"/>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Data</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153400" cy="4495800"/>
          </a:xfrm>
        </p:spPr>
        <p:txBody>
          <a:bodyPr/>
          <a:lstStyle/>
          <a:p>
            <a:pPr marL="395288" indent="-395288" eaLnBrk="1" hangingPunct="1">
              <a:spcBef>
                <a:spcPts val="0"/>
              </a:spcBef>
              <a:buNone/>
              <a:defRPr/>
            </a:pPr>
            <a:r>
              <a:rPr lang="ru-RU" sz="1800" dirty="0">
                <a:latin typeface="Cambria" panose="02040503050406030204" pitchFamily="18" charset="0"/>
              </a:rPr>
              <a:t>1. </a:t>
            </a:r>
            <a:r>
              <a:rPr lang="en-US" sz="1800" dirty="0">
                <a:latin typeface="Cambria" panose="02040503050406030204" pitchFamily="18" charset="0"/>
              </a:rPr>
              <a:t>Bank-specific factors (BSF</a:t>
            </a:r>
            <a:r>
              <a:rPr lang="en-US" sz="1800" dirty="0" smtClean="0">
                <a:latin typeface="Cambria" panose="02040503050406030204" pitchFamily="18" charset="0"/>
              </a:rPr>
              <a:t>)</a:t>
            </a:r>
            <a:r>
              <a:rPr lang="en-US" sz="1800" i="1" dirty="0" smtClean="0">
                <a:latin typeface="Cambria" panose="02040503050406030204" pitchFamily="18" charset="0"/>
              </a:rPr>
              <a:t>: </a:t>
            </a:r>
            <a:r>
              <a:rPr lang="en-US" sz="1800" dirty="0" smtClean="0">
                <a:latin typeface="Cambria" panose="02040503050406030204" pitchFamily="18" charset="0"/>
              </a:rPr>
              <a:t>The </a:t>
            </a:r>
            <a:r>
              <a:rPr lang="en-US" sz="1800" dirty="0">
                <a:latin typeface="Cambria" panose="02040503050406030204" pitchFamily="18" charset="0"/>
              </a:rPr>
              <a:t>Bank of Russia </a:t>
            </a:r>
            <a:r>
              <a:rPr lang="en-US" sz="1800" dirty="0" smtClean="0">
                <a:latin typeface="Cambria" panose="02040503050406030204" pitchFamily="18" charset="0"/>
              </a:rPr>
              <a:t>web-site </a:t>
            </a:r>
            <a:r>
              <a:rPr lang="en-US" sz="1800" dirty="0">
                <a:latin typeface="Cambria" panose="02040503050406030204" pitchFamily="18" charset="0"/>
              </a:rPr>
              <a:t>(</a:t>
            </a:r>
            <a:r>
              <a:rPr lang="en-US" sz="1800" dirty="0">
                <a:solidFill>
                  <a:srgbClr val="0000FF"/>
                </a:solidFill>
                <a:latin typeface="Cambria" panose="02040503050406030204" pitchFamily="18" charset="0"/>
              </a:rPr>
              <a:t>www.cbr.ru</a:t>
            </a:r>
            <a:r>
              <a:rPr lang="en-US" sz="1800" dirty="0" smtClean="0">
                <a:latin typeface="Cambria" panose="02040503050406030204" pitchFamily="18" charset="0"/>
              </a:rPr>
              <a:t>)</a:t>
            </a:r>
            <a:endParaRPr lang="ru-RU" sz="1800" dirty="0">
              <a:latin typeface="Cambria" panose="02040503050406030204" pitchFamily="18" charset="0"/>
            </a:endParaRPr>
          </a:p>
          <a:p>
            <a:pPr marL="395288" indent="-33338" eaLnBrk="1" hangingPunct="1">
              <a:spcBef>
                <a:spcPts val="0"/>
              </a:spcBef>
              <a:buNone/>
              <a:defRPr/>
            </a:pPr>
            <a:r>
              <a:rPr lang="en-US" sz="1600" dirty="0" smtClean="0">
                <a:latin typeface="Cambria" panose="02040503050406030204" pitchFamily="18" charset="0"/>
              </a:rPr>
              <a:t>–</a:t>
            </a:r>
            <a:r>
              <a:rPr lang="ru-RU" sz="1600" dirty="0" smtClean="0">
                <a:latin typeface="Cambria" panose="02040503050406030204" pitchFamily="18" charset="0"/>
              </a:rPr>
              <a:t> </a:t>
            </a:r>
            <a:r>
              <a:rPr lang="en-US" sz="1600" dirty="0">
                <a:latin typeface="Cambria" panose="02040503050406030204" pitchFamily="18" charset="0"/>
              </a:rPr>
              <a:t>monthly balance sheets of banks (Form 101)</a:t>
            </a:r>
            <a:r>
              <a:rPr lang="ru-RU" sz="1600" dirty="0">
                <a:latin typeface="Cambria" panose="02040503050406030204" pitchFamily="18" charset="0"/>
              </a:rPr>
              <a:t>;</a:t>
            </a:r>
          </a:p>
          <a:p>
            <a:pPr marL="360000" indent="0" eaLnBrk="1" hangingPunct="1">
              <a:spcBef>
                <a:spcPts val="0"/>
              </a:spcBef>
              <a:spcAft>
                <a:spcPts val="1200"/>
              </a:spcAft>
              <a:buNone/>
              <a:defRPr/>
            </a:pPr>
            <a:r>
              <a:rPr lang="ru-RU" sz="1600" dirty="0" smtClean="0">
                <a:latin typeface="Cambria" panose="02040503050406030204" pitchFamily="18" charset="0"/>
              </a:rPr>
              <a:t>– </a:t>
            </a:r>
            <a:r>
              <a:rPr lang="en-US" sz="1600" dirty="0">
                <a:latin typeface="Cambria" panose="02040503050406030204" pitchFamily="18" charset="0"/>
              </a:rPr>
              <a:t>quarterly profit and loss accounts (Form 102)</a:t>
            </a:r>
            <a:r>
              <a:rPr lang="ru-RU" sz="1600" dirty="0" smtClean="0">
                <a:latin typeface="Cambria" panose="02040503050406030204" pitchFamily="18" charset="0"/>
              </a:rPr>
              <a:t>.</a:t>
            </a:r>
            <a:endParaRPr lang="en-US" sz="1600" dirty="0">
              <a:latin typeface="Cambria" panose="02040503050406030204" pitchFamily="18" charset="0"/>
            </a:endParaRPr>
          </a:p>
          <a:p>
            <a:pPr marL="0" indent="0" eaLnBrk="1" hangingPunct="1">
              <a:spcBef>
                <a:spcPts val="0"/>
              </a:spcBef>
              <a:spcAft>
                <a:spcPts val="1200"/>
              </a:spcAft>
              <a:buNone/>
              <a:defRPr/>
            </a:pPr>
            <a:r>
              <a:rPr lang="ru-RU" sz="1800" dirty="0" smtClean="0">
                <a:latin typeface="Cambria" panose="02040503050406030204" pitchFamily="18" charset="0"/>
              </a:rPr>
              <a:t>2. </a:t>
            </a:r>
            <a:r>
              <a:rPr lang="en-US" sz="1800" dirty="0" smtClean="0">
                <a:latin typeface="Cambria" panose="02040503050406030204" pitchFamily="18" charset="0"/>
              </a:rPr>
              <a:t>Macroeconomic controls (MACRO): The Federal State Statistics Service web-site (</a:t>
            </a:r>
            <a:r>
              <a:rPr lang="en-US" sz="1800" dirty="0" smtClean="0">
                <a:solidFill>
                  <a:srgbClr val="0000FF"/>
                </a:solidFill>
                <a:latin typeface="Cambria" panose="02040503050406030204" pitchFamily="18" charset="0"/>
              </a:rPr>
              <a:t>www.gks.ru</a:t>
            </a:r>
            <a:r>
              <a:rPr lang="en-US" sz="1800" dirty="0" smtClean="0">
                <a:latin typeface="Cambria" panose="02040503050406030204" pitchFamily="18" charset="0"/>
              </a:rPr>
              <a:t>)</a:t>
            </a:r>
            <a:endParaRPr lang="ru-RU" sz="1800" dirty="0" smtClean="0">
              <a:latin typeface="Cambria" panose="02040503050406030204" pitchFamily="18" charset="0"/>
            </a:endParaRPr>
          </a:p>
          <a:p>
            <a:pPr marL="0" indent="0" eaLnBrk="1" hangingPunct="1">
              <a:spcBef>
                <a:spcPts val="0"/>
              </a:spcBef>
              <a:spcAft>
                <a:spcPts val="1200"/>
              </a:spcAft>
              <a:buNone/>
              <a:defRPr/>
            </a:pPr>
            <a:r>
              <a:rPr lang="en-US" sz="1800" dirty="0" smtClean="0">
                <a:latin typeface="Cambria" panose="02040503050406030204" pitchFamily="18" charset="0"/>
              </a:rPr>
              <a:t>3. Time </a:t>
            </a:r>
            <a:r>
              <a:rPr lang="en-US" sz="1800" dirty="0">
                <a:latin typeface="Cambria" panose="02040503050406030204" pitchFamily="18" charset="0"/>
              </a:rPr>
              <a:t>period</a:t>
            </a:r>
            <a:r>
              <a:rPr lang="ru-RU" sz="1800" dirty="0">
                <a:latin typeface="Cambria" panose="02040503050406030204" pitchFamily="18" charset="0"/>
              </a:rPr>
              <a:t>: </a:t>
            </a:r>
            <a:r>
              <a:rPr lang="en-US" sz="1800" dirty="0">
                <a:latin typeface="Cambria" panose="02040503050406030204" pitchFamily="18" charset="0"/>
              </a:rPr>
              <a:t>Q1 2005 – </a:t>
            </a:r>
            <a:r>
              <a:rPr lang="en-US" sz="1800" dirty="0" smtClean="0">
                <a:latin typeface="Cambria" panose="02040503050406030204" pitchFamily="18" charset="0"/>
              </a:rPr>
              <a:t>Q4 2013 </a:t>
            </a:r>
            <a:r>
              <a:rPr lang="ru-RU" sz="1800" dirty="0" smtClean="0">
                <a:latin typeface="Cambria" panose="02040503050406030204" pitchFamily="18" charset="0"/>
              </a:rPr>
              <a:t>(</a:t>
            </a:r>
            <a:r>
              <a:rPr lang="en-US" sz="1800" dirty="0" smtClean="0">
                <a:latin typeface="Cambria" panose="02040503050406030204" pitchFamily="18" charset="0"/>
              </a:rPr>
              <a:t>40 quarters</a:t>
            </a:r>
            <a:r>
              <a:rPr lang="ru-RU" sz="1800" dirty="0">
                <a:latin typeface="Cambria" panose="02040503050406030204" pitchFamily="18" charset="0"/>
              </a:rPr>
              <a:t>)</a:t>
            </a:r>
            <a:endParaRPr lang="en-US" sz="1800" dirty="0">
              <a:latin typeface="Cambria" panose="02040503050406030204" pitchFamily="18" charset="0"/>
            </a:endParaRPr>
          </a:p>
          <a:p>
            <a:pPr marL="0" indent="0" eaLnBrk="1" hangingPunct="1">
              <a:spcBef>
                <a:spcPts val="0"/>
              </a:spcBef>
              <a:buNone/>
              <a:defRPr/>
            </a:pPr>
            <a:r>
              <a:rPr lang="en-US" sz="1800" dirty="0" smtClean="0">
                <a:latin typeface="Cambria" panose="02040503050406030204" pitchFamily="18" charset="0"/>
              </a:rPr>
              <a:t>4. Number </a:t>
            </a:r>
            <a:r>
              <a:rPr lang="en-US" sz="1800" dirty="0">
                <a:latin typeface="Cambria" panose="02040503050406030204" pitchFamily="18" charset="0"/>
              </a:rPr>
              <a:t>of banks (depending on </a:t>
            </a:r>
            <a:r>
              <a:rPr lang="en-US" sz="1800" dirty="0" smtClean="0">
                <a:latin typeface="Cambria" panose="02040503050406030204" pitchFamily="18" charset="0"/>
              </a:rPr>
              <a:t>the quarter</a:t>
            </a:r>
            <a:r>
              <a:rPr lang="en-US" sz="1800" dirty="0">
                <a:latin typeface="Cambria" panose="02040503050406030204" pitchFamily="18" charset="0"/>
              </a:rPr>
              <a:t>)</a:t>
            </a:r>
            <a:r>
              <a:rPr lang="ru-RU" sz="1800" dirty="0" smtClean="0">
                <a:latin typeface="Cambria" panose="02040503050406030204" pitchFamily="18" charset="0"/>
              </a:rPr>
              <a:t>:</a:t>
            </a:r>
            <a:endParaRPr lang="en-US" sz="1800" dirty="0" smtClean="0">
              <a:latin typeface="Cambria" panose="02040503050406030204" pitchFamily="18" charset="0"/>
            </a:endParaRPr>
          </a:p>
          <a:p>
            <a:pPr marL="360000" indent="0" eaLnBrk="1" hangingPunct="1">
              <a:spcBef>
                <a:spcPts val="0"/>
              </a:spcBef>
              <a:buNone/>
              <a:defRPr/>
            </a:pPr>
            <a:r>
              <a:rPr lang="ru-RU" sz="1600" dirty="0" smtClean="0">
                <a:latin typeface="Cambria" panose="02040503050406030204" pitchFamily="18" charset="0"/>
              </a:rPr>
              <a:t>– </a:t>
            </a:r>
            <a:r>
              <a:rPr lang="en-US" sz="1600" dirty="0">
                <a:latin typeface="Cambria" panose="02040503050406030204" pitchFamily="18" charset="0"/>
              </a:rPr>
              <a:t>in original sample</a:t>
            </a:r>
            <a:r>
              <a:rPr lang="ru-RU" sz="1600" dirty="0">
                <a:latin typeface="Cambria" panose="02040503050406030204" pitchFamily="18" charset="0"/>
              </a:rPr>
              <a:t>: </a:t>
            </a:r>
            <a:r>
              <a:rPr lang="ru-RU" sz="1600" dirty="0" smtClean="0">
                <a:latin typeface="Cambria" panose="02040503050406030204" pitchFamily="18" charset="0"/>
              </a:rPr>
              <a:t>705-1024</a:t>
            </a:r>
            <a:r>
              <a:rPr lang="en-US" sz="1600" dirty="0">
                <a:latin typeface="Cambria" panose="02040503050406030204" pitchFamily="18" charset="0"/>
              </a:rPr>
              <a:t>;</a:t>
            </a:r>
            <a:endParaRPr lang="ru-RU" sz="1600" dirty="0">
              <a:latin typeface="Cambria" panose="02040503050406030204" pitchFamily="18" charset="0"/>
            </a:endParaRPr>
          </a:p>
          <a:p>
            <a:pPr marL="360000" indent="-180975" eaLnBrk="1" hangingPunct="1">
              <a:spcBef>
                <a:spcPts val="0"/>
              </a:spcBef>
              <a:spcAft>
                <a:spcPts val="1200"/>
              </a:spcAft>
              <a:buNone/>
              <a:defRPr/>
            </a:pPr>
            <a:r>
              <a:rPr lang="en-US" sz="1600" dirty="0" smtClean="0">
                <a:latin typeface="Cambria" panose="02040503050406030204" pitchFamily="18" charset="0"/>
              </a:rPr>
              <a:t>	</a:t>
            </a:r>
            <a:r>
              <a:rPr lang="ru-RU" sz="1600" dirty="0" smtClean="0">
                <a:latin typeface="Cambria" panose="02040503050406030204" pitchFamily="18" charset="0"/>
              </a:rPr>
              <a:t>– </a:t>
            </a:r>
            <a:r>
              <a:rPr lang="en-US" sz="1600" dirty="0">
                <a:latin typeface="Cambria" panose="02040503050406030204" pitchFamily="18" charset="0"/>
              </a:rPr>
              <a:t>in adjusted sample:</a:t>
            </a:r>
            <a:r>
              <a:rPr lang="ru-RU" sz="1600" dirty="0">
                <a:latin typeface="Cambria" panose="02040503050406030204" pitchFamily="18" charset="0"/>
              </a:rPr>
              <a:t> </a:t>
            </a:r>
            <a:r>
              <a:rPr lang="ru-RU" sz="1600" dirty="0" smtClean="0">
                <a:latin typeface="Cambria" panose="02040503050406030204" pitchFamily="18" charset="0"/>
              </a:rPr>
              <a:t>650-997 </a:t>
            </a:r>
            <a:r>
              <a:rPr lang="en-US" sz="1600" dirty="0">
                <a:latin typeface="Cambria" panose="02040503050406030204" pitchFamily="18" charset="0"/>
              </a:rPr>
              <a:t>after excluding observations </a:t>
            </a:r>
            <a:r>
              <a:rPr lang="en-US" sz="1600" dirty="0" smtClean="0">
                <a:latin typeface="Cambria" panose="02040503050406030204" pitchFamily="18" charset="0"/>
              </a:rPr>
              <a:t>below 1</a:t>
            </a:r>
            <a:r>
              <a:rPr lang="en-US" sz="1600" baseline="30000" dirty="0" smtClean="0">
                <a:latin typeface="Cambria" panose="02040503050406030204" pitchFamily="18" charset="0"/>
              </a:rPr>
              <a:t>st</a:t>
            </a:r>
            <a:r>
              <a:rPr lang="en-US" sz="1600" dirty="0" smtClean="0">
                <a:latin typeface="Cambria" panose="02040503050406030204" pitchFamily="18" charset="0"/>
              </a:rPr>
              <a:t> and above 99</a:t>
            </a:r>
            <a:r>
              <a:rPr lang="en-US" sz="1600" baseline="30000" dirty="0" smtClean="0">
                <a:latin typeface="Cambria" panose="02040503050406030204" pitchFamily="18" charset="0"/>
              </a:rPr>
              <a:t>th</a:t>
            </a:r>
            <a:r>
              <a:rPr lang="en-US" sz="1600" dirty="0" smtClean="0">
                <a:latin typeface="Cambria" panose="02040503050406030204" pitchFamily="18" charset="0"/>
              </a:rPr>
              <a:t> percentiles</a:t>
            </a:r>
          </a:p>
          <a:p>
            <a:pPr marL="0" indent="0" eaLnBrk="1" hangingPunct="1">
              <a:spcBef>
                <a:spcPts val="0"/>
              </a:spcBef>
              <a:buNone/>
              <a:defRPr/>
            </a:pPr>
            <a:r>
              <a:rPr lang="en-US" sz="1800" dirty="0" smtClean="0">
                <a:latin typeface="Cambria" panose="02040503050406030204" pitchFamily="18" charset="0"/>
                <a:cs typeface="Arial" panose="020B0604020202020204" pitchFamily="34" charset="0"/>
              </a:rPr>
              <a:t>The number of observations ranges from </a:t>
            </a:r>
            <a:r>
              <a:rPr lang="en-US" sz="1800" b="1" dirty="0" smtClean="0">
                <a:latin typeface="Cambria" panose="02040503050406030204" pitchFamily="18" charset="0"/>
                <a:cs typeface="Arial" panose="020B0604020202020204" pitchFamily="34" charset="0"/>
              </a:rPr>
              <a:t>20 000 </a:t>
            </a:r>
            <a:r>
              <a:rPr lang="en-US" sz="1800" dirty="0" smtClean="0">
                <a:latin typeface="Cambria" panose="02040503050406030204" pitchFamily="18" charset="0"/>
                <a:cs typeface="Arial" panose="020B0604020202020204" pitchFamily="34" charset="0"/>
              </a:rPr>
              <a:t>to </a:t>
            </a:r>
            <a:r>
              <a:rPr lang="en-US" sz="1800" b="1" dirty="0" smtClean="0">
                <a:latin typeface="Cambria" panose="02040503050406030204" pitchFamily="18" charset="0"/>
                <a:cs typeface="Arial" panose="020B0604020202020204" pitchFamily="34" charset="0"/>
              </a:rPr>
              <a:t>29 000 </a:t>
            </a:r>
            <a:r>
              <a:rPr lang="en-US" sz="1800" dirty="0" smtClean="0">
                <a:latin typeface="Cambria" panose="02040503050406030204" pitchFamily="18" charset="0"/>
                <a:cs typeface="Arial" panose="020B0604020202020204" pitchFamily="34" charset="0"/>
              </a:rPr>
              <a:t>depending on the quarter and the bank’s involvement in different activities (lending, securities, fee</a:t>
            </a:r>
            <a:r>
              <a:rPr lang="en-US" sz="1800" dirty="0">
                <a:latin typeface="Cambria" panose="02040503050406030204" pitchFamily="18" charset="0"/>
                <a:cs typeface="Arial" panose="020B0604020202020204" pitchFamily="34" charset="0"/>
              </a:rPr>
              <a:t>s</a:t>
            </a:r>
            <a:r>
              <a:rPr lang="en-US" sz="1800" dirty="0" smtClean="0">
                <a:latin typeface="Cambria" panose="02040503050406030204" pitchFamily="18" charset="0"/>
                <a:cs typeface="Arial" panose="020B0604020202020204" pitchFamily="34" charset="0"/>
              </a:rPr>
              <a:t> &amp; commissions, etc.). </a:t>
            </a: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6</a:t>
            </a:fld>
            <a:endParaRPr lang="ru-RU" sz="1600" dirty="0"/>
          </a:p>
        </p:txBody>
      </p:sp>
    </p:spTree>
    <p:extLst>
      <p:ext uri="{BB962C8B-B14F-4D97-AF65-F5344CB8AC3E}">
        <p14:creationId xmlns:p14="http://schemas.microsoft.com/office/powerpoint/2010/main" val="63344104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Bank grouping</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00200"/>
            <a:ext cx="8153400" cy="4997152"/>
          </a:xfrm>
        </p:spPr>
        <p:txBody>
          <a:bodyPr/>
          <a:lstStyle/>
          <a:p>
            <a:pPr eaLnBrk="1" hangingPunct="1">
              <a:spcBef>
                <a:spcPts val="0"/>
              </a:spcBef>
              <a:buFont typeface="Wingdings" panose="05000000000000000000" pitchFamily="2" charset="2"/>
              <a:buChar char="§"/>
              <a:defRPr/>
            </a:pPr>
            <a:r>
              <a:rPr lang="en-US" sz="1800" dirty="0" smtClean="0">
                <a:latin typeface="Cambria" panose="02040503050406030204" pitchFamily="18" charset="0"/>
                <a:cs typeface="Arial" panose="020B0604020202020204" pitchFamily="34" charset="0"/>
              </a:rPr>
              <a:t>State-1</a:t>
            </a:r>
          </a:p>
          <a:p>
            <a:pPr eaLnBrk="1" hangingPunct="1">
              <a:spcBef>
                <a:spcPts val="0"/>
              </a:spcBef>
              <a:buFont typeface="Wingdings" panose="05000000000000000000" pitchFamily="2" charset="2"/>
              <a:buChar char="§"/>
              <a:defRPr/>
            </a:pPr>
            <a:r>
              <a:rPr lang="en-US" sz="1800" dirty="0" smtClean="0">
                <a:latin typeface="Cambria" panose="02040503050406030204" pitchFamily="18" charset="0"/>
                <a:cs typeface="Arial" panose="020B0604020202020204" pitchFamily="34" charset="0"/>
              </a:rPr>
              <a:t>State-2</a:t>
            </a:r>
          </a:p>
          <a:p>
            <a:pPr eaLnBrk="1" hangingPunct="1">
              <a:spcBef>
                <a:spcPts val="0"/>
              </a:spcBef>
              <a:buFont typeface="Wingdings" panose="05000000000000000000" pitchFamily="2" charset="2"/>
              <a:buChar char="§"/>
              <a:defRPr/>
            </a:pPr>
            <a:r>
              <a:rPr lang="en-US" sz="1800" dirty="0" smtClean="0">
                <a:latin typeface="Cambria" panose="02040503050406030204" pitchFamily="18" charset="0"/>
                <a:cs typeface="Arial" panose="020B0604020202020204" pitchFamily="34" charset="0"/>
              </a:rPr>
              <a:t>Private</a:t>
            </a:r>
          </a:p>
          <a:p>
            <a:pPr eaLnBrk="1" hangingPunct="1">
              <a:spcBef>
                <a:spcPts val="0"/>
              </a:spcBef>
              <a:buFont typeface="Wingdings" panose="05000000000000000000" pitchFamily="2" charset="2"/>
              <a:buChar char="§"/>
              <a:defRPr/>
            </a:pPr>
            <a:r>
              <a:rPr lang="en-US" sz="1800" dirty="0" smtClean="0">
                <a:latin typeface="Cambria" panose="02040503050406030204" pitchFamily="18" charset="0"/>
                <a:cs typeface="Arial" panose="020B0604020202020204" pitchFamily="34" charset="0"/>
              </a:rPr>
              <a:t>Foreign</a:t>
            </a:r>
          </a:p>
          <a:p>
            <a:pPr marL="395288" indent="-395288" eaLnBrk="1" hangingPunct="1">
              <a:spcBef>
                <a:spcPts val="0"/>
              </a:spcBef>
              <a:buNone/>
              <a:defRPr/>
            </a:pPr>
            <a:endParaRPr lang="en-US" sz="1800" dirty="0">
              <a:latin typeface="Cambria" panose="02040503050406030204" pitchFamily="18" charset="0"/>
              <a:cs typeface="Arial" panose="020B0604020202020204" pitchFamily="34" charset="0"/>
            </a:endParaRPr>
          </a:p>
          <a:p>
            <a:pPr marL="395288" indent="-395288" eaLnBrk="1" hangingPunct="1">
              <a:spcBef>
                <a:spcPts val="0"/>
              </a:spcBef>
              <a:buNone/>
              <a:defRPr/>
            </a:pPr>
            <a:r>
              <a:rPr lang="en-US" sz="1800" dirty="0" smtClean="0">
                <a:latin typeface="Cambria" panose="02040503050406030204" pitchFamily="18" charset="0"/>
                <a:cs typeface="Arial" panose="020B0604020202020204" pitchFamily="34" charset="0"/>
              </a:rPr>
              <a:t>Two sub-groups of state-controlled banks, rather than one group:</a:t>
            </a:r>
          </a:p>
          <a:p>
            <a:pPr eaLnBrk="1" hangingPunct="1">
              <a:spcBef>
                <a:spcPts val="0"/>
              </a:spcBef>
              <a:buFont typeface="Wingdings" panose="05000000000000000000" pitchFamily="2" charset="2"/>
              <a:buChar char="§"/>
              <a:defRPr/>
            </a:pPr>
            <a:r>
              <a:rPr lang="en-US" sz="1600" dirty="0">
                <a:latin typeface="Cambria" panose="02040503050406030204" pitchFamily="18" charset="0"/>
                <a:cs typeface="Arial" panose="020B0604020202020204" pitchFamily="34" charset="0"/>
              </a:rPr>
              <a:t>c</a:t>
            </a:r>
            <a:r>
              <a:rPr lang="en-US" sz="1600" dirty="0" smtClean="0">
                <a:latin typeface="Cambria" panose="02040503050406030204" pitchFamily="18" charset="0"/>
                <a:cs typeface="Arial" panose="020B0604020202020204" pitchFamily="34" charset="0"/>
              </a:rPr>
              <a:t>ore </a:t>
            </a:r>
            <a:r>
              <a:rPr lang="en-US" sz="1600" dirty="0">
                <a:latin typeface="Cambria" panose="02040503050406030204" pitchFamily="18" charset="0"/>
                <a:cs typeface="Arial" panose="020B0604020202020204" pitchFamily="34" charset="0"/>
              </a:rPr>
              <a:t>state-controlled banks: </a:t>
            </a:r>
            <a:r>
              <a:rPr lang="en-US" sz="1600" dirty="0" err="1">
                <a:latin typeface="Cambria" panose="02040503050406030204" pitchFamily="18" charset="0"/>
                <a:cs typeface="Arial" panose="020B0604020202020204" pitchFamily="34" charset="0"/>
              </a:rPr>
              <a:t>Sberbank</a:t>
            </a:r>
            <a:r>
              <a:rPr lang="en-US" sz="1600" dirty="0">
                <a:latin typeface="Cambria" panose="02040503050406030204" pitchFamily="18" charset="0"/>
                <a:cs typeface="Arial" panose="020B0604020202020204" pitchFamily="34" charset="0"/>
              </a:rPr>
              <a:t>, VTB, </a:t>
            </a:r>
            <a:r>
              <a:rPr lang="en-US" sz="1600" dirty="0" err="1">
                <a:latin typeface="Cambria" panose="02040503050406030204" pitchFamily="18" charset="0"/>
                <a:cs typeface="Arial" panose="020B0604020202020204" pitchFamily="34" charset="0"/>
              </a:rPr>
              <a:t>Rosselkhozbank</a:t>
            </a:r>
            <a:r>
              <a:rPr lang="en-US" sz="1600" dirty="0">
                <a:latin typeface="Cambria" panose="02040503050406030204" pitchFamily="18" charset="0"/>
                <a:cs typeface="Arial" panose="020B0604020202020204" pitchFamily="34" charset="0"/>
              </a:rPr>
              <a:t> (STATE-1)</a:t>
            </a:r>
          </a:p>
          <a:p>
            <a:pPr eaLnBrk="1" hangingPunct="1">
              <a:spcBef>
                <a:spcPts val="0"/>
              </a:spcBef>
              <a:buFont typeface="Wingdings" panose="05000000000000000000" pitchFamily="2" charset="2"/>
              <a:buChar char="§"/>
              <a:defRPr/>
            </a:pPr>
            <a:r>
              <a:rPr lang="en-US" sz="1600" dirty="0" smtClean="0">
                <a:latin typeface="Cambria" panose="02040503050406030204" pitchFamily="18" charset="0"/>
                <a:cs typeface="Arial" panose="020B0604020202020204" pitchFamily="34" charset="0"/>
              </a:rPr>
              <a:t>other </a:t>
            </a:r>
            <a:r>
              <a:rPr lang="en-US" sz="1600" dirty="0">
                <a:latin typeface="Cambria" panose="02040503050406030204" pitchFamily="18" charset="0"/>
                <a:cs typeface="Arial" panose="020B0604020202020204" pitchFamily="34" charset="0"/>
              </a:rPr>
              <a:t>state-controlled banks: between 37 and 54 banks, depending on the period (STATE-2)</a:t>
            </a:r>
          </a:p>
          <a:p>
            <a:pPr marL="395288" indent="-395288" eaLnBrk="1" hangingPunct="1">
              <a:spcBef>
                <a:spcPts val="0"/>
              </a:spcBef>
              <a:buNone/>
              <a:defRPr/>
            </a:pPr>
            <a:endParaRPr lang="en-US" sz="1800" dirty="0" smtClean="0">
              <a:latin typeface="Cambria" panose="02040503050406030204" pitchFamily="18" charset="0"/>
              <a:cs typeface="Arial" panose="020B0604020202020204" pitchFamily="34" charset="0"/>
            </a:endParaRPr>
          </a:p>
          <a:p>
            <a:pPr marL="395288" indent="-395288" eaLnBrk="1" hangingPunct="1">
              <a:spcBef>
                <a:spcPts val="0"/>
              </a:spcBef>
              <a:buNone/>
              <a:defRPr/>
            </a:pPr>
            <a:r>
              <a:rPr lang="en-US" sz="1800" dirty="0" smtClean="0">
                <a:latin typeface="Cambria" panose="02040503050406030204" pitchFamily="18" charset="0"/>
                <a:cs typeface="Arial" panose="020B0604020202020204" pitchFamily="34" charset="0"/>
              </a:rPr>
              <a:t>A </a:t>
            </a:r>
            <a:r>
              <a:rPr lang="en-US" sz="1800" dirty="0">
                <a:latin typeface="Cambria" panose="02040503050406030204" pitchFamily="18" charset="0"/>
                <a:cs typeface="Arial" panose="020B0604020202020204" pitchFamily="34" charset="0"/>
              </a:rPr>
              <a:t>refined definition of foreign banks (FOREIGN</a:t>
            </a:r>
            <a:r>
              <a:rPr lang="en-US" sz="1800" dirty="0" smtClean="0">
                <a:latin typeface="Cambria" panose="02040503050406030204" pitchFamily="18" charset="0"/>
                <a:cs typeface="Arial" panose="020B0604020202020204" pitchFamily="34" charset="0"/>
              </a:rPr>
              <a:t>). Focus </a:t>
            </a:r>
            <a:r>
              <a:rPr lang="en-US" sz="1800" dirty="0">
                <a:latin typeface="Cambria" panose="02040503050406030204" pitchFamily="18" charset="0"/>
                <a:cs typeface="Arial" panose="020B0604020202020204" pitchFamily="34" charset="0"/>
              </a:rPr>
              <a:t>on foreign bank </a:t>
            </a:r>
            <a:r>
              <a:rPr lang="en-US" sz="1800" dirty="0" smtClean="0">
                <a:latin typeface="Cambria" panose="02040503050406030204" pitchFamily="18" charset="0"/>
                <a:cs typeface="Arial" panose="020B0604020202020204" pitchFamily="34" charset="0"/>
              </a:rPr>
              <a:t>subsidiaries, i.e. banks </a:t>
            </a:r>
            <a:r>
              <a:rPr lang="en-US" sz="1800" dirty="0">
                <a:latin typeface="Cambria" panose="02040503050406030204" pitchFamily="18" charset="0"/>
                <a:cs typeface="Arial" panose="020B0604020202020204" pitchFamily="34" charset="0"/>
              </a:rPr>
              <a:t>controlled by foreign strategic </a:t>
            </a:r>
            <a:r>
              <a:rPr lang="en-US" sz="1800" dirty="0" smtClean="0">
                <a:latin typeface="Cambria" panose="02040503050406030204" pitchFamily="18" charset="0"/>
                <a:cs typeface="Arial" panose="020B0604020202020204" pitchFamily="34" charset="0"/>
              </a:rPr>
              <a:t>investors. Filter out:</a:t>
            </a:r>
          </a:p>
          <a:p>
            <a:pPr eaLnBrk="1" hangingPunct="1">
              <a:spcBef>
                <a:spcPts val="0"/>
              </a:spcBef>
              <a:buFont typeface="Wingdings" panose="05000000000000000000" pitchFamily="2" charset="2"/>
              <a:buChar char="§"/>
              <a:defRPr/>
            </a:pPr>
            <a:r>
              <a:rPr lang="en-US" sz="1600" dirty="0" smtClean="0">
                <a:latin typeface="Cambria" panose="02040503050406030204" pitchFamily="18" charset="0"/>
                <a:cs typeface="Arial" panose="020B0604020202020204" pitchFamily="34" charset="0"/>
              </a:rPr>
              <a:t>pseudo-foreign </a:t>
            </a:r>
            <a:r>
              <a:rPr lang="en-US" sz="1600" dirty="0">
                <a:latin typeface="Cambria" panose="02040503050406030204" pitchFamily="18" charset="0"/>
                <a:cs typeface="Arial" panose="020B0604020202020204" pitchFamily="34" charset="0"/>
              </a:rPr>
              <a:t>banks (those ultimately controlled by Russian capital</a:t>
            </a:r>
            <a:r>
              <a:rPr lang="en-US" sz="1600" dirty="0" smtClean="0">
                <a:latin typeface="Cambria" panose="02040503050406030204" pitchFamily="18" charset="0"/>
                <a:cs typeface="Arial" panose="020B0604020202020204" pitchFamily="34" charset="0"/>
              </a:rPr>
              <a:t>);</a:t>
            </a:r>
            <a:endParaRPr lang="en-US" sz="1600" dirty="0">
              <a:latin typeface="Cambria" panose="02040503050406030204" pitchFamily="18" charset="0"/>
              <a:cs typeface="Arial" panose="020B0604020202020204" pitchFamily="34" charset="0"/>
            </a:endParaRPr>
          </a:p>
          <a:p>
            <a:pPr eaLnBrk="1" hangingPunct="1">
              <a:spcBef>
                <a:spcPts val="0"/>
              </a:spcBef>
              <a:buFont typeface="Wingdings" panose="05000000000000000000" pitchFamily="2" charset="2"/>
              <a:buChar char="§"/>
              <a:defRPr/>
            </a:pPr>
            <a:r>
              <a:rPr lang="en-US" sz="1600" dirty="0" smtClean="0">
                <a:latin typeface="Cambria" panose="02040503050406030204" pitchFamily="18" charset="0"/>
                <a:cs typeface="Arial" panose="020B0604020202020204" pitchFamily="34" charset="0"/>
              </a:rPr>
              <a:t>banks owned by portfolio </a:t>
            </a:r>
            <a:r>
              <a:rPr lang="en-US" sz="1600" dirty="0">
                <a:latin typeface="Cambria" panose="02040503050406030204" pitchFamily="18" charset="0"/>
                <a:cs typeface="Arial" panose="020B0604020202020204" pitchFamily="34" charset="0"/>
              </a:rPr>
              <a:t>investors and non-banking </a:t>
            </a:r>
            <a:r>
              <a:rPr lang="en-US" sz="1600" dirty="0" smtClean="0">
                <a:latin typeface="Cambria" panose="02040503050406030204" pitchFamily="18" charset="0"/>
                <a:cs typeface="Arial" panose="020B0604020202020204" pitchFamily="34" charset="0"/>
              </a:rPr>
              <a:t>entities (private individuals, international institutions, development agencies, car manufacturers, clearing companies, securities firms, etc.).</a:t>
            </a:r>
            <a:endParaRPr lang="ru-RU" sz="1600" dirty="0" smtClean="0">
              <a:latin typeface="Cambria" panose="02040503050406030204" pitchFamily="18" charset="0"/>
              <a:cs typeface="Arial" panose="020B0604020202020204" pitchFamily="34" charset="0"/>
            </a:endParaRPr>
          </a:p>
          <a:p>
            <a:pPr eaLnBrk="1" hangingPunct="1">
              <a:spcBef>
                <a:spcPts val="0"/>
              </a:spcBef>
              <a:buFont typeface="Wingdings" panose="05000000000000000000" pitchFamily="2" charset="2"/>
              <a:buChar char="§"/>
              <a:defRPr/>
            </a:pPr>
            <a:endParaRPr lang="en-US" sz="1600" dirty="0">
              <a:latin typeface="Cambria" panose="02040503050406030204" pitchFamily="18" charset="0"/>
              <a:cs typeface="Arial" panose="020B0604020202020204" pitchFamily="34" charset="0"/>
            </a:endParaRPr>
          </a:p>
          <a:p>
            <a:pPr marL="395288" indent="-395288" eaLnBrk="1" hangingPunct="1">
              <a:spcBef>
                <a:spcPts val="0"/>
              </a:spcBef>
              <a:buNone/>
              <a:defRPr/>
            </a:pPr>
            <a:r>
              <a:rPr lang="en-US" sz="1400" dirty="0" smtClean="0">
                <a:latin typeface="Cambria" panose="02040503050406030204" pitchFamily="18" charset="0"/>
                <a:cs typeface="Arial" panose="020B0604020202020204" pitchFamily="34" charset="0"/>
              </a:rPr>
              <a:t>More detail</a:t>
            </a:r>
            <a:r>
              <a:rPr lang="en-US" sz="1400" dirty="0">
                <a:latin typeface="Cambria" panose="02040503050406030204" pitchFamily="18" charset="0"/>
                <a:cs typeface="Arial" panose="020B0604020202020204" pitchFamily="34" charset="0"/>
              </a:rPr>
              <a:t>: </a:t>
            </a:r>
            <a:r>
              <a:rPr lang="en-US" sz="1400" dirty="0" smtClean="0">
                <a:latin typeface="Cambria" panose="02040503050406030204" pitchFamily="18" charset="0"/>
                <a:cs typeface="Arial" panose="020B0604020202020204" pitchFamily="34" charset="0"/>
              </a:rPr>
              <a:t>Vernikov A. </a:t>
            </a:r>
            <a:r>
              <a:rPr lang="en-US" sz="1400" dirty="0">
                <a:latin typeface="Cambria" panose="02040503050406030204" pitchFamily="18" charset="0"/>
                <a:cs typeface="Arial" panose="020B0604020202020204" pitchFamily="34" charset="0"/>
              </a:rPr>
              <a:t>(2015), A guide to Russian bank data: Breaking down the sample of banks // SSRN Working Paper Series No 2600738. </a:t>
            </a:r>
            <a:endParaRPr lang="en-US" sz="1400" dirty="0" smtClean="0">
              <a:latin typeface="Cambria" panose="020405030504060302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7</a:t>
            </a:fld>
            <a:endParaRPr lang="ru-RU" sz="1600" dirty="0"/>
          </a:p>
        </p:txBody>
      </p:sp>
    </p:spTree>
    <p:extLst>
      <p:ext uri="{BB962C8B-B14F-4D97-AF65-F5344CB8AC3E}">
        <p14:creationId xmlns:p14="http://schemas.microsoft.com/office/powerpoint/2010/main" val="389496643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Preliminary statistics: Bank groups</a:t>
            </a:r>
            <a:endParaRPr lang="ru-RU" sz="2000" b="1"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8</a:t>
            </a:fld>
            <a:endParaRPr lang="ru-RU" sz="1600" dirty="0"/>
          </a:p>
        </p:txBody>
      </p:sp>
      <p:sp>
        <p:nvSpPr>
          <p:cNvPr id="2" name="Rectangle 1"/>
          <p:cNvSpPr/>
          <p:nvPr/>
        </p:nvSpPr>
        <p:spPr>
          <a:xfrm>
            <a:off x="611560" y="1628507"/>
            <a:ext cx="8352928" cy="584775"/>
          </a:xfrm>
          <a:prstGeom prst="rect">
            <a:avLst/>
          </a:prstGeom>
        </p:spPr>
        <p:txBody>
          <a:bodyPr wrap="square">
            <a:spAutoFit/>
          </a:bodyPr>
          <a:lstStyle/>
          <a:p>
            <a:r>
              <a:rPr lang="en-US" sz="1600" dirty="0">
                <a:latin typeface="Cambria" panose="02040503050406030204" pitchFamily="18" charset="0"/>
                <a:cs typeface="Arial" panose="020B0604020202020204" pitchFamily="34" charset="0"/>
              </a:rPr>
              <a:t>The breakdown of the sample of banks </a:t>
            </a:r>
            <a:r>
              <a:rPr lang="en-US" sz="1600" dirty="0" smtClean="0">
                <a:latin typeface="Cambria" panose="02040503050406030204" pitchFamily="18" charset="0"/>
                <a:cs typeface="Arial" panose="020B0604020202020204" pitchFamily="34" charset="0"/>
              </a:rPr>
              <a:t>(the number </a:t>
            </a:r>
            <a:r>
              <a:rPr lang="en-US" sz="1600" dirty="0">
                <a:latin typeface="Cambria" panose="02040503050406030204" pitchFamily="18" charset="0"/>
                <a:cs typeface="Arial" panose="020B0604020202020204" pitchFamily="34" charset="0"/>
              </a:rPr>
              <a:t>of banks and </a:t>
            </a:r>
            <a:r>
              <a:rPr lang="en-US" sz="1600" dirty="0" smtClean="0">
                <a:latin typeface="Cambria" panose="02040503050406030204" pitchFamily="18" charset="0"/>
                <a:cs typeface="Arial" panose="020B0604020202020204" pitchFamily="34" charset="0"/>
              </a:rPr>
              <a:t>the group’s </a:t>
            </a:r>
            <a:r>
              <a:rPr lang="en-US" sz="1600" dirty="0">
                <a:latin typeface="Cambria" panose="02040503050406030204" pitchFamily="18" charset="0"/>
                <a:cs typeface="Arial" panose="020B0604020202020204" pitchFamily="34" charset="0"/>
              </a:rPr>
              <a:t>share in total assets of the sample in </a:t>
            </a:r>
            <a:r>
              <a:rPr lang="en-US" sz="1600" dirty="0" smtClean="0">
                <a:latin typeface="Cambria" panose="02040503050406030204" pitchFamily="18" charset="0"/>
                <a:cs typeface="Arial" panose="020B0604020202020204" pitchFamily="34" charset="0"/>
              </a:rPr>
              <a:t>the respective </a:t>
            </a:r>
            <a:r>
              <a:rPr lang="en-US" sz="1600" dirty="0">
                <a:latin typeface="Cambria" panose="02040503050406030204" pitchFamily="18" charset="0"/>
                <a:cs typeface="Arial" panose="020B0604020202020204" pitchFamily="34" charset="0"/>
              </a:rPr>
              <a:t>quarter) </a:t>
            </a:r>
            <a:endParaRPr lang="ru-RU" sz="1600" dirty="0">
              <a:latin typeface="Cambria" panose="02040503050406030204" pitchFamily="18"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94426650"/>
              </p:ext>
            </p:extLst>
          </p:nvPr>
        </p:nvGraphicFramePr>
        <p:xfrm>
          <a:off x="683568" y="2276872"/>
          <a:ext cx="8280918" cy="4176463"/>
        </p:xfrm>
        <a:graphic>
          <a:graphicData uri="http://schemas.openxmlformats.org/drawingml/2006/table">
            <a:tbl>
              <a:tblPr firstRow="1" firstCol="1" bandRow="1">
                <a:tableStyleId>{5C22544A-7EE6-4342-B048-85BDC9FD1C3A}</a:tableStyleId>
              </a:tblPr>
              <a:tblGrid>
                <a:gridCol w="636267"/>
                <a:gridCol w="551286"/>
                <a:gridCol w="828671"/>
                <a:gridCol w="144016"/>
                <a:gridCol w="657929"/>
                <a:gridCol w="782231"/>
                <a:gridCol w="144016"/>
                <a:gridCol w="678949"/>
                <a:gridCol w="761211"/>
                <a:gridCol w="144016"/>
                <a:gridCol w="712315"/>
                <a:gridCol w="727845"/>
                <a:gridCol w="144016"/>
                <a:gridCol w="770378"/>
                <a:gridCol w="597772"/>
              </a:tblGrid>
              <a:tr h="800463">
                <a:tc rowSpan="2">
                  <a:txBody>
                    <a:bodyPr/>
                    <a:lstStyle/>
                    <a:p>
                      <a:pPr marL="0" indent="0" algn="just">
                        <a:lnSpc>
                          <a:spcPct val="100000"/>
                        </a:lnSpc>
                        <a:spcAft>
                          <a:spcPts val="0"/>
                        </a:spcAft>
                      </a:pPr>
                      <a:r>
                        <a:rPr lang="en-US" sz="1200" b="0" u="none" dirty="0">
                          <a:solidFill>
                            <a:schemeClr val="tx1"/>
                          </a:solidFill>
                          <a:effectLst/>
                          <a:latin typeface="Cambria" panose="02040503050406030204" pitchFamily="18" charset="0"/>
                          <a:cs typeface="Times New Roman" panose="02020603050405020304" pitchFamily="18" charset="0"/>
                        </a:rPr>
                        <a:t>Period</a:t>
                      </a:r>
                      <a:endParaRPr lang="ru-RU" sz="1200" b="0" u="none" dirty="0">
                        <a:solidFill>
                          <a:schemeClr val="tx1"/>
                        </a:solidFill>
                        <a:effectLst/>
                        <a:latin typeface="Cambria" panose="02040503050406030204" pitchFamily="18" charset="0"/>
                        <a:ea typeface="Calibri"/>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Core state-controlled banks (State-1)</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noFill/>
                  </a:tcPr>
                </a:tc>
                <a:tc gridSpan="2">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Other state-controlled banks (State-2)</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noFill/>
                  </a:tcPr>
                </a:tc>
                <a:tc gridSpan="2">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Domestic privately-owned banks (Private)</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noFill/>
                  </a:tcPr>
                </a:tc>
                <a:tc gridSpan="2">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Foreign subsidiary banks (Foreign)</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lnT w="12700" cap="flat" cmpd="sng" algn="ctr">
                      <a:solidFill>
                        <a:schemeClr val="tx1"/>
                      </a:solidFill>
                      <a:prstDash val="solid"/>
                      <a:round/>
                      <a:headEnd type="none" w="med" len="med"/>
                      <a:tailEnd type="none" w="med" len="med"/>
                    </a:lnT>
                    <a:noFill/>
                  </a:tcPr>
                </a:tc>
                <a:tc gridSpan="2">
                  <a:txBody>
                    <a:bodyPr/>
                    <a:lstStyle/>
                    <a:p>
                      <a:pPr marL="0" indent="0" algn="ctr" rtl="0" eaLnBrk="1" latinLnBrk="0" hangingPunct="1">
                        <a:lnSpc>
                          <a:spcPct val="100000"/>
                        </a:lnSpc>
                        <a:spcAft>
                          <a:spcPts val="0"/>
                        </a:spcAft>
                      </a:pPr>
                      <a:r>
                        <a:rPr kumimoji="0" lang="en-US" sz="1200" b="0" u="none" kern="1200" dirty="0">
                          <a:solidFill>
                            <a:schemeClr val="tx1"/>
                          </a:solidFill>
                          <a:effectLst/>
                          <a:latin typeface="Cambria" panose="02040503050406030204" pitchFamily="18" charset="0"/>
                          <a:ea typeface="+mn-ea"/>
                          <a:cs typeface="Times New Roman" panose="02020603050405020304" pitchFamily="18" charset="0"/>
                        </a:rPr>
                        <a:t>Total</a:t>
                      </a:r>
                      <a:endParaRPr kumimoji="0" lang="ru-RU" sz="1200" b="0"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337600">
                <a:tc vMerge="1">
                  <a:txBody>
                    <a:bodyPr/>
                    <a:lstStyle/>
                    <a:p>
                      <a:endParaRPr lang="ru-RU"/>
                    </a:p>
                  </a:txBody>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No.</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1" u="none"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1" u="none" kern="1200" dirty="0" err="1">
                          <a:solidFill>
                            <a:schemeClr val="tx1"/>
                          </a:solidFill>
                          <a:effectLst/>
                          <a:latin typeface="Cambria" panose="02040503050406030204" pitchFamily="18" charset="0"/>
                          <a:ea typeface="+mn-ea"/>
                          <a:cs typeface="Times New Roman" panose="02020603050405020304" pitchFamily="18" charset="0"/>
                        </a:rPr>
                        <a:t>No</a:t>
                      </a:r>
                      <a:r>
                        <a:rPr kumimoji="0" lang="ru-RU" sz="1200" b="1" u="none" kern="1200" dirty="0">
                          <a:solidFill>
                            <a:schemeClr val="tx1"/>
                          </a:solidFill>
                          <a:effectLst/>
                          <a:latin typeface="Cambria" panose="02040503050406030204" pitchFamily="18" charset="0"/>
                          <a:ea typeface="+mn-ea"/>
                          <a:cs typeface="Times New Roman" panose="02020603050405020304" pitchFamily="18" charset="0"/>
                        </a:rPr>
                        <a:t>.</a:t>
                      </a: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No.</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No.</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 </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No.</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en-US" sz="1200" b="1" u="none" kern="1200" dirty="0">
                          <a:solidFill>
                            <a:schemeClr val="tx1"/>
                          </a:solidFill>
                          <a:effectLst/>
                          <a:latin typeface="Cambria" panose="02040503050406030204" pitchFamily="18" charset="0"/>
                          <a:ea typeface="+mn-ea"/>
                          <a:cs typeface="Times New Roman" panose="02020603050405020304" pitchFamily="18" charset="0"/>
                        </a:rPr>
                        <a:t>%</a:t>
                      </a:r>
                      <a:endParaRPr kumimoji="0" lang="ru-RU" sz="1200" b="1" u="none"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4Q2005</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36.8</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28</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11.7</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745</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41.7</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27</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9.8</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803</a:t>
                      </a:r>
                    </a:p>
                  </a:txBody>
                  <a:tcPr marL="56575" marR="56575" marT="0" marB="0" anchor="ctr">
                    <a:lnT w="12700" cap="flat" cmpd="sng" algn="ctr">
                      <a:solidFill>
                        <a:schemeClr val="tx1"/>
                      </a:solidFill>
                      <a:prstDash val="solid"/>
                      <a:round/>
                      <a:headEnd type="none" w="med" len="med"/>
                      <a:tailEnd type="none" w="med" len="med"/>
                    </a:lnT>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lnT w="12700" cap="flat" cmpd="sng" algn="ctr">
                      <a:solidFill>
                        <a:schemeClr val="tx1"/>
                      </a:solidFill>
                      <a:prstDash val="solid"/>
                      <a:round/>
                      <a:headEnd type="none" w="med" len="med"/>
                      <a:tailEnd type="none" w="med" len="med"/>
                    </a:lnT>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4Q2006</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35.0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12.7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865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42.5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27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9.8</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925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4Q2007</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36.7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12.0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891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39.9</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961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4Q2008</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38.3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17.7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871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32.1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11.9</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956</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4Q2009</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39.8</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46</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18.5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920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31.3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46</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1015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4Q2010</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39.4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17.4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908</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33.1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48</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4Q2011</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40.8</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17.5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880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32.0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965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4Q2012</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41.5</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36</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17.0</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857</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32.4</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43</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9.1</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939</a:t>
                      </a:r>
                    </a:p>
                  </a:txBody>
                  <a:tcPr marL="56575" marR="56575" marT="0" marB="0" anchor="ctr">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noFill/>
                  </a:tcPr>
                </a:tc>
              </a:tr>
              <a:tr h="337600">
                <a:tc>
                  <a:txBody>
                    <a:bodyPr/>
                    <a:lstStyle/>
                    <a:p>
                      <a:pPr marL="0" indent="0" algn="just" rtl="0" eaLnBrk="1" latinLnBrk="0" hangingPunct="1">
                        <a:lnSpc>
                          <a:spcPct val="100000"/>
                        </a:lnSpc>
                        <a:spcAft>
                          <a:spcPts val="0"/>
                        </a:spcAft>
                      </a:pPr>
                      <a:r>
                        <a:rPr kumimoji="0" lang="en-US" sz="1200" b="0" kern="1200" dirty="0">
                          <a:solidFill>
                            <a:schemeClr val="tx1"/>
                          </a:solidFill>
                          <a:effectLst/>
                          <a:latin typeface="Cambria" panose="02040503050406030204" pitchFamily="18" charset="0"/>
                          <a:ea typeface="+mn-ea"/>
                          <a:cs typeface="Times New Roman" panose="02020603050405020304" pitchFamily="18" charset="0"/>
                        </a:rPr>
                        <a:t>4Q2013</a:t>
                      </a:r>
                      <a:endParaRPr kumimoji="0" lang="ru-RU" sz="1200" b="0" kern="1200" dirty="0">
                        <a:solidFill>
                          <a:schemeClr val="tx1"/>
                        </a:solidFill>
                        <a:effectLst/>
                        <a:latin typeface="Cambria" panose="02040503050406030204" pitchFamily="18" charset="0"/>
                        <a:ea typeface="+mn-ea"/>
                        <a:cs typeface="Times New Roman" panose="02020603050405020304" pitchFamily="18" charset="0"/>
                      </a:endParaRP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3</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42.6</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36</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17.7</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820</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31.7</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42</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8.0</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a:solidFill>
                            <a:schemeClr val="tx1"/>
                          </a:solidFill>
                          <a:effectLst/>
                          <a:latin typeface="Cambria" panose="02040503050406030204" pitchFamily="18" charset="0"/>
                          <a:ea typeface="+mn-ea"/>
                          <a:cs typeface="Times New Roman" panose="02020603050405020304" pitchFamily="18" charset="0"/>
                        </a:rPr>
                        <a:t> </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901</a:t>
                      </a:r>
                    </a:p>
                  </a:txBody>
                  <a:tcPr marL="56575" marR="56575" marT="0" marB="0" anchor="ctr">
                    <a:lnB w="12700" cap="flat" cmpd="sng" algn="ctr">
                      <a:solidFill>
                        <a:schemeClr val="tx1"/>
                      </a:solidFill>
                      <a:prstDash val="solid"/>
                      <a:round/>
                      <a:headEnd type="none" w="med" len="med"/>
                      <a:tailEnd type="none" w="med" len="med"/>
                    </a:lnB>
                    <a:noFill/>
                  </a:tcPr>
                </a:tc>
                <a:tc>
                  <a:txBody>
                    <a:bodyPr/>
                    <a:lstStyle/>
                    <a:p>
                      <a:pPr marL="0" indent="0" algn="ctr" rtl="0" eaLnBrk="1" latinLnBrk="0" hangingPunct="1">
                        <a:lnSpc>
                          <a:spcPct val="100000"/>
                        </a:lnSpc>
                        <a:spcAft>
                          <a:spcPts val="0"/>
                        </a:spcAft>
                      </a:pPr>
                      <a:r>
                        <a:rPr kumimoji="0" lang="ru-RU" sz="1200" b="0" kern="1200" dirty="0">
                          <a:solidFill>
                            <a:schemeClr val="tx1"/>
                          </a:solidFill>
                          <a:effectLst/>
                          <a:latin typeface="Cambria" panose="02040503050406030204" pitchFamily="18" charset="0"/>
                          <a:ea typeface="+mn-ea"/>
                          <a:cs typeface="Times New Roman" panose="02020603050405020304" pitchFamily="18" charset="0"/>
                        </a:rPr>
                        <a:t>100.0</a:t>
                      </a:r>
                    </a:p>
                  </a:txBody>
                  <a:tcPr marL="56575" marR="56575" marT="0" marB="0" anchor="ct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2363247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z="2000" b="1" dirty="0" smtClean="0">
                <a:solidFill>
                  <a:schemeClr val="tx1"/>
                </a:solidFill>
                <a:latin typeface="Cambria" panose="02040503050406030204" pitchFamily="18" charset="0"/>
              </a:rPr>
              <a:t>Empirical strategy (1</a:t>
            </a:r>
            <a:r>
              <a:rPr lang="en-US" sz="2000" b="1" dirty="0" smtClean="0">
                <a:solidFill>
                  <a:schemeClr val="tx1"/>
                </a:solidFill>
                <a:latin typeface="Cambria" panose="02040503050406030204" pitchFamily="18" charset="0"/>
              </a:rPr>
              <a:t>): </a:t>
            </a:r>
            <a:r>
              <a:rPr lang="en-US" sz="2000" b="1" dirty="0">
                <a:solidFill>
                  <a:schemeClr val="tx1"/>
                </a:solidFill>
                <a:latin typeface="Cambria" panose="02040503050406030204" pitchFamily="18" charset="0"/>
              </a:rPr>
              <a:t>two-step vs. one-step</a:t>
            </a:r>
            <a:endParaRPr lang="ru-RU" sz="2000" b="1" dirty="0">
              <a:solidFill>
                <a:schemeClr val="tx1"/>
              </a:solidFill>
              <a:latin typeface="Cambria" panose="02040503050406030204" pitchFamily="18" charset="0"/>
            </a:endParaRPr>
          </a:p>
        </p:txBody>
      </p:sp>
      <p:sp>
        <p:nvSpPr>
          <p:cNvPr id="2" name="Text Placeholder 1"/>
          <p:cNvSpPr>
            <a:spLocks noGrp="1"/>
          </p:cNvSpPr>
          <p:nvPr>
            <p:ph sz="quarter" idx="1"/>
          </p:nvPr>
        </p:nvSpPr>
        <p:spPr>
          <a:xfrm>
            <a:off x="612648" y="1628800"/>
            <a:ext cx="8153400" cy="4824536"/>
          </a:xfrm>
        </p:spPr>
        <p:txBody>
          <a:bodyPr/>
          <a:lstStyle/>
          <a:p>
            <a:pPr marL="342900" indent="-342900" algn="just" eaLnBrk="1" hangingPunct="1">
              <a:spcBef>
                <a:spcPts val="0"/>
              </a:spcBef>
              <a:spcAft>
                <a:spcPts val="600"/>
              </a:spcAft>
              <a:buClrTx/>
              <a:buSzPct val="100000"/>
              <a:buFont typeface="+mj-lt"/>
              <a:buAutoNum type="arabicPeriod"/>
              <a:defRPr/>
            </a:pPr>
            <a:r>
              <a:rPr lang="en-US" sz="1800" dirty="0" smtClean="0">
                <a:latin typeface="Cambria" panose="02040503050406030204" pitchFamily="18" charset="0"/>
              </a:rPr>
              <a:t>Two-step </a:t>
            </a:r>
            <a:r>
              <a:rPr lang="en-US" sz="1800" dirty="0">
                <a:latin typeface="Cambria" panose="02040503050406030204" pitchFamily="18" charset="0"/>
              </a:rPr>
              <a:t>approach (</a:t>
            </a:r>
            <a:r>
              <a:rPr lang="en-US" sz="1800" dirty="0" err="1">
                <a:latin typeface="Cambria" panose="02040503050406030204" pitchFamily="18" charset="0"/>
              </a:rPr>
              <a:t>Maudos</a:t>
            </a:r>
            <a:r>
              <a:rPr lang="en-US" sz="1800" dirty="0">
                <a:latin typeface="Cambria" panose="02040503050406030204" pitchFamily="18" charset="0"/>
              </a:rPr>
              <a:t> and </a:t>
            </a:r>
            <a:r>
              <a:rPr lang="en-US" sz="1800" dirty="0" err="1">
                <a:latin typeface="Cambria" panose="02040503050406030204" pitchFamily="18" charset="0"/>
              </a:rPr>
              <a:t>Fernández</a:t>
            </a:r>
            <a:r>
              <a:rPr lang="en-US" sz="1800" dirty="0">
                <a:latin typeface="Cambria" panose="02040503050406030204" pitchFamily="18" charset="0"/>
              </a:rPr>
              <a:t> de Guevara, 2007; </a:t>
            </a:r>
            <a:r>
              <a:rPr lang="en-US" sz="1800" dirty="0" err="1">
                <a:latin typeface="Cambria" panose="02040503050406030204" pitchFamily="18" charset="0"/>
              </a:rPr>
              <a:t>Solís</a:t>
            </a:r>
            <a:r>
              <a:rPr lang="en-US" sz="1800" dirty="0">
                <a:latin typeface="Cambria" panose="02040503050406030204" pitchFamily="18" charset="0"/>
              </a:rPr>
              <a:t> and </a:t>
            </a:r>
            <a:r>
              <a:rPr lang="en-US" sz="1800" dirty="0" err="1">
                <a:latin typeface="Cambria" panose="02040503050406030204" pitchFamily="18" charset="0"/>
              </a:rPr>
              <a:t>Maudos</a:t>
            </a:r>
            <a:r>
              <a:rPr lang="en-US" sz="1800" dirty="0">
                <a:latin typeface="Cambria" panose="02040503050406030204" pitchFamily="18" charset="0"/>
              </a:rPr>
              <a:t>, 2008; Berger et al. 2009; Turk </a:t>
            </a:r>
            <a:r>
              <a:rPr lang="en-US" sz="1800" dirty="0" err="1">
                <a:latin typeface="Cambria" panose="02040503050406030204" pitchFamily="18" charset="0"/>
              </a:rPr>
              <a:t>Ariss</a:t>
            </a:r>
            <a:r>
              <a:rPr lang="en-US" sz="1800" dirty="0">
                <a:latin typeface="Cambria" panose="02040503050406030204" pitchFamily="18" charset="0"/>
              </a:rPr>
              <a:t>, 2010): estimate (1) bank-level efficiency scores econometrically and then (2) its </a:t>
            </a:r>
            <a:r>
              <a:rPr lang="en-US" sz="1800" dirty="0" smtClean="0">
                <a:latin typeface="Cambria" panose="02040503050406030204" pitchFamily="18" charset="0"/>
              </a:rPr>
              <a:t>determinants</a:t>
            </a:r>
          </a:p>
          <a:p>
            <a:pPr marL="342900" indent="-342900" algn="just" eaLnBrk="1" hangingPunct="1">
              <a:spcBef>
                <a:spcPts val="0"/>
              </a:spcBef>
              <a:spcAft>
                <a:spcPts val="600"/>
              </a:spcAft>
              <a:buClrTx/>
              <a:buSzPct val="100000"/>
              <a:buFont typeface="+mj-lt"/>
              <a:buAutoNum type="arabicPeriod"/>
              <a:defRPr/>
            </a:pPr>
            <a:r>
              <a:rPr lang="en-US" sz="1800" dirty="0" smtClean="0">
                <a:latin typeface="Cambria" panose="02040503050406030204" pitchFamily="18" charset="0"/>
              </a:rPr>
              <a:t>Wang </a:t>
            </a:r>
            <a:r>
              <a:rPr lang="en-US" sz="1800" dirty="0">
                <a:latin typeface="Cambria" panose="02040503050406030204" pitchFamily="18" charset="0"/>
              </a:rPr>
              <a:t>and Schmidt (2002): at step (1) efficiency scores are supposed to be one-sided, but at step (2) – two-sided </a:t>
            </a:r>
            <a:r>
              <a:rPr lang="en-US" sz="1800" dirty="0" smtClean="0">
                <a:latin typeface="Cambria" panose="02040503050406030204" pitchFamily="18" charset="0"/>
              </a:rPr>
              <a:t>variable, which yields </a:t>
            </a:r>
            <a:r>
              <a:rPr lang="en-US" sz="1800" dirty="0">
                <a:latin typeface="Cambria" panose="02040503050406030204" pitchFamily="18" charset="0"/>
              </a:rPr>
              <a:t>biased estimation </a:t>
            </a:r>
            <a:r>
              <a:rPr lang="en-US" sz="1800" dirty="0" smtClean="0">
                <a:latin typeface="Cambria" panose="02040503050406030204" pitchFamily="18" charset="0"/>
              </a:rPr>
              <a:t>results</a:t>
            </a:r>
          </a:p>
          <a:p>
            <a:pPr marL="342900" indent="-342900" algn="just" eaLnBrk="1" hangingPunct="1">
              <a:spcBef>
                <a:spcPts val="0"/>
              </a:spcBef>
              <a:spcAft>
                <a:spcPts val="600"/>
              </a:spcAft>
              <a:buClrTx/>
              <a:buSzPct val="100000"/>
              <a:buFont typeface="+mj-lt"/>
              <a:buAutoNum type="arabicPeriod"/>
              <a:defRPr/>
            </a:pPr>
            <a:r>
              <a:rPr lang="en-US" sz="1800" dirty="0" err="1" smtClean="0">
                <a:latin typeface="Cambria" panose="02040503050406030204" pitchFamily="18" charset="0"/>
              </a:rPr>
              <a:t>Battesse</a:t>
            </a:r>
            <a:r>
              <a:rPr lang="en-US" sz="1800" dirty="0" smtClean="0">
                <a:latin typeface="Cambria" panose="02040503050406030204" pitchFamily="18" charset="0"/>
              </a:rPr>
              <a:t> </a:t>
            </a:r>
            <a:r>
              <a:rPr lang="en-US" sz="1800" dirty="0">
                <a:latin typeface="Cambria" panose="02040503050406030204" pitchFamily="18" charset="0"/>
              </a:rPr>
              <a:t>and </a:t>
            </a:r>
            <a:r>
              <a:rPr lang="en-US" sz="1800" dirty="0" err="1">
                <a:latin typeface="Cambria" panose="02040503050406030204" pitchFamily="18" charset="0"/>
              </a:rPr>
              <a:t>Coelli</a:t>
            </a:r>
            <a:r>
              <a:rPr lang="en-US" sz="1800" dirty="0">
                <a:latin typeface="Cambria" panose="02040503050406030204" pitchFamily="18" charset="0"/>
              </a:rPr>
              <a:t> (1995) propose a one-step approach for stochastic frontier analysis (SFA): estimate (1) and (2) </a:t>
            </a:r>
            <a:r>
              <a:rPr lang="en-US" sz="1800" dirty="0" smtClean="0">
                <a:latin typeface="Cambria" panose="02040503050406030204" pitchFamily="18" charset="0"/>
              </a:rPr>
              <a:t>simultaneously</a:t>
            </a:r>
          </a:p>
          <a:p>
            <a:pPr marL="342900" indent="-342900" algn="just" eaLnBrk="1" hangingPunct="1">
              <a:spcBef>
                <a:spcPts val="0"/>
              </a:spcBef>
              <a:spcAft>
                <a:spcPts val="600"/>
              </a:spcAft>
              <a:buClrTx/>
              <a:buSzPct val="100000"/>
              <a:buFont typeface="+mj-lt"/>
              <a:buAutoNum type="arabicPeriod"/>
              <a:defRPr/>
            </a:pPr>
            <a:r>
              <a:rPr lang="en-US" sz="1800" dirty="0" smtClean="0">
                <a:latin typeface="Cambria" panose="02040503050406030204" pitchFamily="18" charset="0"/>
              </a:rPr>
              <a:t>One-step </a:t>
            </a:r>
            <a:r>
              <a:rPr lang="en-US" sz="1800" dirty="0">
                <a:latin typeface="Cambria" panose="02040503050406030204" pitchFamily="18" charset="0"/>
              </a:rPr>
              <a:t>approach (Bonin et al., 2005; Karas et al., </a:t>
            </a:r>
            <a:r>
              <a:rPr lang="en-US" sz="1800" dirty="0" smtClean="0">
                <a:latin typeface="Cambria" panose="02040503050406030204" pitchFamily="18" charset="0"/>
              </a:rPr>
              <a:t>2010)</a:t>
            </a:r>
          </a:p>
          <a:p>
            <a:pPr marL="342900" indent="-342900" algn="just" eaLnBrk="1" hangingPunct="1">
              <a:spcBef>
                <a:spcPts val="0"/>
              </a:spcBef>
              <a:spcAft>
                <a:spcPts val="600"/>
              </a:spcAft>
              <a:buClrTx/>
              <a:buSzPct val="100000"/>
              <a:buFont typeface="+mj-lt"/>
              <a:buAutoNum type="arabicPeriod"/>
              <a:defRPr/>
            </a:pPr>
            <a:r>
              <a:rPr lang="en-US" sz="1800" dirty="0" smtClean="0">
                <a:latin typeface="Cambria" panose="02040503050406030204" pitchFamily="18" charset="0"/>
              </a:rPr>
              <a:t>We </a:t>
            </a:r>
            <a:r>
              <a:rPr lang="en-US" sz="1800" dirty="0">
                <a:latin typeface="Cambria" panose="02040503050406030204" pitchFamily="18" charset="0"/>
              </a:rPr>
              <a:t>choose two-step approach for basic estimations and one-step alternative – for robustness checks</a:t>
            </a:r>
            <a:endParaRPr lang="en-US" sz="1800" dirty="0">
              <a:latin typeface="Cambria" panose="02040503050406030204" pitchFamily="18" charset="0"/>
            </a:endParaRPr>
          </a:p>
        </p:txBody>
      </p:sp>
      <p:sp>
        <p:nvSpPr>
          <p:cNvPr id="5" name="Slide Number Placeholder 4"/>
          <p:cNvSpPr>
            <a:spLocks noGrp="1"/>
          </p:cNvSpPr>
          <p:nvPr>
            <p:ph type="sldNum" sz="quarter" idx="12"/>
          </p:nvPr>
        </p:nvSpPr>
        <p:spPr/>
        <p:txBody>
          <a:bodyPr>
            <a:noAutofit/>
          </a:bodyPr>
          <a:lstStyle/>
          <a:p>
            <a:pPr>
              <a:defRPr/>
            </a:pPr>
            <a:fld id="{83D8E278-E1EE-47D3-BD90-923F8B33CD24}" type="slidenum">
              <a:rPr lang="ru-RU" sz="1600" smtClean="0"/>
              <a:pPr>
                <a:defRPr/>
              </a:pPr>
              <a:t>9</a:t>
            </a:fld>
            <a:endParaRPr lang="ru-RU" sz="1600" dirty="0"/>
          </a:p>
        </p:txBody>
      </p:sp>
      <p:sp>
        <p:nvSpPr>
          <p:cNvPr id="4" name="Rectangle 1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66267126"/>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4325</TotalTime>
  <Words>3266</Words>
  <Application>Microsoft Office PowerPoint</Application>
  <PresentationFormat>Экран (4:3)</PresentationFormat>
  <Paragraphs>945</Paragraphs>
  <Slides>27</Slides>
  <Notes>25</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8" baseType="lpstr">
      <vt:lpstr>ＭＳ Ｐゴシック</vt:lpstr>
      <vt:lpstr>Aharoni</vt:lpstr>
      <vt:lpstr>Arial</vt:lpstr>
      <vt:lpstr>Calibri</vt:lpstr>
      <vt:lpstr>Cambria</vt:lpstr>
      <vt:lpstr>Times New Roman</vt:lpstr>
      <vt:lpstr>Tw Cen MT</vt:lpstr>
      <vt:lpstr>Wingdings</vt:lpstr>
      <vt:lpstr>Wingdings 2</vt:lpstr>
      <vt:lpstr>Обычная</vt:lpstr>
      <vt:lpstr>Equation</vt:lpstr>
      <vt:lpstr>Bank ownership and cost efficiency in Russia,  revisited   Mikhail Mamonov, Center for Macroeconomic Analysis and Short-Term Forecasting (CMASF); Russian Academy of Sciences – Institute for Economic Forecasting; National Research University Higher School of Economics (Moscow)  Andrei Vernikov National Research University Higher School of Economics;  Russian Academy of Sciences - Institute of Economics (Moscow)</vt:lpstr>
      <vt:lpstr>Motivation</vt:lpstr>
      <vt:lpstr>Revaluations: Is it important to account for them? (1)</vt:lpstr>
      <vt:lpstr>Revaluations: Is it important to account for them? (2)</vt:lpstr>
      <vt:lpstr>Objective</vt:lpstr>
      <vt:lpstr>Data</vt:lpstr>
      <vt:lpstr>Bank grouping</vt:lpstr>
      <vt:lpstr>Preliminary statistics: Bank groups</vt:lpstr>
      <vt:lpstr>Empirical strategy (1): two-step vs. one-step</vt:lpstr>
      <vt:lpstr>Empirical strategy (2): outline</vt:lpstr>
      <vt:lpstr>Empirical strategy (3): details</vt:lpstr>
      <vt:lpstr>Preliminary statistics: translog cost function</vt:lpstr>
      <vt:lpstr>Estimation results 1/2: bank-level cost efficiency</vt:lpstr>
      <vt:lpstr>Estimation results 2/2: group-level cost efficiency in dynamics</vt:lpstr>
      <vt:lpstr>GMM estimation results 1/3: what explains the within- and between-group heterogeneity of cost efficiency? Dependent variable: SFA cost efficiency score </vt:lpstr>
      <vt:lpstr>GMM estimation results 2/3: Ranking of group-level cost efficiencies based on heterogeneity factor No.1 (equity-to-assets ratio, ETA)</vt:lpstr>
      <vt:lpstr>GMM estimation results 3/3: Ranking of group-level cost efficiencies based on heterogeneity factor No.2 (loans-to-assets ratio, LTA)</vt:lpstr>
      <vt:lpstr>Robustness check: Overview</vt:lpstr>
      <vt:lpstr>Robustness check: Banks groups’ SFA scores re-estimated 1/3</vt:lpstr>
      <vt:lpstr>Robustness check: Banks groups’ SFA scores re-estimated 2/3</vt:lpstr>
      <vt:lpstr>Robustness check: Banks groups’ SFA scores re-estimated 3/3</vt:lpstr>
      <vt:lpstr>Robustness check: IV-Tobit estimation results 1/2 Ranking of group-level cost efficiencies based on heterogeneity factor No.1 (equity-to-assets ratio, ETA)</vt:lpstr>
      <vt:lpstr>Robustness check: IV-Tobit estimation results 2/2 Ranking of group-level cost efficiencies based on heterogeneity factor No.2 (loans-to-assets ratio, LTA)</vt:lpstr>
      <vt:lpstr>Reality check: What’s wrong with foreign banks in Russia?</vt:lpstr>
      <vt:lpstr>Conclusions 1/2</vt:lpstr>
      <vt:lpstr>Conclusions 2/2</vt:lpstr>
      <vt:lpstr>Thank you for your attention!    Mikhail Mamonov Center for Macroeconomic Analysis and Short-Term Forecasting (CMASF); Russian Academy of Sciences - Institute fOR Economic Forecasting; National Research University Higher School of Economics (Moscow, Russia). Email: mmamonov@forecast.ru  Andrei Vernikov National Research University Higher School of Economics;  Russian Academy of Sciences - Institute of Economics (Moscow, Russia).  Email: avernikov@hse.ru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ownership and cost efficiency</dc:title>
  <dc:creator>Andrei Vernikov;Михаил Мамонов</dc:creator>
  <cp:lastModifiedBy>User</cp:lastModifiedBy>
  <cp:revision>1366</cp:revision>
  <dcterms:created xsi:type="dcterms:W3CDTF">2008-01-09T18:40:51Z</dcterms:created>
  <dcterms:modified xsi:type="dcterms:W3CDTF">2015-06-21T17:06:11Z</dcterms:modified>
</cp:coreProperties>
</file>