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</p:sldMasterIdLst>
  <p:notesMasterIdLst>
    <p:notesMasterId r:id="rId45"/>
  </p:notesMasterIdLst>
  <p:handoutMasterIdLst>
    <p:handoutMasterId r:id="rId46"/>
  </p:handoutMasterIdLst>
  <p:sldIdLst>
    <p:sldId id="377" r:id="rId4"/>
    <p:sldId id="316" r:id="rId5"/>
    <p:sldId id="265" r:id="rId6"/>
    <p:sldId id="333" r:id="rId7"/>
    <p:sldId id="390" r:id="rId8"/>
    <p:sldId id="389" r:id="rId9"/>
    <p:sldId id="373" r:id="rId10"/>
    <p:sldId id="267" r:id="rId11"/>
    <p:sldId id="334" r:id="rId12"/>
    <p:sldId id="268" r:id="rId13"/>
    <p:sldId id="319" r:id="rId14"/>
    <p:sldId id="335" r:id="rId15"/>
    <p:sldId id="271" r:id="rId16"/>
    <p:sldId id="336" r:id="rId17"/>
    <p:sldId id="337" r:id="rId18"/>
    <p:sldId id="372" r:id="rId19"/>
    <p:sldId id="274" r:id="rId20"/>
    <p:sldId id="391" r:id="rId21"/>
    <p:sldId id="275" r:id="rId22"/>
    <p:sldId id="277" r:id="rId23"/>
    <p:sldId id="320" r:id="rId24"/>
    <p:sldId id="371" r:id="rId25"/>
    <p:sldId id="343" r:id="rId26"/>
    <p:sldId id="289" r:id="rId27"/>
    <p:sldId id="290" r:id="rId28"/>
    <p:sldId id="345" r:id="rId29"/>
    <p:sldId id="346" r:id="rId30"/>
    <p:sldId id="347" r:id="rId31"/>
    <p:sldId id="295" r:id="rId32"/>
    <p:sldId id="374" r:id="rId33"/>
    <p:sldId id="348" r:id="rId34"/>
    <p:sldId id="349" r:id="rId35"/>
    <p:sldId id="300" r:id="rId36"/>
    <p:sldId id="301" r:id="rId37"/>
    <p:sldId id="376" r:id="rId38"/>
    <p:sldId id="354" r:id="rId39"/>
    <p:sldId id="307" r:id="rId40"/>
    <p:sldId id="401" r:id="rId41"/>
    <p:sldId id="327" r:id="rId42"/>
    <p:sldId id="314" r:id="rId43"/>
    <p:sldId id="406" r:id="rId44"/>
  </p:sldIdLst>
  <p:sldSz cx="9144000" cy="6858000" type="screen4x3"/>
  <p:notesSz cx="6794500" cy="99314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. de Lezenne Coulander" initials="J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EF"/>
    <a:srgbClr val="CC0000"/>
    <a:srgbClr val="00642D"/>
    <a:srgbClr val="4AAD23"/>
    <a:srgbClr val="00CC00"/>
    <a:srgbClr val="76CA06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4660"/>
  </p:normalViewPr>
  <p:slideViewPr>
    <p:cSldViewPr>
      <p:cViewPr>
        <p:scale>
          <a:sx n="70" d="100"/>
          <a:sy n="70" d="100"/>
        </p:scale>
        <p:origin x="-276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74E21-9BED-4AE6-9DE4-B1FC9681EE60}" type="datetimeFigureOut">
              <a:rPr lang="nl-NL" smtClean="0"/>
              <a:t>19-9-2015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95FCB-4C05-4F22-987C-9C5D0B14104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7024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106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F16EAF-25A6-47A4-9CC8-6A49CF4060B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5313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928B7D1B-4F85-4326-9FF9-F30430E9A456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1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91B898E6-0370-4138-9982-34FAAE9FDB3E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17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91B898E6-0370-4138-9982-34FAAE9FDB3E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18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951EE67A-DFD5-4CB6-9435-870244B6A509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19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85A98E23-4C74-4CF2-8166-B9F4C32FDFC8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20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Education intro slide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FAB5CB14-D7BB-4D84-9314-76424F49C12D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24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9BFE192E-8BC3-45B1-8020-61E0A4B19C80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25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D1C2899A-7D34-4D02-B21E-E96508FFBF24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29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Research intro slide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EBF7AA33-118D-488F-8756-9C3A1F1A023A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3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703F6441-1C0D-4F34-AA1F-161EB3F1ABCD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33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75F74906-ECD5-4DD3-BDC3-6ECD464A08D1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34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Ambiance intro slide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7DE48EBB-EA87-45FC-9511-68D3A4B08F6A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37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Corporate links intro slide: </a:t>
            </a:r>
            <a:r>
              <a:rPr lang="en-GB" dirty="0" err="1" smtClean="0"/>
              <a:t>Timo</a:t>
            </a:r>
            <a:r>
              <a:rPr lang="en-GB" dirty="0" smtClean="0"/>
              <a:t> </a:t>
            </a:r>
            <a:r>
              <a:rPr lang="en-GB" dirty="0" err="1" smtClean="0"/>
              <a:t>Huges</a:t>
            </a:r>
            <a:r>
              <a:rPr lang="en-GB" dirty="0" smtClean="0"/>
              <a:t>, President and director of NS, and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Dertje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Meijer, CEO Port of Amsterdam,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both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FEB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alumni, open 2014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academic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year</a:t>
            </a:r>
            <a:endParaRPr lang="en-GB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CC256E5E-56DF-4774-8DD3-63E1558A49DA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40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D17787B8-B808-4738-88A9-FDBDD1C5B96A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5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University intro</a:t>
            </a:r>
            <a:r>
              <a:rPr lang="en-GB" baseline="0" dirty="0" smtClean="0"/>
              <a:t> slide</a:t>
            </a:r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CD834FFF-08BC-4AC9-8E91-AF14322B7A94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8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83A27F6E-16F7-4F16-A636-88B2524B283B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10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4533E24B-4A68-4BB3-85F7-329D307C860B}" type="slidenum">
              <a:rPr lang="nl-NL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13</a:t>
            </a:fld>
            <a:endParaRPr lang="nl-NL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Faculty intro slide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hyperlink" Target="http://www.rug.nl/feb/aacsb" TargetMode="External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84288"/>
            <a:ext cx="9144000" cy="1082550"/>
          </a:xfrm>
          <a:solidFill>
            <a:srgbClr val="505050"/>
          </a:solidFill>
        </p:spPr>
        <p:txBody>
          <a:bodyPr lIns="981950" tIns="216000" rIns="268265" bIns="216000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035425"/>
            <a:ext cx="9140825" cy="1905000"/>
          </a:xfrm>
        </p:spPr>
        <p:txBody>
          <a:bodyPr rIns="267843"/>
          <a:lstStyle>
            <a:lvl1pPr marL="0" indent="0">
              <a:buFont typeface="Verdana" pitchFamily="34" charset="0"/>
              <a:buNone/>
              <a:defRPr sz="19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17588"/>
            <a:ext cx="9140825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06" name="shape_Transparantie"/>
          <p:cNvSpPr>
            <a:spLocks noChangeArrowheads="1"/>
          </p:cNvSpPr>
          <p:nvPr/>
        </p:nvSpPr>
        <p:spPr bwMode="auto">
          <a:xfrm>
            <a:off x="127000" y="0"/>
            <a:ext cx="254000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shade val="45882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05" name="shape_TransFollower"/>
          <p:cNvSpPr>
            <a:spLocks noChangeArrowheads="1"/>
          </p:cNvSpPr>
          <p:nvPr/>
        </p:nvSpPr>
        <p:spPr bwMode="auto">
          <a:xfrm>
            <a:off x="0" y="0"/>
            <a:ext cx="127000" cy="1017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4109" name="LogoSlash_01" descr="SLASHTRAN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3"/>
            <a:ext cx="414338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LogoSlash_02" descr="SLASHTRANS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5925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4107" name="tb_Faculty"/>
          <p:cNvSpPr txBox="1">
            <a:spLocks noChangeArrowheads="1"/>
          </p:cNvSpPr>
          <p:nvPr/>
        </p:nvSpPr>
        <p:spPr bwMode="auto">
          <a:xfrm>
            <a:off x="3687763" y="338138"/>
            <a:ext cx="11493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smtClean="0">
                <a:solidFill>
                  <a:srgbClr val="CC0000"/>
                </a:solidFill>
                <a:latin typeface="Georgia" pitchFamily="18" charset="0"/>
              </a:rPr>
              <a:t>faculty of economics</a:t>
            </a:r>
          </a:p>
          <a:p>
            <a:r>
              <a:rPr lang="en-GB" sz="1000" smtClean="0">
                <a:solidFill>
                  <a:srgbClr val="CC0000"/>
                </a:solidFill>
                <a:latin typeface="Georgia" pitchFamily="18" charset="0"/>
              </a:rPr>
              <a:t>and business</a:t>
            </a:r>
            <a:endParaRPr lang="en-GB" sz="100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4108" name="tb_Department"/>
          <p:cNvSpPr txBox="1">
            <a:spLocks noChangeAspect="1" noChangeArrowheads="1"/>
          </p:cNvSpPr>
          <p:nvPr/>
        </p:nvSpPr>
        <p:spPr bwMode="auto">
          <a:xfrm>
            <a:off x="5811838" y="341313"/>
            <a:ext cx="18002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GB" sz="100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412633" y="1077841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  <p:pic>
        <p:nvPicPr>
          <p:cNvPr id="16" name="Picture 15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97" y="195395"/>
            <a:ext cx="688942" cy="6889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5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1341438"/>
            <a:ext cx="2284412" cy="520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341438"/>
            <a:ext cx="6704013" cy="520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12150" y="1079500"/>
            <a:ext cx="200376" cy="1384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77DD1F-E67E-4A8A-9B38-8CC4132125F3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38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b_Break"/>
          <p:cNvSpPr>
            <a:spLocks noGrp="1" noChangeArrowheads="1"/>
          </p:cNvSpPr>
          <p:nvPr>
            <p:ph type="ctrTitle"/>
          </p:nvPr>
        </p:nvSpPr>
        <p:spPr>
          <a:xfrm>
            <a:off x="0" y="1284288"/>
            <a:ext cx="9140825" cy="2476500"/>
          </a:xfrm>
          <a:solidFill>
            <a:srgbClr val="505050"/>
          </a:solidFill>
        </p:spPr>
        <p:txBody>
          <a:bodyPr lIns="982091" tIns="216000" rIns="267843" bIns="45717" anchor="t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endParaRPr lang="en-GB" noProof="0" smtClean="0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1017588"/>
            <a:ext cx="9140825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5" name="Rectangle 11" hidden="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73100" y="5707063"/>
            <a:ext cx="7108825" cy="384175"/>
          </a:xfrm>
        </p:spPr>
        <p:txBody>
          <a:bodyPr lIns="64282" tIns="32141" rIns="64282" bIns="32141"/>
          <a:lstStyle>
            <a:lvl1pPr marL="0" indent="0" algn="ctr">
              <a:buFont typeface="Verdana" pitchFamily="34" charset="0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pic>
        <p:nvPicPr>
          <p:cNvPr id="6157" name="LogoSlash_01" descr="SLASHTRAN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3"/>
            <a:ext cx="414338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LogoSlash_02" descr="SLASHTRANS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5925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Rectangle 1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7CC7F47-F85F-47CF-A77D-2CF47689B7E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62" name="Text Box 18"/>
          <p:cNvSpPr txBox="1">
            <a:spLocks noChangeArrowheads="1"/>
          </p:cNvSpPr>
          <p:nvPr userDrawn="1"/>
        </p:nvSpPr>
        <p:spPr bwMode="auto">
          <a:xfrm>
            <a:off x="8204200" y="1079500"/>
            <a:ext cx="529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900" smtClean="0">
                <a:solidFill>
                  <a:schemeClr val="bg1"/>
                </a:solidFill>
                <a:latin typeface="Verdana" pitchFamily="34" charset="0"/>
              </a:rPr>
              <a:t>|</a:t>
            </a:r>
            <a:endParaRPr lang="en-GB" sz="9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152" name="tbDate"/>
          <p:cNvSpPr txBox="1">
            <a:spLocks noChangeArrowheads="1"/>
          </p:cNvSpPr>
          <p:nvPr userDrawn="1"/>
        </p:nvSpPr>
        <p:spPr bwMode="auto">
          <a:xfrm>
            <a:off x="7173702" y="1079500"/>
            <a:ext cx="1006686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900" smtClean="0">
                <a:solidFill>
                  <a:schemeClr val="bg1"/>
                </a:solidFill>
                <a:latin typeface="Verdana" pitchFamily="34" charset="0"/>
              </a:rPr>
              <a:t>Date 18-03-2013</a:t>
            </a:r>
            <a:endParaRPr lang="en-GB" sz="9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6153" name="tb_Faculty"/>
          <p:cNvSpPr txBox="1">
            <a:spLocks noChangeArrowheads="1"/>
          </p:cNvSpPr>
          <p:nvPr/>
        </p:nvSpPr>
        <p:spPr bwMode="auto">
          <a:xfrm>
            <a:off x="3687763" y="338138"/>
            <a:ext cx="11493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smtClean="0">
                <a:solidFill>
                  <a:srgbClr val="CC0000"/>
                </a:solidFill>
                <a:latin typeface="Georgia" pitchFamily="18" charset="0"/>
              </a:rPr>
              <a:t>faculty of economics</a:t>
            </a:r>
          </a:p>
          <a:p>
            <a:r>
              <a:rPr lang="en-GB" sz="1000" smtClean="0">
                <a:solidFill>
                  <a:srgbClr val="CC0000"/>
                </a:solidFill>
                <a:latin typeface="Georgia" pitchFamily="18" charset="0"/>
              </a:rPr>
              <a:t>and business</a:t>
            </a:r>
            <a:endParaRPr lang="en-GB" sz="100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6154" name="tb_Department"/>
          <p:cNvSpPr txBox="1">
            <a:spLocks noChangeArrowheads="1"/>
          </p:cNvSpPr>
          <p:nvPr/>
        </p:nvSpPr>
        <p:spPr bwMode="auto">
          <a:xfrm>
            <a:off x="5811838" y="341313"/>
            <a:ext cx="1800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GB" sz="1000">
              <a:solidFill>
                <a:srgbClr val="CC0000"/>
              </a:solidFill>
              <a:latin typeface="Georgia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4D17E6-DC32-46A7-851B-51E077E7008F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147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26868A-BA08-4DBE-A198-723F7757B80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7357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230438"/>
            <a:ext cx="449421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230438"/>
            <a:ext cx="449421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8AB469-DBB4-493E-81A4-7DA8D5D08C60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417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9D6B50-F30E-4F93-9C05-03BCCB52EC46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624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1DBBED-CC12-4571-99F7-995F034174E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401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D25027-000F-48D6-A250-D547D226DAD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0369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E84BDA-1B70-44D1-9E5A-9FDD006E4C0E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960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9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6426B-8C89-4F4D-914C-74670B01457F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4581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EA1A16-C47D-4EC5-829B-1E69D3E2E074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283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1341438"/>
            <a:ext cx="2284412" cy="520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341438"/>
            <a:ext cx="6704013" cy="520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FD754E-0E1E-4629-BE42-212076D014DB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9017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b_End"/>
          <p:cNvSpPr>
            <a:spLocks noGrp="1" noChangeArrowheads="1"/>
          </p:cNvSpPr>
          <p:nvPr>
            <p:ph type="ctrTitle"/>
          </p:nvPr>
        </p:nvSpPr>
        <p:spPr>
          <a:xfrm>
            <a:off x="0" y="1284288"/>
            <a:ext cx="9140825" cy="2476500"/>
          </a:xfrm>
          <a:solidFill>
            <a:srgbClr val="505050"/>
          </a:solidFill>
        </p:spPr>
        <p:txBody>
          <a:bodyPr lIns="982091" tIns="216000" rIns="267843" bIns="45717" anchor="t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endParaRPr lang="en-GB" noProof="0" smtClean="0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1016000"/>
            <a:ext cx="9140825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3" name="Rectangle 11" hidden="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81125" y="4340225"/>
            <a:ext cx="6400800" cy="1751013"/>
          </a:xfrm>
        </p:spPr>
        <p:txBody>
          <a:bodyPr lIns="64282" tIns="32141" rIns="64282" bIns="32141"/>
          <a:lstStyle>
            <a:lvl1pPr marL="0" indent="0" algn="ctr">
              <a:buFont typeface="Verdana" pitchFamily="34" charset="0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8205" name="Text Box 13" hidden="1"/>
          <p:cNvSpPr txBox="1">
            <a:spLocks noChangeArrowheads="1"/>
          </p:cNvSpPr>
          <p:nvPr userDrawn="1"/>
        </p:nvSpPr>
        <p:spPr bwMode="auto">
          <a:xfrm>
            <a:off x="5940425" y="6381750"/>
            <a:ext cx="2197100" cy="34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82" tIns="32141" rIns="64282" bIns="3214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GB"/>
          </a:p>
        </p:txBody>
      </p:sp>
      <p:pic>
        <p:nvPicPr>
          <p:cNvPr id="8207" name="LogoSlash_01" descr="SLASHTRAN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3"/>
            <a:ext cx="414338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LogoSlash_02" descr="SLASHTRANS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5925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1" name="Rectangle 1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B4B3A7E-2455-4E46-9538-8D421228A6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212" name="Text Box 20"/>
          <p:cNvSpPr txBox="1">
            <a:spLocks noChangeArrowheads="1"/>
          </p:cNvSpPr>
          <p:nvPr userDrawn="1"/>
        </p:nvSpPr>
        <p:spPr bwMode="auto">
          <a:xfrm>
            <a:off x="8204200" y="1079500"/>
            <a:ext cx="529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900" smtClean="0">
                <a:solidFill>
                  <a:schemeClr val="bg1"/>
                </a:solidFill>
                <a:latin typeface="Verdana" pitchFamily="34" charset="0"/>
              </a:rPr>
              <a:t>|</a:t>
            </a:r>
            <a:endParaRPr lang="en-GB" sz="9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200" name="tbDate"/>
          <p:cNvSpPr txBox="1">
            <a:spLocks noChangeArrowheads="1"/>
          </p:cNvSpPr>
          <p:nvPr/>
        </p:nvSpPr>
        <p:spPr bwMode="auto">
          <a:xfrm>
            <a:off x="7173702" y="1079500"/>
            <a:ext cx="1006686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900" smtClean="0">
                <a:solidFill>
                  <a:schemeClr val="bg1"/>
                </a:solidFill>
                <a:latin typeface="Verdana" pitchFamily="34" charset="0"/>
              </a:rPr>
              <a:t>Date 18-03-2013</a:t>
            </a:r>
            <a:endParaRPr lang="en-GB" sz="9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8201" name="tb_Faculty"/>
          <p:cNvSpPr txBox="1">
            <a:spLocks noChangeArrowheads="1"/>
          </p:cNvSpPr>
          <p:nvPr/>
        </p:nvSpPr>
        <p:spPr bwMode="auto">
          <a:xfrm>
            <a:off x="3687763" y="338138"/>
            <a:ext cx="11493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smtClean="0">
                <a:solidFill>
                  <a:srgbClr val="CC0000"/>
                </a:solidFill>
                <a:latin typeface="Georgia" pitchFamily="18" charset="0"/>
              </a:rPr>
              <a:t>faculty of economics</a:t>
            </a:r>
          </a:p>
          <a:p>
            <a:r>
              <a:rPr lang="en-GB" sz="1000" smtClean="0">
                <a:solidFill>
                  <a:srgbClr val="CC0000"/>
                </a:solidFill>
                <a:latin typeface="Georgia" pitchFamily="18" charset="0"/>
              </a:rPr>
              <a:t>and business</a:t>
            </a:r>
            <a:endParaRPr lang="en-GB" sz="100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8202" name="tb_Department"/>
          <p:cNvSpPr txBox="1">
            <a:spLocks noChangeAspect="1" noChangeArrowheads="1"/>
          </p:cNvSpPr>
          <p:nvPr/>
        </p:nvSpPr>
        <p:spPr bwMode="auto">
          <a:xfrm>
            <a:off x="5811838" y="341313"/>
            <a:ext cx="18002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GB" sz="1000">
              <a:solidFill>
                <a:srgbClr val="CC0000"/>
              </a:solidFill>
              <a:latin typeface="Georgia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AA47AE-1E02-44BF-A0C1-1D11FCF7706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156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64B344-0680-4452-A76F-D0BD26FCD1EE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621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230438"/>
            <a:ext cx="449421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230438"/>
            <a:ext cx="449421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D87699-BA7F-43EE-BECF-FACFFACE8A7C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638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244644-C867-4181-9528-53656F019865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988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B6EEF3-B334-48A4-83E8-82F8ACDFDCAB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70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4C76C8-43DD-4470-A8C5-EC0225C1306F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802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50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0E7A69-348F-4C99-8519-EE9B144F4A0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3750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8D1DD35-BC75-4D9B-AA32-0AF73C692E8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5038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DACE9C-6F47-4818-B5CE-7C7C41AF17F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7463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1341438"/>
            <a:ext cx="2284412" cy="520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341438"/>
            <a:ext cx="6704013" cy="520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418FA3-3406-4365-BC76-522E53AEA5C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512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230438"/>
            <a:ext cx="449421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230438"/>
            <a:ext cx="449421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0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88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86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91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230438"/>
            <a:ext cx="91408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70000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1017588"/>
            <a:ext cx="9140825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0" y="1341438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42" name="shape_Transparantie"/>
          <p:cNvSpPr>
            <a:spLocks noChangeArrowheads="1"/>
          </p:cNvSpPr>
          <p:nvPr/>
        </p:nvSpPr>
        <p:spPr bwMode="auto">
          <a:xfrm>
            <a:off x="127000" y="0"/>
            <a:ext cx="254000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shade val="45882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43" name="shape_TransFollower"/>
          <p:cNvSpPr>
            <a:spLocks noChangeArrowheads="1"/>
          </p:cNvSpPr>
          <p:nvPr/>
        </p:nvSpPr>
        <p:spPr bwMode="auto">
          <a:xfrm>
            <a:off x="0" y="0"/>
            <a:ext cx="127000" cy="1017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40" name="LogoSlash_01" descr="SLASHTRAN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3"/>
            <a:ext cx="414338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LogoSlash_02" descr="SLASHTRANS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5925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1034" name="tb_Faculty"/>
          <p:cNvSpPr txBox="1">
            <a:spLocks noChangeArrowheads="1"/>
          </p:cNvSpPr>
          <p:nvPr/>
        </p:nvSpPr>
        <p:spPr bwMode="auto">
          <a:xfrm>
            <a:off x="3687763" y="339725"/>
            <a:ext cx="11493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smtClean="0">
                <a:solidFill>
                  <a:srgbClr val="CC0000"/>
                </a:solidFill>
                <a:latin typeface="Georgia" pitchFamily="18" charset="0"/>
              </a:rPr>
              <a:t>faculty of economics</a:t>
            </a:r>
          </a:p>
          <a:p>
            <a:r>
              <a:rPr lang="en-GB" sz="1000" smtClean="0">
                <a:solidFill>
                  <a:srgbClr val="CC0000"/>
                </a:solidFill>
                <a:latin typeface="Georgia" pitchFamily="18" charset="0"/>
              </a:rPr>
              <a:t>and business</a:t>
            </a:r>
            <a:endParaRPr lang="en-GB" sz="100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1035" name="tb_Department"/>
          <p:cNvSpPr txBox="1">
            <a:spLocks noChangeArrowheads="1"/>
          </p:cNvSpPr>
          <p:nvPr/>
        </p:nvSpPr>
        <p:spPr bwMode="auto">
          <a:xfrm>
            <a:off x="5811838" y="341313"/>
            <a:ext cx="1800225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GB" sz="100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412633" y="1077841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34" charset="0"/>
          <a:cs typeface="Arial" charset="0"/>
        </a:defRPr>
      </a:lvl9pPr>
    </p:titleStyle>
    <p:bodyStyle>
      <a:lvl1pPr marL="249238" indent="-249238" algn="l" rtl="0" fontAlgn="base">
        <a:spcBef>
          <a:spcPct val="20000"/>
        </a:spcBef>
        <a:spcAft>
          <a:spcPct val="0"/>
        </a:spcAft>
        <a:buFont typeface="Verdana" pitchFamily="34" charset="0"/>
        <a:buChar char="›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50825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 sz="2500">
          <a:solidFill>
            <a:schemeClr val="tx1"/>
          </a:solidFill>
          <a:latin typeface="+mn-lt"/>
          <a:cs typeface="+mn-cs"/>
        </a:defRPr>
      </a:lvl2pPr>
      <a:lvl3pPr marL="744538" indent="-242888" algn="l" rtl="0" fontAlgn="base">
        <a:spcBef>
          <a:spcPct val="20000"/>
        </a:spcBef>
        <a:spcAft>
          <a:spcPct val="0"/>
        </a:spcAft>
        <a:buSzPct val="85000"/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3pPr>
      <a:lvl4pPr marL="1009650" indent="-26352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4pPr>
      <a:lvl5pPr marL="12604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5pPr>
      <a:lvl6pPr marL="17176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6pPr>
      <a:lvl7pPr marL="21748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7pPr>
      <a:lvl8pPr marL="26320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8pPr>
      <a:lvl9pPr marL="30892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230438"/>
            <a:ext cx="91408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0"/>
            <a:r>
              <a:rPr lang="en-GB" smtClean="0"/>
              <a:t>Third level</a:t>
            </a:r>
          </a:p>
          <a:p>
            <a:pPr lvl="1"/>
            <a:r>
              <a:rPr lang="en-GB" smtClean="0"/>
              <a:t>Fourth level</a:t>
            </a:r>
          </a:p>
          <a:p>
            <a:pPr lvl="2"/>
            <a:r>
              <a:rPr lang="en-GB" smtClean="0"/>
              <a:t>Fifth level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1017588"/>
            <a:ext cx="9140825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3" name="shape_Transparantie"/>
          <p:cNvSpPr>
            <a:spLocks noChangeArrowheads="1"/>
          </p:cNvSpPr>
          <p:nvPr/>
        </p:nvSpPr>
        <p:spPr bwMode="auto">
          <a:xfrm>
            <a:off x="127000" y="0"/>
            <a:ext cx="254000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shade val="45882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4" name="shape_TransFollower"/>
          <p:cNvSpPr>
            <a:spLocks noChangeArrowheads="1"/>
          </p:cNvSpPr>
          <p:nvPr/>
        </p:nvSpPr>
        <p:spPr bwMode="auto">
          <a:xfrm>
            <a:off x="0" y="0"/>
            <a:ext cx="127000" cy="1017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131" name="LogoSlash_01" descr="SLASHTRAN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3"/>
            <a:ext cx="414338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LogoSlash_02" descr="SLASHTRANS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5925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2150" y="1079500"/>
            <a:ext cx="65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0" y="1341438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5720" rIns="27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5128" name="tbDate"/>
          <p:cNvSpPr txBox="1">
            <a:spLocks noChangeArrowheads="1"/>
          </p:cNvSpPr>
          <p:nvPr/>
        </p:nvSpPr>
        <p:spPr bwMode="auto">
          <a:xfrm>
            <a:off x="7173702" y="1079500"/>
            <a:ext cx="1006686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900" smtClean="0">
                <a:solidFill>
                  <a:schemeClr val="bg1"/>
                </a:solidFill>
                <a:latin typeface="Verdana" pitchFamily="34" charset="0"/>
              </a:rPr>
              <a:t>Date 18-03-2013</a:t>
            </a:r>
            <a:endParaRPr lang="en-GB" sz="9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5129" name="tb_Faculty"/>
          <p:cNvSpPr txBox="1">
            <a:spLocks noChangeArrowheads="1"/>
          </p:cNvSpPr>
          <p:nvPr/>
        </p:nvSpPr>
        <p:spPr bwMode="auto">
          <a:xfrm>
            <a:off x="3687763" y="338138"/>
            <a:ext cx="11493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smtClean="0">
                <a:solidFill>
                  <a:srgbClr val="CC0000"/>
                </a:solidFill>
                <a:latin typeface="Georgia" pitchFamily="18" charset="0"/>
              </a:rPr>
              <a:t>faculty of economics</a:t>
            </a:r>
          </a:p>
          <a:p>
            <a:r>
              <a:rPr lang="en-GB" sz="1000" smtClean="0">
                <a:solidFill>
                  <a:srgbClr val="CC0000"/>
                </a:solidFill>
                <a:latin typeface="Georgia" pitchFamily="18" charset="0"/>
              </a:rPr>
              <a:t>and business</a:t>
            </a:r>
            <a:endParaRPr lang="en-GB" sz="100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5130" name="tb_Department"/>
          <p:cNvSpPr txBox="1">
            <a:spLocks noChangeAspect="1" noChangeArrowheads="1"/>
          </p:cNvSpPr>
          <p:nvPr/>
        </p:nvSpPr>
        <p:spPr bwMode="auto">
          <a:xfrm>
            <a:off x="5811838" y="341313"/>
            <a:ext cx="18002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GB" sz="1000">
              <a:solidFill>
                <a:srgbClr val="CC0000"/>
              </a:solidFill>
              <a:latin typeface="Georgia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249238" indent="-249238" algn="l" rtl="0" fontAlgn="base">
        <a:spcBef>
          <a:spcPct val="20000"/>
        </a:spcBef>
        <a:spcAft>
          <a:spcPct val="0"/>
        </a:spcAft>
        <a:buFont typeface="Verdana" pitchFamily="34" charset="0"/>
        <a:buChar char="›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17525" indent="-2667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 sz="2500">
          <a:solidFill>
            <a:schemeClr val="tx1"/>
          </a:solidFill>
          <a:latin typeface="+mn-lt"/>
          <a:cs typeface="+mn-cs"/>
        </a:defRPr>
      </a:lvl2pPr>
      <a:lvl3pPr marL="760413" indent="-241300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3pPr>
      <a:lvl4pPr marL="1009650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4pPr>
      <a:lvl5pPr marL="12604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5pPr>
      <a:lvl6pPr marL="17176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6pPr>
      <a:lvl7pPr marL="21748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7pPr>
      <a:lvl8pPr marL="26320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8pPr>
      <a:lvl9pPr marL="30892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230438"/>
            <a:ext cx="91408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1017588"/>
            <a:ext cx="9140825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1" name="shape_Transparantie"/>
          <p:cNvSpPr>
            <a:spLocks noChangeArrowheads="1"/>
          </p:cNvSpPr>
          <p:nvPr/>
        </p:nvSpPr>
        <p:spPr bwMode="auto">
          <a:xfrm>
            <a:off x="127000" y="0"/>
            <a:ext cx="254000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shade val="45882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2" name="shape_TransFollower"/>
          <p:cNvSpPr>
            <a:spLocks noChangeArrowheads="1"/>
          </p:cNvSpPr>
          <p:nvPr/>
        </p:nvSpPr>
        <p:spPr bwMode="auto">
          <a:xfrm>
            <a:off x="0" y="0"/>
            <a:ext cx="127000" cy="1017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7179" name="LogoSlash_01" descr="SLASHTRAN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3"/>
            <a:ext cx="414338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LogoSlash_02" descr="SLASHTRANS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5925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2150" y="1079500"/>
            <a:ext cx="200376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077261EB-92FD-4C32-B8D7-A9D665296A3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0" y="1341438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5720" rIns="27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8204200" y="1079500"/>
            <a:ext cx="529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900" smtClean="0">
                <a:solidFill>
                  <a:schemeClr val="bg1"/>
                </a:solidFill>
                <a:latin typeface="Verdana" pitchFamily="34" charset="0"/>
              </a:rPr>
              <a:t>|</a:t>
            </a:r>
            <a:endParaRPr lang="en-GB" sz="9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176" name="tbDate"/>
          <p:cNvSpPr txBox="1">
            <a:spLocks noChangeArrowheads="1"/>
          </p:cNvSpPr>
          <p:nvPr/>
        </p:nvSpPr>
        <p:spPr bwMode="auto">
          <a:xfrm>
            <a:off x="7173702" y="1079500"/>
            <a:ext cx="1006686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900" smtClean="0">
                <a:solidFill>
                  <a:schemeClr val="bg1"/>
                </a:solidFill>
                <a:latin typeface="Verdana" pitchFamily="34" charset="0"/>
              </a:rPr>
              <a:t>Date 18-03-2013</a:t>
            </a:r>
            <a:endParaRPr lang="en-GB" sz="9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7177" name="tb_Faculty"/>
          <p:cNvSpPr txBox="1">
            <a:spLocks noChangeArrowheads="1"/>
          </p:cNvSpPr>
          <p:nvPr/>
        </p:nvSpPr>
        <p:spPr bwMode="auto">
          <a:xfrm>
            <a:off x="3687763" y="338138"/>
            <a:ext cx="11493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000" smtClean="0">
                <a:solidFill>
                  <a:srgbClr val="CC0000"/>
                </a:solidFill>
                <a:latin typeface="Georgia" pitchFamily="18" charset="0"/>
              </a:rPr>
              <a:t>faculty of economics</a:t>
            </a:r>
          </a:p>
          <a:p>
            <a:r>
              <a:rPr lang="en-GB" sz="1000" smtClean="0">
                <a:solidFill>
                  <a:srgbClr val="CC0000"/>
                </a:solidFill>
                <a:latin typeface="Georgia" pitchFamily="18" charset="0"/>
              </a:rPr>
              <a:t>and business</a:t>
            </a:r>
            <a:endParaRPr lang="en-GB" sz="100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7178" name="tb_Department"/>
          <p:cNvSpPr txBox="1">
            <a:spLocks noChangeArrowheads="1"/>
          </p:cNvSpPr>
          <p:nvPr/>
        </p:nvSpPr>
        <p:spPr bwMode="auto">
          <a:xfrm>
            <a:off x="5811838" y="341313"/>
            <a:ext cx="1800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GB" sz="1000">
              <a:solidFill>
                <a:srgbClr val="CC0000"/>
              </a:solidFill>
              <a:latin typeface="Georgia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14" y="68745"/>
            <a:ext cx="1584176" cy="8800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249238" indent="-249238" algn="l" rtl="0" fontAlgn="base">
        <a:spcBef>
          <a:spcPct val="20000"/>
        </a:spcBef>
        <a:spcAft>
          <a:spcPct val="0"/>
        </a:spcAft>
        <a:buFont typeface="Verdana" pitchFamily="34" charset="0"/>
        <a:buChar char="›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50825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 sz="2500">
          <a:solidFill>
            <a:schemeClr val="tx1"/>
          </a:solidFill>
          <a:latin typeface="+mn-lt"/>
          <a:cs typeface="+mn-cs"/>
        </a:defRPr>
      </a:lvl2pPr>
      <a:lvl3pPr marL="760413" indent="-258763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3pPr>
      <a:lvl4pPr marL="1009650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4pPr>
      <a:lvl5pPr marL="12684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5pPr>
      <a:lvl6pPr marL="17256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6pPr>
      <a:lvl7pPr marL="21828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7pPr>
      <a:lvl8pPr marL="26400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8pPr>
      <a:lvl9pPr marL="30972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7.jpe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g.nl/feb/admissionswizard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yoftalent.n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rug.nl/feb/aacsb" TargetMode="External"/><Relationship Id="rId11" Type="http://schemas.openxmlformats.org/officeDocument/2006/relationships/image" Target="../media/image57.jpeg"/><Relationship Id="rId5" Type="http://schemas.openxmlformats.org/officeDocument/2006/relationships/image" Target="../media/image53.jpeg"/><Relationship Id="rId10" Type="http://schemas.openxmlformats.org/officeDocument/2006/relationships/image" Target="../media/image56.jpeg"/><Relationship Id="rId4" Type="http://schemas.openxmlformats.org/officeDocument/2006/relationships/image" Target="../media/image52.jpeg"/><Relationship Id="rId9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g.nl/feb/aacsb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g.nl/feb/aacsb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://www.rug.nl/feb/aacsb" TargetMode="Externa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.png"/><Relationship Id="rId9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en.wikipedia.org/wiki/File:Lucas,_Robert_Emerson_Jr._(1937)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hyperlink" Target="http://nl.wikipedia.org/wiki/Bestand:AdamSmith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shxl.nl/en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68760"/>
            <a:ext cx="9144000" cy="1174883"/>
          </a:xfrm>
        </p:spPr>
        <p:txBody>
          <a:bodyPr/>
          <a:lstStyle/>
          <a:p>
            <a:pPr eaLnBrk="1" hangingPunct="1"/>
            <a:r>
              <a:rPr lang="nl-NL" sz="2800" b="1" dirty="0" err="1" smtClean="0"/>
              <a:t>Faculty</a:t>
            </a:r>
            <a:r>
              <a:rPr lang="nl-NL" sz="2800" b="1" dirty="0" smtClean="0"/>
              <a:t> of </a:t>
            </a:r>
            <a:r>
              <a:rPr lang="nl-NL" sz="2800" b="1" dirty="0" err="1" smtClean="0"/>
              <a:t>Economics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and</a:t>
            </a:r>
            <a:r>
              <a:rPr lang="nl-NL" sz="2800" b="1" dirty="0" smtClean="0"/>
              <a:t> Business</a:t>
            </a:r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1800" i="1" dirty="0" smtClean="0"/>
              <a:t>Start </a:t>
            </a:r>
            <a:r>
              <a:rPr lang="nl-NL" sz="1800" i="1" dirty="0" err="1" smtClean="0"/>
              <a:t>Adding</a:t>
            </a:r>
            <a:r>
              <a:rPr lang="nl-NL" sz="1800" i="1" dirty="0" smtClean="0"/>
              <a:t> Personal Value</a:t>
            </a:r>
            <a:endParaRPr lang="en-GB" sz="1800" i="1" dirty="0" smtClean="0"/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31" y="2636912"/>
            <a:ext cx="8136904" cy="576064"/>
          </a:xfrm>
        </p:spPr>
        <p:txBody>
          <a:bodyPr/>
          <a:lstStyle/>
          <a:p>
            <a:pPr lvl="0">
              <a:defRPr/>
            </a:pPr>
            <a:r>
              <a:rPr lang="en-GB" sz="1800" b="1" smtClean="0">
                <a:solidFill>
                  <a:sysClr val="windowText" lastClr="000000"/>
                </a:solidFill>
              </a:rPr>
              <a:t>Marcel Timmer</a:t>
            </a:r>
            <a:endParaRPr lang="en-GB" sz="1800" b="1" dirty="0" smtClean="0">
              <a:solidFill>
                <a:sysClr val="windowText" lastClr="000000"/>
              </a:solidFill>
            </a:endParaRPr>
          </a:p>
          <a:p>
            <a:pPr lvl="0">
              <a:defRPr/>
            </a:pPr>
            <a:endParaRPr lang="en-GB" sz="2000" b="1" i="1" dirty="0">
              <a:solidFill>
                <a:sysClr val="windowText" lastClr="000000"/>
              </a:solidFill>
            </a:endParaRPr>
          </a:p>
          <a:p>
            <a:pPr lvl="0">
              <a:defRPr/>
            </a:pPr>
            <a:endParaRPr lang="en-GB" sz="2000" b="1" i="1" dirty="0" smtClean="0">
              <a:solidFill>
                <a:sysClr val="windowText" lastClr="000000"/>
              </a:solidFill>
            </a:endParaRPr>
          </a:p>
          <a:p>
            <a:pPr lvl="0">
              <a:defRPr/>
            </a:pPr>
            <a:endParaRPr lang="en-GB" sz="2000" b="1" i="1" dirty="0">
              <a:solidFill>
                <a:sysClr val="windowText" lastClr="000000"/>
              </a:solidFill>
            </a:endParaRPr>
          </a:p>
          <a:p>
            <a:pPr lvl="0">
              <a:defRPr/>
            </a:pPr>
            <a:endParaRPr lang="en-GB" sz="1800" i="1" dirty="0">
              <a:solidFill>
                <a:sysClr val="windowText" lastClr="000000"/>
              </a:solidFill>
            </a:endParaRPr>
          </a:p>
          <a:p>
            <a:pPr eaLnBrk="1" hangingPunct="1"/>
            <a:endParaRPr lang="en-GB" i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40968"/>
            <a:ext cx="5076564" cy="33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6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905497" y="908720"/>
            <a:ext cx="3238503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14" name="Rectangle 20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12150" y="1079500"/>
            <a:ext cx="200376" cy="1384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EE536873-92E8-4195-B81B-9E4E90865264}" type="slidenum">
              <a:rPr lang="en-GB" smtClean="0">
                <a:solidFill>
                  <a:schemeClr val="bg1"/>
                </a:solidFill>
                <a:latin typeface="Verdana" pitchFamily="34" charset="0"/>
              </a:rPr>
              <a:pPr eaLnBrk="1" hangingPunct="1"/>
              <a:t>10</a:t>
            </a:fld>
            <a:endParaRPr lang="en-GB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3315" name="Slide Number Placeholder 3"/>
          <p:cNvSpPr txBox="1">
            <a:spLocks noGrp="1"/>
          </p:cNvSpPr>
          <p:nvPr/>
        </p:nvSpPr>
        <p:spPr bwMode="auto">
          <a:xfrm>
            <a:off x="8312150" y="1079500"/>
            <a:ext cx="1984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 eaLnBrk="1" hangingPunct="1"/>
            <a:fld id="{7D480CE7-EE7D-4551-BA76-B835560FA9B8}" type="slidenum">
              <a:rPr lang="en-GB" sz="900">
                <a:solidFill>
                  <a:schemeClr val="bg1"/>
                </a:solidFill>
                <a:latin typeface="Verdana" pitchFamily="34" charset="0"/>
              </a:rPr>
              <a:pPr algn="l" eaLnBrk="1" hangingPunct="1"/>
              <a:t>10</a:t>
            </a:fld>
            <a:endParaRPr lang="en-GB" sz="9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2000" dirty="0" smtClean="0"/>
              <a:t>University /</a:t>
            </a:r>
            <a:r>
              <a:rPr lang="nl-NL" sz="3800" b="1" dirty="0" smtClean="0"/>
              <a:t> </a:t>
            </a:r>
            <a:r>
              <a:rPr lang="nl-NL" sz="2400" b="1" dirty="0" smtClean="0"/>
              <a:t>present</a:t>
            </a:r>
            <a:endParaRPr lang="en-GB" sz="2400" b="1" dirty="0" smtClean="0"/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2230438"/>
            <a:ext cx="5724127" cy="43180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nl-NL" sz="1400" dirty="0" err="1" smtClean="0"/>
              <a:t>Leading</a:t>
            </a:r>
            <a:r>
              <a:rPr lang="nl-NL" sz="1400" dirty="0" smtClean="0"/>
              <a:t> research </a:t>
            </a:r>
            <a:r>
              <a:rPr lang="nl-NL" sz="1400" dirty="0" err="1" smtClean="0"/>
              <a:t>university</a:t>
            </a:r>
            <a:endParaRPr lang="nl-NL" sz="1400" dirty="0" smtClean="0"/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en-GB" sz="1400" dirty="0" smtClean="0"/>
              <a:t>Excellent reputation for academic teaching and research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en-GB" sz="1400" dirty="0" smtClean="0"/>
              <a:t>Bachelor, master and PhD programmes in many fields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en-GB" sz="1400" dirty="0" smtClean="0"/>
              <a:t>Careers services 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nl-NL" sz="1400" dirty="0" smtClean="0"/>
              <a:t>Best </a:t>
            </a:r>
            <a:r>
              <a:rPr lang="nl-NL" sz="1400" dirty="0" err="1" smtClean="0"/>
              <a:t>employer</a:t>
            </a:r>
            <a:r>
              <a:rPr lang="nl-NL" sz="1400" dirty="0" smtClean="0"/>
              <a:t> of </a:t>
            </a:r>
            <a:r>
              <a:rPr lang="nl-NL" sz="1400" dirty="0" err="1" smtClean="0"/>
              <a:t>all</a:t>
            </a:r>
            <a:r>
              <a:rPr lang="nl-NL" sz="1400" dirty="0" smtClean="0"/>
              <a:t> Dutch </a:t>
            </a:r>
            <a:r>
              <a:rPr lang="nl-NL" sz="1400" dirty="0" err="1" smtClean="0"/>
              <a:t>universities</a:t>
            </a:r>
            <a:endParaRPr lang="en-GB" sz="1400" dirty="0" smtClean="0"/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nl-NL" sz="1400" dirty="0" smtClean="0"/>
              <a:t>Excellent computer </a:t>
            </a:r>
            <a:r>
              <a:rPr lang="nl-NL" sz="1400" dirty="0" err="1" smtClean="0"/>
              <a:t>facilities</a:t>
            </a:r>
            <a:endParaRPr lang="nl-NL" sz="1400" dirty="0" smtClean="0"/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nl-NL" sz="1400" dirty="0" smtClean="0"/>
              <a:t>Excellent sports </a:t>
            </a:r>
            <a:r>
              <a:rPr lang="nl-NL" sz="1400" dirty="0" err="1" smtClean="0"/>
              <a:t>facilities</a:t>
            </a:r>
            <a:endParaRPr lang="nl-NL" sz="1400" dirty="0" smtClean="0"/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nl-NL" sz="1400" dirty="0" smtClean="0"/>
              <a:t>International </a:t>
            </a:r>
            <a:r>
              <a:rPr lang="nl-NL" sz="1400" dirty="0" err="1" smtClean="0"/>
              <a:t>learning</a:t>
            </a:r>
            <a:r>
              <a:rPr lang="nl-NL" sz="1400" dirty="0" smtClean="0"/>
              <a:t> environment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nl-NL" sz="1400" dirty="0" smtClean="0"/>
              <a:t>English official </a:t>
            </a:r>
            <a:r>
              <a:rPr lang="nl-NL" sz="1400" dirty="0" err="1" smtClean="0"/>
              <a:t>language</a:t>
            </a:r>
            <a:r>
              <a:rPr lang="nl-NL" sz="1400" dirty="0" smtClean="0"/>
              <a:t> of the University </a:t>
            </a:r>
          </a:p>
          <a:p>
            <a:pPr eaLnBrk="1" hangingPunct="1">
              <a:lnSpc>
                <a:spcPct val="140000"/>
              </a:lnSpc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nl-NL" sz="1400" dirty="0" err="1" smtClean="0"/>
              <a:t>Exciting</a:t>
            </a:r>
            <a:r>
              <a:rPr lang="nl-NL" sz="1400" dirty="0" smtClean="0"/>
              <a:t>, </a:t>
            </a:r>
            <a:r>
              <a:rPr lang="nl-NL" sz="1400" dirty="0" err="1" smtClean="0"/>
              <a:t>friendly</a:t>
            </a:r>
            <a:r>
              <a:rPr lang="nl-NL" sz="1400" dirty="0" smtClean="0"/>
              <a:t>, vibrant</a:t>
            </a:r>
            <a:endParaRPr lang="en-GB" sz="1400" dirty="0" smtClean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205315"/>
              </p:ext>
            </p:extLst>
          </p:nvPr>
        </p:nvGraphicFramePr>
        <p:xfrm>
          <a:off x="6012160" y="1628800"/>
          <a:ext cx="2736304" cy="5031217"/>
        </p:xfrm>
        <a:graphic>
          <a:graphicData uri="http://schemas.openxmlformats.org/drawingml/2006/table">
            <a:tbl>
              <a:tblPr firstRow="1" bandRow="1"/>
              <a:tblGrid>
                <a:gridCol w="939309"/>
                <a:gridCol w="1796995"/>
              </a:tblGrid>
              <a:tr h="36576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rgbClr val="009CEF"/>
                          </a:solidFill>
                        </a:rPr>
                        <a:t>University rankings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731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rgbClr val="CC0000"/>
                          </a:solidFill>
                        </a:rPr>
                        <a:t>#56</a:t>
                      </a:r>
                      <a:endParaRPr lang="en-GB" sz="2000" b="1" dirty="0">
                        <a:solidFill>
                          <a:srgbClr val="CC0000"/>
                        </a:solidFill>
                      </a:endParaRPr>
                    </a:p>
                  </a:txBody>
                  <a:tcPr marL="36000" marR="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ESI</a:t>
                      </a:r>
                      <a:r>
                        <a:rPr lang="en-GB" sz="1100" b="1" baseline="0" dirty="0" smtClean="0">
                          <a:solidFill>
                            <a:schemeClr val="tx1"/>
                          </a:solidFill>
                        </a:rPr>
                        <a:t> Citation Impact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</a:rPr>
                        <a:t>most productive universities worldwide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1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9000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5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rgbClr val="CC0000"/>
                          </a:solidFill>
                        </a:rPr>
                        <a:t>#82</a:t>
                      </a:r>
                      <a:endParaRPr lang="en-GB" sz="2000" b="1" dirty="0">
                        <a:solidFill>
                          <a:srgbClr val="CC0000"/>
                        </a:solidFill>
                      </a:endParaRPr>
                    </a:p>
                  </a:txBody>
                  <a:tcPr marL="36000" marR="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Academic</a:t>
                      </a:r>
                      <a:r>
                        <a:rPr lang="en-GB" sz="1100" b="1" baseline="0" dirty="0" smtClean="0">
                          <a:solidFill>
                            <a:schemeClr val="tx1"/>
                          </a:solidFill>
                        </a:rPr>
                        <a:t> Ranking of World Universities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</a:rPr>
                        <a:t>Worldwide (2014)</a:t>
                      </a:r>
                      <a:endParaRPr lang="en-GB" sz="11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9000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rgbClr val="CC0000"/>
                          </a:solidFill>
                        </a:rPr>
                        <a:t>#90</a:t>
                      </a:r>
                      <a:endParaRPr lang="en-GB" sz="2000" b="1" dirty="0">
                        <a:solidFill>
                          <a:srgbClr val="CC0000"/>
                        </a:solidFill>
                      </a:endParaRPr>
                    </a:p>
                  </a:txBody>
                  <a:tcPr marL="36000" marR="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QS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</a:rPr>
                        <a:t>Worldwide (2014-15)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9000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93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rgbClr val="CC0000"/>
                          </a:solidFill>
                        </a:rPr>
                        <a:t>#92</a:t>
                      </a:r>
                      <a:endParaRPr lang="en-GB" sz="2000" b="1" dirty="0">
                        <a:solidFill>
                          <a:srgbClr val="CC0000"/>
                        </a:solidFill>
                      </a:endParaRPr>
                    </a:p>
                  </a:txBody>
                  <a:tcPr marL="36000" marR="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NTU Ranking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</a:rPr>
                        <a:t>Worldwide (2013)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9000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195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rgbClr val="CC0000"/>
                          </a:solidFill>
                        </a:rPr>
                        <a:t>#117</a:t>
                      </a:r>
                      <a:endParaRPr lang="en-GB" sz="2000" b="1" dirty="0">
                        <a:solidFill>
                          <a:srgbClr val="CC0000"/>
                        </a:solidFill>
                      </a:endParaRPr>
                    </a:p>
                  </a:txBody>
                  <a:tcPr marL="36000" marR="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baseline="0" dirty="0" smtClean="0">
                          <a:solidFill>
                            <a:schemeClr val="tx1"/>
                          </a:solidFill>
                        </a:rPr>
                        <a:t>Times Higher Education 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</a:rPr>
                        <a:t>(2014-15)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1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1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1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1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9000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07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15900"/>
            <a:ext cx="23542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1008063"/>
            <a:ext cx="9144000" cy="25241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388" y="1060450"/>
            <a:ext cx="1727200" cy="1460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19-9-2015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EBE39598-A49E-4B18-AEFF-5493E7645318}" type="slidenum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9461" name="Picture 4" descr="Academiegebouwselectie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925" y="2252663"/>
            <a:ext cx="4787900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341438"/>
            <a:ext cx="91408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82800" tIns="46800" rIns="270000" bIns="4680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nl-NL" sz="20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University /</a:t>
            </a:r>
            <a:r>
              <a:rPr lang="nl-NL" b="1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 </a:t>
            </a:r>
            <a:r>
              <a:rPr lang="nl-NL" sz="2400" b="1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”modern </a:t>
            </a:r>
            <a:r>
              <a:rPr lang="nl-NL" sz="2400" b="1" kern="0" dirty="0" err="1" smtClean="0">
                <a:solidFill>
                  <a:sysClr val="windowText" lastClr="000000"/>
                </a:solidFill>
                <a:latin typeface="Verdana"/>
                <a:cs typeface="Arial"/>
              </a:rPr>
              <a:t>classical</a:t>
            </a:r>
            <a:r>
              <a:rPr lang="nl-NL" sz="2400" b="1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”</a:t>
            </a:r>
            <a:endParaRPr lang="en-GB" sz="2400" b="1" kern="0" dirty="0" smtClean="0">
              <a:solidFill>
                <a:sysClr val="windowText" lastClr="000000"/>
              </a:solidFill>
              <a:latin typeface="Verdana"/>
              <a:cs typeface="Arial"/>
            </a:endParaRPr>
          </a:p>
        </p:txBody>
      </p:sp>
      <p:pic>
        <p:nvPicPr>
          <p:cNvPr id="1946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2575" y="2420938"/>
            <a:ext cx="36020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5600" y="4581525"/>
            <a:ext cx="3343275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Rectangle 3" descr="HOOGLE~1"/>
          <p:cNvSpPr>
            <a:spLocks noGrp="1" noChangeAspect="1" noChangeArrowheads="1"/>
          </p:cNvSpPr>
          <p:nvPr isPhoto="1"/>
        </p:nvSpPr>
        <p:spPr bwMode="auto">
          <a:xfrm>
            <a:off x="509588" y="4637088"/>
            <a:ext cx="2190750" cy="1744662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1946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1775" y="4897438"/>
            <a:ext cx="2509838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17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00"/>
            <a:ext cx="9144000" cy="252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000" y="1060903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51520" y="2377592"/>
            <a:ext cx="8424936" cy="4219760"/>
            <a:chOff x="251520" y="2377592"/>
            <a:chExt cx="8424936" cy="421976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838700" y="4907657"/>
              <a:ext cx="1101452" cy="556631"/>
            </a:xfrm>
            <a:prstGeom prst="line">
              <a:avLst/>
            </a:prstGeom>
            <a:noFill/>
            <a:ln w="1905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30" name="Straight Connector 29"/>
            <p:cNvCxnSpPr>
              <a:endCxn id="44" idx="0"/>
            </p:cNvCxnSpPr>
            <p:nvPr/>
          </p:nvCxnSpPr>
          <p:spPr>
            <a:xfrm flipH="1">
              <a:off x="3563889" y="5190156"/>
              <a:ext cx="214518" cy="327076"/>
            </a:xfrm>
            <a:prstGeom prst="line">
              <a:avLst/>
            </a:prstGeom>
            <a:noFill/>
            <a:ln w="1905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31" name="Straight Connector 30"/>
            <p:cNvCxnSpPr>
              <a:endCxn id="41" idx="2"/>
            </p:cNvCxnSpPr>
            <p:nvPr/>
          </p:nvCxnSpPr>
          <p:spPr>
            <a:xfrm>
              <a:off x="5168373" y="4581353"/>
              <a:ext cx="1038903" cy="50282"/>
            </a:xfrm>
            <a:prstGeom prst="line">
              <a:avLst/>
            </a:prstGeom>
            <a:noFill/>
            <a:ln w="1905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>
            <a:xfrm>
              <a:off x="2828753" y="3284984"/>
              <a:ext cx="619297" cy="451098"/>
            </a:xfrm>
            <a:prstGeom prst="line">
              <a:avLst/>
            </a:prstGeom>
            <a:noFill/>
            <a:ln w="1905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33" name="Straight Connector 32"/>
            <p:cNvCxnSpPr>
              <a:stCxn id="43" idx="6"/>
            </p:cNvCxnSpPr>
            <p:nvPr/>
          </p:nvCxnSpPr>
          <p:spPr>
            <a:xfrm>
              <a:off x="2447256" y="4148977"/>
              <a:ext cx="597155" cy="129330"/>
            </a:xfrm>
            <a:prstGeom prst="line">
              <a:avLst/>
            </a:prstGeom>
            <a:noFill/>
            <a:ln w="1905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34" name="Straight Connector 33"/>
            <p:cNvCxnSpPr>
              <a:stCxn id="42" idx="7"/>
            </p:cNvCxnSpPr>
            <p:nvPr/>
          </p:nvCxnSpPr>
          <p:spPr>
            <a:xfrm flipV="1">
              <a:off x="2425814" y="4469995"/>
              <a:ext cx="782054" cy="515164"/>
            </a:xfrm>
            <a:prstGeom prst="line">
              <a:avLst/>
            </a:prstGeom>
            <a:noFill/>
            <a:ln w="1905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>
            <a:xfrm flipV="1">
              <a:off x="5083930" y="3736082"/>
              <a:ext cx="928230" cy="372400"/>
            </a:xfrm>
            <a:prstGeom prst="line">
              <a:avLst/>
            </a:prstGeom>
            <a:noFill/>
            <a:ln w="1905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36" name="Straight Connector 35"/>
            <p:cNvCxnSpPr>
              <a:endCxn id="39" idx="4"/>
            </p:cNvCxnSpPr>
            <p:nvPr/>
          </p:nvCxnSpPr>
          <p:spPr>
            <a:xfrm flipV="1">
              <a:off x="4182125" y="3389733"/>
              <a:ext cx="114182" cy="199683"/>
            </a:xfrm>
            <a:prstGeom prst="line">
              <a:avLst/>
            </a:prstGeom>
            <a:noFill/>
            <a:ln w="1905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</p:cxnSp>
        <p:grpSp>
          <p:nvGrpSpPr>
            <p:cNvPr id="37" name="Ellipse 8" descr="Academiegebouwselectie4"/>
            <p:cNvGrpSpPr>
              <a:grpSpLocks/>
            </p:cNvGrpSpPr>
            <p:nvPr/>
          </p:nvGrpSpPr>
          <p:grpSpPr bwMode="auto">
            <a:xfrm>
              <a:off x="2920504" y="3589416"/>
              <a:ext cx="2299568" cy="1774182"/>
              <a:chOff x="3425952" y="2572512"/>
              <a:chExt cx="2304288" cy="2304288"/>
            </a:xfrm>
          </p:grpSpPr>
          <p:sp>
            <p:nvSpPr>
              <p:cNvPr id="46" name="Text Box 24"/>
              <p:cNvSpPr txBox="1">
                <a:spLocks noChangeArrowheads="1"/>
              </p:cNvSpPr>
              <p:nvPr/>
            </p:nvSpPr>
            <p:spPr bwMode="auto">
              <a:xfrm>
                <a:off x="3769238" y="2914930"/>
                <a:ext cx="1619813" cy="1618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/>
                  <a:cs typeface="ＭＳ Ｐゴシック"/>
                </a:endParaRPr>
              </a:p>
            </p:txBody>
          </p:sp>
          <p:pic>
            <p:nvPicPr>
              <p:cNvPr id="47" name="Ellipse 8" descr="Academiegebouwselectie4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425952" y="2572512"/>
                <a:ext cx="2304288" cy="230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8" name="Oval 37"/>
            <p:cNvSpPr/>
            <p:nvPr/>
          </p:nvSpPr>
          <p:spPr>
            <a:xfrm>
              <a:off x="884171" y="2505487"/>
              <a:ext cx="2160240" cy="995521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€614 million</a:t>
              </a:r>
              <a:r>
                <a:rPr kumimoji="0" lang="nl-NL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/>
              </a:r>
              <a:br>
                <a:rPr kumimoji="0" lang="nl-NL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</a:br>
              <a:r>
                <a:rPr kumimoji="0" lang="nl-NL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a</a:t>
              </a:r>
              <a:r>
                <a:rPr kumimoji="0" lang="en-GB" altLang="nl-NL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nnual</a:t>
              </a: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turnover </a:t>
              </a:r>
              <a:endPara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275856" y="2377592"/>
              <a:ext cx="2040902" cy="1012141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nl-NL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30,000</a:t>
              </a:r>
              <a:r>
                <a:rPr kumimoji="0" lang="nl-NL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/>
              </a:r>
              <a:br>
                <a:rPr kumimoji="0" lang="nl-NL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</a:b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students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5436096" y="2575624"/>
              <a:ext cx="2700603" cy="127743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noAutofit/>
            </a:bodyPr>
            <a:lstStyle/>
            <a:p>
              <a:pPr lvl="0" algn="ctr" fontAlgn="base">
                <a:spcAft>
                  <a:spcPct val="0"/>
                </a:spcAft>
                <a:buClr>
                  <a:srgbClr val="CC0000"/>
                </a:buClr>
                <a:defRPr/>
              </a:pPr>
              <a:r>
                <a:rPr kumimoji="0" lang="nl-NL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3,3</a:t>
              </a:r>
              <a:r>
                <a:rPr lang="en-GB" altLang="nl-NL" sz="1400" b="1" kern="0" dirty="0">
                  <a:solidFill>
                    <a:srgbClr val="009CEF"/>
                  </a:solidFill>
                  <a:latin typeface="Verdana" pitchFamily="34" charset="0"/>
                  <a:cs typeface="Arial" charset="0"/>
                </a:rPr>
                <a:t>0</a:t>
              </a:r>
              <a: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0</a:t>
              </a:r>
              <a:r>
                <a:rPr kumimoji="0" lang="nl-NL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/>
              </a:r>
              <a:br>
                <a:rPr kumimoji="0" lang="nl-NL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</a:b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international</a:t>
              </a:r>
              <a:r>
                <a:rPr kumimoji="0" lang="en-GB" altLang="nl-NL" sz="14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</a:t>
              </a:r>
              <a:r>
                <a:rPr lang="en-GB" altLang="nl-NL" sz="1400" kern="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Ba/Ma </a:t>
              </a:r>
              <a:r>
                <a:rPr lang="en-GB" altLang="nl-NL" sz="1400" kern="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students</a:t>
              </a: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(</a:t>
              </a:r>
              <a:r>
                <a:rPr kumimoji="0" lang="nl-NL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115 </a:t>
              </a:r>
              <a:r>
                <a:rPr kumimoji="0" lang="nl-NL" altLang="nl-NL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nationalities</a:t>
              </a:r>
              <a:r>
                <a:rPr kumimoji="0" lang="nl-NL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)</a:t>
              </a:r>
              <a:endParaRPr kumimoji="0" lang="en-GB" alt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207276" y="4077297"/>
              <a:ext cx="2469180" cy="110867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1</a:t>
              </a:r>
              <a:r>
                <a:rPr kumimoji="0" lang="nl-NL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,</a:t>
              </a:r>
              <a: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500</a:t>
              </a: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</a:t>
              </a: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/>
              </a:r>
              <a:b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</a:b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PhD students, </a:t>
              </a:r>
              <a:b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</a:b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(</a:t>
              </a:r>
              <a: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800</a:t>
              </a: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international)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828952" y="4869160"/>
              <a:ext cx="1870840" cy="79208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nl-NL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500</a:t>
              </a:r>
              <a:r>
                <a:rPr kumimoji="0" lang="nl-NL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/>
              </a:r>
              <a:br>
                <a:rPr kumimoji="0" lang="nl-NL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</a:br>
              <a:r>
                <a:rPr kumimoji="0" lang="nl-NL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full professors</a:t>
              </a:r>
              <a:endParaRPr kumimoji="0" lang="en-GB" altLang="nl-N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51520" y="3573016"/>
              <a:ext cx="2195736" cy="1151921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lang="en-GB" altLang="nl-NL" sz="1400" b="1" kern="0" dirty="0" smtClean="0">
                  <a:solidFill>
                    <a:srgbClr val="009CEF"/>
                  </a:solidFill>
                  <a:latin typeface="Verdana" pitchFamily="34" charset="0"/>
                  <a:cs typeface="Arial" charset="0"/>
                </a:rPr>
                <a:t>6</a:t>
              </a:r>
              <a: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,400</a:t>
              </a:r>
              <a: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</a:t>
              </a:r>
              <a: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/>
              </a:r>
              <a:b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</a:b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academic publications annually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2123728" y="5517232"/>
              <a:ext cx="2880321" cy="108012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6,500</a:t>
              </a:r>
              <a: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</a:t>
              </a: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staff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(20% international)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5168373" y="5310557"/>
              <a:ext cx="2427963" cy="1070771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FF0000">
                  <a:lumMod val="75000"/>
                </a:srgbClr>
              </a:solidFill>
              <a:prstDash val="solid"/>
            </a:ln>
            <a:effectLst/>
          </p:spPr>
          <p:txBody>
            <a:bodyPr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CC0000"/>
                </a:buClr>
                <a:buSzTx/>
                <a:buFontTx/>
                <a:buNone/>
                <a:tabLst/>
                <a:defRPr/>
              </a:pPr>
              <a: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1</a:t>
              </a:r>
              <a:r>
                <a:rPr kumimoji="0" lang="nl-NL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,1</a:t>
              </a:r>
              <a: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00</a:t>
              </a: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</a:t>
              </a: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/>
              </a:r>
              <a:b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</a:b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incoming / </a:t>
              </a:r>
              <a:r>
                <a:rPr kumimoji="0" lang="en-GB" altLang="nl-NL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CEF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1000</a:t>
              </a:r>
              <a:r>
                <a:rPr kumimoji="0" lang="en-GB" altLang="nl-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outgoing exchange</a:t>
              </a:r>
            </a:p>
          </p:txBody>
        </p:sp>
      </p:grpSp>
      <p:sp>
        <p:nvSpPr>
          <p:cNvPr id="48" name="Rectangle 2"/>
          <p:cNvSpPr txBox="1">
            <a:spLocks noChangeArrowheads="1"/>
          </p:cNvSpPr>
          <p:nvPr/>
        </p:nvSpPr>
        <p:spPr bwMode="auto">
          <a:xfrm>
            <a:off x="0" y="1365077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University /</a:t>
            </a:r>
            <a:r>
              <a:rPr kumimoji="0" lang="nl-NL" sz="3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nl-NL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facts</a:t>
            </a:r>
            <a:r>
              <a:rPr kumimoji="0" lang="nl-NL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&amp; </a:t>
            </a:r>
            <a:r>
              <a:rPr kumimoji="0" lang="nl-NL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figures</a:t>
            </a:r>
            <a:r>
              <a:rPr kumimoji="0" lang="nl-NL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(2014)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439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4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sz="2000" dirty="0" smtClean="0"/>
              <a:t>University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b="1" dirty="0" smtClean="0"/>
              <a:t> </a:t>
            </a:r>
            <a:r>
              <a:rPr lang="nl-NL" sz="2400" b="1" dirty="0" smtClean="0"/>
              <a:t>10 </a:t>
            </a:r>
            <a:r>
              <a:rPr lang="nl-NL" sz="2400" b="1" dirty="0" err="1" smtClean="0"/>
              <a:t>faculties</a:t>
            </a:r>
            <a:endParaRPr lang="en-GB" sz="2400" b="1" dirty="0" smtClean="0"/>
          </a:p>
        </p:txBody>
      </p:sp>
      <p:sp>
        <p:nvSpPr>
          <p:cNvPr id="16391" name="Rectangle 46"/>
          <p:cNvSpPr>
            <a:spLocks noChangeArrowheads="1"/>
          </p:cNvSpPr>
          <p:nvPr/>
        </p:nvSpPr>
        <p:spPr bwMode="auto">
          <a:xfrm>
            <a:off x="898525" y="2230438"/>
            <a:ext cx="4787900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l" defTabSz="457200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altLang="zh-CN" dirty="0">
                <a:solidFill>
                  <a:schemeClr val="tx1"/>
                </a:solidFill>
                <a:latin typeface="Verdana" pitchFamily="34" charset="0"/>
              </a:rPr>
              <a:t>Arts</a:t>
            </a:r>
          </a:p>
          <a:p>
            <a:pPr marL="285750" indent="-285750" algn="l" defTabSz="457200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altLang="zh-CN" dirty="0" err="1">
                <a:solidFill>
                  <a:schemeClr val="tx1"/>
                </a:solidFill>
                <a:latin typeface="Verdana" pitchFamily="34" charset="0"/>
              </a:rPr>
              <a:t>Behavioural</a:t>
            </a:r>
            <a:r>
              <a:rPr lang="en-US" altLang="zh-CN" dirty="0">
                <a:solidFill>
                  <a:schemeClr val="tx1"/>
                </a:solidFill>
                <a:latin typeface="Verdana" pitchFamily="34" charset="0"/>
              </a:rPr>
              <a:t> and Social Sciences</a:t>
            </a:r>
          </a:p>
          <a:p>
            <a:pPr marL="285750" indent="-285750" algn="l" defTabSz="457200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altLang="zh-CN" b="1" dirty="0">
                <a:solidFill>
                  <a:srgbClr val="009CEF"/>
                </a:solidFill>
                <a:latin typeface="Verdana" pitchFamily="34" charset="0"/>
              </a:rPr>
              <a:t>Economics and Business</a:t>
            </a:r>
          </a:p>
          <a:p>
            <a:pPr marL="285750" indent="-285750" algn="l" defTabSz="457200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altLang="zh-CN" dirty="0">
                <a:solidFill>
                  <a:schemeClr val="tx1"/>
                </a:solidFill>
                <a:latin typeface="Verdana" pitchFamily="34" charset="0"/>
              </a:rPr>
              <a:t>Law</a:t>
            </a:r>
          </a:p>
          <a:p>
            <a:pPr marL="285750" indent="-285750" algn="l" defTabSz="457200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altLang="zh-CN" dirty="0">
                <a:solidFill>
                  <a:schemeClr val="tx1"/>
                </a:solidFill>
                <a:latin typeface="Verdana" pitchFamily="34" charset="0"/>
              </a:rPr>
              <a:t>Mathematics &amp; Natural Sciences</a:t>
            </a:r>
          </a:p>
          <a:p>
            <a:pPr marL="285750" indent="-285750" algn="l" defTabSz="457200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altLang="zh-CN" dirty="0">
                <a:solidFill>
                  <a:schemeClr val="tx1"/>
                </a:solidFill>
                <a:latin typeface="Verdana" pitchFamily="34" charset="0"/>
              </a:rPr>
              <a:t>Medical Sciences </a:t>
            </a:r>
          </a:p>
          <a:p>
            <a:pPr marL="285750" indent="-285750" algn="l" defTabSz="457200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altLang="zh-CN" dirty="0">
                <a:solidFill>
                  <a:schemeClr val="tx1"/>
                </a:solidFill>
                <a:latin typeface="Verdana" pitchFamily="34" charset="0"/>
              </a:rPr>
              <a:t>Philosophy</a:t>
            </a:r>
          </a:p>
          <a:p>
            <a:pPr marL="285750" indent="-285750" algn="l" defTabSz="457200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altLang="zh-CN" dirty="0">
                <a:solidFill>
                  <a:schemeClr val="tx1"/>
                </a:solidFill>
                <a:latin typeface="Verdana" pitchFamily="34" charset="0"/>
              </a:rPr>
              <a:t>Spatial Sciences</a:t>
            </a:r>
          </a:p>
          <a:p>
            <a:pPr marL="285750" indent="-285750" algn="l" defTabSz="457200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altLang="zh-CN" dirty="0">
                <a:solidFill>
                  <a:schemeClr val="tx1"/>
                </a:solidFill>
                <a:latin typeface="Verdana" pitchFamily="34" charset="0"/>
              </a:rPr>
              <a:t>Theology and Religious </a:t>
            </a:r>
            <a:r>
              <a:rPr lang="en-US" altLang="zh-CN" dirty="0" smtClean="0">
                <a:solidFill>
                  <a:schemeClr val="tx1"/>
                </a:solidFill>
                <a:latin typeface="Verdana" pitchFamily="34" charset="0"/>
              </a:rPr>
              <a:t>Studies</a:t>
            </a:r>
          </a:p>
          <a:p>
            <a:pPr marL="285750" indent="-285750" algn="l" defTabSz="457200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altLang="zh-CN" dirty="0" smtClean="0">
                <a:latin typeface="Verdana" pitchFamily="34" charset="0"/>
              </a:rPr>
              <a:t>University College Groningen </a:t>
            </a:r>
            <a:endParaRPr lang="en-US" altLang="zh-CN" dirty="0">
              <a:solidFill>
                <a:schemeClr val="tx1"/>
              </a:solidFill>
              <a:latin typeface="Verdana" pitchFamily="34" charset="0"/>
            </a:endParaRPr>
          </a:p>
          <a:p>
            <a:pPr indent="363538" algn="l" defTabSz="457200">
              <a:lnSpc>
                <a:spcPct val="150000"/>
              </a:lnSpc>
              <a:buClr>
                <a:srgbClr val="CC0000"/>
              </a:buClr>
              <a:buFontTx/>
              <a:buChar char="•"/>
            </a:pPr>
            <a:endParaRPr lang="en-US" altLang="zh-CN" dirty="0">
              <a:solidFill>
                <a:schemeClr val="tx1"/>
              </a:solidFill>
              <a:latin typeface="Verdana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225440"/>
              </p:ext>
            </p:extLst>
          </p:nvPr>
        </p:nvGraphicFramePr>
        <p:xfrm>
          <a:off x="5686425" y="1700808"/>
          <a:ext cx="2913015" cy="2095323"/>
        </p:xfrm>
        <a:graphic>
          <a:graphicData uri="http://schemas.openxmlformats.org/drawingml/2006/table">
            <a:tbl>
              <a:tblPr firstRow="1" bandRow="1"/>
              <a:tblGrid>
                <a:gridCol w="999970"/>
                <a:gridCol w="1913045"/>
              </a:tblGrid>
              <a:tr h="34218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rgbClr val="00B0F0"/>
                          </a:solidFill>
                        </a:rPr>
                        <a:t>FEB rankings 2013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806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rgbClr val="CC0000"/>
                          </a:solidFill>
                        </a:rPr>
                        <a:t>#76-100</a:t>
                      </a:r>
                      <a:endParaRPr lang="en-GB" sz="2000" b="1" dirty="0">
                        <a:solidFill>
                          <a:srgbClr val="CC0000"/>
                        </a:solidFill>
                      </a:endParaRPr>
                    </a:p>
                  </a:txBody>
                  <a:tcPr marL="36000" marR="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ARWU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</a:rPr>
                        <a:t>Economics and business worldwide </a:t>
                      </a:r>
                    </a:p>
                  </a:txBody>
                  <a:tcPr marL="0" marR="9000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7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rgbClr val="CC0000"/>
                          </a:solidFill>
                        </a:rPr>
                        <a:t>#105</a:t>
                      </a:r>
                      <a:endParaRPr lang="en-GB" sz="2000" b="1" dirty="0">
                        <a:solidFill>
                          <a:srgbClr val="CC0000"/>
                        </a:solidFill>
                      </a:endParaRPr>
                    </a:p>
                  </a:txBody>
                  <a:tcPr marL="36000" marR="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UT Dallas Ranking</a:t>
                      </a:r>
                      <a:endParaRPr lang="en-GB" sz="11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</a:rPr>
                        <a:t>Business schools worldwide</a:t>
                      </a:r>
                    </a:p>
                  </a:txBody>
                  <a:tcPr marL="0" marR="90000" marT="108000" marB="1440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464831"/>
            <a:ext cx="3384376" cy="16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00"/>
            <a:ext cx="9144000" cy="252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000" y="1060903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364400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University /</a:t>
            </a:r>
            <a:r>
              <a:rPr kumimoji="0" lang="nl-NL" sz="3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nl-NL" sz="2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education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2230438"/>
            <a:ext cx="91408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70000" bIns="45717" numCol="1" anchor="t" anchorCtr="0" compatLnSpc="1">
            <a:prstTxWarp prst="textNoShape">
              <a:avLst/>
            </a:prstTxWarp>
          </a:bodyPr>
          <a:lstStyle>
            <a:lvl1pPr marL="249238" indent="-2492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All degree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programmes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: 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</a:b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45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Bachelor’s /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146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Master’s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English-taught degree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programmes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: 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</a:b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21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Bachelor’s /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107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Master’s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7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Erasmus Mundus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programmes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Several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international double degree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programmes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(most in the Faculty of Economics and Business)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14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Research Master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programmes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1500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PhD students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009CEF"/>
                </a:solidFill>
              </a:rPr>
              <a:t>110,000</a:t>
            </a:r>
            <a:r>
              <a:rPr lang="en-US" sz="1600" dirty="0"/>
              <a:t> </a:t>
            </a:r>
            <a:r>
              <a:rPr lang="en-US" sz="1600" dirty="0" smtClean="0"/>
              <a:t>alumni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Innovative, cross disciplinary, real-life problems </a:t>
            </a:r>
            <a:endParaRPr lang="en-US" sz="1600" dirty="0" smtClean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Focus on healthy ageing, energy, sustainable society</a:t>
            </a:r>
          </a:p>
          <a:p>
            <a:pPr marL="266700" indent="-266700"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FontTx/>
              <a:buChar char="•"/>
              <a:defRPr/>
            </a:pPr>
            <a:endParaRPr lang="en-GB" sz="1800" dirty="0"/>
          </a:p>
          <a:p>
            <a:pPr marL="266700" indent="-266700"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FontTx/>
              <a:buChar char="•"/>
              <a:defRPr/>
            </a:pPr>
            <a:endParaRPr lang="en-US" sz="1800" dirty="0"/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Tx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52" y="1741983"/>
            <a:ext cx="3024336" cy="18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0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00"/>
            <a:ext cx="9144000" cy="252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000" y="1060903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 bwMode="auto">
          <a:xfrm>
            <a:off x="0" y="1364400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University /</a:t>
            </a:r>
            <a:r>
              <a:rPr kumimoji="0" lang="nl-NL" sz="3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nl-NL" sz="2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research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0" y="2230438"/>
            <a:ext cx="91408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70000" bIns="45717" numCol="1" anchor="t" anchorCtr="0" compatLnSpc="1">
            <a:prstTxWarp prst="textNoShape">
              <a:avLst/>
            </a:prstTxWarp>
          </a:bodyPr>
          <a:lstStyle>
            <a:lvl1pPr marL="249238" indent="-2492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Top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research-university</a:t>
            </a: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Scientific profiling: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Energy</a:t>
            </a:r>
            <a:r>
              <a:rPr lang="en-US" sz="1600" kern="0" dirty="0">
                <a:solidFill>
                  <a:srgbClr val="009CEF"/>
                </a:solidFill>
                <a:latin typeface="Verdana"/>
                <a:cs typeface="Arial"/>
              </a:rPr>
              <a:t>,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Healthy Ageing</a:t>
            </a:r>
            <a:r>
              <a:rPr lang="en-US" sz="1600" kern="0" dirty="0">
                <a:solidFill>
                  <a:srgbClr val="009CEF"/>
                </a:solidFill>
                <a:latin typeface="Verdana"/>
                <a:cs typeface="Arial"/>
              </a:rPr>
              <a:t>,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/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</a:b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Sustainable Society</a:t>
            </a: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9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Graduate Schools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3,100 FTE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academic </a:t>
            </a:r>
            <a:r>
              <a:rPr lang="en-US" sz="1600" kern="0" dirty="0">
                <a:solidFill>
                  <a:sysClr val="windowText" lastClr="000000"/>
                </a:solidFill>
                <a:latin typeface="Verdana"/>
                <a:cs typeface="Arial"/>
              </a:rPr>
              <a:t>staff, </a:t>
            </a:r>
            <a:r>
              <a:rPr lang="en-US" sz="16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504 </a:t>
            </a:r>
            <a:r>
              <a:rPr lang="en-US" sz="1600" kern="0" dirty="0">
                <a:solidFill>
                  <a:sysClr val="windowText" lastClr="000000"/>
                </a:solidFill>
                <a:latin typeface="Verdana"/>
                <a:cs typeface="Arial"/>
              </a:rPr>
              <a:t>full </a:t>
            </a:r>
            <a:r>
              <a:rPr lang="en-US" sz="16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professors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1,500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en-US" sz="160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erdana"/>
                <a:cs typeface="Arial"/>
              </a:rPr>
              <a:t>Phd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cs typeface="Arial"/>
              </a:rPr>
              <a:t> students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b="1" kern="0" dirty="0" smtClean="0">
                <a:solidFill>
                  <a:srgbClr val="009CEF"/>
                </a:solidFill>
                <a:latin typeface="Verdana"/>
                <a:cs typeface="Arial"/>
              </a:rPr>
              <a:t>14</a:t>
            </a:r>
            <a:r>
              <a:rPr lang="en-US" sz="1600" kern="0" dirty="0" smtClean="0">
                <a:latin typeface="Verdana"/>
                <a:cs typeface="Arial"/>
              </a:rPr>
              <a:t> </a:t>
            </a:r>
            <a:r>
              <a:rPr lang="en-US" sz="1600" kern="0" dirty="0">
                <a:latin typeface="Verdana"/>
                <a:cs typeface="Arial"/>
              </a:rPr>
              <a:t>Research Master </a:t>
            </a:r>
            <a:r>
              <a:rPr lang="en-US" sz="1600" kern="0" dirty="0" err="1">
                <a:latin typeface="Verdana"/>
                <a:cs typeface="Arial"/>
              </a:rPr>
              <a:t>programmes</a:t>
            </a:r>
            <a:endParaRPr lang="en-US" sz="1600" kern="0" dirty="0">
              <a:latin typeface="Verdana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6,400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academic publications</a:t>
            </a: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€ 167.5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contract research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20888"/>
            <a:ext cx="2191716" cy="32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63"/>
            <a:ext cx="9144000" cy="25241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388" y="1060450"/>
            <a:ext cx="1727200" cy="1460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19-9-2015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81095112-403D-49F2-A5D2-91456DB53A03}" type="slidenum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46" y="1284390"/>
            <a:ext cx="9247502" cy="616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8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2000" dirty="0" err="1" smtClean="0"/>
              <a:t>Faculty</a:t>
            </a:r>
            <a:r>
              <a:rPr lang="nl-NL" sz="2000" dirty="0" smtClean="0"/>
              <a:t>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b="1" dirty="0" smtClean="0"/>
              <a:t> </a:t>
            </a:r>
            <a:r>
              <a:rPr lang="nl-NL" sz="2400" b="1" dirty="0" err="1" smtClean="0"/>
              <a:t>facts</a:t>
            </a:r>
            <a:r>
              <a:rPr lang="nl-NL" sz="2400" b="1" dirty="0" smtClean="0"/>
              <a:t> &amp; </a:t>
            </a:r>
            <a:r>
              <a:rPr lang="nl-NL" sz="2400" b="1" dirty="0" err="1" smtClean="0"/>
              <a:t>figures</a:t>
            </a:r>
            <a:endParaRPr lang="en-GB" sz="2400" b="1" dirty="0" smtClean="0"/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900112" y="2205038"/>
            <a:ext cx="8136384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63525" indent="-263525" algn="l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Belongs to the 1% </a:t>
            </a:r>
            <a:r>
              <a:rPr lang="en-GB" sz="1300" dirty="0" smtClean="0">
                <a:latin typeface="Verdana" pitchFamily="34" charset="0"/>
              </a:rPr>
              <a:t>of business schools worldwide with AACSB and EQUIS accreditations </a:t>
            </a:r>
          </a:p>
          <a:p>
            <a:pPr marL="263525" indent="-263525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009CEF"/>
                </a:solidFill>
                <a:latin typeface="Verdana" pitchFamily="34" charset="0"/>
              </a:rPr>
              <a:t>More than 50 nationalities </a:t>
            </a:r>
            <a:r>
              <a:rPr lang="en-GB" sz="1300" dirty="0">
                <a:latin typeface="Verdana" pitchFamily="34" charset="0"/>
              </a:rPr>
              <a:t>make </a:t>
            </a:r>
            <a:r>
              <a:rPr lang="en-GB" sz="1300" dirty="0" smtClean="0">
                <a:latin typeface="Verdana" pitchFamily="34" charset="0"/>
              </a:rPr>
              <a:t>up the </a:t>
            </a:r>
            <a:r>
              <a:rPr lang="en-GB" sz="1300" dirty="0">
                <a:latin typeface="Verdana" pitchFamily="34" charset="0"/>
              </a:rPr>
              <a:t>student </a:t>
            </a:r>
            <a:r>
              <a:rPr lang="en-GB" sz="1300" dirty="0" smtClean="0">
                <a:latin typeface="Verdana" pitchFamily="34" charset="0"/>
              </a:rPr>
              <a:t>body</a:t>
            </a:r>
          </a:p>
          <a:p>
            <a:pPr marL="263525" indent="-263525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20% </a:t>
            </a:r>
            <a:r>
              <a:rPr lang="en-GB" sz="1300" dirty="0" smtClean="0">
                <a:latin typeface="Verdana" pitchFamily="34" charset="0"/>
              </a:rPr>
              <a:t>(and growing) of the student body is international</a:t>
            </a:r>
            <a:endParaRPr lang="en-GB" sz="1300" dirty="0">
              <a:latin typeface="Verdana" pitchFamily="34" charset="0"/>
            </a:endParaRPr>
          </a:p>
          <a:p>
            <a:pPr marL="263525" indent="-263525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95</a:t>
            </a:r>
            <a:r>
              <a:rPr lang="en-GB" sz="1400" b="1" dirty="0">
                <a:solidFill>
                  <a:srgbClr val="009CEF"/>
                </a:solidFill>
                <a:latin typeface="Verdana" pitchFamily="34" charset="0"/>
              </a:rPr>
              <a:t>% </a:t>
            </a:r>
            <a:r>
              <a:rPr lang="en-GB" sz="1300" dirty="0">
                <a:latin typeface="Verdana" pitchFamily="34" charset="0"/>
              </a:rPr>
              <a:t>of graduates </a:t>
            </a:r>
            <a:r>
              <a:rPr lang="en-GB" sz="1300" dirty="0" smtClean="0">
                <a:latin typeface="Verdana" pitchFamily="34" charset="0"/>
              </a:rPr>
              <a:t>surveyed found a </a:t>
            </a:r>
            <a:r>
              <a:rPr lang="en-GB" sz="1300" dirty="0">
                <a:latin typeface="Verdana" pitchFamily="34" charset="0"/>
              </a:rPr>
              <a:t>job within three months</a:t>
            </a:r>
          </a:p>
          <a:p>
            <a:pPr marL="263525" indent="-263525" algn="l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€45 </a:t>
            </a:r>
            <a:r>
              <a:rPr lang="en-GB" sz="1300" dirty="0">
                <a:solidFill>
                  <a:schemeClr val="tx1"/>
                </a:solidFill>
                <a:latin typeface="Verdana" pitchFamily="34" charset="0"/>
              </a:rPr>
              <a:t>million annual </a:t>
            </a:r>
            <a:r>
              <a:rPr lang="en-GB" sz="1300" dirty="0" smtClean="0">
                <a:solidFill>
                  <a:schemeClr val="tx1"/>
                </a:solidFill>
                <a:latin typeface="Verdana" pitchFamily="34" charset="0"/>
              </a:rPr>
              <a:t>budget</a:t>
            </a:r>
          </a:p>
          <a:p>
            <a:pPr marL="263525" indent="-263525" algn="l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Business</a:t>
            </a:r>
            <a:r>
              <a:rPr lang="en-GB" sz="1400" dirty="0" smtClean="0">
                <a:latin typeface="Verdana" pitchFamily="34" charset="0"/>
              </a:rPr>
              <a:t> </a:t>
            </a:r>
            <a:r>
              <a:rPr lang="en-GB" sz="1300" dirty="0" smtClean="0">
                <a:latin typeface="Verdana" pitchFamily="34" charset="0"/>
              </a:rPr>
              <a:t>and</a:t>
            </a:r>
            <a:r>
              <a:rPr lang="en-GB" sz="1400" dirty="0" smtClean="0">
                <a:latin typeface="Verdana" pitchFamily="34" charset="0"/>
              </a:rPr>
              <a:t> </a:t>
            </a: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career services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37111"/>
            <a:ext cx="3168589" cy="186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4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2000" dirty="0" err="1" smtClean="0"/>
              <a:t>Faculty</a:t>
            </a:r>
            <a:r>
              <a:rPr lang="nl-NL" sz="2000" dirty="0" smtClean="0"/>
              <a:t>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b="1" dirty="0" smtClean="0"/>
              <a:t> </a:t>
            </a:r>
            <a:r>
              <a:rPr lang="nl-NL" sz="2400" b="1" dirty="0" err="1" smtClean="0"/>
              <a:t>facts</a:t>
            </a:r>
            <a:r>
              <a:rPr lang="nl-NL" sz="2400" b="1" dirty="0" smtClean="0"/>
              <a:t> &amp; </a:t>
            </a:r>
            <a:r>
              <a:rPr lang="nl-NL" sz="2400" b="1" dirty="0" err="1" smtClean="0"/>
              <a:t>figures</a:t>
            </a:r>
            <a:endParaRPr lang="en-GB" sz="2800" b="1" dirty="0" smtClean="0"/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900113" y="2205038"/>
            <a:ext cx="691224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63525" indent="-263525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36</a:t>
            </a:r>
            <a:r>
              <a:rPr lang="en-GB" sz="1400" dirty="0" smtClean="0">
                <a:latin typeface="Verdana" pitchFamily="34" charset="0"/>
              </a:rPr>
              <a:t> </a:t>
            </a:r>
            <a:r>
              <a:rPr lang="en-GB" sz="1400" dirty="0">
                <a:latin typeface="Verdana" pitchFamily="34" charset="0"/>
              </a:rPr>
              <a:t>nationalities </a:t>
            </a:r>
            <a:r>
              <a:rPr lang="en-GB" sz="1400" dirty="0" smtClean="0">
                <a:latin typeface="Verdana" pitchFamily="34" charset="0"/>
              </a:rPr>
              <a:t>represented among staff (</a:t>
            </a: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30% </a:t>
            </a:r>
            <a:r>
              <a:rPr lang="en-GB" sz="1400" dirty="0" smtClean="0">
                <a:latin typeface="Verdana" pitchFamily="34" charset="0"/>
              </a:rPr>
              <a:t>international staff)</a:t>
            </a:r>
            <a:endParaRPr lang="en-GB" sz="1400" dirty="0" smtClean="0">
              <a:solidFill>
                <a:schemeClr val="tx1"/>
              </a:solidFill>
              <a:latin typeface="Verdana" pitchFamily="34" charset="0"/>
            </a:endParaRPr>
          </a:p>
          <a:p>
            <a:pPr marL="263525" indent="-263525" algn="l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345</a:t>
            </a:r>
            <a:r>
              <a:rPr lang="en-GB" sz="1400" dirty="0" smtClean="0">
                <a:solidFill>
                  <a:schemeClr val="tx1"/>
                </a:solidFill>
                <a:latin typeface="Verdana" pitchFamily="34" charset="0"/>
              </a:rPr>
              <a:t> academic staff / </a:t>
            </a: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115</a:t>
            </a:r>
            <a:r>
              <a:rPr lang="en-GB" sz="1400" dirty="0" smtClean="0">
                <a:solidFill>
                  <a:schemeClr val="tx1"/>
                </a:solidFill>
                <a:latin typeface="Verdana" pitchFamily="34" charset="0"/>
              </a:rPr>
              <a:t> non-academic staff</a:t>
            </a:r>
          </a:p>
          <a:p>
            <a:pPr marL="263525" indent="-263525" algn="l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231</a:t>
            </a:r>
            <a:r>
              <a:rPr lang="en-GB" sz="1400" dirty="0" smtClean="0">
                <a:solidFill>
                  <a:schemeClr val="tx1"/>
                </a:solidFill>
                <a:latin typeface="Verdana" pitchFamily="34" charset="0"/>
              </a:rPr>
              <a:t> FTE core faculty</a:t>
            </a:r>
          </a:p>
          <a:p>
            <a:pPr marL="263525" indent="-263525" algn="l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77</a:t>
            </a:r>
            <a:r>
              <a:rPr lang="en-GB" sz="1400" dirty="0" smtClean="0">
                <a:solidFill>
                  <a:schemeClr val="tx1"/>
                </a:solidFill>
                <a:latin typeface="Verdana" pitchFamily="34" charset="0"/>
              </a:rPr>
              <a:t> full professors</a:t>
            </a:r>
          </a:p>
          <a:p>
            <a:pPr marL="263525" indent="-263525" algn="l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51</a:t>
            </a:r>
            <a:r>
              <a:rPr lang="en-GB" sz="1400" dirty="0" smtClean="0">
                <a:solidFill>
                  <a:schemeClr val="tx1"/>
                </a:solidFill>
                <a:latin typeface="Verdana" pitchFamily="34" charset="0"/>
              </a:rPr>
              <a:t> associate professors</a:t>
            </a:r>
          </a:p>
          <a:p>
            <a:pPr marL="263525" indent="-263525" algn="l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106</a:t>
            </a:r>
            <a:r>
              <a:rPr lang="en-GB" sz="1400" dirty="0" smtClean="0">
                <a:solidFill>
                  <a:schemeClr val="tx1"/>
                </a:solidFill>
                <a:latin typeface="Verdana" pitchFamily="34" charset="0"/>
              </a:rPr>
              <a:t> assistant professors, </a:t>
            </a:r>
          </a:p>
          <a:p>
            <a:pPr marL="742950" lvl="1" indent="-285750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Courier New" panose="02070309020205020404" pitchFamily="49" charset="0"/>
              <a:buChar char="o"/>
            </a:pPr>
            <a:r>
              <a:rPr lang="en-GB" sz="1400" dirty="0" smtClean="0">
                <a:solidFill>
                  <a:schemeClr val="tx1"/>
                </a:solidFill>
                <a:latin typeface="Verdana" pitchFamily="34" charset="0"/>
              </a:rPr>
              <a:t>(among those 45 new TT-candidates)</a:t>
            </a:r>
          </a:p>
          <a:p>
            <a:pPr marL="263525" indent="-263525" algn="l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76</a:t>
            </a:r>
            <a:r>
              <a:rPr lang="en-GB" sz="1400" dirty="0" smtClean="0">
                <a:solidFill>
                  <a:schemeClr val="tx1"/>
                </a:solidFill>
                <a:latin typeface="Verdana" pitchFamily="34" charset="0"/>
              </a:rPr>
              <a:t> lecturers</a:t>
            </a:r>
          </a:p>
          <a:p>
            <a:pPr marL="263525" indent="-263525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1400" b="1" dirty="0" err="1" smtClean="0">
                <a:solidFill>
                  <a:srgbClr val="009CEF"/>
                </a:solidFill>
                <a:latin typeface="Verdana" pitchFamily="34" charset="0"/>
              </a:rPr>
              <a:t>Hononary</a:t>
            </a:r>
            <a:r>
              <a:rPr lang="en-GB" sz="1400" b="1" dirty="0" smtClean="0">
                <a:solidFill>
                  <a:srgbClr val="009CEF"/>
                </a:solidFill>
                <a:latin typeface="Verdana" pitchFamily="34" charset="0"/>
              </a:rPr>
              <a:t> doctorates (2014): </a:t>
            </a:r>
            <a:r>
              <a:rPr lang="en-GB" sz="1400" dirty="0" smtClean="0">
                <a:latin typeface="Verdana" pitchFamily="34" charset="0"/>
              </a:rPr>
              <a:t>Paul </a:t>
            </a:r>
            <a:r>
              <a:rPr lang="en-GB" sz="1400" dirty="0" err="1" smtClean="0">
                <a:latin typeface="Verdana" pitchFamily="34" charset="0"/>
              </a:rPr>
              <a:t>Polman</a:t>
            </a:r>
            <a:r>
              <a:rPr lang="en-GB" sz="1400" dirty="0" smtClean="0">
                <a:latin typeface="Verdana" pitchFamily="34" charset="0"/>
              </a:rPr>
              <a:t>, Professor Dani </a:t>
            </a:r>
            <a:r>
              <a:rPr lang="en-GB" sz="1400" dirty="0" err="1" smtClean="0">
                <a:latin typeface="Verdana" pitchFamily="34" charset="0"/>
              </a:rPr>
              <a:t>Rodrik</a:t>
            </a:r>
            <a:endParaRPr lang="en-GB" sz="1400" dirty="0" smtClean="0"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84984"/>
            <a:ext cx="345465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15"/>
          <p:cNvSpPr>
            <a:spLocks noChangeArrowheads="1"/>
          </p:cNvSpPr>
          <p:nvPr/>
        </p:nvSpPr>
        <p:spPr bwMode="auto">
          <a:xfrm>
            <a:off x="4211638" y="2276475"/>
            <a:ext cx="4681537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altLang="nl-NL" dirty="0" smtClean="0">
                <a:latin typeface="Verdana" pitchFamily="34" charset="0"/>
              </a:rPr>
              <a:t>More than</a:t>
            </a:r>
            <a:r>
              <a:rPr lang="en-GB" altLang="nl-NL" b="1" dirty="0" smtClean="0">
                <a:solidFill>
                  <a:srgbClr val="009CEF"/>
                </a:solidFill>
                <a:latin typeface="Verdana" pitchFamily="34" charset="0"/>
              </a:rPr>
              <a:t> 6,000</a:t>
            </a:r>
            <a:r>
              <a:rPr lang="en-GB" altLang="nl-NL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GB" altLang="nl-NL" dirty="0">
                <a:solidFill>
                  <a:schemeClr val="tx1"/>
                </a:solidFill>
                <a:latin typeface="Verdana" pitchFamily="34" charset="0"/>
              </a:rPr>
              <a:t>degree students</a:t>
            </a:r>
            <a:br>
              <a:rPr lang="en-GB" altLang="nl-NL" dirty="0">
                <a:solidFill>
                  <a:schemeClr val="tx1"/>
                </a:solidFill>
                <a:latin typeface="Verdana" pitchFamily="34" charset="0"/>
              </a:rPr>
            </a:br>
            <a:r>
              <a:rPr lang="en-GB" altLang="nl-NL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GB" altLang="nl-NL" dirty="0" smtClean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≈ </a:t>
            </a:r>
            <a:r>
              <a:rPr lang="en-GB" altLang="nl-NL" dirty="0" smtClean="0">
                <a:latin typeface="Verdana" pitchFamily="34" charset="0"/>
              </a:rPr>
              <a:t>4</a:t>
            </a:r>
            <a:r>
              <a:rPr lang="en-GB" altLang="nl-NL" dirty="0" smtClean="0">
                <a:solidFill>
                  <a:schemeClr val="tx1"/>
                </a:solidFill>
                <a:latin typeface="Verdana" pitchFamily="34" charset="0"/>
              </a:rPr>
              <a:t>,500</a:t>
            </a:r>
            <a:r>
              <a:rPr lang="nl-NL" altLang="nl-NL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nl-NL" altLang="nl-NL" dirty="0">
                <a:solidFill>
                  <a:schemeClr val="tx1"/>
                </a:solidFill>
                <a:latin typeface="Verdana" pitchFamily="34" charset="0"/>
              </a:rPr>
              <a:t>BSc </a:t>
            </a:r>
            <a:br>
              <a:rPr lang="nl-NL" altLang="nl-NL" dirty="0">
                <a:solidFill>
                  <a:schemeClr val="tx1"/>
                </a:solidFill>
                <a:latin typeface="Verdana" pitchFamily="34" charset="0"/>
              </a:rPr>
            </a:br>
            <a:r>
              <a:rPr lang="nl-NL" altLang="nl-NL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GB" altLang="nl-NL" dirty="0" smtClean="0">
                <a:latin typeface="Verdana"/>
                <a:ea typeface="Verdana"/>
                <a:cs typeface="Verdana"/>
              </a:rPr>
              <a:t>≈</a:t>
            </a:r>
            <a:r>
              <a:rPr lang="nl-NL" altLang="nl-NL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nl-NL" altLang="nl-NL" dirty="0" smtClean="0">
                <a:latin typeface="Verdana" pitchFamily="34" charset="0"/>
              </a:rPr>
              <a:t>1</a:t>
            </a:r>
            <a:r>
              <a:rPr lang="nl-NL" altLang="nl-NL" dirty="0" smtClean="0">
                <a:solidFill>
                  <a:schemeClr val="tx1"/>
                </a:solidFill>
                <a:latin typeface="Verdana" pitchFamily="34" charset="0"/>
              </a:rPr>
              <a:t>,500 MSc</a:t>
            </a:r>
            <a:endParaRPr lang="nl-NL" altLang="nl-NL" dirty="0">
              <a:solidFill>
                <a:schemeClr val="tx1"/>
              </a:solidFill>
              <a:latin typeface="Verdana" pitchFamily="34" charset="0"/>
            </a:endParaRPr>
          </a:p>
          <a:p>
            <a:pPr algn="l">
              <a:spcBef>
                <a:spcPct val="20000"/>
              </a:spcBef>
              <a:buFont typeface="Verdana" pitchFamily="34" charset="0"/>
              <a:buNone/>
            </a:pPr>
            <a:endParaRPr lang="nl-NL" altLang="nl-NL" dirty="0">
              <a:solidFill>
                <a:schemeClr val="tx1"/>
              </a:solidFill>
              <a:latin typeface="Verdana" pitchFamily="34" charset="0"/>
            </a:endParaRPr>
          </a:p>
          <a:p>
            <a:pPr algn="l"/>
            <a:r>
              <a:rPr lang="en-GB" b="1" dirty="0">
                <a:solidFill>
                  <a:srgbClr val="009CEF"/>
                </a:solidFill>
                <a:latin typeface="Verdana" pitchFamily="34" charset="0"/>
              </a:rPr>
              <a:t>150</a:t>
            </a:r>
            <a:r>
              <a:rPr lang="en-GB" dirty="0">
                <a:solidFill>
                  <a:schemeClr val="tx1"/>
                </a:solidFill>
                <a:latin typeface="Verdana" pitchFamily="34" charset="0"/>
              </a:rPr>
              <a:t> PhD students</a:t>
            </a:r>
          </a:p>
          <a:p>
            <a:pPr algn="l"/>
            <a:r>
              <a:rPr lang="en-GB" b="1" dirty="0" smtClean="0">
                <a:solidFill>
                  <a:srgbClr val="009CEF"/>
                </a:solidFill>
                <a:latin typeface="Verdana" pitchFamily="34" charset="0"/>
              </a:rPr>
              <a:t>45</a:t>
            </a:r>
            <a:r>
              <a:rPr lang="en-GB" dirty="0" smtClean="0">
                <a:solidFill>
                  <a:schemeClr val="tx1"/>
                </a:solidFill>
                <a:latin typeface="Verdana" pitchFamily="34" charset="0"/>
              </a:rPr>
              <a:t> research master </a:t>
            </a:r>
            <a:r>
              <a:rPr lang="en-GB" dirty="0">
                <a:solidFill>
                  <a:schemeClr val="tx1"/>
                </a:solidFill>
                <a:latin typeface="Verdana" pitchFamily="34" charset="0"/>
              </a:rPr>
              <a:t>students</a:t>
            </a:r>
          </a:p>
          <a:p>
            <a:pPr algn="l">
              <a:spcBef>
                <a:spcPct val="20000"/>
              </a:spcBef>
              <a:buFont typeface="Verdana" pitchFamily="34" charset="0"/>
              <a:buNone/>
            </a:pPr>
            <a:endParaRPr lang="nl-NL" altLang="nl-NL" dirty="0">
              <a:solidFill>
                <a:schemeClr val="tx1"/>
              </a:solidFill>
              <a:latin typeface="Verdana" pitchFamily="34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Verdana" pitchFamily="34" charset="0"/>
              <a:buNone/>
            </a:pPr>
            <a:r>
              <a:rPr lang="nl-NL" altLang="nl-NL" b="1" dirty="0" smtClean="0">
                <a:solidFill>
                  <a:srgbClr val="009CEF"/>
                </a:solidFill>
                <a:latin typeface="Verdana" pitchFamily="34" charset="0"/>
              </a:rPr>
              <a:t>813</a:t>
            </a:r>
            <a:r>
              <a:rPr lang="en-GB" altLang="nl-NL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GB" altLang="nl-NL" dirty="0">
                <a:solidFill>
                  <a:schemeClr val="tx1"/>
                </a:solidFill>
                <a:latin typeface="Verdana" pitchFamily="34" charset="0"/>
              </a:rPr>
              <a:t>international degree </a:t>
            </a:r>
            <a:r>
              <a:rPr lang="en-GB" altLang="nl-NL" dirty="0" smtClean="0">
                <a:solidFill>
                  <a:schemeClr val="tx1"/>
                </a:solidFill>
                <a:latin typeface="Verdana" pitchFamily="34" charset="0"/>
              </a:rPr>
              <a:t>students</a:t>
            </a:r>
            <a:endParaRPr lang="nl-NL" altLang="nl-NL" dirty="0">
              <a:solidFill>
                <a:schemeClr val="tx1"/>
              </a:solidFill>
              <a:latin typeface="Verdana" pitchFamily="34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Font typeface="Verdana" pitchFamily="34" charset="0"/>
              <a:buNone/>
            </a:pPr>
            <a:r>
              <a:rPr lang="nl-NL" altLang="nl-NL" b="1" dirty="0" smtClean="0">
                <a:solidFill>
                  <a:srgbClr val="009CEF"/>
                </a:solidFill>
                <a:latin typeface="Verdana" pitchFamily="34" charset="0"/>
              </a:rPr>
              <a:t>330</a:t>
            </a:r>
            <a:r>
              <a:rPr lang="en-GB" altLang="nl-NL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GB" altLang="nl-NL" dirty="0">
                <a:solidFill>
                  <a:schemeClr val="tx1"/>
                </a:solidFill>
                <a:latin typeface="Verdana" pitchFamily="34" charset="0"/>
              </a:rPr>
              <a:t>incoming exchange students </a:t>
            </a:r>
            <a:br>
              <a:rPr lang="en-GB" altLang="nl-NL" dirty="0">
                <a:solidFill>
                  <a:schemeClr val="tx1"/>
                </a:solidFill>
                <a:latin typeface="Verdana" pitchFamily="34" charset="0"/>
              </a:rPr>
            </a:br>
            <a:r>
              <a:rPr lang="nl-NL" altLang="nl-NL" b="1" dirty="0" smtClean="0">
                <a:solidFill>
                  <a:srgbClr val="009CEF"/>
                </a:solidFill>
                <a:latin typeface="Verdana" pitchFamily="34" charset="0"/>
              </a:rPr>
              <a:t>418</a:t>
            </a:r>
            <a:r>
              <a:rPr lang="en-GB" altLang="nl-NL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GB" altLang="nl-NL" dirty="0">
                <a:solidFill>
                  <a:schemeClr val="tx1"/>
                </a:solidFill>
                <a:latin typeface="Verdana" pitchFamily="34" charset="0"/>
              </a:rPr>
              <a:t>outgoing </a:t>
            </a:r>
            <a:r>
              <a:rPr lang="en-GB" altLang="nl-NL" dirty="0" err="1">
                <a:solidFill>
                  <a:schemeClr val="tx1"/>
                </a:solidFill>
                <a:latin typeface="Verdana" pitchFamily="34" charset="0"/>
              </a:rPr>
              <a:t>exc</a:t>
            </a:r>
            <a:r>
              <a:rPr lang="nl-NL" altLang="nl-NL" dirty="0" err="1">
                <a:solidFill>
                  <a:schemeClr val="tx1"/>
                </a:solidFill>
                <a:latin typeface="Verdana" pitchFamily="34" charset="0"/>
              </a:rPr>
              <a:t>hange</a:t>
            </a:r>
            <a:r>
              <a:rPr lang="nl-NL" altLang="nl-NL" dirty="0">
                <a:solidFill>
                  <a:schemeClr val="tx1"/>
                </a:solidFill>
                <a:latin typeface="Verdana" pitchFamily="34" charset="0"/>
              </a:rPr>
              <a:t> students</a:t>
            </a:r>
            <a:endParaRPr lang="en-GB" dirty="0">
              <a:solidFill>
                <a:schemeClr val="tx1"/>
              </a:solidFill>
              <a:latin typeface="Verdana" pitchFamily="34" charset="0"/>
            </a:endParaRPr>
          </a:p>
          <a:p>
            <a:pPr algn="l">
              <a:spcBef>
                <a:spcPct val="20000"/>
              </a:spcBef>
              <a:buFont typeface="Verdana" pitchFamily="34" charset="0"/>
              <a:buNone/>
            </a:pPr>
            <a:endParaRPr lang="nl-NL" altLang="nl-NL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3559" name="Rectangle 2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sz="2000" dirty="0" err="1" smtClean="0"/>
              <a:t>Faculty</a:t>
            </a:r>
            <a:r>
              <a:rPr lang="nl-NL" sz="2000" dirty="0" smtClean="0"/>
              <a:t>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b="1" dirty="0" smtClean="0"/>
              <a:t> </a:t>
            </a:r>
            <a:r>
              <a:rPr lang="nl-NL" sz="2800" b="1" dirty="0" err="1" smtClean="0"/>
              <a:t>students</a:t>
            </a:r>
            <a:r>
              <a:rPr lang="nl-NL" sz="2800" b="1" dirty="0" smtClean="0"/>
              <a:t> 2014</a:t>
            </a:r>
            <a:endParaRPr lang="en-GB" sz="28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76475"/>
            <a:ext cx="2782600" cy="41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00"/>
            <a:ext cx="9144000" cy="252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000" y="1060903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341438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lvl="0"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Presentation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sz="20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 </a:t>
            </a:r>
            <a:r>
              <a:rPr kumimoji="0" lang="nl-NL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content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0" y="2230438"/>
            <a:ext cx="91408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70000" bIns="45717" numCol="1" anchor="t" anchorCtr="0" compatLnSpc="1">
            <a:prstTxWarp prst="textNoShape">
              <a:avLst/>
            </a:prstTxWarp>
          </a:bodyPr>
          <a:lstStyle>
            <a:lvl1pPr marL="249238" indent="-2492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City of Groningen</a:t>
            </a:r>
          </a:p>
          <a:p>
            <a:pPr marR="0" lvl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University of Groningen</a:t>
            </a:r>
          </a:p>
          <a:p>
            <a:pPr marR="0" lvl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Faculty of Economics and Business</a:t>
            </a:r>
          </a:p>
          <a:p>
            <a:pPr marR="0" lvl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Education</a:t>
            </a:r>
          </a:p>
          <a:p>
            <a:pPr marR="0" lvl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Research </a:t>
            </a:r>
          </a:p>
          <a:p>
            <a:pPr marR="0" lvl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Ambiance</a:t>
            </a:r>
          </a:p>
          <a:p>
            <a:pPr marR="0" lvl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Internationalisation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Career services</a:t>
            </a:r>
          </a:p>
          <a:p>
            <a:pPr marR="0" lvl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Corporate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relations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16" y="5092515"/>
            <a:ext cx="2344501" cy="1563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19" y="1628800"/>
            <a:ext cx="2344501" cy="156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16" y="3356992"/>
            <a:ext cx="2319829" cy="154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4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buClr>
                <a:srgbClr val="CC0000"/>
              </a:buClr>
              <a:buFontTx/>
              <a:buChar char="•"/>
            </a:pPr>
            <a:endParaRPr lang="en-US" sz="2000" b="1" dirty="0" smtClean="0"/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Tx/>
              <a:buChar char="•"/>
            </a:pPr>
            <a:endParaRPr lang="en-US" sz="2000" b="1" dirty="0" smtClean="0"/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Tx/>
              <a:buChar char="•"/>
            </a:pPr>
            <a:endParaRPr lang="en-US" sz="2000" b="1" dirty="0" smtClean="0"/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Tx/>
              <a:buChar char="•"/>
            </a:pPr>
            <a:endParaRPr lang="en-US" sz="2000" b="1" dirty="0" smtClean="0"/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Tx/>
              <a:buChar char="•"/>
            </a:pPr>
            <a:endParaRPr lang="en-US" sz="2000" b="1" dirty="0" smtClean="0"/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Tx/>
              <a:buChar char="•"/>
            </a:pPr>
            <a:endParaRPr lang="en-US" sz="2000" b="1" dirty="0" smtClean="0"/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Tx/>
              <a:buChar char="•"/>
            </a:pPr>
            <a:endParaRPr lang="en-US" sz="2000" b="1" dirty="0" smtClean="0"/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Tx/>
              <a:buChar char="•"/>
            </a:pPr>
            <a:endParaRPr lang="en-US" sz="2000" b="1" dirty="0" smtClean="0"/>
          </a:p>
          <a:p>
            <a:pPr marL="0" indent="0" eaLnBrk="1" hangingPunct="1">
              <a:buNone/>
            </a:pPr>
            <a:endParaRPr lang="en-GB" sz="2000" dirty="0" smtClean="0"/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2000" dirty="0" err="1" smtClean="0"/>
              <a:t>Faculty</a:t>
            </a:r>
            <a:r>
              <a:rPr lang="nl-NL" sz="2000" dirty="0" smtClean="0"/>
              <a:t>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b="1" dirty="0" smtClean="0"/>
              <a:t> </a:t>
            </a:r>
            <a:r>
              <a:rPr lang="nl-NL" sz="2800" b="1" dirty="0" err="1" smtClean="0"/>
              <a:t>accreditations</a:t>
            </a:r>
            <a:endParaRPr lang="en-GB" sz="2800" b="1" dirty="0" smtClean="0"/>
          </a:p>
        </p:txBody>
      </p:sp>
      <p:pic>
        <p:nvPicPr>
          <p:cNvPr id="225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733256"/>
            <a:ext cx="396081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320357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/>
          <a:stretch>
            <a:fillRect/>
          </a:stretch>
        </p:blipFill>
        <p:spPr bwMode="auto">
          <a:xfrm>
            <a:off x="5465695" y="2622190"/>
            <a:ext cx="3478386" cy="75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69" y="2492896"/>
            <a:ext cx="1187157" cy="1187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86" y="4005062"/>
            <a:ext cx="1440574" cy="1281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983591"/>
            <a:ext cx="2402250" cy="1160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78" y="3720492"/>
            <a:ext cx="1772816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4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63"/>
            <a:ext cx="9144000" cy="25241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388" y="1060450"/>
            <a:ext cx="1727200" cy="1460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19-9-2015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22389383-F804-436E-8EBA-ECC84435BF9E}" type="slidenum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8" name="Rectangle 19"/>
          <p:cNvSpPr txBox="1">
            <a:spLocks noChangeArrowheads="1"/>
          </p:cNvSpPr>
          <p:nvPr/>
        </p:nvSpPr>
        <p:spPr bwMode="auto">
          <a:xfrm>
            <a:off x="0" y="1341438"/>
            <a:ext cx="91408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82800" tIns="46800" rIns="270000" bIns="4680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nl-NL" sz="2000" kern="0" dirty="0" err="1" smtClean="0">
                <a:solidFill>
                  <a:sysClr val="windowText" lastClr="000000"/>
                </a:solidFill>
                <a:latin typeface="Verdana"/>
                <a:cs typeface="Arial"/>
              </a:rPr>
              <a:t>Faculty</a:t>
            </a:r>
            <a:r>
              <a:rPr lang="nl-NL" sz="20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 /</a:t>
            </a:r>
            <a:r>
              <a:rPr lang="nl-NL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 </a:t>
            </a:r>
            <a:r>
              <a:rPr lang="nl-NL" sz="2400" b="1" kern="0" dirty="0">
                <a:solidFill>
                  <a:sysClr val="windowText" lastClr="000000"/>
                </a:solidFill>
                <a:latin typeface="Verdana"/>
                <a:cs typeface="Arial"/>
              </a:rPr>
              <a:t>i</a:t>
            </a:r>
            <a:r>
              <a:rPr lang="nl-NL" sz="2400" b="1" kern="0" dirty="0" err="1" smtClean="0">
                <a:solidFill>
                  <a:sysClr val="windowText" lastClr="000000"/>
                </a:solidFill>
                <a:latin typeface="Verdana"/>
                <a:cs typeface="Arial"/>
              </a:rPr>
              <a:t>dentity</a:t>
            </a:r>
            <a:endParaRPr lang="en-GB" sz="2400" b="1" kern="0" dirty="0" smtClean="0">
              <a:solidFill>
                <a:sysClr val="windowText" lastClr="000000"/>
              </a:solidFill>
              <a:latin typeface="Verdana"/>
              <a:cs typeface="Arial"/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1835150" y="2531853"/>
            <a:ext cx="69850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>
                <a:latin typeface="+mj-lt"/>
              </a:rPr>
              <a:t>Open</a:t>
            </a:r>
            <a:r>
              <a:rPr lang="nl-NL" sz="1600" dirty="0">
                <a:latin typeface="+mj-lt"/>
              </a:rPr>
              <a:t> – We </a:t>
            </a:r>
            <a:r>
              <a:rPr lang="nl-NL" sz="1600" dirty="0" err="1">
                <a:latin typeface="+mj-lt"/>
              </a:rPr>
              <a:t>learn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and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work</a:t>
            </a:r>
            <a:r>
              <a:rPr lang="nl-NL" sz="1600" dirty="0">
                <a:latin typeface="+mj-lt"/>
              </a:rPr>
              <a:t> in </a:t>
            </a:r>
            <a:r>
              <a:rPr lang="nl-NL" sz="1600" dirty="0" err="1">
                <a:latin typeface="+mj-lt"/>
              </a:rPr>
              <a:t>an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easily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accessible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academic</a:t>
            </a:r>
            <a:r>
              <a:rPr lang="nl-NL" sz="1600" dirty="0">
                <a:latin typeface="+mj-lt"/>
              </a:rPr>
              <a:t> community </a:t>
            </a:r>
            <a:r>
              <a:rPr lang="nl-NL" sz="1600" dirty="0" err="1">
                <a:latin typeface="+mj-lt"/>
              </a:rPr>
              <a:t>with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our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internal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and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external</a:t>
            </a:r>
            <a:r>
              <a:rPr lang="nl-NL" sz="1600" dirty="0">
                <a:latin typeface="+mj-lt"/>
              </a:rPr>
              <a:t> stakeholders. </a:t>
            </a:r>
            <a:endParaRPr lang="en-US" sz="1600" dirty="0">
              <a:latin typeface="+mj-lt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1860798" y="3573016"/>
            <a:ext cx="6972176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>
                <a:latin typeface="+mj-lt"/>
              </a:rPr>
              <a:t>Personal</a:t>
            </a:r>
            <a:r>
              <a:rPr lang="nl-NL" sz="1600" dirty="0">
                <a:latin typeface="+mj-lt"/>
              </a:rPr>
              <a:t> – We </a:t>
            </a:r>
            <a:r>
              <a:rPr lang="nl-NL" sz="1600" dirty="0" err="1">
                <a:latin typeface="+mj-lt"/>
              </a:rPr>
              <a:t>debate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and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cooperate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closely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with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each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other</a:t>
            </a:r>
            <a:r>
              <a:rPr lang="nl-NL" sz="1600" dirty="0">
                <a:latin typeface="+mj-lt"/>
              </a:rPr>
              <a:t> as co-producers in a way </a:t>
            </a:r>
            <a:r>
              <a:rPr lang="nl-NL" sz="1600" dirty="0" err="1">
                <a:latin typeface="+mj-lt"/>
              </a:rPr>
              <a:t>that</a:t>
            </a:r>
            <a:r>
              <a:rPr lang="nl-NL" sz="1600" dirty="0">
                <a:latin typeface="+mj-lt"/>
              </a:rPr>
              <a:t> is </a:t>
            </a:r>
            <a:r>
              <a:rPr lang="nl-NL" sz="1600" dirty="0" err="1">
                <a:latin typeface="+mj-lt"/>
              </a:rPr>
              <a:t>inclusive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and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individual</a:t>
            </a:r>
            <a:r>
              <a:rPr lang="nl-NL" sz="1600" dirty="0">
                <a:latin typeface="+mj-lt"/>
              </a:rPr>
              <a:t>. </a:t>
            </a:r>
            <a:endParaRPr lang="en-US" sz="1600" dirty="0"/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1854386" y="4614177"/>
            <a:ext cx="69850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err="1">
                <a:latin typeface="+mj-lt"/>
              </a:rPr>
              <a:t>Ambitious</a:t>
            </a:r>
            <a:r>
              <a:rPr lang="nl-NL" sz="1600" dirty="0">
                <a:latin typeface="+mj-lt"/>
              </a:rPr>
              <a:t> – We </a:t>
            </a:r>
            <a:r>
              <a:rPr lang="nl-NL" sz="1600" dirty="0" err="1">
                <a:latin typeface="+mj-lt"/>
              </a:rPr>
              <a:t>foster</a:t>
            </a:r>
            <a:r>
              <a:rPr lang="nl-NL" sz="1600" dirty="0">
                <a:latin typeface="+mj-lt"/>
              </a:rPr>
              <a:t> excellence in </a:t>
            </a:r>
            <a:r>
              <a:rPr lang="nl-NL" sz="1600" dirty="0" err="1">
                <a:latin typeface="+mj-lt"/>
              </a:rPr>
              <a:t>all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areas</a:t>
            </a:r>
            <a:r>
              <a:rPr lang="nl-NL" sz="1600" dirty="0">
                <a:latin typeface="+mj-lt"/>
              </a:rPr>
              <a:t> of </a:t>
            </a:r>
            <a:r>
              <a:rPr lang="nl-NL" sz="1600" dirty="0" err="1">
                <a:latin typeface="+mj-lt"/>
              </a:rPr>
              <a:t>activity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and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stimulate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our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staff</a:t>
            </a:r>
            <a:r>
              <a:rPr lang="nl-NL" sz="1600" dirty="0">
                <a:latin typeface="+mj-lt"/>
              </a:rPr>
              <a:t>, </a:t>
            </a:r>
            <a:r>
              <a:rPr lang="nl-NL" sz="1600" dirty="0" err="1">
                <a:latin typeface="+mj-lt"/>
              </a:rPr>
              <a:t>students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and</a:t>
            </a:r>
            <a:r>
              <a:rPr lang="nl-NL" sz="1600" dirty="0">
                <a:latin typeface="+mj-lt"/>
              </a:rPr>
              <a:t> alumni </a:t>
            </a:r>
            <a:r>
              <a:rPr lang="nl-NL" sz="1600" dirty="0" err="1">
                <a:latin typeface="+mj-lt"/>
              </a:rPr>
              <a:t>to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aim</a:t>
            </a:r>
            <a:r>
              <a:rPr lang="nl-NL" sz="1600" dirty="0">
                <a:latin typeface="+mj-lt"/>
              </a:rPr>
              <a:t> high </a:t>
            </a:r>
            <a:r>
              <a:rPr lang="nl-NL" sz="1600" dirty="0" err="1">
                <a:latin typeface="+mj-lt"/>
              </a:rPr>
              <a:t>and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strive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for</a:t>
            </a:r>
            <a:r>
              <a:rPr lang="nl-NL" sz="1600" dirty="0">
                <a:latin typeface="+mj-lt"/>
              </a:rPr>
              <a:t> the best. </a:t>
            </a:r>
            <a:endParaRPr lang="en-US" sz="1600" dirty="0"/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1835150" y="5679605"/>
            <a:ext cx="69850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>
                <a:latin typeface="+mj-lt"/>
              </a:rPr>
              <a:t>Down </a:t>
            </a:r>
            <a:r>
              <a:rPr lang="nl-NL" sz="1600" b="1" dirty="0" err="1">
                <a:latin typeface="+mj-lt"/>
              </a:rPr>
              <a:t>to</a:t>
            </a:r>
            <a:r>
              <a:rPr lang="nl-NL" sz="1600" b="1" dirty="0">
                <a:latin typeface="+mj-lt"/>
              </a:rPr>
              <a:t> </a:t>
            </a:r>
            <a:r>
              <a:rPr lang="nl-NL" sz="1600" b="1" dirty="0" err="1">
                <a:latin typeface="+mj-lt"/>
              </a:rPr>
              <a:t>earth</a:t>
            </a:r>
            <a:r>
              <a:rPr lang="nl-NL" sz="1600" dirty="0">
                <a:latin typeface="+mj-lt"/>
              </a:rPr>
              <a:t> – We combine </a:t>
            </a:r>
            <a:r>
              <a:rPr lang="nl-NL" sz="1600" dirty="0" err="1">
                <a:latin typeface="+mj-lt"/>
              </a:rPr>
              <a:t>friendly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accessibility</a:t>
            </a:r>
            <a:r>
              <a:rPr lang="nl-NL" sz="1600" dirty="0">
                <a:latin typeface="+mj-lt"/>
              </a:rPr>
              <a:t> </a:t>
            </a:r>
            <a:r>
              <a:rPr lang="nl-NL" sz="1600" dirty="0" err="1">
                <a:latin typeface="+mj-lt"/>
              </a:rPr>
              <a:t>with</a:t>
            </a:r>
            <a:r>
              <a:rPr lang="nl-NL" sz="1600" dirty="0">
                <a:latin typeface="+mj-lt"/>
              </a:rPr>
              <a:t> sound </a:t>
            </a:r>
            <a:r>
              <a:rPr lang="nl-NL" sz="1600" dirty="0" err="1">
                <a:latin typeface="+mj-lt"/>
              </a:rPr>
              <a:t>practicality</a:t>
            </a:r>
            <a:r>
              <a:rPr lang="nl-NL" sz="1400" dirty="0" smtClean="0"/>
              <a:t>.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7" y="4503212"/>
            <a:ext cx="714375" cy="7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8" y="5526567"/>
            <a:ext cx="737813" cy="737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8" y="2420888"/>
            <a:ext cx="714375" cy="71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0" y="3462049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63"/>
            <a:ext cx="9144000" cy="25241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388" y="1060450"/>
            <a:ext cx="1727200" cy="1460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19-9-2015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81095112-403D-49F2-A5D2-91456DB53A03}" type="slidenum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0" y="1270581"/>
            <a:ext cx="9180512" cy="612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3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00"/>
            <a:ext cx="9144000" cy="252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000" y="1060903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2636912"/>
            <a:ext cx="5076825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70000" bIns="45717" numCol="1" anchor="t" anchorCtr="0" compatLnSpc="1">
            <a:prstTxWarp prst="textNoShape">
              <a:avLst/>
            </a:prstTxWarp>
          </a:bodyPr>
          <a:lstStyle>
            <a:lvl1pPr marL="249238" indent="-2492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Business Administration</a:t>
            </a:r>
            <a:r>
              <a:rPr lang="en-US" sz="1600" kern="0" dirty="0">
                <a:solidFill>
                  <a:sysClr val="windowText" lastClr="000000"/>
                </a:solidFill>
                <a:latin typeface="Verdana"/>
                <a:cs typeface="Arial"/>
              </a:rPr>
              <a:t>: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/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</a:b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-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Track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Change Management</a:t>
            </a:r>
            <a:b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</a:b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-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Track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Organizational &amp; Management Control</a:t>
            </a:r>
            <a:b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</a:b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-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Track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Small Business &amp; Entrepreneurship</a:t>
            </a:r>
            <a:b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</a:b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-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Track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Strategic Innovation Management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Econometrics, Operations Research and Actuarial Studies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Economics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Economics and Business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(2 year Research Master)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Finance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Human Resource Management</a:t>
            </a:r>
            <a:endParaRPr kumimoji="0" lang="en-US" sz="1700" b="1" i="0" u="none" strike="noStrike" kern="0" cap="none" spc="0" normalizeH="0" baseline="0" noProof="0" dirty="0" smtClean="0">
              <a:ln>
                <a:noFill/>
              </a:ln>
              <a:solidFill>
                <a:srgbClr val="009CEF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4859338" y="2636912"/>
            <a:ext cx="4105275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62800" tIns="45717" rIns="270000" bIns="45717" numCol="1" anchor="t" anchorCtr="0" compatLnSpc="1">
            <a:prstTxWarp prst="textNoShape">
              <a:avLst/>
            </a:prstTxWarp>
          </a:bodyPr>
          <a:lstStyle>
            <a:lvl1pPr marL="249238" indent="-2492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International Business and Management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International Economics and Business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International Financial Management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Marketing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Supply Chain Management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Technology and Operations Management </a:t>
            </a:r>
            <a:endParaRPr kumimoji="0" lang="nl-NL" sz="1600" b="1" i="0" u="none" strike="noStrike" kern="0" cap="none" spc="0" normalizeH="0" baseline="0" noProof="0" dirty="0" smtClean="0">
              <a:ln>
                <a:noFill/>
              </a:ln>
              <a:solidFill>
                <a:srgbClr val="009CEF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893763" y="2232000"/>
            <a:ext cx="20393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lnSpc>
                <a:spcPct val="125000"/>
              </a:lnSpc>
              <a:spcBef>
                <a:spcPts val="432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sz="1600" dirty="0" smtClean="0">
                <a:solidFill>
                  <a:prstClr val="black"/>
                </a:solidFill>
                <a:latin typeface="Verdana"/>
                <a:cs typeface="Arial"/>
              </a:rPr>
              <a:t>Taught 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Arial"/>
              </a:rPr>
              <a:t>in </a:t>
            </a:r>
            <a:r>
              <a:rPr lang="en-US" sz="1600" dirty="0" smtClean="0">
                <a:solidFill>
                  <a:prstClr val="black"/>
                </a:solidFill>
                <a:latin typeface="Verdana"/>
                <a:cs typeface="Arial"/>
              </a:rPr>
              <a:t>English:</a:t>
            </a:r>
            <a:endParaRPr lang="en-US" sz="1600" dirty="0">
              <a:solidFill>
                <a:prstClr val="black"/>
              </a:solidFill>
              <a:latin typeface="Verdana"/>
              <a:cs typeface="Arial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1322388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Education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/</a:t>
            </a:r>
            <a:r>
              <a:rPr kumimoji="0" lang="nl-NL" sz="4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nl-NL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Master of </a:t>
            </a:r>
            <a:r>
              <a:rPr kumimoji="0" lang="nl-NL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Science</a:t>
            </a:r>
            <a:r>
              <a:rPr kumimoji="0" lang="nl-NL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(1)</a:t>
            </a:r>
            <a:endParaRPr kumimoji="0" lang="en-GB" sz="2400" b="1" i="0" u="none" strike="noStrike" kern="0" cap="none" spc="0" normalizeH="0" baseline="1200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936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2000" dirty="0" err="1" smtClean="0"/>
              <a:t>Education</a:t>
            </a:r>
            <a:r>
              <a:rPr lang="nl-NL" sz="2000" dirty="0" smtClean="0"/>
              <a:t>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sz="4600" dirty="0" smtClean="0"/>
              <a:t> </a:t>
            </a:r>
            <a:r>
              <a:rPr lang="nl-NL" sz="2400" b="1" dirty="0" smtClean="0"/>
              <a:t>Master of </a:t>
            </a:r>
            <a:r>
              <a:rPr lang="nl-NL" sz="2400" b="1" dirty="0" err="1" smtClean="0"/>
              <a:t>Science</a:t>
            </a:r>
            <a:r>
              <a:rPr lang="nl-NL" sz="2400" b="1" dirty="0" smtClean="0"/>
              <a:t> (2)</a:t>
            </a:r>
            <a:endParaRPr lang="en-GB" sz="2400" b="1" dirty="0" smtClean="0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76250" indent="-476250">
              <a:lnSpc>
                <a:spcPct val="115000"/>
              </a:lnSpc>
              <a:buFont typeface="Verdana" pitchFamily="34" charset="0"/>
              <a:buNone/>
            </a:pPr>
            <a:r>
              <a:rPr lang="en-GB" sz="2000" b="1" dirty="0" smtClean="0">
                <a:solidFill>
                  <a:srgbClr val="009CEF"/>
                </a:solidFill>
              </a:rPr>
              <a:t>Profile</a:t>
            </a:r>
          </a:p>
          <a:p>
            <a:pPr>
              <a:lnSpc>
                <a:spcPct val="115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GB" sz="2000" dirty="0" smtClean="0"/>
              <a:t>1 year, full time</a:t>
            </a:r>
          </a:p>
          <a:p>
            <a:pPr>
              <a:lnSpc>
                <a:spcPct val="115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GB" sz="2000" dirty="0" smtClean="0"/>
              <a:t>60 ECTS credits</a:t>
            </a:r>
          </a:p>
          <a:p>
            <a:pPr>
              <a:lnSpc>
                <a:spcPct val="115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GB" sz="2000" dirty="0" smtClean="0"/>
              <a:t>“advanced level” (introductory courses only in the BSc)</a:t>
            </a:r>
          </a:p>
          <a:p>
            <a:pPr>
              <a:lnSpc>
                <a:spcPct val="115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GB" sz="2000" dirty="0" smtClean="0"/>
              <a:t>1st semester: 30 ECTS credits of course work</a:t>
            </a:r>
          </a:p>
          <a:p>
            <a:pPr>
              <a:lnSpc>
                <a:spcPct val="115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GB" sz="2000" dirty="0" smtClean="0"/>
              <a:t>2nd semester: 20/25 ECTS credits master’s thesis; 5/10 ECTS credits of course work</a:t>
            </a:r>
          </a:p>
          <a:p>
            <a:pPr>
              <a:lnSpc>
                <a:spcPct val="115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endParaRPr lang="en-GB" sz="2000" dirty="0" smtClean="0"/>
          </a:p>
          <a:p>
            <a:pPr>
              <a:lnSpc>
                <a:spcPct val="115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GB" sz="2000" dirty="0" smtClean="0"/>
              <a:t>Research master: 2-years, 120 ECTS credits; highly selective; preparation for PhD or other research-oriented positions </a:t>
            </a:r>
          </a:p>
        </p:txBody>
      </p:sp>
    </p:spTree>
    <p:extLst>
      <p:ext uri="{BB962C8B-B14F-4D97-AF65-F5344CB8AC3E}">
        <p14:creationId xmlns:p14="http://schemas.microsoft.com/office/powerpoint/2010/main" val="218666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2000" dirty="0" err="1" smtClean="0"/>
              <a:t>Education</a:t>
            </a:r>
            <a:r>
              <a:rPr lang="nl-NL" sz="2000" dirty="0" smtClean="0"/>
              <a:t>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b="1" dirty="0" smtClean="0"/>
              <a:t> </a:t>
            </a:r>
            <a:r>
              <a:rPr lang="nl-NL" sz="2800" b="1" dirty="0" err="1" smtClean="0"/>
              <a:t>admissions</a:t>
            </a:r>
            <a:r>
              <a:rPr lang="nl-NL" sz="2800" b="1" dirty="0" smtClean="0"/>
              <a:t> MSc</a:t>
            </a:r>
            <a:endParaRPr lang="en-GB" sz="2800" b="1" dirty="0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5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009CEF"/>
                </a:solidFill>
              </a:rPr>
              <a:t>Application for international prospects </a:t>
            </a:r>
            <a:r>
              <a:rPr lang="en-US" sz="1600" dirty="0" smtClean="0"/>
              <a:t>is possible when you have:</a:t>
            </a:r>
            <a:endParaRPr lang="en-US" sz="1600" b="1" dirty="0" smtClean="0"/>
          </a:p>
          <a:p>
            <a:pPr eaLnBrk="1" hangingPunct="1">
              <a:lnSpc>
                <a:spcPct val="115000"/>
              </a:lnSpc>
              <a:buClr>
                <a:srgbClr val="CC0000"/>
              </a:buClr>
              <a:buFont typeface="Wingdings" pitchFamily="2" charset="2"/>
              <a:buChar char="ü"/>
            </a:pPr>
            <a:r>
              <a:rPr lang="en-US" sz="1600" b="1" dirty="0" smtClean="0"/>
              <a:t>Academic bachelor degree</a:t>
            </a:r>
            <a:r>
              <a:rPr lang="en-US" sz="1600" dirty="0" smtClean="0"/>
              <a:t> in the field of economics and/or business</a:t>
            </a:r>
          </a:p>
          <a:p>
            <a:pPr eaLnBrk="1" hangingPunct="1">
              <a:lnSpc>
                <a:spcPct val="115000"/>
              </a:lnSpc>
              <a:buClr>
                <a:srgbClr val="CC0000"/>
              </a:buClr>
              <a:buFont typeface="Wingdings" pitchFamily="2" charset="2"/>
              <a:buChar char="ü"/>
            </a:pPr>
            <a:r>
              <a:rPr lang="en-US" sz="1600" b="1" dirty="0" smtClean="0"/>
              <a:t>Degree level equivalent</a:t>
            </a:r>
            <a:r>
              <a:rPr lang="en-US" sz="1600" dirty="0" smtClean="0"/>
              <a:t> to a Dutch university bachelor’s degree</a:t>
            </a:r>
          </a:p>
          <a:p>
            <a:pPr eaLnBrk="1" hangingPunct="1">
              <a:lnSpc>
                <a:spcPct val="115000"/>
              </a:lnSpc>
              <a:buClr>
                <a:srgbClr val="CC0000"/>
              </a:buClr>
              <a:buFont typeface="Wingdings" pitchFamily="2" charset="2"/>
              <a:buChar char="ü"/>
            </a:pPr>
            <a:r>
              <a:rPr lang="en-US" sz="1600" dirty="0" smtClean="0"/>
              <a:t>Some prior knowledge of the field of study of the MSc</a:t>
            </a:r>
          </a:p>
          <a:p>
            <a:pPr eaLnBrk="1" hangingPunct="1">
              <a:lnSpc>
                <a:spcPct val="115000"/>
              </a:lnSpc>
              <a:buClr>
                <a:srgbClr val="CC0000"/>
              </a:buClr>
              <a:buFont typeface="Wingdings" pitchFamily="2" charset="2"/>
              <a:buChar char="ü"/>
            </a:pPr>
            <a:r>
              <a:rPr lang="en-US" sz="1600" b="1" dirty="0" err="1" smtClean="0"/>
              <a:t>Programme</a:t>
            </a:r>
            <a:r>
              <a:rPr lang="en-US" sz="1600" b="1" dirty="0" smtClean="0"/>
              <a:t>-specific</a:t>
            </a:r>
            <a:r>
              <a:rPr lang="en-US" sz="1600" dirty="0" smtClean="0"/>
              <a:t> prior knowledge requirements</a:t>
            </a:r>
          </a:p>
          <a:p>
            <a:pPr eaLnBrk="1" hangingPunct="1">
              <a:lnSpc>
                <a:spcPct val="115000"/>
              </a:lnSpc>
              <a:buClr>
                <a:srgbClr val="CC0000"/>
              </a:buClr>
              <a:buFont typeface="Wingdings" pitchFamily="2" charset="2"/>
              <a:buChar char="ü"/>
            </a:pPr>
            <a:r>
              <a:rPr lang="en-US" sz="1600" b="1" dirty="0" smtClean="0"/>
              <a:t>Satisfactory level of English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400" dirty="0" smtClean="0"/>
              <a:t>- TOEFL 580/237/92</a:t>
            </a:r>
          </a:p>
          <a:p>
            <a:pPr eaLnBrk="1" hangingPunct="1">
              <a:lnSpc>
                <a:spcPct val="115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en-US" sz="1400" dirty="0" smtClean="0"/>
              <a:t>	- IELTS 6.5</a:t>
            </a:r>
          </a:p>
          <a:p>
            <a:pPr eaLnBrk="1" hangingPunct="1">
              <a:lnSpc>
                <a:spcPct val="115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en-US" sz="1400" dirty="0" smtClean="0"/>
              <a:t>	- Cambridge Proficiency A, B, C or Cambridge Advanced English</a:t>
            </a:r>
            <a:endParaRPr lang="en-US" sz="400" dirty="0"/>
          </a:p>
          <a:p>
            <a:pPr lvl="0">
              <a:lnSpc>
                <a:spcPct val="115000"/>
              </a:lnSpc>
              <a:buClr>
                <a:srgbClr val="CC0000"/>
              </a:buClr>
              <a:buFont typeface="Wingdings" pitchFamily="2" charset="2"/>
              <a:buChar char="ü"/>
            </a:pPr>
            <a:r>
              <a:rPr lang="en-US" sz="1600" b="1" dirty="0" smtClean="0"/>
              <a:t>GMAT </a:t>
            </a:r>
            <a:r>
              <a:rPr lang="en-US" sz="1600" dirty="0" smtClean="0"/>
              <a:t>(≥</a:t>
            </a:r>
            <a:r>
              <a:rPr lang="en-US" sz="1600" dirty="0"/>
              <a:t>600+ </a:t>
            </a:r>
            <a:r>
              <a:rPr lang="en-US" sz="1600" dirty="0" smtClean="0"/>
              <a:t>accepted</a:t>
            </a:r>
            <a:r>
              <a:rPr lang="en-US" sz="1600" dirty="0"/>
              <a:t>; &lt;500 denied</a:t>
            </a:r>
            <a:r>
              <a:rPr lang="en-US" sz="1600" dirty="0" smtClean="0"/>
              <a:t>)</a:t>
            </a:r>
            <a:r>
              <a:rPr lang="en-US" sz="1600" b="1" dirty="0" smtClean="0"/>
              <a:t> </a:t>
            </a:r>
            <a:r>
              <a:rPr lang="en-US" sz="1600" dirty="0" smtClean="0"/>
              <a:t>or positive </a:t>
            </a:r>
            <a:r>
              <a:rPr lang="en-US" sz="1600" b="1" dirty="0" smtClean="0"/>
              <a:t>GRE score</a:t>
            </a:r>
            <a:endParaRPr lang="en-GB" sz="1600" b="1" dirty="0" smtClean="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827088" y="6446663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defTabSz="4572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defTabSz="4572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defTabSz="4572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defTabSz="4572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baseline="30000" dirty="0">
                <a:solidFill>
                  <a:schemeClr val="tx1"/>
                </a:solidFill>
              </a:rPr>
              <a:t>* </a:t>
            </a:r>
            <a:r>
              <a:rPr lang="en-GB" dirty="0">
                <a:solidFill>
                  <a:schemeClr val="tx1"/>
                </a:solidFill>
              </a:rPr>
              <a:t>Admissions requirements for </a:t>
            </a:r>
            <a:r>
              <a:rPr lang="en-GB" dirty="0" smtClean="0">
                <a:solidFill>
                  <a:schemeClr val="tx1"/>
                </a:solidFill>
              </a:rPr>
              <a:t>research </a:t>
            </a:r>
            <a:r>
              <a:rPr lang="en-GB" dirty="0">
                <a:solidFill>
                  <a:schemeClr val="tx1"/>
                </a:solidFill>
              </a:rPr>
              <a:t>m</a:t>
            </a:r>
            <a:r>
              <a:rPr lang="en-GB" dirty="0" smtClean="0">
                <a:solidFill>
                  <a:schemeClr val="tx1"/>
                </a:solidFill>
              </a:rPr>
              <a:t>aster</a:t>
            </a:r>
            <a:r>
              <a:rPr lang="en-GB" dirty="0">
                <a:solidFill>
                  <a:schemeClr val="tx1"/>
                </a:solidFill>
              </a:rPr>
              <a:t>: </a:t>
            </a:r>
            <a:r>
              <a:rPr lang="en-GB" dirty="0" smtClean="0">
                <a:solidFill>
                  <a:schemeClr val="tx1"/>
                </a:solidFill>
              </a:rPr>
              <a:t>www.rug.nl/research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2777" name="Picture 9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50" y="5445224"/>
            <a:ext cx="36004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57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00"/>
            <a:ext cx="9144000" cy="252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000" y="1060903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322388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Education /</a:t>
            </a:r>
            <a:r>
              <a:rPr kumimoji="0" lang="nl-NL" sz="4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nl-NL" sz="2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pre MSc programmes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2230438"/>
            <a:ext cx="91408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70000" bIns="45717" numCol="1" anchor="t" anchorCtr="0" compatLnSpc="1">
            <a:prstTxWarp prst="textNoShape">
              <a:avLst/>
            </a:prstTxWarp>
          </a:bodyPr>
          <a:lstStyle>
            <a:lvl1pPr marL="249238" indent="-2492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English-taught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1-year, 60 ECTS credits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For applicants who have a bachelor’s degree, but not of the right level / in the right field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No BSc degree: Certificate of Completion + admission to MSc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ü"/>
              <a:tabLst>
                <a:tab pos="18859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1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st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semester:	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- mathematics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- research methods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-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organisation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theory &amp; design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- bachelor’s thesis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ü"/>
              <a:tabLst>
                <a:tab pos="2149475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2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nd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semester: courses relevant to the MSc of choice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Strict requirements!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95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00"/>
            <a:ext cx="9144000" cy="252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000" y="1060903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341438"/>
            <a:ext cx="914082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Education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/</a:t>
            </a:r>
            <a:r>
              <a:rPr kumimoji="0" lang="nl-NL" sz="4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nl-NL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tuition</a:t>
            </a:r>
            <a:r>
              <a:rPr kumimoji="0" lang="nl-NL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nl-NL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fees</a:t>
            </a:r>
            <a:r>
              <a:rPr kumimoji="0" lang="nl-NL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2015-2016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374213"/>
              </p:ext>
            </p:extLst>
          </p:nvPr>
        </p:nvGraphicFramePr>
        <p:xfrm>
          <a:off x="971600" y="2420888"/>
          <a:ext cx="7538988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2376264"/>
                <a:gridCol w="2570436"/>
              </a:tblGrid>
              <a:tr h="478325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Programme</a:t>
                      </a:r>
                      <a:endParaRPr lang="nl-NL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C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EU/EEA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nationals</a:t>
                      </a:r>
                      <a:endParaRPr lang="nl-NL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C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Non-EU/EEA nationals</a:t>
                      </a:r>
                      <a:endParaRPr lang="nl-NL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CEF"/>
                    </a:solidFill>
                  </a:tcPr>
                </a:tc>
              </a:tr>
              <a:tr h="846268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Bachelor of Science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(3 years)</a:t>
                      </a:r>
                      <a:endParaRPr lang="nl-NL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C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b="0" dirty="0" smtClean="0">
                          <a:solidFill>
                            <a:schemeClr val="bg1"/>
                          </a:solidFill>
                        </a:rPr>
                        <a:t>€1,951 </a:t>
                      </a:r>
                    </a:p>
                    <a:p>
                      <a:r>
                        <a:rPr lang="nl-NL" sz="1600" b="0" i="0" dirty="0" smtClean="0">
                          <a:solidFill>
                            <a:schemeClr val="bg1"/>
                          </a:solidFill>
                        </a:rPr>
                        <a:t>(per </a:t>
                      </a:r>
                      <a:r>
                        <a:rPr lang="nl-NL" sz="1600" b="0" i="0" dirty="0" err="1" smtClean="0">
                          <a:solidFill>
                            <a:schemeClr val="bg1"/>
                          </a:solidFill>
                        </a:rPr>
                        <a:t>year</a:t>
                      </a:r>
                      <a:r>
                        <a:rPr lang="nl-NL" sz="1600" b="0" i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rgbClr val="009C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b="0" dirty="0" smtClean="0">
                          <a:solidFill>
                            <a:schemeClr val="bg1"/>
                          </a:solidFill>
                        </a:rPr>
                        <a:t>€7,800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i="0" dirty="0" smtClean="0">
                          <a:solidFill>
                            <a:schemeClr val="bg1"/>
                          </a:solidFill>
                        </a:rPr>
                        <a:t>(per </a:t>
                      </a:r>
                      <a:r>
                        <a:rPr lang="nl-NL" sz="1600" b="0" i="0" dirty="0" err="1" smtClean="0">
                          <a:solidFill>
                            <a:schemeClr val="bg1"/>
                          </a:solidFill>
                        </a:rPr>
                        <a:t>year</a:t>
                      </a:r>
                      <a:r>
                        <a:rPr lang="nl-NL" sz="1600" b="0" i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rgbClr val="009CEF"/>
                    </a:solidFill>
                  </a:tcPr>
                </a:tc>
              </a:tr>
              <a:tr h="846268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Pre-Master 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(1 year)</a:t>
                      </a:r>
                      <a:endParaRPr lang="nl-NL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C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b="0" dirty="0" smtClean="0">
                          <a:solidFill>
                            <a:schemeClr val="bg1"/>
                          </a:solidFill>
                        </a:rPr>
                        <a:t>€2,926,50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 smtClean="0">
                          <a:solidFill>
                            <a:schemeClr val="bg1"/>
                          </a:solidFill>
                        </a:rPr>
                        <a:t>(per </a:t>
                      </a:r>
                      <a:r>
                        <a:rPr lang="nl-NL" sz="1600" b="0" dirty="0" err="1" smtClean="0">
                          <a:solidFill>
                            <a:schemeClr val="bg1"/>
                          </a:solidFill>
                        </a:rPr>
                        <a:t>year</a:t>
                      </a:r>
                      <a:r>
                        <a:rPr lang="nl-NL" sz="1600" b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C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b="0" dirty="0" smtClean="0">
                          <a:solidFill>
                            <a:schemeClr val="bg1"/>
                          </a:solidFill>
                        </a:rPr>
                        <a:t>€2,926,50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 smtClean="0">
                          <a:solidFill>
                            <a:schemeClr val="bg1"/>
                          </a:solidFill>
                        </a:rPr>
                        <a:t>(per </a:t>
                      </a:r>
                      <a:r>
                        <a:rPr lang="nl-NL" sz="1600" b="0" dirty="0" err="1" smtClean="0">
                          <a:solidFill>
                            <a:schemeClr val="bg1"/>
                          </a:solidFill>
                        </a:rPr>
                        <a:t>year</a:t>
                      </a:r>
                      <a:r>
                        <a:rPr lang="nl-NL" sz="1600" b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rgbClr val="009CEF"/>
                    </a:solidFill>
                  </a:tcPr>
                </a:tc>
              </a:tr>
              <a:tr h="846268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Master of Science 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(1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or 2 year)</a:t>
                      </a:r>
                      <a:endParaRPr lang="nl-NL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C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b="0" dirty="0" smtClean="0">
                          <a:solidFill>
                            <a:schemeClr val="bg1"/>
                          </a:solidFill>
                        </a:rPr>
                        <a:t>€1,951 </a:t>
                      </a:r>
                    </a:p>
                    <a:p>
                      <a:r>
                        <a:rPr lang="nl-NL" sz="1600" b="0" dirty="0" smtClean="0">
                          <a:solidFill>
                            <a:schemeClr val="bg1"/>
                          </a:solidFill>
                        </a:rPr>
                        <a:t>(per </a:t>
                      </a:r>
                      <a:r>
                        <a:rPr lang="nl-NL" sz="1600" b="0" dirty="0" err="1" smtClean="0">
                          <a:solidFill>
                            <a:schemeClr val="bg1"/>
                          </a:solidFill>
                        </a:rPr>
                        <a:t>year</a:t>
                      </a:r>
                      <a:r>
                        <a:rPr lang="nl-NL" sz="1600" b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nl-NL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C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b="0" dirty="0" smtClean="0">
                          <a:solidFill>
                            <a:schemeClr val="bg1"/>
                          </a:solidFill>
                        </a:rPr>
                        <a:t>€13,600 </a:t>
                      </a:r>
                    </a:p>
                    <a:p>
                      <a:r>
                        <a:rPr lang="nl-NL" sz="1600" b="0" dirty="0" smtClean="0">
                          <a:solidFill>
                            <a:schemeClr val="bg1"/>
                          </a:solidFill>
                        </a:rPr>
                        <a:t>(per </a:t>
                      </a:r>
                      <a:r>
                        <a:rPr lang="nl-NL" sz="1600" b="0" dirty="0" err="1" smtClean="0">
                          <a:solidFill>
                            <a:schemeClr val="bg1"/>
                          </a:solidFill>
                        </a:rPr>
                        <a:t>year</a:t>
                      </a:r>
                      <a:r>
                        <a:rPr lang="nl-NL" sz="1600" b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nl-NL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C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10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00"/>
            <a:ext cx="9144000" cy="252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000" y="1060903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2230438"/>
            <a:ext cx="91408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70000" bIns="45717" numCol="1" anchor="t" anchorCtr="0" compatLnSpc="1">
            <a:prstTxWarp prst="textNoShape">
              <a:avLst/>
            </a:prstTxWarp>
          </a:bodyPr>
          <a:lstStyle>
            <a:lvl1pPr marL="249238" indent="-2492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49238" marR="0" lvl="0" indent="-249238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Application Deadlines</a:t>
            </a:r>
          </a:p>
          <a:p>
            <a:pPr marL="85725" marR="0" lvl="0" indent="-85725" algn="l" defTabSz="89535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>
                <a:tab pos="3495675" algn="r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- BSc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programmes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	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15 April</a:t>
            </a:r>
            <a:endParaRPr kumimoji="0" lang="en-US" sz="16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  <a:p>
            <a:pPr marL="85725" marR="0" lvl="0" indent="-85725" algn="l" defTabSz="89535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>
                <a:tab pos="3495675" algn="r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- MSc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programmes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	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1 May / 1 November </a:t>
            </a:r>
          </a:p>
          <a:p>
            <a:pPr marL="85725" marR="0" lvl="0" indent="-85725" algn="l" defTabSz="89535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>
                <a:tab pos="3495675" algn="r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- Research Master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programme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	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15 April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(with scholarship: 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1 January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) </a:t>
            </a:r>
          </a:p>
          <a:p>
            <a:pPr marL="85725" marR="0" lvl="0" indent="-85725" algn="l" defTabSz="89535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>
                <a:tab pos="3495675" algn="r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</a:t>
            </a:r>
          </a:p>
          <a:p>
            <a:pPr marL="85725" marR="0" lvl="0" indent="-85725" algn="l" defTabSz="89535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>
                <a:tab pos="3495675" algn="r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</a:t>
            </a:r>
          </a:p>
          <a:p>
            <a:pPr marL="249238" marR="0" lvl="0" indent="-249238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Step 1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Apply online: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www.rug.nl/howtoapply</a:t>
            </a:r>
          </a:p>
          <a:p>
            <a:pPr marL="249238" marR="0" lvl="0" indent="-249238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Step 2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Board of Admissions makes final decision</a:t>
            </a:r>
          </a:p>
          <a:p>
            <a:pPr marL="249238" marR="0" lvl="0" indent="-249238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Step 3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When accepted, Admissions Office takes care of visa procedure</a:t>
            </a:r>
          </a:p>
          <a:p>
            <a:pPr marL="249238" marR="0" lvl="0" indent="-249238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Step 4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FEB assists with finding student accommodation (via SSH)</a:t>
            </a:r>
          </a:p>
          <a:p>
            <a:pPr marL="249238" marR="0" lvl="0" indent="-249238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Step 5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	Arrival: enjoy your time in Groningen!</a:t>
            </a:r>
          </a:p>
          <a:p>
            <a:pPr marL="249238" marR="0" lvl="0" indent="-249238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Verdana" pitchFamily="34" charset="0"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341438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Education /</a:t>
            </a:r>
            <a:r>
              <a:rPr kumimoji="0" lang="nl-NL" sz="4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nl-NL" sz="2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application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73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2000" dirty="0" err="1" smtClean="0"/>
              <a:t>Education</a:t>
            </a:r>
            <a:r>
              <a:rPr lang="nl-NL" sz="2000" dirty="0" smtClean="0"/>
              <a:t>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b="1" dirty="0" smtClean="0"/>
              <a:t> </a:t>
            </a:r>
            <a:r>
              <a:rPr lang="nl-NL" sz="2400" b="1" dirty="0" err="1" smtClean="0"/>
              <a:t>summer</a:t>
            </a:r>
            <a:r>
              <a:rPr lang="nl-NL" sz="2400" b="1" dirty="0" smtClean="0"/>
              <a:t> course</a:t>
            </a:r>
            <a:endParaRPr lang="en-GB" sz="2400" b="1" dirty="0" smtClean="0"/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buClr>
                <a:srgbClr val="CC0000"/>
              </a:buClr>
              <a:buFontTx/>
              <a:buNone/>
            </a:pPr>
            <a:endParaRPr lang="en-US" sz="2000" b="1" dirty="0" smtClean="0"/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Tx/>
              <a:buNone/>
            </a:pPr>
            <a:r>
              <a:rPr lang="en-US" sz="2000" b="1" dirty="0" smtClean="0"/>
              <a:t>English language proficiency</a:t>
            </a: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26-hour, 2-week intensive course at the end of August</a:t>
            </a: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University of Groningen Language Centre</a:t>
            </a: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Course fee: €160 (2014) for students </a:t>
            </a: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Three levels available: pre-intermediate, intermediate and advanced</a:t>
            </a:r>
          </a:p>
          <a:p>
            <a:pPr eaLnBrk="1" hangingPunct="1">
              <a:lnSpc>
                <a:spcPct val="12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0" indent="0" eaLnBrk="1" hangingPunct="1">
              <a:lnSpc>
                <a:spcPct val="120000"/>
              </a:lnSpc>
              <a:buClr>
                <a:srgbClr val="CC0000"/>
              </a:buClr>
              <a:buNone/>
            </a:pPr>
            <a:r>
              <a:rPr lang="en-US" sz="1400" dirty="0" smtClean="0"/>
              <a:t>*Summer course not intended for students wanting to gain official higher IELTS score, but simply to improve English skills (students need sufficient level of English before coming to Groningen)</a:t>
            </a:r>
          </a:p>
          <a:p>
            <a:pPr marL="0" indent="0" eaLnBrk="1" hangingPunct="1">
              <a:lnSpc>
                <a:spcPct val="120000"/>
              </a:lnSpc>
              <a:buClr>
                <a:srgbClr val="CC0000"/>
              </a:buClr>
              <a:buNone/>
            </a:pPr>
            <a:r>
              <a:rPr lang="en-US" sz="1400" dirty="0" smtClean="0"/>
              <a:t>**</a:t>
            </a:r>
            <a:r>
              <a:rPr lang="en-US" sz="1400" dirty="0"/>
              <a:t>L</a:t>
            </a:r>
            <a:r>
              <a:rPr lang="en-US" sz="1400" dirty="0" smtClean="0"/>
              <a:t>anguage courses available all year round, including Spanish, French and more. </a:t>
            </a:r>
          </a:p>
          <a:p>
            <a:pPr marL="0" indent="0" eaLnBrk="1" hangingPunct="1">
              <a:lnSpc>
                <a:spcPct val="120000"/>
              </a:lnSpc>
              <a:buClr>
                <a:srgbClr val="CC0000"/>
              </a:buClr>
              <a:buNone/>
            </a:pPr>
            <a:endParaRPr lang="en-GB" sz="2000" dirty="0" smtClean="0"/>
          </a:p>
        </p:txBody>
      </p:sp>
      <p:pic>
        <p:nvPicPr>
          <p:cNvPr id="34822" name="Picture 6" descr="United Kingdom(Great Britai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854" y="1910772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4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8731" y="1345519"/>
            <a:ext cx="9140825" cy="792162"/>
          </a:xfrm>
        </p:spPr>
        <p:txBody>
          <a:bodyPr/>
          <a:lstStyle/>
          <a:p>
            <a:pPr eaLnBrk="1" hangingPunct="1"/>
            <a:r>
              <a:rPr lang="en-GB" sz="2000" dirty="0" smtClean="0"/>
              <a:t>City </a:t>
            </a:r>
            <a:r>
              <a:rPr lang="nl-NL" sz="2000" dirty="0" smtClean="0">
                <a:solidFill>
                  <a:sysClr val="windowText" lastClr="000000"/>
                </a:solidFill>
              </a:rPr>
              <a:t>/</a:t>
            </a:r>
            <a:r>
              <a:rPr lang="en-GB" sz="3200" b="1" dirty="0" smtClean="0"/>
              <a:t> </a:t>
            </a:r>
            <a:r>
              <a:rPr lang="en-GB" sz="2800" b="1" dirty="0" smtClean="0"/>
              <a:t>Groningen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99905"/>
            <a:ext cx="7235825" cy="431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anose="05000000000000000000" pitchFamily="2" charset="2"/>
              <a:buChar char="§"/>
              <a:tabLst>
                <a:tab pos="2959100" algn="l"/>
              </a:tabLst>
            </a:pPr>
            <a:r>
              <a:rPr lang="en-GB" altLang="nl-NL" sz="1600" dirty="0" smtClean="0"/>
              <a:t>Founded in 1040</a:t>
            </a:r>
            <a:r>
              <a:rPr lang="nl-NL" sz="1600" dirty="0" smtClean="0"/>
              <a:t> 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anose="05000000000000000000" pitchFamily="2" charset="2"/>
              <a:buChar char="§"/>
              <a:tabLst>
                <a:tab pos="2959100" algn="l"/>
              </a:tabLst>
            </a:pPr>
            <a:r>
              <a:rPr lang="nl-NL" sz="1600" dirty="0" err="1" smtClean="0"/>
              <a:t>Cultural</a:t>
            </a:r>
            <a:r>
              <a:rPr lang="nl-NL" sz="1600" dirty="0" smtClean="0"/>
              <a:t> / </a:t>
            </a:r>
            <a:r>
              <a:rPr lang="nl-NL" sz="1600" dirty="0" err="1" smtClean="0"/>
              <a:t>economic</a:t>
            </a:r>
            <a:r>
              <a:rPr lang="nl-NL" sz="1600" dirty="0" smtClean="0"/>
              <a:t> </a:t>
            </a:r>
            <a:r>
              <a:rPr lang="nl-NL" sz="1600" dirty="0" err="1" smtClean="0"/>
              <a:t>capital</a:t>
            </a:r>
            <a:r>
              <a:rPr lang="nl-NL" sz="1600" dirty="0" smtClean="0"/>
              <a:t> of the </a:t>
            </a:r>
            <a:r>
              <a:rPr lang="nl-NL" sz="1600" dirty="0" err="1" smtClean="0"/>
              <a:t>north</a:t>
            </a:r>
            <a:r>
              <a:rPr lang="en-GB" altLang="nl-NL" sz="1600" dirty="0" smtClean="0"/>
              <a:t> </a:t>
            </a:r>
            <a:endParaRPr lang="nl-NL" sz="1600" dirty="0" smtClean="0"/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anose="05000000000000000000" pitchFamily="2" charset="2"/>
              <a:buChar char="§"/>
              <a:tabLst>
                <a:tab pos="2959100" algn="l"/>
              </a:tabLst>
            </a:pPr>
            <a:r>
              <a:rPr lang="nl-NL" sz="1600" dirty="0" smtClean="0"/>
              <a:t>University </a:t>
            </a:r>
            <a:r>
              <a:rPr lang="nl-NL" sz="1600" dirty="0" err="1" smtClean="0"/>
              <a:t>town</a:t>
            </a:r>
            <a:r>
              <a:rPr lang="nl-NL" sz="1600" dirty="0" smtClean="0"/>
              <a:t/>
            </a:r>
            <a:br>
              <a:rPr lang="nl-NL" sz="1600" dirty="0" smtClean="0"/>
            </a:br>
            <a:r>
              <a:rPr lang="nl-NL" sz="1600" dirty="0" smtClean="0"/>
              <a:t>- 200,000 </a:t>
            </a:r>
            <a:r>
              <a:rPr lang="nl-NL" sz="1600" dirty="0" err="1" smtClean="0"/>
              <a:t>inhabitants</a:t>
            </a:r>
            <a:r>
              <a:rPr lang="nl-NL" sz="1600" dirty="0" smtClean="0"/>
              <a:t> </a:t>
            </a:r>
            <a:r>
              <a:rPr lang="nl-NL" sz="1100" dirty="0" smtClean="0"/>
              <a:t>(2014)</a:t>
            </a:r>
            <a:r>
              <a:rPr lang="nl-NL" sz="1600" dirty="0" smtClean="0"/>
              <a:t> </a:t>
            </a:r>
            <a:br>
              <a:rPr lang="nl-NL" sz="1600" dirty="0" smtClean="0"/>
            </a:br>
            <a:r>
              <a:rPr lang="nl-NL" sz="1600" dirty="0" smtClean="0"/>
              <a:t>- 50% </a:t>
            </a:r>
            <a:r>
              <a:rPr lang="nl-NL" sz="1600" dirty="0" err="1" smtClean="0"/>
              <a:t>younger</a:t>
            </a:r>
            <a:r>
              <a:rPr lang="nl-NL" sz="1600" dirty="0" smtClean="0"/>
              <a:t> </a:t>
            </a:r>
            <a:r>
              <a:rPr lang="nl-NL" sz="1600" dirty="0" err="1" smtClean="0"/>
              <a:t>than</a:t>
            </a:r>
            <a:r>
              <a:rPr lang="nl-NL" sz="1600" dirty="0" smtClean="0"/>
              <a:t> 35 </a:t>
            </a:r>
            <a:r>
              <a:rPr lang="nl-NL" sz="1600" dirty="0" err="1" smtClean="0"/>
              <a:t>years</a:t>
            </a:r>
            <a:r>
              <a:rPr lang="nl-NL" sz="1600" dirty="0" smtClean="0"/>
              <a:t> </a:t>
            </a:r>
            <a:r>
              <a:rPr lang="nl-NL" sz="1600" dirty="0" err="1" smtClean="0"/>
              <a:t>old</a:t>
            </a:r>
            <a:endParaRPr lang="nl-NL" sz="1600" dirty="0" smtClean="0"/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anose="05000000000000000000" pitchFamily="2" charset="2"/>
              <a:buChar char="§"/>
              <a:tabLst>
                <a:tab pos="2959100" algn="l"/>
              </a:tabLst>
            </a:pPr>
            <a:r>
              <a:rPr lang="nl-NL" sz="1600" dirty="0" err="1" smtClean="0"/>
              <a:t>Intimate</a:t>
            </a:r>
            <a:r>
              <a:rPr lang="nl-NL" sz="1600" dirty="0" smtClean="0"/>
              <a:t> </a:t>
            </a:r>
            <a:r>
              <a:rPr lang="nl-NL" sz="1600" dirty="0" err="1" smtClean="0"/>
              <a:t>and</a:t>
            </a:r>
            <a:r>
              <a:rPr lang="nl-NL" sz="1600" dirty="0" smtClean="0"/>
              <a:t> </a:t>
            </a:r>
            <a:r>
              <a:rPr lang="nl-NL" sz="1600" dirty="0" err="1" smtClean="0"/>
              <a:t>friendly</a:t>
            </a:r>
            <a:r>
              <a:rPr lang="nl-NL" sz="1600" dirty="0" smtClean="0"/>
              <a:t> </a:t>
            </a:r>
            <a:r>
              <a:rPr lang="nl-NL" sz="1600" dirty="0" err="1" smtClean="0"/>
              <a:t>city</a:t>
            </a:r>
            <a:r>
              <a:rPr lang="nl-NL" sz="1600" dirty="0" smtClean="0"/>
              <a:t>, open Dutch culture</a:t>
            </a:r>
            <a:endParaRPr lang="nl-NL" sz="1600" dirty="0"/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Tx/>
              <a:buNone/>
              <a:tabLst>
                <a:tab pos="2959100" algn="l"/>
              </a:tabLst>
            </a:pPr>
            <a:endParaRPr lang="en-GB" sz="1600" b="1" dirty="0" smtClean="0">
              <a:solidFill>
                <a:srgbClr val="CC000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Tx/>
              <a:buNone/>
              <a:tabLst>
                <a:tab pos="2959100" algn="l"/>
              </a:tabLst>
            </a:pPr>
            <a:endParaRPr lang="en-GB" sz="1600" b="1" dirty="0" smtClean="0">
              <a:solidFill>
                <a:srgbClr val="009CEF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Tx/>
              <a:buNone/>
              <a:tabLst>
                <a:tab pos="2959100" algn="l"/>
              </a:tabLst>
            </a:pPr>
            <a:r>
              <a:rPr lang="en-GB" sz="1600" b="1" dirty="0" smtClean="0">
                <a:solidFill>
                  <a:srgbClr val="009CEF"/>
                </a:solidFill>
              </a:rPr>
              <a:t>Recent awards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ü"/>
              <a:tabLst>
                <a:tab pos="2959100" algn="l"/>
              </a:tabLst>
            </a:pPr>
            <a:endParaRPr lang="en-GB" sz="900" b="1" dirty="0" smtClean="0"/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ü"/>
              <a:tabLst>
                <a:tab pos="2959100" algn="l"/>
              </a:tabLst>
            </a:pPr>
            <a:r>
              <a:rPr lang="en-GB" sz="1600" b="1" dirty="0" smtClean="0"/>
              <a:t>Best student city</a:t>
            </a:r>
            <a:r>
              <a:rPr lang="en-GB" sz="1600" dirty="0" smtClean="0"/>
              <a:t> of the Netherlands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ü"/>
              <a:tabLst>
                <a:tab pos="2959100" algn="l"/>
              </a:tabLst>
            </a:pPr>
            <a:r>
              <a:rPr lang="en-GB" sz="1600" b="1" dirty="0" smtClean="0"/>
              <a:t>Best inner city</a:t>
            </a:r>
            <a:r>
              <a:rPr lang="en-GB" sz="1600" i="1" dirty="0" smtClean="0"/>
              <a:t> </a:t>
            </a:r>
            <a:r>
              <a:rPr lang="en-GB" sz="1600" dirty="0" smtClean="0"/>
              <a:t>of the Netherlands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ü"/>
              <a:tabLst>
                <a:tab pos="2959100" algn="l"/>
              </a:tabLst>
            </a:pPr>
            <a:r>
              <a:rPr lang="en-GB" sz="1600" b="1" dirty="0" smtClean="0"/>
              <a:t>Safest city </a:t>
            </a:r>
            <a:r>
              <a:rPr lang="en-GB" sz="1600" dirty="0" smtClean="0"/>
              <a:t>in the Netherlands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ü"/>
              <a:tabLst>
                <a:tab pos="2959100" algn="l"/>
              </a:tabLst>
            </a:pPr>
            <a:r>
              <a:rPr lang="en-GB" sz="1600" dirty="0" smtClean="0"/>
              <a:t>European city with the </a:t>
            </a:r>
            <a:r>
              <a:rPr lang="en-GB" sz="1600" b="1" dirty="0" smtClean="0"/>
              <a:t>highest quality of life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ü"/>
              <a:tabLst>
                <a:tab pos="2959100" algn="l"/>
              </a:tabLst>
            </a:pPr>
            <a:r>
              <a:rPr lang="en-GB" sz="1600" dirty="0" smtClean="0"/>
              <a:t>Second most </a:t>
            </a:r>
            <a:r>
              <a:rPr lang="en-GB" sz="1600" b="1" dirty="0" smtClean="0"/>
              <a:t>cultural city </a:t>
            </a:r>
            <a:r>
              <a:rPr lang="en-GB" sz="1600" dirty="0" smtClean="0"/>
              <a:t>of the Netherlands</a:t>
            </a:r>
          </a:p>
          <a:p>
            <a:pPr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ü"/>
              <a:tabLst>
                <a:tab pos="2959100" algn="l"/>
              </a:tabLst>
            </a:pPr>
            <a:r>
              <a:rPr lang="en-GB" sz="1600" b="1" dirty="0"/>
              <a:t>Highest satisfaction </a:t>
            </a:r>
            <a:r>
              <a:rPr lang="en-GB" sz="1600" dirty="0"/>
              <a:t>rating in Europe for education facilities, healthcare services and public spaces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ü"/>
              <a:tabLst>
                <a:tab pos="2959100" algn="l"/>
              </a:tabLst>
            </a:pPr>
            <a:endParaRPr lang="en-GB" sz="1800" dirty="0" smtClean="0"/>
          </a:p>
        </p:txBody>
      </p:sp>
      <p:pic>
        <p:nvPicPr>
          <p:cNvPr id="10256" name="Picture 16" descr="Co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5373216"/>
            <a:ext cx="1103312" cy="110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89" y="1628800"/>
            <a:ext cx="2378955" cy="356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5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63"/>
            <a:ext cx="9144000" cy="25241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388" y="1060450"/>
            <a:ext cx="1727200" cy="1460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19-9-2015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81095112-403D-49F2-A5D2-91456DB53A03}" type="slidenum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29" y="1260475"/>
            <a:ext cx="9216429" cy="614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4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0" y="2230438"/>
            <a:ext cx="9140825" cy="422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70000" bIns="45717" numCol="1" anchor="t" anchorCtr="0" compatLnSpc="1">
            <a:prstTxWarp prst="textNoShape">
              <a:avLst/>
            </a:prstTxWarp>
          </a:bodyPr>
          <a:lstStyle>
            <a:lvl1pPr marL="249238" indent="-2492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0">
              <a:spcBef>
                <a:spcPct val="0"/>
              </a:spcBef>
              <a:spcAft>
                <a:spcPts val="12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At the heart of our educational philosophy (RDE) and service to society/corporate world</a:t>
            </a:r>
          </a:p>
          <a:p>
            <a:pPr lvl="0">
              <a:spcBef>
                <a:spcPct val="0"/>
              </a:spcBef>
              <a:spcAft>
                <a:spcPts val="12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Both academic and practice-oriented research meet highest international standards: best international refereed academic journals and publishers</a:t>
            </a:r>
          </a:p>
          <a:p>
            <a:pPr lvl="0">
              <a:spcBef>
                <a:spcPct val="0"/>
              </a:spcBef>
              <a:spcAft>
                <a:spcPts val="12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Funding: 50% governmental (1</a:t>
            </a:r>
            <a:r>
              <a:rPr lang="en-US" sz="1600" kern="0" baseline="3000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st</a:t>
            </a:r>
            <a:r>
              <a:rPr lang="en-US" sz="16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 stream, 40% of “lump-sum”); 50% external (2</a:t>
            </a:r>
            <a:r>
              <a:rPr lang="en-US" sz="1600" kern="0" baseline="3000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nd</a:t>
            </a:r>
            <a:r>
              <a:rPr lang="en-US" sz="16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/3</a:t>
            </a:r>
            <a:r>
              <a:rPr lang="en-US" sz="1600" kern="0" baseline="3000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rd</a:t>
            </a:r>
            <a:r>
              <a:rPr lang="en-US" sz="16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 stream) </a:t>
            </a:r>
          </a:p>
          <a:p>
            <a:pPr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SOM </a:t>
            </a:r>
            <a:r>
              <a:rPr lang="en-US" sz="16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Research </a:t>
            </a:r>
            <a:r>
              <a:rPr lang="en-US" sz="16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School (Accredited </a:t>
            </a:r>
            <a:r>
              <a:rPr lang="en-US" sz="16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by Royal Dutch Academy of </a:t>
            </a:r>
            <a:r>
              <a:rPr lang="en-US" sz="16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Sciences): </a:t>
            </a:r>
            <a:r>
              <a:rPr lang="en-US" sz="16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SOM Applied Research</a:t>
            </a:r>
          </a:p>
          <a:p>
            <a:pPr marL="538162" lvl="1" indent="-285750"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SOM Research </a:t>
            </a: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Institute: 6 </a:t>
            </a: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Research </a:t>
            </a:r>
            <a:r>
              <a:rPr lang="en-US" sz="1400" kern="0" dirty="0" err="1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Programmes</a:t>
            </a: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; about 170 </a:t>
            </a: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(associate) fellows </a:t>
            </a:r>
          </a:p>
          <a:p>
            <a:pPr marL="538162" lvl="1" indent="-285750"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SOM Graduate </a:t>
            </a: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School: </a:t>
            </a:r>
            <a:r>
              <a:rPr lang="en-US" sz="1400" kern="0" dirty="0" err="1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Honours</a:t>
            </a: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BSc; Research Master (2 year, 50 students</a:t>
            </a: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); PhD </a:t>
            </a:r>
            <a:r>
              <a:rPr lang="en-US" sz="1400" kern="0" dirty="0" err="1">
                <a:solidFill>
                  <a:prstClr val="black"/>
                </a:solidFill>
                <a:latin typeface="Verdana" pitchFamily="34" charset="0"/>
                <a:cs typeface="Arial" charset="0"/>
              </a:rPr>
              <a:t>programme</a:t>
            </a: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: 150 PhD students</a:t>
            </a:r>
          </a:p>
          <a:p>
            <a:pPr marL="538162" lvl="1" indent="-285750"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Courier New" panose="02070309020205020404" pitchFamily="49" charset="0"/>
              <a:buChar char="o"/>
              <a:defRPr/>
            </a:pP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SOM Applied </a:t>
            </a: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Research: 13 </a:t>
            </a:r>
            <a:r>
              <a:rPr lang="en-US" sz="1400" kern="0" dirty="0" err="1">
                <a:solidFill>
                  <a:prstClr val="black"/>
                </a:solidFill>
                <a:latin typeface="Verdana" pitchFamily="34" charset="0"/>
                <a:cs typeface="Arial" charset="0"/>
              </a:rPr>
              <a:t>c</a:t>
            </a:r>
            <a:r>
              <a:rPr lang="en-US" sz="1400" kern="0" dirty="0" err="1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entres</a:t>
            </a: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of e</a:t>
            </a: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xpertise </a:t>
            </a: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(applied research)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08000"/>
            <a:ext cx="9144000" cy="252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000" y="1060903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9"/>
          <p:cNvSpPr txBox="1">
            <a:spLocks noChangeArrowheads="1"/>
          </p:cNvSpPr>
          <p:nvPr/>
        </p:nvSpPr>
        <p:spPr bwMode="auto">
          <a:xfrm>
            <a:off x="0" y="1341438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Research / </a:t>
            </a:r>
            <a:r>
              <a:rPr kumimoji="0" lang="nl-NL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overview</a:t>
            </a: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01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00"/>
            <a:ext cx="9144000" cy="252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000" y="1060903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322388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Research /</a:t>
            </a:r>
            <a:r>
              <a:rPr kumimoji="0" lang="nl-NL" sz="4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nl-NL" sz="2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research programmes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1" y="2230438"/>
            <a:ext cx="874846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70000" bIns="45717" numCol="1" anchor="t" anchorCtr="0" compatLnSpc="1">
            <a:prstTxWarp prst="textNoShape">
              <a:avLst/>
            </a:prstTxWarp>
          </a:bodyPr>
          <a:lstStyle>
            <a:lvl1pPr marL="249238" indent="-2492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None/>
              <a:defRPr/>
            </a:pPr>
            <a:r>
              <a:rPr lang="en-US" sz="18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Conducting internationally outstanding academic research related to the firm in its economic environment in the following areas of expertise: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1" kern="0" dirty="0" smtClean="0">
                <a:solidFill>
                  <a:srgbClr val="009CEF"/>
                </a:solidFill>
                <a:latin typeface="Verdana"/>
                <a:cs typeface="Arial"/>
              </a:rPr>
              <a:t>Economics</a:t>
            </a:r>
            <a:r>
              <a:rPr lang="en-US" sz="1800" b="1" kern="0" dirty="0">
                <a:solidFill>
                  <a:srgbClr val="009CEF"/>
                </a:solidFill>
                <a:latin typeface="Verdana"/>
                <a:cs typeface="Arial"/>
              </a:rPr>
              <a:t>, Econometrics and Finance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Global Economics &amp; Management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1" kern="0" dirty="0">
                <a:solidFill>
                  <a:srgbClr val="009CEF"/>
                </a:solidFill>
                <a:latin typeface="Verdana"/>
                <a:cs typeface="Arial"/>
              </a:rPr>
              <a:t>Human Resource Management </a:t>
            </a:r>
            <a:r>
              <a:rPr lang="en-US" sz="1800" b="1" kern="0" dirty="0" smtClean="0">
                <a:solidFill>
                  <a:srgbClr val="009CEF"/>
                </a:solidFill>
                <a:latin typeface="Verdana"/>
                <a:cs typeface="Arial"/>
              </a:rPr>
              <a:t>&amp; </a:t>
            </a:r>
            <a:r>
              <a:rPr lang="en-US" sz="1800" b="1" kern="0" dirty="0" err="1" smtClean="0">
                <a:solidFill>
                  <a:srgbClr val="009CEF"/>
                </a:solidFill>
                <a:latin typeface="Verdana"/>
                <a:cs typeface="Arial"/>
              </a:rPr>
              <a:t>Organisational</a:t>
            </a:r>
            <a:r>
              <a:rPr lang="en-US" sz="1800" b="1" kern="0" dirty="0" smtClean="0">
                <a:solidFill>
                  <a:srgbClr val="009CEF"/>
                </a:solidFill>
                <a:latin typeface="Verdana"/>
                <a:cs typeface="Arial"/>
              </a:rPr>
              <a:t> </a:t>
            </a:r>
            <a:r>
              <a:rPr lang="en-US" sz="1800" b="1" kern="0" dirty="0" err="1">
                <a:solidFill>
                  <a:srgbClr val="009CEF"/>
                </a:solidFill>
                <a:latin typeface="Verdana"/>
                <a:cs typeface="Arial"/>
              </a:rPr>
              <a:t>Behaviour</a:t>
            </a:r>
            <a:endParaRPr lang="en-US" sz="1800" b="1" kern="0" dirty="0">
              <a:solidFill>
                <a:srgbClr val="009CEF"/>
              </a:solidFill>
              <a:latin typeface="Verdana"/>
              <a:cs typeface="Arial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1" kern="0" dirty="0">
                <a:solidFill>
                  <a:srgbClr val="009CEF"/>
                </a:solidFill>
                <a:latin typeface="Verdana"/>
                <a:cs typeface="Arial"/>
              </a:rPr>
              <a:t>Innovation &amp; </a:t>
            </a:r>
            <a:r>
              <a:rPr lang="en-US" sz="1800" b="1" kern="0" dirty="0" err="1" smtClean="0">
                <a:solidFill>
                  <a:srgbClr val="009CEF"/>
                </a:solidFill>
                <a:latin typeface="Verdana"/>
                <a:cs typeface="Arial"/>
              </a:rPr>
              <a:t>Organisation</a:t>
            </a:r>
            <a:endParaRPr lang="en-GB" sz="1800" b="1" kern="0" dirty="0">
              <a:solidFill>
                <a:srgbClr val="009CEF"/>
              </a:solidFill>
              <a:latin typeface="Verdana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Marketing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CEF"/>
                </a:solidFill>
                <a:effectLst/>
                <a:uLnTx/>
                <a:uFillTx/>
                <a:latin typeface="Verdana"/>
                <a:cs typeface="Arial"/>
              </a:rPr>
              <a:t>Operations Management &amp; Operations Research</a:t>
            </a:r>
          </a:p>
        </p:txBody>
      </p:sp>
    </p:spTree>
    <p:extLst>
      <p:ext uri="{BB962C8B-B14F-4D97-AF65-F5344CB8AC3E}">
        <p14:creationId xmlns:p14="http://schemas.microsoft.com/office/powerpoint/2010/main" val="207523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sz="2000" dirty="0" smtClean="0"/>
              <a:t>Research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sz="4600" dirty="0" smtClean="0"/>
              <a:t> </a:t>
            </a:r>
            <a:r>
              <a:rPr lang="nl-NL" sz="2400" b="1" dirty="0" smtClean="0"/>
              <a:t>research master</a:t>
            </a:r>
            <a:endParaRPr lang="en-GB" sz="2400" b="1" dirty="0" smtClean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30438"/>
            <a:ext cx="9140825" cy="4510930"/>
          </a:xfrm>
        </p:spPr>
        <p:txBody>
          <a:bodyPr/>
          <a:lstStyle/>
          <a:p>
            <a:pPr marL="476250" indent="-476250">
              <a:lnSpc>
                <a:spcPct val="85000"/>
              </a:lnSpc>
              <a:buFont typeface="Verdana" pitchFamily="34" charset="0"/>
              <a:buNone/>
            </a:pPr>
            <a:r>
              <a:rPr lang="en-US" sz="2000" b="1" dirty="0" smtClean="0">
                <a:solidFill>
                  <a:srgbClr val="009CEF"/>
                </a:solidFill>
              </a:rPr>
              <a:t>High quality research master with unique positioning</a:t>
            </a:r>
            <a:endParaRPr lang="nl-NL" sz="2000" b="1" dirty="0" smtClean="0">
              <a:solidFill>
                <a:srgbClr val="009CEF"/>
              </a:solidFill>
            </a:endParaRP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nl-NL" sz="1700" dirty="0" smtClean="0"/>
              <a:t>Goal: select the </a:t>
            </a:r>
            <a:r>
              <a:rPr lang="en-US" sz="1700" dirty="0" smtClean="0"/>
              <a:t>brightest and most ambitious students and enable them to do scientific research in economics and/or business</a:t>
            </a:r>
            <a:endParaRPr lang="nl-NL" sz="1700" dirty="0" smtClean="0"/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nl-NL" sz="1700" dirty="0" smtClean="0"/>
              <a:t>Excellent </a:t>
            </a:r>
            <a:r>
              <a:rPr lang="nl-NL" sz="1700" dirty="0" err="1" smtClean="0"/>
              <a:t>preparation</a:t>
            </a:r>
            <a:r>
              <a:rPr lang="nl-NL" sz="1700" dirty="0" smtClean="0"/>
              <a:t> </a:t>
            </a:r>
            <a:r>
              <a:rPr lang="nl-NL" sz="1700" dirty="0" err="1" smtClean="0"/>
              <a:t>for</a:t>
            </a:r>
            <a:r>
              <a:rPr lang="nl-NL" sz="1700" dirty="0" smtClean="0"/>
              <a:t> a PhD-</a:t>
            </a:r>
            <a:r>
              <a:rPr lang="nl-NL" sz="1700" dirty="0" err="1" smtClean="0"/>
              <a:t>position</a:t>
            </a:r>
            <a:r>
              <a:rPr lang="nl-NL" sz="1700" dirty="0" smtClean="0"/>
              <a:t> or research-</a:t>
            </a:r>
            <a:r>
              <a:rPr lang="nl-NL" sz="1700" dirty="0" err="1" smtClean="0"/>
              <a:t>oriented</a:t>
            </a:r>
            <a:r>
              <a:rPr lang="nl-NL" sz="1700" dirty="0" smtClean="0"/>
              <a:t> job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nl-NL" sz="1700" dirty="0" err="1" smtClean="0"/>
              <a:t>Two-year</a:t>
            </a:r>
            <a:r>
              <a:rPr lang="nl-NL" sz="1700" dirty="0" smtClean="0"/>
              <a:t> </a:t>
            </a:r>
            <a:r>
              <a:rPr lang="nl-NL" sz="1700" dirty="0" err="1" smtClean="0"/>
              <a:t>programme</a:t>
            </a:r>
            <a:r>
              <a:rPr lang="nl-NL" sz="1700" dirty="0" smtClean="0"/>
              <a:t>, intensive </a:t>
            </a:r>
            <a:r>
              <a:rPr lang="nl-NL" sz="1700" dirty="0" err="1" smtClean="0"/>
              <a:t>and</a:t>
            </a:r>
            <a:r>
              <a:rPr lang="nl-NL" sz="1700" dirty="0" smtClean="0"/>
              <a:t> </a:t>
            </a:r>
            <a:r>
              <a:rPr lang="nl-NL" sz="1700" dirty="0" err="1" smtClean="0"/>
              <a:t>challenging</a:t>
            </a:r>
            <a:endParaRPr lang="nl-NL" sz="1700" dirty="0" smtClean="0"/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nl-NL" sz="1700" dirty="0" err="1" smtClean="0"/>
              <a:t>Opportunities</a:t>
            </a:r>
            <a:r>
              <a:rPr lang="nl-NL" sz="1700" dirty="0" smtClean="0"/>
              <a:t> </a:t>
            </a:r>
            <a:r>
              <a:rPr lang="nl-NL" sz="1700" dirty="0" err="1" smtClean="0"/>
              <a:t>for</a:t>
            </a:r>
            <a:r>
              <a:rPr lang="nl-NL" sz="1700" dirty="0" smtClean="0"/>
              <a:t> </a:t>
            </a:r>
            <a:r>
              <a:rPr lang="nl-NL" sz="1700" dirty="0" err="1" smtClean="0"/>
              <a:t>attending</a:t>
            </a:r>
            <a:r>
              <a:rPr lang="nl-NL" sz="1700" dirty="0" smtClean="0"/>
              <a:t> workshops </a:t>
            </a:r>
            <a:r>
              <a:rPr lang="nl-NL" sz="1700" dirty="0" err="1" smtClean="0"/>
              <a:t>and</a:t>
            </a:r>
            <a:r>
              <a:rPr lang="nl-NL" sz="1700" dirty="0" smtClean="0"/>
              <a:t> courses 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nl-NL" sz="1700" dirty="0" smtClean="0"/>
              <a:t>Cohorts of 25-30 students per </a:t>
            </a:r>
            <a:r>
              <a:rPr lang="nl-NL" sz="1700" dirty="0" err="1" smtClean="0"/>
              <a:t>year</a:t>
            </a:r>
            <a:endParaRPr lang="nl-NL" sz="1700" dirty="0"/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US" sz="1700" dirty="0" smtClean="0"/>
              <a:t>6 different profiles/</a:t>
            </a:r>
            <a:r>
              <a:rPr lang="en-US" sz="1700" dirty="0" err="1" smtClean="0"/>
              <a:t>specialisations</a:t>
            </a:r>
            <a:endParaRPr lang="en-US" sz="1700" dirty="0" smtClean="0"/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nl-NL" sz="1700" dirty="0" smtClean="0"/>
              <a:t>Limited </a:t>
            </a:r>
            <a:r>
              <a:rPr lang="nl-NL" sz="1700" dirty="0" err="1" smtClean="0"/>
              <a:t>number</a:t>
            </a:r>
            <a:r>
              <a:rPr lang="nl-NL" sz="1700" dirty="0" smtClean="0"/>
              <a:t> of </a:t>
            </a:r>
            <a:r>
              <a:rPr lang="nl-NL" sz="1700" dirty="0" err="1" smtClean="0"/>
              <a:t>scholarships</a:t>
            </a:r>
            <a:r>
              <a:rPr lang="nl-NL" sz="1700" dirty="0" smtClean="0"/>
              <a:t> </a:t>
            </a:r>
            <a:r>
              <a:rPr lang="nl-NL" sz="1700" dirty="0" err="1" smtClean="0"/>
              <a:t>available</a:t>
            </a:r>
            <a:endParaRPr lang="en-GB" sz="1700" dirty="0" smtClean="0"/>
          </a:p>
        </p:txBody>
      </p:sp>
    </p:spTree>
    <p:extLst>
      <p:ext uri="{BB962C8B-B14F-4D97-AF65-F5344CB8AC3E}">
        <p14:creationId xmlns:p14="http://schemas.microsoft.com/office/powerpoint/2010/main" val="425533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sz="2000" dirty="0" smtClean="0"/>
              <a:t>Research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sz="4600" dirty="0" smtClean="0"/>
              <a:t> </a:t>
            </a:r>
            <a:r>
              <a:rPr lang="nl-NL" sz="2400" b="1" dirty="0" smtClean="0"/>
              <a:t>PhD </a:t>
            </a:r>
            <a:r>
              <a:rPr lang="nl-NL" sz="2400" b="1" dirty="0" err="1" smtClean="0"/>
              <a:t>programme</a:t>
            </a:r>
            <a:endParaRPr lang="en-GB" sz="2800" b="1" dirty="0" smtClean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3807" y="2132856"/>
            <a:ext cx="9140825" cy="4318000"/>
          </a:xfrm>
        </p:spPr>
        <p:txBody>
          <a:bodyPr/>
          <a:lstStyle/>
          <a:p>
            <a:pPr marL="476250" indent="-476250">
              <a:lnSpc>
                <a:spcPct val="90000"/>
              </a:lnSpc>
              <a:buFont typeface="Verdana" pitchFamily="34" charset="0"/>
              <a:buNone/>
            </a:pPr>
            <a:r>
              <a:rPr lang="en-US" sz="2000" b="1" dirty="0" smtClean="0">
                <a:solidFill>
                  <a:srgbClr val="009CEF"/>
                </a:solidFill>
              </a:rPr>
              <a:t>High quality PhD </a:t>
            </a:r>
            <a:r>
              <a:rPr lang="en-US" sz="2000" b="1" dirty="0" err="1" smtClean="0">
                <a:solidFill>
                  <a:srgbClr val="009CEF"/>
                </a:solidFill>
              </a:rPr>
              <a:t>programme</a:t>
            </a:r>
            <a:endParaRPr lang="nl-NL" sz="2000" b="1" dirty="0" smtClean="0">
              <a:solidFill>
                <a:srgbClr val="009CEF"/>
              </a:solidFill>
            </a:endParaRP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US" sz="1800" dirty="0" smtClean="0"/>
              <a:t>3 years (for PhD paid by the RUG)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US" sz="1800" dirty="0" smtClean="0"/>
              <a:t>Direct link between the 6 research </a:t>
            </a:r>
            <a:r>
              <a:rPr lang="en-US" sz="1800" dirty="0" err="1" smtClean="0"/>
              <a:t>programmes</a:t>
            </a:r>
            <a:r>
              <a:rPr lang="en-US" sz="1800" dirty="0" smtClean="0"/>
              <a:t> and the PhD </a:t>
            </a:r>
            <a:r>
              <a:rPr lang="en-US" sz="1800" dirty="0" err="1" smtClean="0"/>
              <a:t>programme</a:t>
            </a:r>
            <a:r>
              <a:rPr lang="en-US" sz="1800" dirty="0" smtClean="0"/>
              <a:t>, which guarantees high quality supervision by SOM fellows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US" sz="1800" dirty="0" smtClean="0"/>
              <a:t>Double degree PhD </a:t>
            </a:r>
            <a:r>
              <a:rPr lang="en-US" sz="1800" dirty="0" err="1" smtClean="0"/>
              <a:t>programme</a:t>
            </a:r>
            <a:r>
              <a:rPr lang="en-US" sz="1800" dirty="0" smtClean="0"/>
              <a:t> with the Chinese Academy of Sciences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US" sz="1800" dirty="0" smtClean="0"/>
              <a:t>Good mix of students, in terms of male/female and Dutch/international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US" sz="1800" dirty="0" smtClean="0"/>
              <a:t>Many students obtain positions at quality universities after finishing the PhD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775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87593"/>
            <a:ext cx="3208818" cy="2024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896" y="1284393"/>
            <a:ext cx="4137467" cy="2758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22" y="5253826"/>
            <a:ext cx="2959182" cy="19727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008063"/>
            <a:ext cx="9144000" cy="25241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388" y="1060450"/>
            <a:ext cx="1727200" cy="1460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19-9-2015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81095112-403D-49F2-A5D2-91456DB53A03}" type="slidenum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40964" name="Picture 10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50225" y="163513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6" y="4419061"/>
            <a:ext cx="3946390" cy="24687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241" y="1278719"/>
            <a:ext cx="4738045" cy="31594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44" y="4042705"/>
            <a:ext cx="4323419" cy="2882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242850"/>
            <a:ext cx="3011781" cy="20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7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63"/>
            <a:ext cx="9144000" cy="25241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388" y="1060450"/>
            <a:ext cx="1727200" cy="1460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19-9-2015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4B74826F-4469-47AF-A65D-F9C9657699AA}" type="slidenum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43012" name="Picture 10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0225" y="163513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0" y="2230438"/>
            <a:ext cx="9140825" cy="34305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82091" tIns="45717" rIns="270000" bIns="45717"/>
          <a:lstStyle>
            <a:lvl1pPr marL="249238" indent="-2492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None/>
              <a:defRPr/>
            </a:pPr>
            <a:r>
              <a:rPr lang="en-US" sz="1800" b="1" kern="0" dirty="0">
                <a:solidFill>
                  <a:srgbClr val="009CEF"/>
                </a:solidFill>
                <a:latin typeface="Verdana"/>
                <a:cs typeface="Arial"/>
              </a:rPr>
              <a:t>FEB aims to provide a stimulating and international environment </a:t>
            </a:r>
            <a:r>
              <a:rPr lang="en-US" sz="1800" b="1" kern="0" dirty="0" smtClean="0">
                <a:solidFill>
                  <a:srgbClr val="009CEF"/>
                </a:solidFill>
                <a:latin typeface="Verdana"/>
                <a:cs typeface="Arial"/>
              </a:rPr>
              <a:t>for students and staff</a:t>
            </a:r>
            <a:endParaRPr lang="en-US" sz="1800" b="1" kern="0" dirty="0" smtClean="0">
              <a:solidFill>
                <a:srgbClr val="009CEF"/>
              </a:solidFill>
              <a:latin typeface="Verdana" pitchFamily="34" charset="0"/>
              <a:cs typeface="Arial" charset="0"/>
            </a:endParaRPr>
          </a:p>
          <a:p>
            <a:pPr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Wingdings" panose="05000000000000000000" pitchFamily="2" charset="2"/>
              <a:buChar char="ü"/>
              <a:defRPr/>
            </a:pP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Extensive </a:t>
            </a: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student support </a:t>
            </a: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facilities</a:t>
            </a:r>
          </a:p>
          <a:p>
            <a:pPr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Wingdings" panose="05000000000000000000" pitchFamily="2" charset="2"/>
              <a:buChar char="ü"/>
              <a:defRPr/>
            </a:pPr>
            <a:r>
              <a:rPr lang="en-GB" sz="1400" kern="0" dirty="0">
                <a:solidFill>
                  <a:sysClr val="windowText" lastClr="000000"/>
                </a:solidFill>
                <a:latin typeface="Verdana"/>
                <a:cs typeface="Arial"/>
              </a:rPr>
              <a:t>FEB Student Support </a:t>
            </a:r>
            <a:r>
              <a:rPr lang="en-GB" sz="14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Desk</a:t>
            </a:r>
          </a:p>
          <a:p>
            <a:pPr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Wingdings" panose="05000000000000000000" pitchFamily="2" charset="2"/>
              <a:buChar char="ü"/>
              <a:defRPr/>
            </a:pPr>
            <a:r>
              <a:rPr lang="en-GB" sz="1400" kern="0" dirty="0">
                <a:solidFill>
                  <a:sysClr val="windowText" lastClr="000000"/>
                </a:solidFill>
                <a:latin typeface="Verdana"/>
                <a:cs typeface="Arial"/>
              </a:rPr>
              <a:t>FEB Careers </a:t>
            </a:r>
            <a:r>
              <a:rPr lang="en-GB" sz="14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Company</a:t>
            </a:r>
          </a:p>
          <a:p>
            <a:pPr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Wingdings" panose="05000000000000000000" pitchFamily="2" charset="2"/>
              <a:buChar char="ü"/>
              <a:defRPr/>
            </a:pPr>
            <a:r>
              <a:rPr lang="en-GB" sz="14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FEB Restaurant</a:t>
            </a:r>
            <a:endParaRPr lang="en-US" sz="1400" kern="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  <a:p>
            <a:pPr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Activities of student association EBF</a:t>
            </a:r>
          </a:p>
          <a:p>
            <a:pPr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Newly renovated building (Student Plaza)</a:t>
            </a:r>
          </a:p>
          <a:p>
            <a:pPr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Wireless internet </a:t>
            </a: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connection </a:t>
            </a:r>
            <a:endParaRPr lang="en-US" sz="1400" kern="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  <a:p>
            <a:pPr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Excellent sports facilities at </a:t>
            </a: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ACLO</a:t>
            </a:r>
          </a:p>
          <a:p>
            <a:pPr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Wingdings" panose="05000000000000000000" pitchFamily="2" charset="2"/>
              <a:buChar char="ü"/>
              <a:defRPr/>
            </a:pP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Reflection room</a:t>
            </a:r>
            <a:endParaRPr lang="en-US" sz="1400" kern="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  <a:p>
            <a:pPr>
              <a:spcBef>
                <a:spcPct val="0"/>
              </a:spcBef>
              <a:spcAft>
                <a:spcPts val="1000"/>
              </a:spcAft>
              <a:buClr>
                <a:srgbClr val="CC0000"/>
              </a:buClr>
              <a:buFont typeface="Wingdings" panose="05000000000000000000" pitchFamily="2" charset="2"/>
              <a:buChar char="ü"/>
              <a:defRPr/>
            </a:pP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International </a:t>
            </a:r>
            <a:r>
              <a:rPr lang="en-US" sz="1400" kern="0" dirty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student associations: Chinese, Indonesian, Indian, African, Iranian, Latin </a:t>
            </a:r>
            <a:r>
              <a:rPr lang="en-US" sz="1400" kern="0" dirty="0" smtClean="0">
                <a:solidFill>
                  <a:prstClr val="black"/>
                </a:solidFill>
                <a:latin typeface="Verdana" pitchFamily="34" charset="0"/>
                <a:cs typeface="Arial" charset="0"/>
              </a:rPr>
              <a:t>American ......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341438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Ambiance / </a:t>
            </a:r>
            <a:r>
              <a:rPr kumimoji="0" lang="nl-NL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overview</a:t>
            </a:r>
            <a:r>
              <a:rPr kumimoji="0" lang="nl-NL" sz="4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99" y="2862739"/>
            <a:ext cx="2887978" cy="216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5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66838"/>
            <a:ext cx="9140825" cy="792162"/>
          </a:xfrm>
        </p:spPr>
        <p:txBody>
          <a:bodyPr/>
          <a:lstStyle/>
          <a:p>
            <a:r>
              <a:rPr lang="nl-NL" sz="2000" dirty="0" smtClean="0"/>
              <a:t>Ambiance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sz="4600" dirty="0" smtClean="0"/>
              <a:t> </a:t>
            </a:r>
            <a:r>
              <a:rPr lang="nl-NL" sz="2400" b="1" dirty="0" err="1" smtClean="0"/>
              <a:t>facilities</a:t>
            </a:r>
            <a:r>
              <a:rPr lang="nl-NL" sz="2400" b="1" dirty="0" smtClean="0"/>
              <a:t> &amp; services</a:t>
            </a:r>
            <a:endParaRPr lang="en-GB" sz="2400" b="1" dirty="0" smtClean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GB" sz="2000" dirty="0" smtClean="0"/>
              <a:t>Honours College for exceptional talent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GB" sz="2000" dirty="0" smtClean="0"/>
              <a:t>Immense University library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GB" sz="2000" dirty="0" smtClean="0"/>
              <a:t>Housing office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GB" sz="2000" dirty="0" smtClean="0"/>
              <a:t>Careers Company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GB" sz="2000" dirty="0" smtClean="0"/>
              <a:t>International Service Desk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en-GB" sz="2000" dirty="0" smtClean="0"/>
              <a:t>Groningen Language Centre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832847"/>
            <a:ext cx="2448272" cy="366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63"/>
            <a:ext cx="9144000" cy="25241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388" y="1060450"/>
            <a:ext cx="1727200" cy="1460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19-9-2015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81095112-403D-49F2-A5D2-91456DB53A03}" type="slidenum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40964" name="Picture 10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0225" y="163513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Y:\staff\bew\ECS\2) EMIC\MIC\06 Grafische Beeldbank\1 Professionele foto's\2014\OAY 2014\Low-res\foto opening academisch jaar RUG-FEB 2014 low-res-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475"/>
            <a:ext cx="9144000" cy="5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34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63"/>
            <a:ext cx="9144000" cy="25241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388" y="1060450"/>
            <a:ext cx="1727200" cy="1460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19-9-2015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624D38E6-CAC7-4963-B435-8AEA69E54253}" type="slidenum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7412" name="Picture 10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0225" y="163513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3925888"/>
            <a:ext cx="58674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763" y="1260475"/>
            <a:ext cx="4279901" cy="33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2950" y="1260475"/>
            <a:ext cx="205105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586288"/>
            <a:ext cx="327660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257273"/>
            <a:ext cx="4009431" cy="266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00"/>
            <a:ext cx="9144000" cy="252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000" y="1060903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groningen-europe-1200x9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89902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3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12150" y="1079500"/>
            <a:ext cx="146050" cy="136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B9AE1B33-BC0B-4B39-B811-F5FF40D56F20}" type="slidenum">
              <a:rPr lang="en-GB" smtClean="0">
                <a:solidFill>
                  <a:schemeClr val="bg1"/>
                </a:solidFill>
                <a:latin typeface="Verdana" pitchFamily="34" charset="0"/>
              </a:rPr>
              <a:pPr eaLnBrk="1" hangingPunct="1"/>
              <a:t>40</a:t>
            </a:fld>
            <a:endParaRPr lang="en-GB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2227" name="Rectangle 15"/>
          <p:cNvSpPr txBox="1">
            <a:spLocks noGrp="1" noChangeArrowheads="1"/>
          </p:cNvSpPr>
          <p:nvPr/>
        </p:nvSpPr>
        <p:spPr bwMode="auto">
          <a:xfrm>
            <a:off x="8312150" y="1079500"/>
            <a:ext cx="1460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 eaLnBrk="1" hangingPunct="1"/>
            <a:fld id="{FB7CB3E1-76F2-4E53-8782-CA04659D7F13}" type="slidenum">
              <a:rPr lang="en-GB" sz="900">
                <a:solidFill>
                  <a:schemeClr val="bg1"/>
                </a:solidFill>
                <a:latin typeface="Verdana" pitchFamily="34" charset="0"/>
              </a:rPr>
              <a:pPr algn="l" eaLnBrk="1" hangingPunct="1"/>
              <a:t>40</a:t>
            </a:fld>
            <a:endParaRPr lang="en-GB" sz="9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68413"/>
            <a:ext cx="9144000" cy="1071562"/>
          </a:xfrm>
        </p:spPr>
        <p:txBody>
          <a:bodyPr/>
          <a:lstStyle/>
          <a:p>
            <a:pPr eaLnBrk="1" hangingPunct="1"/>
            <a:r>
              <a:rPr lang="en-US" smtClean="0"/>
              <a:t>Thank you for your attention</a:t>
            </a:r>
            <a:endParaRPr lang="en-GB" smtClean="0"/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grpSp>
        <p:nvGrpSpPr>
          <p:cNvPr id="52230" name="Group 11"/>
          <p:cNvGrpSpPr>
            <a:grpSpLocks/>
          </p:cNvGrpSpPr>
          <p:nvPr/>
        </p:nvGrpSpPr>
        <p:grpSpPr bwMode="auto">
          <a:xfrm>
            <a:off x="-827088" y="-242888"/>
            <a:ext cx="10512426" cy="7205663"/>
            <a:chOff x="-521" y="-153"/>
            <a:chExt cx="6622" cy="4539"/>
          </a:xfrm>
        </p:grpSpPr>
        <p:grpSp>
          <p:nvGrpSpPr>
            <p:cNvPr id="52231" name="Group 10"/>
            <p:cNvGrpSpPr>
              <a:grpSpLocks/>
            </p:cNvGrpSpPr>
            <p:nvPr/>
          </p:nvGrpSpPr>
          <p:grpSpPr bwMode="auto">
            <a:xfrm>
              <a:off x="-521" y="-153"/>
              <a:ext cx="6622" cy="4539"/>
              <a:chOff x="-521" y="-153"/>
              <a:chExt cx="6622" cy="4539"/>
            </a:xfrm>
          </p:grpSpPr>
          <p:pic>
            <p:nvPicPr>
              <p:cNvPr id="52233" name="Picture 9" descr="IMG_0283b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21" y="-153"/>
                <a:ext cx="6622" cy="4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34" name="Picture 5" descr="RUG FEB logo wit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1" y="1012"/>
                <a:ext cx="2462" cy="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2232" name="Text Box 7"/>
            <p:cNvSpPr txBox="1">
              <a:spLocks noChangeArrowheads="1"/>
            </p:cNvSpPr>
            <p:nvPr/>
          </p:nvSpPr>
          <p:spPr bwMode="auto">
            <a:xfrm>
              <a:off x="2472" y="1557"/>
              <a:ext cx="2812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FFFFFF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rgbClr val="FFFFFF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rgbClr val="FFFFFF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rgbClr val="FFFFFF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rgbClr val="FFFFFF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l" eaLnBrk="1" hangingPunct="1">
                <a:lnSpc>
                  <a:spcPct val="130000"/>
                </a:lnSpc>
              </a:pPr>
              <a:r>
                <a:rPr lang="en-GB" sz="1600">
                  <a:solidFill>
                    <a:schemeClr val="bg1"/>
                  </a:solidFill>
                  <a:latin typeface="Verdana" pitchFamily="34" charset="0"/>
                </a:rPr>
                <a:t>Prof. dr. J.H. Garretsen</a:t>
              </a:r>
            </a:p>
            <a:p>
              <a:pPr algn="l" eaLnBrk="1" hangingPunct="1">
                <a:lnSpc>
                  <a:spcPct val="130000"/>
                </a:lnSpc>
              </a:pPr>
              <a:r>
                <a:rPr lang="en-GB" sz="1400" i="1">
                  <a:solidFill>
                    <a:schemeClr val="bg1"/>
                  </a:solidFill>
                  <a:latin typeface="Verdana" pitchFamily="34" charset="0"/>
                </a:rPr>
                <a:t>Dean of the Faculty of Economics and Business</a:t>
              </a:r>
              <a:endParaRPr lang="en-GB" sz="1400">
                <a:solidFill>
                  <a:schemeClr val="bg1"/>
                </a:solidFill>
                <a:latin typeface="Verdana" pitchFamily="34" charset="0"/>
              </a:endParaRPr>
            </a:p>
            <a:p>
              <a:pPr algn="l" eaLnBrk="1" hangingPunct="1">
                <a:lnSpc>
                  <a:spcPct val="130000"/>
                </a:lnSpc>
              </a:pPr>
              <a:endParaRPr lang="en-GB" sz="1400">
                <a:solidFill>
                  <a:schemeClr val="bg1"/>
                </a:solidFill>
                <a:latin typeface="Verdana" pitchFamily="34" charset="0"/>
              </a:endParaRPr>
            </a:p>
            <a:p>
              <a:pPr algn="l" eaLnBrk="1" hangingPunct="1">
                <a:lnSpc>
                  <a:spcPct val="130000"/>
                </a:lnSpc>
              </a:pPr>
              <a:r>
                <a:rPr lang="en-GB" sz="1600">
                  <a:solidFill>
                    <a:schemeClr val="bg1"/>
                  </a:solidFill>
                  <a:latin typeface="Verdana" pitchFamily="34" charset="0"/>
                </a:rPr>
                <a:t>j.h.garretsen@rug.nl</a:t>
              </a:r>
            </a:p>
            <a:p>
              <a:pPr algn="l" eaLnBrk="1" hangingPunct="1">
                <a:lnSpc>
                  <a:spcPct val="130000"/>
                </a:lnSpc>
              </a:pPr>
              <a:r>
                <a:rPr lang="en-GB" sz="1600">
                  <a:solidFill>
                    <a:schemeClr val="bg1"/>
                  </a:solidFill>
                  <a:latin typeface="Verdana" pitchFamily="34" charset="0"/>
                </a:rPr>
                <a:t>+31 (0)50 363 8627</a:t>
              </a:r>
            </a:p>
            <a:p>
              <a:pPr algn="l" eaLnBrk="1" hangingPunct="1">
                <a:lnSpc>
                  <a:spcPct val="130000"/>
                </a:lnSpc>
              </a:pPr>
              <a:r>
                <a:rPr lang="en-GB" sz="1600">
                  <a:solidFill>
                    <a:schemeClr val="bg1"/>
                  </a:solidFill>
                  <a:latin typeface="Verdana" pitchFamily="34" charset="0"/>
                </a:rPr>
                <a:t>www.rug.nl/feb</a:t>
              </a:r>
            </a:p>
          </p:txBody>
        </p:sp>
      </p:grp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360363" y="6302375"/>
            <a:ext cx="6732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1pPr>
            <a:lvl2pPr defTabSz="4572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2pPr>
            <a:lvl3pPr defTabSz="4572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3pPr>
            <a:lvl4pPr defTabSz="4572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4pPr>
            <a:lvl5pPr defTabSz="457200"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5pPr>
            <a:lvl6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6pPr>
            <a:lvl7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7pPr>
            <a:lvl8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8pPr>
            <a:lvl9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b="1" i="1" dirty="0" smtClean="0">
                <a:solidFill>
                  <a:srgbClr val="CC0000"/>
                </a:solidFill>
                <a:latin typeface="Georgia" pitchFamily="18" charset="0"/>
              </a:rPr>
              <a:t>Start Adding </a:t>
            </a:r>
            <a:r>
              <a:rPr lang="en-GB" b="1" i="1" dirty="0">
                <a:solidFill>
                  <a:srgbClr val="CC0000"/>
                </a:solidFill>
                <a:latin typeface="Georgia" pitchFamily="18" charset="0"/>
              </a:rPr>
              <a:t>Personal Value </a:t>
            </a:r>
            <a:r>
              <a:rPr lang="en-GB" b="1" dirty="0" smtClean="0">
                <a:solidFill>
                  <a:schemeClr val="tx1"/>
                </a:solidFill>
                <a:latin typeface="Georgia" pitchFamily="18" charset="0"/>
              </a:rPr>
              <a:t>in </a:t>
            </a:r>
            <a:r>
              <a:rPr lang="en-GB" b="1" dirty="0">
                <a:solidFill>
                  <a:schemeClr val="tx1"/>
                </a:solidFill>
                <a:latin typeface="Georgia" pitchFamily="18" charset="0"/>
              </a:rPr>
              <a:t>Groningen</a:t>
            </a:r>
          </a:p>
        </p:txBody>
      </p:sp>
    </p:spTree>
    <p:extLst>
      <p:ext uri="{BB962C8B-B14F-4D97-AF65-F5344CB8AC3E}">
        <p14:creationId xmlns:p14="http://schemas.microsoft.com/office/powerpoint/2010/main" val="17335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43808" y="1628800"/>
            <a:ext cx="5334000" cy="4267796"/>
          </a:xfrm>
        </p:spPr>
        <p:txBody>
          <a:bodyPr/>
          <a:lstStyle/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en-US" sz="2400" b="1" dirty="0" smtClean="0">
                <a:latin typeface="Bookman Old Style" pitchFamily="18" charset="0"/>
              </a:rPr>
              <a:t>“ </a:t>
            </a:r>
            <a:r>
              <a:rPr lang="en-US" sz="2400" dirty="0" smtClean="0"/>
              <a:t>Why some countries are rich, while others are poor?…..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 smtClean="0"/>
              <a:t>Once you start thinking about this, it is hard to think about anything else.”  </a:t>
            </a:r>
          </a:p>
        </p:txBody>
      </p:sp>
      <p:pic>
        <p:nvPicPr>
          <p:cNvPr id="9219" name="Picture 3" descr="225px-Lucas%2C_Robert_Emerson_Jr">
            <a:hlinkClick r:id="rId2" tooltip="Lucas, Robert Emerson Jr. (1937).jpg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752600"/>
            <a:ext cx="19177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81000" y="4800600"/>
            <a:ext cx="2767013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 eaLnBrk="1" hangingPunct="1">
              <a:buClr>
                <a:srgbClr val="146C44"/>
              </a:buClr>
              <a:buSzPct val="170000"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1995 Nobel laureate Robert Lucas</a:t>
            </a:r>
          </a:p>
        </p:txBody>
      </p:sp>
      <p:pic>
        <p:nvPicPr>
          <p:cNvPr id="9221" name="Picture 7" descr="http://upload.wikimedia.org/wikipedia/commons/thumb/0/0a/AdamSmith.jpg/220px-AdamSmith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88" y="4437063"/>
            <a:ext cx="14970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923928" y="5241166"/>
            <a:ext cx="2767013" cy="132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 eaLnBrk="1" hangingPunct="1">
              <a:buClr>
                <a:srgbClr val="146C44"/>
              </a:buClr>
              <a:buSzPct val="170000"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Would be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Nobel laureate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Adam Smith writer of “The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Wealth of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Nations” (1776)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177818"/>
      </p:ext>
    </p:extLst>
  </p:cSld>
  <p:clrMapOvr>
    <a:masterClrMapping/>
  </p:clrMapOvr>
  <p:transition advTm="4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2000" dirty="0" smtClean="0"/>
              <a:t>City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sz="3800" b="1" dirty="0" smtClean="0"/>
              <a:t> </a:t>
            </a:r>
            <a:r>
              <a:rPr lang="nl-NL" sz="2400" b="1" dirty="0" smtClean="0"/>
              <a:t>living </a:t>
            </a:r>
            <a:r>
              <a:rPr lang="nl-NL" sz="2400" b="1" dirty="0" err="1" smtClean="0"/>
              <a:t>costs</a:t>
            </a:r>
            <a:endParaRPr lang="en-GB" sz="2400" b="1" dirty="0" smtClean="0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619250" y="1935163"/>
            <a:ext cx="69850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205000"/>
              </a:lnSpc>
            </a:pPr>
            <a:r>
              <a:rPr lang="nl-NL" dirty="0" err="1">
                <a:solidFill>
                  <a:schemeClr val="tx1"/>
                </a:solidFill>
                <a:latin typeface="Verdana" pitchFamily="34" charset="0"/>
              </a:rPr>
              <a:t>Housing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			± </a:t>
            </a:r>
            <a:r>
              <a:rPr lang="nl-NL" dirty="0" smtClean="0">
                <a:solidFill>
                  <a:schemeClr val="tx1"/>
                </a:solidFill>
                <a:latin typeface="Verdana" pitchFamily="34" charset="0"/>
              </a:rPr>
              <a:t>€350-500 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/ </a:t>
            </a:r>
            <a:r>
              <a:rPr lang="nl-NL" dirty="0" err="1">
                <a:solidFill>
                  <a:schemeClr val="tx1"/>
                </a:solidFill>
                <a:latin typeface="Verdana" pitchFamily="34" charset="0"/>
              </a:rPr>
              <a:t>month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 </a:t>
            </a:r>
          </a:p>
          <a:p>
            <a:pPr algn="l">
              <a:lnSpc>
                <a:spcPct val="205000"/>
              </a:lnSpc>
            </a:pP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Health </a:t>
            </a:r>
            <a:r>
              <a:rPr lang="nl-NL" dirty="0" err="1">
                <a:solidFill>
                  <a:schemeClr val="tx1"/>
                </a:solidFill>
                <a:latin typeface="Verdana" pitchFamily="34" charset="0"/>
              </a:rPr>
              <a:t>insurance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		± </a:t>
            </a:r>
            <a:r>
              <a:rPr lang="nl-NL" dirty="0" smtClean="0">
                <a:solidFill>
                  <a:schemeClr val="tx1"/>
                </a:solidFill>
                <a:latin typeface="Verdana" pitchFamily="34" charset="0"/>
              </a:rPr>
              <a:t>€</a:t>
            </a:r>
            <a:r>
              <a:rPr lang="nl-NL" dirty="0" smtClean="0">
                <a:latin typeface="Verdana" pitchFamily="34" charset="0"/>
              </a:rPr>
              <a:t>100</a:t>
            </a:r>
            <a:r>
              <a:rPr lang="nl-NL" dirty="0" smtClean="0">
                <a:solidFill>
                  <a:schemeClr val="tx1"/>
                </a:solidFill>
                <a:latin typeface="Verdana" pitchFamily="34" charset="0"/>
              </a:rPr>
              <a:t>-120 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/ </a:t>
            </a:r>
            <a:r>
              <a:rPr lang="nl-NL" dirty="0" err="1">
                <a:solidFill>
                  <a:schemeClr val="tx1"/>
                </a:solidFill>
                <a:latin typeface="Verdana" pitchFamily="34" charset="0"/>
              </a:rPr>
              <a:t>month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 </a:t>
            </a:r>
          </a:p>
          <a:p>
            <a:pPr algn="l">
              <a:lnSpc>
                <a:spcPct val="205000"/>
              </a:lnSpc>
            </a:pP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Food				± </a:t>
            </a:r>
            <a:r>
              <a:rPr lang="nl-NL" dirty="0" smtClean="0">
                <a:solidFill>
                  <a:schemeClr val="tx1"/>
                </a:solidFill>
                <a:latin typeface="Verdana" pitchFamily="34" charset="0"/>
              </a:rPr>
              <a:t>€</a:t>
            </a:r>
            <a:r>
              <a:rPr lang="nl-NL" dirty="0" smtClean="0">
                <a:latin typeface="Verdana" pitchFamily="34" charset="0"/>
              </a:rPr>
              <a:t>150-250</a:t>
            </a:r>
            <a:r>
              <a:rPr lang="nl-NL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/ </a:t>
            </a:r>
            <a:r>
              <a:rPr lang="nl-NL" dirty="0" err="1">
                <a:solidFill>
                  <a:schemeClr val="tx1"/>
                </a:solidFill>
                <a:latin typeface="Verdana" pitchFamily="34" charset="0"/>
              </a:rPr>
              <a:t>month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 </a:t>
            </a:r>
          </a:p>
          <a:p>
            <a:pPr algn="l">
              <a:lnSpc>
                <a:spcPct val="205000"/>
              </a:lnSpc>
            </a:pPr>
            <a:r>
              <a:rPr lang="nl-NL" dirty="0" err="1">
                <a:solidFill>
                  <a:schemeClr val="tx1"/>
                </a:solidFill>
                <a:latin typeface="Verdana" pitchFamily="34" charset="0"/>
              </a:rPr>
              <a:t>Spending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 money 		± </a:t>
            </a:r>
            <a:r>
              <a:rPr lang="nl-NL" dirty="0" smtClean="0">
                <a:solidFill>
                  <a:schemeClr val="tx1"/>
                </a:solidFill>
                <a:latin typeface="Verdana" pitchFamily="34" charset="0"/>
              </a:rPr>
              <a:t>€75 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/ </a:t>
            </a:r>
            <a:r>
              <a:rPr lang="nl-NL" dirty="0" err="1">
                <a:solidFill>
                  <a:schemeClr val="tx1"/>
                </a:solidFill>
                <a:latin typeface="Verdana" pitchFamily="34" charset="0"/>
              </a:rPr>
              <a:t>month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 </a:t>
            </a:r>
          </a:p>
          <a:p>
            <a:pPr algn="l">
              <a:lnSpc>
                <a:spcPct val="205000"/>
              </a:lnSpc>
            </a:pP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Bicycle	 			± </a:t>
            </a:r>
            <a:r>
              <a:rPr lang="nl-NL" dirty="0" smtClean="0">
                <a:solidFill>
                  <a:schemeClr val="tx1"/>
                </a:solidFill>
                <a:latin typeface="Verdana" pitchFamily="34" charset="0"/>
              </a:rPr>
              <a:t>€45-100 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/ </a:t>
            </a:r>
            <a:r>
              <a:rPr lang="nl-NL" dirty="0" err="1">
                <a:solidFill>
                  <a:schemeClr val="tx1"/>
                </a:solidFill>
                <a:latin typeface="Verdana" pitchFamily="34" charset="0"/>
              </a:rPr>
              <a:t>year</a:t>
            </a:r>
            <a:endParaRPr lang="nl-NL" dirty="0">
              <a:solidFill>
                <a:schemeClr val="tx1"/>
              </a:solidFill>
              <a:latin typeface="Verdana" pitchFamily="34" charset="0"/>
            </a:endParaRPr>
          </a:p>
          <a:p>
            <a:pPr algn="l">
              <a:lnSpc>
                <a:spcPct val="205000"/>
              </a:lnSpc>
            </a:pP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Books 				± </a:t>
            </a:r>
            <a:r>
              <a:rPr lang="nl-NL" dirty="0" smtClean="0">
                <a:solidFill>
                  <a:schemeClr val="tx1"/>
                </a:solidFill>
                <a:latin typeface="Verdana" pitchFamily="34" charset="0"/>
              </a:rPr>
              <a:t>€300 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/ semester </a:t>
            </a:r>
          </a:p>
          <a:p>
            <a:pPr algn="l">
              <a:lnSpc>
                <a:spcPct val="205000"/>
              </a:lnSpc>
            </a:pP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Language course 		± </a:t>
            </a:r>
            <a:r>
              <a:rPr lang="nl-NL" dirty="0" smtClean="0">
                <a:solidFill>
                  <a:schemeClr val="tx1"/>
                </a:solidFill>
                <a:latin typeface="Verdana" pitchFamily="34" charset="0"/>
              </a:rPr>
              <a:t>€100-450 </a:t>
            </a:r>
            <a:r>
              <a:rPr lang="nl-NL" dirty="0">
                <a:solidFill>
                  <a:schemeClr val="tx1"/>
                </a:solidFill>
                <a:latin typeface="Verdana" pitchFamily="34" charset="0"/>
              </a:rPr>
              <a:t>/ course </a:t>
            </a:r>
          </a:p>
          <a:p>
            <a:pPr algn="l">
              <a:lnSpc>
                <a:spcPct val="175000"/>
              </a:lnSpc>
            </a:pPr>
            <a:r>
              <a:rPr lang="en-US" b="1" dirty="0">
                <a:solidFill>
                  <a:srgbClr val="009CEF"/>
                </a:solidFill>
                <a:latin typeface="Verdana" pitchFamily="34" charset="0"/>
              </a:rPr>
              <a:t>Total 1 year</a:t>
            </a:r>
            <a:r>
              <a:rPr lang="en-US" sz="1400" b="1" dirty="0">
                <a:solidFill>
                  <a:srgbClr val="009CEF"/>
                </a:solidFill>
                <a:latin typeface="Verdana" pitchFamily="34" charset="0"/>
              </a:rPr>
              <a:t> (excl. tuition)	</a:t>
            </a:r>
            <a:r>
              <a:rPr lang="nl-NL" b="1" dirty="0">
                <a:solidFill>
                  <a:srgbClr val="009CEF"/>
                </a:solidFill>
                <a:latin typeface="Verdana" pitchFamily="34" charset="0"/>
              </a:rPr>
              <a:t>±</a:t>
            </a:r>
            <a:r>
              <a:rPr lang="en-US" b="1" dirty="0">
                <a:solidFill>
                  <a:srgbClr val="009CEF"/>
                </a:solidFill>
                <a:latin typeface="Verdana" pitchFamily="34" charset="0"/>
              </a:rPr>
              <a:t> </a:t>
            </a:r>
            <a:r>
              <a:rPr lang="en-US" b="1" dirty="0" smtClean="0">
                <a:solidFill>
                  <a:srgbClr val="009CEF"/>
                </a:solidFill>
                <a:latin typeface="Verdana" pitchFamily="34" charset="0"/>
              </a:rPr>
              <a:t>€10,000 </a:t>
            </a:r>
            <a:r>
              <a:rPr lang="en-US" b="1" dirty="0">
                <a:solidFill>
                  <a:srgbClr val="009CEF"/>
                </a:solidFill>
                <a:latin typeface="Verdana" pitchFamily="34" charset="0"/>
              </a:rPr>
              <a:t>- </a:t>
            </a:r>
            <a:r>
              <a:rPr lang="en-US" b="1" dirty="0" smtClean="0">
                <a:solidFill>
                  <a:srgbClr val="009CEF"/>
                </a:solidFill>
                <a:latin typeface="Verdana" pitchFamily="34" charset="0"/>
              </a:rPr>
              <a:t>€12,000</a:t>
            </a:r>
            <a:endParaRPr lang="nl-NL" b="1" dirty="0">
              <a:solidFill>
                <a:srgbClr val="009CEF"/>
              </a:solidFill>
              <a:latin typeface="Verdana" pitchFamily="34" charset="0"/>
            </a:endParaRPr>
          </a:p>
        </p:txBody>
      </p:sp>
      <p:pic>
        <p:nvPicPr>
          <p:cNvPr id="50182" name="Picture 5" descr="ccd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205038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6" descr="f98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2708275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7" descr="pizza-slice-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32131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8" descr="Purse-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3789363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9" descr="Bicycle-Green-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4365625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0" descr="Book-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4941888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1" descr="language-skills-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5445125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35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00"/>
            <a:ext cx="9144000" cy="252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000" y="1060903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" y="2230438"/>
            <a:ext cx="91408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70000" bIns="45717" numCol="1" anchor="t" anchorCtr="0" compatLnSpc="1">
            <a:prstTxWarp prst="textNoShape">
              <a:avLst/>
            </a:prstTxWarp>
          </a:bodyPr>
          <a:lstStyle>
            <a:lvl1pPr marL="249238" indent="-2492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Verdana"/>
                <a:cs typeface="Arial"/>
              </a:rPr>
              <a:t>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he city is the campus!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No University-owned student accommodation: private market</a:t>
            </a:r>
          </a:p>
          <a:p>
            <a:pPr lvl="0"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Verdana"/>
                <a:cs typeface="Arial"/>
              </a:rPr>
              <a:t>T</a:t>
            </a:r>
            <a:r>
              <a:rPr lang="en-US" sz="16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he student accommodation provider in the Netherlands, SSH,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will assist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you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in finding housing for </a:t>
            </a:r>
            <a:r>
              <a:rPr lang="en-US" sz="16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your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first year in Groningen: </a:t>
            </a:r>
            <a:r>
              <a:rPr lang="en-US" sz="1600" kern="0" noProof="0" dirty="0" smtClean="0">
                <a:solidFill>
                  <a:sysClr val="windowText" lastClr="000000"/>
                </a:solidFill>
                <a:hlinkClick r:id="rId2"/>
              </a:rPr>
              <a:t>www.</a:t>
            </a:r>
            <a:r>
              <a:rPr lang="en-US" sz="1600" kern="0" dirty="0" smtClean="0">
                <a:solidFill>
                  <a:sysClr val="windowText" lastClr="000000"/>
                </a:solidFill>
                <a:hlinkClick r:id="rId2"/>
              </a:rPr>
              <a:t>sshxl.nl/</a:t>
            </a:r>
            <a:r>
              <a:rPr lang="en-US" sz="1600" kern="0" dirty="0" err="1" smtClean="0">
                <a:solidFill>
                  <a:sysClr val="windowText" lastClr="000000"/>
                </a:solidFill>
                <a:hlinkClick r:id="rId2"/>
              </a:rPr>
              <a:t>en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   </a:t>
            </a:r>
            <a:r>
              <a:rPr kumimoji="0" lang="en-US" sz="1600" b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(after the 1</a:t>
            </a:r>
            <a:r>
              <a:rPr kumimoji="0" lang="en-US" sz="1600" b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st</a:t>
            </a:r>
            <a:r>
              <a:rPr kumimoji="0" lang="en-US" sz="1600" b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year, students find their own accommodation without a problem)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There are currently a range of options, including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11 ‘student houses’, ranging from 25 to 300+ rooms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Typical 1</a:t>
            </a:r>
            <a:r>
              <a:rPr lang="en-US" sz="1600" kern="0" baseline="3000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st</a:t>
            </a:r>
            <a:r>
              <a:rPr lang="en-US" sz="16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 year accommodation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: single furnished room with shared facilities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Internet connection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Between €350 to €500 per month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1328738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City /</a:t>
            </a:r>
            <a:r>
              <a:rPr kumimoji="0" lang="nl-NL" sz="4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nl-NL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student </a:t>
            </a:r>
            <a:r>
              <a:rPr kumimoji="0" lang="nl-NL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accommodation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04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63"/>
            <a:ext cx="9144000" cy="25241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388" y="1060450"/>
            <a:ext cx="1727200" cy="1460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19-9-2015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81095112-403D-49F2-A5D2-91456DB53A03}" type="slidenum">
              <a:rPr lang="nl-NL" sz="9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r>
              <a:rPr lang="nl-NL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1260475"/>
            <a:ext cx="9140825" cy="792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82800" tIns="46800" rIns="270000" bIns="4680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nl-NL" sz="2000" kern="0" dirty="0" smtClean="0">
                <a:solidFill>
                  <a:sysClr val="windowText" lastClr="000000"/>
                </a:solidFill>
                <a:latin typeface="Verdana"/>
                <a:cs typeface="Arial"/>
              </a:rPr>
              <a:t> </a:t>
            </a:r>
            <a:endParaRPr lang="en-GB" sz="2400" b="1" kern="0" dirty="0" smtClean="0">
              <a:solidFill>
                <a:sysClr val="windowText" lastClr="000000"/>
              </a:solidFill>
              <a:latin typeface="Verdan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1" y="1284401"/>
            <a:ext cx="9233136" cy="61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2000" dirty="0" smtClean="0"/>
              <a:t>University </a:t>
            </a:r>
            <a:r>
              <a:rPr lang="nl-NL" sz="2000" dirty="0">
                <a:solidFill>
                  <a:sysClr val="windowText" lastClr="000000"/>
                </a:solidFill>
              </a:rPr>
              <a:t>/</a:t>
            </a:r>
            <a:r>
              <a:rPr lang="nl-NL" b="1" dirty="0" smtClean="0"/>
              <a:t> </a:t>
            </a:r>
            <a:r>
              <a:rPr lang="nl-NL" sz="2400" b="1" dirty="0" err="1" smtClean="0"/>
              <a:t>history</a:t>
            </a:r>
            <a:endParaRPr lang="en-GB" sz="2000" b="1" dirty="0" smtClean="0"/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Founded 23 August 1614 – 400 years!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One of the oldest research institutions in Europe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1600" b="1" dirty="0" err="1"/>
              <a:t>Aletta</a:t>
            </a:r>
            <a:r>
              <a:rPr lang="en-US" sz="1600" b="1" dirty="0"/>
              <a:t> </a:t>
            </a:r>
            <a:r>
              <a:rPr lang="en-US" sz="1600" b="1" dirty="0" smtClean="0"/>
              <a:t>Jacobs</a:t>
            </a:r>
            <a:r>
              <a:rPr lang="en-US" sz="1600" dirty="0" smtClean="0"/>
              <a:t>, first female student in the Netherlands </a:t>
            </a:r>
            <a:endParaRPr lang="en-US" sz="1600" dirty="0"/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1600" b="1" dirty="0" err="1" smtClean="0"/>
              <a:t>Frederik</a:t>
            </a:r>
            <a:r>
              <a:rPr lang="en-US" sz="1600" b="1" dirty="0" smtClean="0"/>
              <a:t> Zernike</a:t>
            </a:r>
            <a:r>
              <a:rPr lang="en-US" sz="1600" dirty="0" smtClean="0"/>
              <a:t>, Nobel </a:t>
            </a:r>
            <a:r>
              <a:rPr lang="en-US" sz="1600" dirty="0"/>
              <a:t>Prize for </a:t>
            </a:r>
            <a:r>
              <a:rPr lang="en-US" sz="1600" dirty="0" smtClean="0"/>
              <a:t>Physics (1953)</a:t>
            </a:r>
            <a:endParaRPr lang="en-US" sz="1600" dirty="0"/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1600" b="1" dirty="0" err="1" smtClean="0"/>
              <a:t>Wubbo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Ockels</a:t>
            </a:r>
            <a:r>
              <a:rPr lang="en-US" sz="1600" dirty="0" smtClean="0"/>
              <a:t>, first </a:t>
            </a:r>
            <a:r>
              <a:rPr lang="en-US" sz="1600" dirty="0"/>
              <a:t>Dutch </a:t>
            </a:r>
            <a:r>
              <a:rPr lang="en-US" sz="1600" dirty="0" smtClean="0"/>
              <a:t>astronaut </a:t>
            </a:r>
            <a:endParaRPr lang="en-US" sz="1600" dirty="0"/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1600" b="1" dirty="0" err="1" smtClean="0"/>
              <a:t>Wim</a:t>
            </a:r>
            <a:r>
              <a:rPr lang="en-US" sz="1600" b="1" dirty="0" smtClean="0"/>
              <a:t> Duisenberg</a:t>
            </a:r>
            <a:r>
              <a:rPr lang="en-US" sz="1600" dirty="0" smtClean="0"/>
              <a:t>, first president of European Bank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1600" b="1" dirty="0" err="1" smtClean="0"/>
              <a:t>Klaas</a:t>
            </a:r>
            <a:r>
              <a:rPr lang="en-US" sz="1600" b="1" dirty="0" smtClean="0"/>
              <a:t> Knot</a:t>
            </a:r>
            <a:r>
              <a:rPr lang="en-US" sz="1600" dirty="0" smtClean="0"/>
              <a:t>, current president of Dutch Central Bank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Two </a:t>
            </a:r>
            <a:r>
              <a:rPr lang="en-US" sz="1600" b="1" dirty="0"/>
              <a:t>R</a:t>
            </a:r>
            <a:r>
              <a:rPr lang="en-US" sz="1600" b="1" dirty="0" smtClean="0"/>
              <a:t>oyal Princes </a:t>
            </a:r>
            <a:r>
              <a:rPr lang="en-US" sz="1600" dirty="0" smtClean="0"/>
              <a:t>of the House of Orange as economics graduates. One princess graduated in business </a:t>
            </a:r>
            <a:r>
              <a:rPr lang="en-US" sz="1600" dirty="0"/>
              <a:t>a</a:t>
            </a:r>
            <a:r>
              <a:rPr lang="en-US" sz="1600" dirty="0" smtClean="0"/>
              <a:t>dministration</a:t>
            </a:r>
            <a:endParaRPr lang="en-GB" sz="1600" dirty="0" smtClean="0"/>
          </a:p>
          <a:p>
            <a:pPr marL="0" indent="0" eaLnBrk="1" hangingPunct="1">
              <a:buNone/>
            </a:pPr>
            <a:endParaRPr lang="en-GB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04" y="1772816"/>
            <a:ext cx="1939264" cy="282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000"/>
            <a:ext cx="9144000" cy="252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7164000" y="1060903"/>
            <a:ext cx="1728192" cy="1461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</a:t>
            </a:r>
            <a:fld id="{10E9F24C-784D-4969-B71E-30DDE6D47933}" type="datetime1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19-9-2015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| </a:t>
            </a:r>
            <a:fld id="{B1E98383-31E7-4366-BA80-2850A8D44D26}" type="slidenum">
              <a:rPr lang="nl-NL" sz="95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fld>
            <a:r>
              <a:rPr lang="nl-NL" sz="9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9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365077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University /</a:t>
            </a:r>
            <a:r>
              <a:rPr kumimoji="0" lang="nl-NL" sz="3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 </a:t>
            </a:r>
            <a:r>
              <a:rPr kumimoji="0" lang="nl-NL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Arial"/>
              </a:rPr>
              <a:t>present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87" y="2158468"/>
            <a:ext cx="8892192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70000" bIns="45717" numCol="1" anchor="t" anchorCtr="0" compatLnSpc="1">
            <a:prstTxWarp prst="textNoShape">
              <a:avLst/>
            </a:prstTxWarp>
          </a:bodyPr>
          <a:lstStyle>
            <a:lvl1pPr marL="249238" indent="-249238" algn="l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rgbClr val="CC0000"/>
              </a:buClr>
              <a:buSzPct val="120000"/>
              <a:buNone/>
              <a:defRPr/>
            </a:pPr>
            <a:r>
              <a:rPr lang="en-US" sz="1800" b="1" kern="0" dirty="0" smtClean="0">
                <a:solidFill>
                  <a:srgbClr val="009C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“400 </a:t>
            </a:r>
            <a:r>
              <a:rPr lang="en-US" sz="1800" b="1" kern="0" dirty="0">
                <a:solidFill>
                  <a:srgbClr val="009C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 of excellence in teaching and </a:t>
            </a:r>
            <a:r>
              <a:rPr lang="en-US" sz="1800" b="1" kern="0" dirty="0" smtClean="0">
                <a:solidFill>
                  <a:srgbClr val="009C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research” </a:t>
            </a:r>
          </a:p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ts val="1800"/>
              </a:spcBef>
              <a:spcAft>
                <a:spcPct val="0"/>
              </a:spcAft>
              <a:buClr>
                <a:srgbClr val="CC0000"/>
              </a:buClr>
              <a:buSzPct val="120000"/>
              <a:buNone/>
              <a:tabLst/>
              <a:defRPr/>
            </a:pPr>
            <a:r>
              <a:rPr lang="nl-NL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Mission: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rgbClr val="CC0000"/>
              </a:buClr>
              <a:buSzPct val="120000"/>
              <a:buNone/>
              <a:defRPr/>
            </a:pP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University of Groningen provides high quality teaching and research, is internationally oriented, respects differences in ambition and 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talent</a:t>
            </a: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works actively with business, the government and the public, and 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ranks </a:t>
            </a:r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among the best universities in Europe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nl-NL" sz="17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07" y="4365104"/>
            <a:ext cx="5480607" cy="219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Design">
  <a:themeElements>
    <a:clrScheme name="Title Design 1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9CEF"/>
      </a:accent1>
      <a:accent2>
        <a:srgbClr val="CC0000"/>
      </a:accent2>
      <a:accent3>
        <a:srgbClr val="FFFFFF"/>
      </a:accent3>
      <a:accent4>
        <a:srgbClr val="000000"/>
      </a:accent4>
      <a:accent5>
        <a:srgbClr val="AACBF6"/>
      </a:accent5>
      <a:accent6>
        <a:srgbClr val="B90000"/>
      </a:accent6>
      <a:hlink>
        <a:srgbClr val="000000"/>
      </a:hlink>
      <a:folHlink>
        <a:srgbClr val="772D6B"/>
      </a:folHlink>
    </a:clrScheme>
    <a:fontScheme name="Title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Design 1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9CEF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BF6"/>
        </a:accent5>
        <a:accent6>
          <a:srgbClr val="B90000"/>
        </a:accent6>
        <a:hlink>
          <a:srgbClr val="000000"/>
        </a:hlink>
        <a:folHlink>
          <a:srgbClr val="772D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reak Design">
  <a:themeElements>
    <a:clrScheme name="Break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eak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eak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9CEF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BF6"/>
        </a:accent5>
        <a:accent6>
          <a:srgbClr val="B90000"/>
        </a:accent6>
        <a:hlink>
          <a:srgbClr val="000000"/>
        </a:hlink>
        <a:folHlink>
          <a:srgbClr val="772D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nd Design">
  <a:themeElements>
    <a:clrScheme name="End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d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nd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9CEF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BF6"/>
        </a:accent5>
        <a:accent6>
          <a:srgbClr val="B90000"/>
        </a:accent6>
        <a:hlink>
          <a:srgbClr val="000000"/>
        </a:hlink>
        <a:folHlink>
          <a:srgbClr val="772D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49196</TotalTime>
  <Words>1678</Words>
  <Application>Microsoft Office PowerPoint</Application>
  <PresentationFormat>Экран (4:3)</PresentationFormat>
  <Paragraphs>375</Paragraphs>
  <Slides>41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Title Design</vt:lpstr>
      <vt:lpstr>Break Design</vt:lpstr>
      <vt:lpstr>End Design</vt:lpstr>
      <vt:lpstr>Faculty of Economics and Business Start Adding Personal Value</vt:lpstr>
      <vt:lpstr>Презентация PowerPoint</vt:lpstr>
      <vt:lpstr>City / Groningen</vt:lpstr>
      <vt:lpstr>Презентация PowerPoint</vt:lpstr>
      <vt:lpstr>City / living costs</vt:lpstr>
      <vt:lpstr>Презентация PowerPoint</vt:lpstr>
      <vt:lpstr>Презентация PowerPoint</vt:lpstr>
      <vt:lpstr>University / history</vt:lpstr>
      <vt:lpstr>Презентация PowerPoint</vt:lpstr>
      <vt:lpstr>University / present</vt:lpstr>
      <vt:lpstr>Презентация PowerPoint</vt:lpstr>
      <vt:lpstr>Презентация PowerPoint</vt:lpstr>
      <vt:lpstr>University / 10 faculties</vt:lpstr>
      <vt:lpstr>Презентация PowerPoint</vt:lpstr>
      <vt:lpstr>Презентация PowerPoint</vt:lpstr>
      <vt:lpstr>Презентация PowerPoint</vt:lpstr>
      <vt:lpstr>Faculty / facts &amp; figures</vt:lpstr>
      <vt:lpstr>Faculty / facts &amp; figures</vt:lpstr>
      <vt:lpstr>Faculty / students 2014</vt:lpstr>
      <vt:lpstr>Faculty / accreditations</vt:lpstr>
      <vt:lpstr>Презентация PowerPoint</vt:lpstr>
      <vt:lpstr>Презентация PowerPoint</vt:lpstr>
      <vt:lpstr>Презентация PowerPoint</vt:lpstr>
      <vt:lpstr>Education / Master of Science (2)</vt:lpstr>
      <vt:lpstr>Education / admissions MSc</vt:lpstr>
      <vt:lpstr>Презентация PowerPoint</vt:lpstr>
      <vt:lpstr>Презентация PowerPoint</vt:lpstr>
      <vt:lpstr>Презентация PowerPoint</vt:lpstr>
      <vt:lpstr>Education / summer course</vt:lpstr>
      <vt:lpstr>Презентация PowerPoint</vt:lpstr>
      <vt:lpstr>Презентация PowerPoint</vt:lpstr>
      <vt:lpstr>Презентация PowerPoint</vt:lpstr>
      <vt:lpstr>Research / research master</vt:lpstr>
      <vt:lpstr>Research / PhD programme</vt:lpstr>
      <vt:lpstr>Презентация PowerPoint</vt:lpstr>
      <vt:lpstr>Презентация PowerPoint</vt:lpstr>
      <vt:lpstr>Ambiance / facilities &amp; services</vt:lpstr>
      <vt:lpstr>Презентация PowerPoint</vt:lpstr>
      <vt:lpstr>Презентация PowerPoint</vt:lpstr>
      <vt:lpstr>Thank you for your attention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J.R. Smyth</dc:creator>
  <cp:keywords>Version 2.1</cp:keywords>
  <cp:lastModifiedBy>EveryLoveMe</cp:lastModifiedBy>
  <cp:revision>364</cp:revision>
  <cp:lastPrinted>2014-11-12T13:48:19Z</cp:lastPrinted>
  <dcterms:created xsi:type="dcterms:W3CDTF">2008-06-10T08:12:30Z</dcterms:created>
  <dcterms:modified xsi:type="dcterms:W3CDTF">2015-09-19T11:00:40Z</dcterms:modified>
  <dc:language>UK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ype">
    <vt:lpwstr>RUG</vt:lpwstr>
  </property>
  <property fmtid="{D5CDD505-2E9C-101B-9397-08002B2CF9AE}" pid="3" name="Datum">
    <vt:lpwstr>18-03-2013</vt:lpwstr>
  </property>
  <property fmtid="{D5CDD505-2E9C-101B-9397-08002B2CF9AE}" pid="4" name="txtDate">
    <vt:lpwstr>18-03-2013</vt:lpwstr>
  </property>
  <property fmtid="{D5CDD505-2E9C-101B-9397-08002B2CF9AE}" pid="5" name="AutoDatum">
    <vt:lpwstr>JA</vt:lpwstr>
  </property>
  <property fmtid="{D5CDD505-2E9C-101B-9397-08002B2CF9AE}" pid="6" name="cboLanguage">
    <vt:lpwstr>English</vt:lpwstr>
  </property>
  <property fmtid="{D5CDD505-2E9C-101B-9397-08002B2CF9AE}" pid="7" name="cboFaculty">
    <vt:lpwstr>faculty of economics and business</vt:lpwstr>
  </property>
  <property fmtid="{D5CDD505-2E9C-101B-9397-08002B2CF9AE}" pid="8" name="txtDepartment">
    <vt:lpwstr/>
  </property>
</Properties>
</file>