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5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40" d="100"/>
          <a:sy n="40" d="100"/>
        </p:scale>
        <p:origin x="-1218" y="-1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84CE-55FA-447B-ABE1-4BDDFE90AB76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C8483-42F0-4502-8FE9-CEB52950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20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 altLang="ru-RU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4F5DCA1-9121-4118-A17B-F5CF5ED61BD7}" type="slidenum">
              <a:rPr kumimoji="0" lang="ru-RU" altLang="ru-RU"/>
              <a:pPr/>
              <a:t>5</a:t>
            </a:fld>
            <a:endParaRPr kumimoji="0" lang="ru-RU" altLang="ru-RU"/>
          </a:p>
        </p:txBody>
      </p:sp>
    </p:spTree>
    <p:extLst>
      <p:ext uri="{BB962C8B-B14F-4D97-AF65-F5344CB8AC3E}">
        <p14:creationId xmlns:p14="http://schemas.microsoft.com/office/powerpoint/2010/main" val="168897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9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5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6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E751-6CAD-40B6-A8F1-9CA79BEF6421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61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3140-2649-4575-8CA3-33F61B0E2224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7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4411-4D2D-4B2A-AB84-DF93C5BEA93C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67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1CA8-73BE-4EFE-A996-56B6E62FCA98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19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EE1A-5323-469A-9BC7-6720119B8AFF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74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D535-DB2F-4B2D-8C58-C89793954DEB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7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9E50-FD90-4DE1-A9E9-82E69AE11EC7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51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461D-6336-4402-B26C-8CBD6EDBC2FE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40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B224-C8B8-405C-B552-B14CB7EA0BD5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7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CF881-291D-4AFB-8093-C46DD9B0F3A8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8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FF53-7D14-4AEE-957A-3961A0F2421F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9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0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6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24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6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6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6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25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FF23-6B7E-423A-8DA8-54A918BC9589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A9DD-CE30-45ED-8BEB-A36744A7E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77E595-1808-41B8-B676-6EFD801C0FAF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9D7C4A8-E89C-412E-92AB-7577AF2FF0E0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2060369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600" dirty="0">
                <a:solidFill>
                  <a:schemeClr val="bg1"/>
                </a:solidFill>
              </a:rPr>
              <a:t>Annual conference of CHER, Lisbon</a:t>
            </a:r>
            <a:r>
              <a:rPr lang="en-GB" sz="1600">
                <a:solidFill>
                  <a:schemeClr val="bg1"/>
                </a:solidFill>
              </a:rPr>
              <a:t>, </a:t>
            </a:r>
            <a:r>
              <a:rPr lang="en-GB" sz="1600" smtClean="0">
                <a:solidFill>
                  <a:schemeClr val="bg1"/>
                </a:solidFill>
              </a:rPr>
              <a:t> </a:t>
            </a:r>
            <a:r>
              <a:rPr lang="en-GB" sz="1600">
                <a:solidFill>
                  <a:schemeClr val="bg1"/>
                </a:solidFill>
              </a:rPr>
              <a:t>September </a:t>
            </a:r>
            <a:r>
              <a:rPr lang="en-GB" sz="1600" smtClean="0">
                <a:solidFill>
                  <a:schemeClr val="bg1"/>
                </a:solidFill>
              </a:rPr>
              <a:t>7, 2015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88769" y="2024887"/>
            <a:ext cx="7772400" cy="2387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How do regional contexts shape higher education system? </a:t>
            </a:r>
            <a:br>
              <a:rPr lang="en-US" sz="4400" dirty="0" smtClean="0"/>
            </a:br>
            <a:r>
              <a:rPr lang="en-US" sz="4400" dirty="0" smtClean="0"/>
              <a:t>(case of Russia)</a:t>
            </a:r>
            <a:endParaRPr lang="ru-RU" sz="4400" dirty="0"/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382" y="4868884"/>
            <a:ext cx="8455231" cy="926274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Oleg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Leshukov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Daria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Platonova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Dmitry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Semyonov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Higher School of Economics, Institute of Education, Moscow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18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73185" y="2593317"/>
            <a:ext cx="473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Thank you for attention!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928260" y="3811012"/>
            <a:ext cx="63532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</a:t>
            </a:r>
            <a:r>
              <a:rPr lang="en-GB" sz="2400" dirty="0" smtClean="0"/>
              <a:t>leshukov@hse.ru</a:t>
            </a:r>
          </a:p>
          <a:p>
            <a:r>
              <a:rPr lang="en-GB" sz="2400" dirty="0" smtClean="0"/>
              <a:t>dplatonova@hse.ru</a:t>
            </a:r>
          </a:p>
          <a:p>
            <a:r>
              <a:rPr lang="en-GB" sz="2400" dirty="0" smtClean="0"/>
              <a:t>dsemyonov@hse.ru</a:t>
            </a:r>
          </a:p>
          <a:p>
            <a:r>
              <a:rPr lang="en-US" sz="2400" dirty="0"/>
              <a:t>Higher School of Economics, </a:t>
            </a:r>
            <a:endParaRPr lang="en-US" sz="2400" dirty="0" smtClean="0"/>
          </a:p>
          <a:p>
            <a:r>
              <a:rPr lang="en-US" sz="2400" dirty="0" smtClean="0"/>
              <a:t>Institute </a:t>
            </a:r>
            <a:r>
              <a:rPr lang="en-US" sz="2400" dirty="0"/>
              <a:t>of Education, Moscow</a:t>
            </a:r>
            <a:endParaRPr lang="ru-RU" sz="2400" dirty="0"/>
          </a:p>
          <a:p>
            <a:endParaRPr lang="en-GB" sz="2400" dirty="0" smtClean="0"/>
          </a:p>
          <a:p>
            <a:r>
              <a:rPr lang="en-GB" sz="2400" dirty="0" smtClean="0"/>
              <a:t>http</a:t>
            </a:r>
            <a:r>
              <a:rPr lang="en-GB" sz="2400" dirty="0"/>
              <a:t>://ioe.hse.ru/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06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814" y="0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Competition and efficiency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9" y="3063834"/>
            <a:ext cx="8906493" cy="363384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US" u="sng" dirty="0" smtClean="0"/>
          </a:p>
          <a:p>
            <a:pPr marL="0" indent="0" algn="just">
              <a:buNone/>
            </a:pPr>
            <a:r>
              <a:rPr lang="en-US" sz="3600" b="1" dirty="0" smtClean="0"/>
              <a:t>RQ: Does </a:t>
            </a:r>
            <a:r>
              <a:rPr lang="en-US" sz="3600" b="1" dirty="0" smtClean="0"/>
              <a:t>the degree of competition on the regional </a:t>
            </a:r>
            <a:r>
              <a:rPr lang="en-US" sz="3600" b="1" dirty="0" smtClean="0"/>
              <a:t>higher education markets </a:t>
            </a:r>
            <a:r>
              <a:rPr lang="en-US" sz="3600" b="1" dirty="0" smtClean="0"/>
              <a:t>coincide with the efficiency </a:t>
            </a:r>
            <a:r>
              <a:rPr lang="en-US" sz="3600" b="1" dirty="0" smtClean="0"/>
              <a:t>of regional </a:t>
            </a:r>
            <a:r>
              <a:rPr lang="en-US" sz="3600" b="1" dirty="0" smtClean="0"/>
              <a:t>higher education systems?</a:t>
            </a: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Regional higher education system: the set of higher education institutions (summarizing performance indicators)</a:t>
            </a:r>
            <a:endParaRPr lang="en-US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8751" y="1448791"/>
            <a:ext cx="8906493" cy="1591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GB" sz="3200" dirty="0" smtClean="0"/>
              <a:t>“the governments' main objective has been to increase the </a:t>
            </a:r>
            <a:r>
              <a:rPr lang="en-GB" sz="3200" dirty="0" err="1" smtClean="0"/>
              <a:t>effic</a:t>
            </a:r>
            <a:r>
              <a:rPr lang="en-US" sz="3200" dirty="0" err="1" smtClean="0"/>
              <a:t>iency</a:t>
            </a:r>
            <a:r>
              <a:rPr lang="en-US" sz="3200" dirty="0" smtClean="0"/>
              <a:t> and … the state fosters competition between the institutions in a higher education market” (</a:t>
            </a:r>
            <a:r>
              <a:rPr lang="en-US" sz="3200" dirty="0" err="1" smtClean="0"/>
              <a:t>Horta</a:t>
            </a:r>
            <a:r>
              <a:rPr lang="en-US" sz="3200" dirty="0" smtClean="0"/>
              <a:t> et al. 2008).</a:t>
            </a:r>
            <a:endParaRPr lang="ru-RU" sz="3200" dirty="0" smtClean="0"/>
          </a:p>
          <a:p>
            <a:pPr algn="just"/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4331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" name="Название 1"/>
          <p:cNvSpPr>
            <a:spLocks noGrp="1"/>
          </p:cNvSpPr>
          <p:nvPr>
            <p:ph type="title"/>
          </p:nvPr>
        </p:nvSpPr>
        <p:spPr>
          <a:xfrm>
            <a:off x="1709304" y="91994"/>
            <a:ext cx="7886700" cy="1325563"/>
          </a:xfrm>
        </p:spPr>
        <p:txBody>
          <a:bodyPr/>
          <a:lstStyle/>
          <a:p>
            <a:r>
              <a:rPr kumimoji="0" lang="en-US" altLang="ru-RU" dirty="0" smtClean="0">
                <a:solidFill>
                  <a:schemeClr val="bg1"/>
                </a:solidFill>
              </a:rPr>
              <a:t>Russian higher education</a:t>
            </a:r>
            <a:endParaRPr kumimoji="0" lang="ru-RU" altLang="ru-RU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30037"/>
            <a:ext cx="9143999" cy="5142015"/>
          </a:xfrm>
        </p:spPr>
        <p:txBody>
          <a:bodyPr rtlCol="0">
            <a:normAutofit lnSpcReduction="10000"/>
          </a:bodyPr>
          <a:lstStyle/>
          <a:p>
            <a:pPr>
              <a:buFont typeface="Arial"/>
              <a:buChar char="•"/>
              <a:defRPr/>
            </a:pPr>
            <a:r>
              <a:rPr kumimoji="0" lang="en-US" sz="3200" dirty="0" smtClean="0">
                <a:cs typeface="+mn-cs"/>
              </a:rPr>
              <a:t>8</a:t>
            </a:r>
            <a:r>
              <a:rPr kumimoji="0" lang="ru-RU" sz="3200" dirty="0" smtClean="0">
                <a:cs typeface="+mn-cs"/>
              </a:rPr>
              <a:t>5</a:t>
            </a:r>
            <a:r>
              <a:rPr kumimoji="0" lang="en-US" sz="3200" dirty="0" smtClean="0">
                <a:cs typeface="+mn-cs"/>
              </a:rPr>
              <a:t> </a:t>
            </a:r>
            <a:r>
              <a:rPr kumimoji="0" lang="en-US" sz="3200" dirty="0" smtClean="0">
                <a:cs typeface="+mn-cs"/>
              </a:rPr>
              <a:t>regions</a:t>
            </a:r>
            <a:r>
              <a:rPr kumimoji="0" lang="en-US" sz="3200" dirty="0" smtClean="0">
                <a:cs typeface="+mn-cs"/>
              </a:rPr>
              <a:t>,</a:t>
            </a:r>
            <a:r>
              <a:rPr kumimoji="0" lang="ru-RU" sz="3200" dirty="0" smtClean="0">
                <a:cs typeface="+mn-cs"/>
              </a:rPr>
              <a:t> 969 </a:t>
            </a:r>
            <a:r>
              <a:rPr kumimoji="0" lang="en-GB" sz="3200" dirty="0" smtClean="0">
                <a:cs typeface="+mn-cs"/>
              </a:rPr>
              <a:t>HEI +1482 branches</a:t>
            </a:r>
          </a:p>
          <a:p>
            <a:pPr>
              <a:buFont typeface="Arial"/>
              <a:buChar char="•"/>
              <a:defRPr/>
            </a:pPr>
            <a:r>
              <a:rPr kumimoji="0" lang="en-US" sz="3200" dirty="0" smtClean="0">
                <a:cs typeface="+mn-cs"/>
              </a:rPr>
              <a:t> High level of heterogeneity in higher education sector</a:t>
            </a:r>
            <a:endParaRPr kumimoji="0" lang="en-US" sz="3200" dirty="0" smtClean="0"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kumimoji="0" lang="en-US" sz="3200" dirty="0" smtClean="0">
                <a:cs typeface="+mn-cs"/>
              </a:rPr>
              <a:t>25 years of marketization/expansion of privateness in higher education:</a:t>
            </a:r>
          </a:p>
          <a:p>
            <a:pPr marL="600075" lvl="2" indent="0">
              <a:buNone/>
              <a:defRPr/>
            </a:pPr>
            <a:r>
              <a:rPr kumimoji="0" lang="en-US" sz="3200" dirty="0" smtClean="0">
                <a:cs typeface="+mn-cs"/>
              </a:rPr>
              <a:t>New units: </a:t>
            </a:r>
          </a:p>
          <a:p>
            <a:pPr lvl="2">
              <a:buFont typeface="Wingdings" charset="2"/>
              <a:buChar char="§"/>
              <a:defRPr/>
            </a:pPr>
            <a:r>
              <a:rPr kumimoji="0" lang="en-US" sz="3200" dirty="0" smtClean="0">
                <a:cs typeface="+mn-cs"/>
              </a:rPr>
              <a:t>402 non-state HEIs </a:t>
            </a:r>
          </a:p>
          <a:p>
            <a:pPr lvl="2">
              <a:buFont typeface="Wingdings" charset="2"/>
              <a:buChar char="§"/>
              <a:defRPr/>
            </a:pPr>
            <a:r>
              <a:rPr kumimoji="0" lang="en-US" sz="3200" dirty="0" smtClean="0">
                <a:cs typeface="+mn-cs"/>
              </a:rPr>
              <a:t>476 branches of non-state HEIs (satellite HEIs)</a:t>
            </a:r>
          </a:p>
          <a:p>
            <a:pPr>
              <a:buFont typeface="Arial"/>
              <a:buChar char="•"/>
              <a:defRPr/>
            </a:pPr>
            <a:r>
              <a:rPr kumimoji="0" lang="en-US" sz="3200" dirty="0" smtClean="0">
                <a:cs typeface="+mn-cs"/>
                <a:sym typeface="Wingdings"/>
              </a:rPr>
              <a:t>Low mobility even for HEIs enrollers </a:t>
            </a:r>
            <a:r>
              <a:rPr kumimoji="0" lang="ru-RU" sz="3200" dirty="0" smtClean="0">
                <a:cs typeface="+mn-cs"/>
                <a:sym typeface="Wingdings"/>
              </a:rPr>
              <a:t></a:t>
            </a:r>
            <a:r>
              <a:rPr kumimoji="0" lang="en-US" sz="3200" dirty="0" smtClean="0">
                <a:cs typeface="+mn-cs"/>
                <a:sym typeface="Wingdings"/>
              </a:rPr>
              <a:t> </a:t>
            </a:r>
          </a:p>
          <a:p>
            <a:pPr>
              <a:buFont typeface="Wingdings" charset="0"/>
              <a:buChar char="à"/>
              <a:defRPr/>
            </a:pPr>
            <a:r>
              <a:rPr kumimoji="0" lang="ru-RU" sz="3200" dirty="0" smtClean="0">
                <a:cs typeface="+mn-cs"/>
                <a:sym typeface="Wingdings"/>
              </a:rPr>
              <a:t> </a:t>
            </a:r>
            <a:r>
              <a:rPr kumimoji="0" lang="en-GB" sz="3200" dirty="0" smtClean="0">
                <a:cs typeface="+mn-cs"/>
                <a:sym typeface="Wingdings"/>
              </a:rPr>
              <a:t> </a:t>
            </a:r>
            <a:r>
              <a:rPr kumimoji="0" lang="en-US" sz="3200" dirty="0" smtClean="0">
                <a:cs typeface="+mn-cs"/>
                <a:sym typeface="Wingdings"/>
              </a:rPr>
              <a:t>regional isolation</a:t>
            </a:r>
            <a:r>
              <a:rPr kumimoji="0" lang="ru-RU" sz="3200" dirty="0" smtClean="0">
                <a:cs typeface="+mn-cs"/>
                <a:sym typeface="Wingdings"/>
              </a:rPr>
              <a:t> </a:t>
            </a:r>
            <a:r>
              <a:rPr kumimoji="0" lang="en-GB" sz="3200" dirty="0" smtClean="0">
                <a:cs typeface="+mn-cs"/>
                <a:sym typeface="Wingdings"/>
              </a:rPr>
              <a:t>and “closeness”</a:t>
            </a:r>
            <a:r>
              <a:rPr kumimoji="0" lang="en-US" sz="3200" dirty="0" smtClean="0">
                <a:cs typeface="+mn-cs"/>
                <a:sym typeface="Wingdings"/>
              </a:rPr>
              <a:t> </a:t>
            </a:r>
            <a:r>
              <a:rPr kumimoji="0" lang="en-US" sz="3200" dirty="0" smtClean="0">
                <a:cs typeface="+mn-cs"/>
                <a:sym typeface="Wingdings"/>
              </a:rPr>
              <a:t>in terms of students attraction</a:t>
            </a:r>
          </a:p>
          <a:p>
            <a:pPr>
              <a:buFont typeface="Wingdings" charset="2"/>
              <a:buChar char="§"/>
              <a:defRPr/>
            </a:pPr>
            <a:endParaRPr kumimoji="0" lang="en-US" dirty="0" smtClean="0">
              <a:cs typeface="+mn-cs"/>
            </a:endParaRPr>
          </a:p>
          <a:p>
            <a:pPr marL="600075" lvl="2" indent="0">
              <a:buNone/>
              <a:defRPr/>
            </a:pPr>
            <a:endParaRPr kumimoji="0" lang="en-US" dirty="0" smtClean="0">
              <a:cs typeface="+mn-cs"/>
            </a:endParaRPr>
          </a:p>
          <a:p>
            <a:pPr lvl="2">
              <a:buFont typeface="Arial"/>
              <a:buChar char="•"/>
              <a:defRPr/>
            </a:pPr>
            <a:endParaRPr kumimoji="0" lang="en-US" dirty="0">
              <a:cs typeface="+mn-cs"/>
            </a:endParaRPr>
          </a:p>
          <a:p>
            <a:pPr>
              <a:buFont typeface="Arial"/>
              <a:buChar char="•"/>
              <a:defRPr/>
            </a:pPr>
            <a:endParaRPr kumimoji="0" lang="ru-RU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5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1354025" y="0"/>
            <a:ext cx="78867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kumimoji="0" lang="en-US" sz="3200" dirty="0" smtClean="0">
                <a:solidFill>
                  <a:schemeClr val="bg1"/>
                </a:solidFill>
                <a:cs typeface="+mj-cs"/>
              </a:rPr>
              <a:t>Competition within Russian HEIs: mechanizms</a:t>
            </a:r>
            <a:endParaRPr kumimoji="0" lang="ru-RU" sz="3200" dirty="0" smtClean="0">
              <a:solidFill>
                <a:schemeClr val="bg1"/>
              </a:solidFill>
              <a:cs typeface="+mj-cs"/>
            </a:endParaRPr>
          </a:p>
        </p:txBody>
      </p:sp>
      <p:cxnSp>
        <p:nvCxnSpPr>
          <p:cNvPr id="12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4580335" y="2066926"/>
            <a:ext cx="0" cy="338494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690254" y="1651427"/>
            <a:ext cx="37036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kumimoji="0" lang="en-US" altLang="ru-RU" sz="2400" dirty="0" smtClean="0"/>
              <a:t>Public </a:t>
            </a:r>
            <a:r>
              <a:rPr kumimoji="0" lang="en-US" altLang="ru-RU" sz="2400" dirty="0"/>
              <a:t>funding on competitive basis</a:t>
            </a:r>
            <a:endParaRPr kumimoji="0" lang="ru-RU" altLang="ru-RU" sz="2400" dirty="0"/>
          </a:p>
        </p:txBody>
      </p:sp>
      <p:sp>
        <p:nvSpPr>
          <p:cNvPr id="7172" name="TextBox 13"/>
          <p:cNvSpPr txBox="1">
            <a:spLocks noChangeArrowheads="1"/>
          </p:cNvSpPr>
          <p:nvPr/>
        </p:nvSpPr>
        <p:spPr bwMode="auto">
          <a:xfrm>
            <a:off x="5435202" y="1861900"/>
            <a:ext cx="2565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kumimoji="0" lang="en-US" altLang="ru-RU" sz="2400" dirty="0"/>
              <a:t>Tuition fees</a:t>
            </a:r>
            <a:endParaRPr kumimoji="0" lang="ru-RU" altLang="ru-RU" sz="2400" dirty="0"/>
          </a:p>
        </p:txBody>
      </p:sp>
      <p:sp>
        <p:nvSpPr>
          <p:cNvPr id="7173" name="Прямоугольник 15"/>
          <p:cNvSpPr>
            <a:spLocks noChangeArrowheads="1"/>
          </p:cNvSpPr>
          <p:nvPr/>
        </p:nvSpPr>
        <p:spPr bwMode="auto">
          <a:xfrm>
            <a:off x="5178622" y="2611629"/>
            <a:ext cx="307895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kumimoji="0" lang="en-US" altLang="ru-RU" sz="2000" dirty="0"/>
              <a:t>In public HEIs 46% of students are funded by public sources and 54% -- by households.</a:t>
            </a:r>
            <a:r>
              <a:rPr kumimoji="0" lang="ru-RU" altLang="ru-RU" sz="2000" dirty="0"/>
              <a:t> </a:t>
            </a:r>
            <a:endParaRPr kumimoji="0" lang="en-US" altLang="ru-RU" sz="2000" dirty="0"/>
          </a:p>
          <a:p>
            <a:endParaRPr kumimoji="0" lang="en-US" altLang="ru-RU" sz="2000" dirty="0"/>
          </a:p>
          <a:p>
            <a:r>
              <a:rPr kumimoji="0" lang="en-US" altLang="ru-RU" sz="2000" dirty="0"/>
              <a:t>61% of Russian students are paying tuition fees</a:t>
            </a:r>
            <a:r>
              <a:rPr kumimoji="0" lang="ru-RU" altLang="ru-RU" sz="2000" dirty="0"/>
              <a:t> </a:t>
            </a:r>
          </a:p>
        </p:txBody>
      </p:sp>
      <p:sp>
        <p:nvSpPr>
          <p:cNvPr id="7174" name="TextBox 16"/>
          <p:cNvSpPr txBox="1">
            <a:spLocks noChangeArrowheads="1"/>
          </p:cNvSpPr>
          <p:nvPr/>
        </p:nvSpPr>
        <p:spPr bwMode="auto">
          <a:xfrm>
            <a:off x="403761" y="2576945"/>
            <a:ext cx="4081325" cy="276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kumimoji="0" lang="en-US" altLang="ru-RU" sz="2000" i="1" dirty="0"/>
              <a:t>public and private HEIs</a:t>
            </a:r>
            <a:r>
              <a:rPr kumimoji="0" lang="en-US" altLang="ru-RU" sz="2000" dirty="0"/>
              <a:t> prepare application for the </a:t>
            </a:r>
            <a:r>
              <a:rPr kumimoji="0" lang="en-US" altLang="ru-RU" sz="2000" i="1" dirty="0"/>
              <a:t>number of students</a:t>
            </a:r>
            <a:r>
              <a:rPr kumimoji="0" lang="en-US" altLang="ru-RU" sz="2000" dirty="0"/>
              <a:t> that is expected to be funded by the State</a:t>
            </a:r>
          </a:p>
          <a:p>
            <a:endParaRPr kumimoji="0" lang="en-US" altLang="ru-RU" sz="2000" dirty="0"/>
          </a:p>
          <a:p>
            <a:r>
              <a:rPr kumimoji="0" lang="en-US" altLang="ru-RU" sz="2000" dirty="0"/>
              <a:t>education and research quality – better HEIs get more budgetary-funded student numbers</a:t>
            </a:r>
            <a:r>
              <a:rPr kumimoji="0" lang="ru-RU" altLang="ru-RU" sz="2000" dirty="0"/>
              <a:t> </a:t>
            </a:r>
            <a:endParaRPr kumimoji="0" lang="en-US" altLang="ru-RU" sz="2000" dirty="0"/>
          </a:p>
          <a:p>
            <a:endParaRPr kumimoji="0"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21174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user\Desktop\Рисунок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" name="Название 1"/>
          <p:cNvSpPr>
            <a:spLocks noGrp="1"/>
          </p:cNvSpPr>
          <p:nvPr>
            <p:ph type="title"/>
          </p:nvPr>
        </p:nvSpPr>
        <p:spPr>
          <a:xfrm>
            <a:off x="2736644" y="363249"/>
            <a:ext cx="6172200" cy="591741"/>
          </a:xfrm>
        </p:spPr>
        <p:txBody>
          <a:bodyPr>
            <a:normAutofit fontScale="90000"/>
          </a:bodyPr>
          <a:lstStyle/>
          <a:p>
            <a:r>
              <a:rPr kumimoji="0" lang="en-US" altLang="ru-RU" dirty="0" smtClean="0">
                <a:solidFill>
                  <a:schemeClr val="bg1"/>
                </a:solidFill>
              </a:rPr>
              <a:t>Methodology</a:t>
            </a:r>
            <a:endParaRPr kumimoji="0" lang="ru-RU" altLang="ru-RU" dirty="0" smtClean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235034"/>
            <a:ext cx="9143999" cy="5622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09786" y="1357327"/>
            <a:ext cx="1169194" cy="491728"/>
          </a:xfrm>
          <a:prstGeom prst="rightArrow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4209786" y="1911325"/>
            <a:ext cx="1169194" cy="492919"/>
          </a:xfrm>
          <a:prstGeom prst="rightArrow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340054" y="1477907"/>
            <a:ext cx="355072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kumimoji="0" lang="en-US" altLang="ru-RU" sz="2400" b="1" dirty="0" smtClean="0"/>
              <a:t>Efficiency </a:t>
            </a:r>
            <a:r>
              <a:rPr kumimoji="0" lang="en-US" altLang="ru-RU" sz="2400" b="1" dirty="0"/>
              <a:t>of </a:t>
            </a:r>
            <a:r>
              <a:rPr kumimoji="0" lang="en-US" altLang="ru-RU" sz="2400" b="1" dirty="0" smtClean="0"/>
              <a:t>regional </a:t>
            </a:r>
            <a:r>
              <a:rPr kumimoji="0" lang="en-GB" altLang="ru-RU" sz="2400" b="1" dirty="0" smtClean="0"/>
              <a:t>higher education </a:t>
            </a:r>
            <a:r>
              <a:rPr kumimoji="0" lang="en-US" altLang="ru-RU" sz="2400" b="1" dirty="0" smtClean="0"/>
              <a:t>system</a:t>
            </a:r>
            <a:endParaRPr kumimoji="0" lang="en-US" altLang="ru-RU" sz="2400" b="1" dirty="0"/>
          </a:p>
          <a:p>
            <a:pPr algn="r"/>
            <a:endParaRPr kumimoji="0" lang="ru-RU" altLang="ru-RU" dirty="0"/>
          </a:p>
        </p:txBody>
      </p:sp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6001276" y="1357327"/>
            <a:ext cx="31427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kumimoji="0" lang="en-US" altLang="ru-RU" sz="2400" b="1" dirty="0"/>
              <a:t>Competition within HEIs as a market mechanism</a:t>
            </a:r>
            <a:endParaRPr kumimoji="0" lang="ru-RU" altLang="ru-RU" sz="2400" b="1" dirty="0"/>
          </a:p>
        </p:txBody>
      </p:sp>
      <p:sp>
        <p:nvSpPr>
          <p:cNvPr id="8198" name="TextBox 10"/>
          <p:cNvSpPr txBox="1">
            <a:spLocks noChangeArrowheads="1"/>
          </p:cNvSpPr>
          <p:nvPr/>
        </p:nvSpPr>
        <p:spPr bwMode="auto">
          <a:xfrm>
            <a:off x="505491" y="2570488"/>
            <a:ext cx="2796778" cy="183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kumimoji="0" lang="en-US" altLang="ru-RU" sz="2000" dirty="0"/>
              <a:t>Data Envelopment Analysis (DEA): estimation of the distance from the frontier</a:t>
            </a:r>
          </a:p>
          <a:p>
            <a:endParaRPr kumimoji="0" lang="ru-RU" altLang="ru-RU" sz="1350" dirty="0"/>
          </a:p>
        </p:txBody>
      </p:sp>
      <p:sp>
        <p:nvSpPr>
          <p:cNvPr id="8199" name="TextBox 12"/>
          <p:cNvSpPr txBox="1">
            <a:spLocks noChangeArrowheads="1"/>
          </p:cNvSpPr>
          <p:nvPr/>
        </p:nvSpPr>
        <p:spPr bwMode="auto">
          <a:xfrm>
            <a:off x="5822744" y="2649989"/>
            <a:ext cx="2795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kumimoji="0" lang="en-US" altLang="ru-RU" sz="2000" dirty="0"/>
              <a:t>the </a:t>
            </a:r>
            <a:r>
              <a:rPr kumimoji="0" lang="en-US" altLang="ru-RU" sz="2000" dirty="0" err="1"/>
              <a:t>Herfindahl</a:t>
            </a:r>
            <a:r>
              <a:rPr kumimoji="0" lang="en-US" altLang="ru-RU" sz="2000" dirty="0"/>
              <a:t>–Hirschman Index</a:t>
            </a:r>
            <a:endParaRPr kumimoji="0" lang="ru-RU" altLang="ru-RU" sz="2000" dirty="0"/>
          </a:p>
        </p:txBody>
      </p:sp>
      <p:pic>
        <p:nvPicPr>
          <p:cNvPr id="8200" name="Изображение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76" y="4430208"/>
            <a:ext cx="22193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Изображение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06" y="4203424"/>
            <a:ext cx="3283290" cy="26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10800000" flipV="1">
            <a:off x="5378980" y="5519170"/>
            <a:ext cx="37650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N </a:t>
            </a:r>
            <a:r>
              <a:rPr lang="en-GB" dirty="0" smtClean="0"/>
              <a:t> </a:t>
            </a:r>
            <a:r>
              <a:rPr lang="en-US" dirty="0"/>
              <a:t>is the number of students in </a:t>
            </a:r>
            <a:r>
              <a:rPr lang="en-US" dirty="0" smtClean="0"/>
              <a:t> </a:t>
            </a:r>
            <a:r>
              <a:rPr lang="en-US" dirty="0"/>
              <a:t>institution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of region </a:t>
            </a:r>
            <a:r>
              <a:rPr lang="en-US" i="1" dirty="0" smtClean="0"/>
              <a:t>, </a:t>
            </a:r>
            <a:r>
              <a:rPr lang="en-US" dirty="0" smtClean="0"/>
              <a:t>weighed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total number of students in HEIs within a </a:t>
            </a:r>
            <a:r>
              <a:rPr lang="en-US" dirty="0" smtClean="0"/>
              <a:t>region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9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235034"/>
            <a:ext cx="9143999" cy="5622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47337" y="162592"/>
            <a:ext cx="7730837" cy="9180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Regional HE efficiency: i</a:t>
            </a:r>
            <a:r>
              <a:rPr kumimoji="0" lang="en-US" sz="2800" dirty="0" err="1" smtClean="0">
                <a:solidFill>
                  <a:schemeClr val="bg1"/>
                </a:solidFill>
              </a:rPr>
              <a:t>nput</a:t>
            </a:r>
            <a:r>
              <a:rPr kumimoji="0" lang="en-US" sz="2800" dirty="0" smtClean="0">
                <a:solidFill>
                  <a:schemeClr val="bg1"/>
                </a:solidFill>
              </a:rPr>
              <a:t>/output </a:t>
            </a:r>
            <a:r>
              <a:rPr kumimoji="0" lang="en-US" sz="2800" dirty="0" smtClean="0">
                <a:solidFill>
                  <a:schemeClr val="bg1"/>
                </a:solidFill>
              </a:rPr>
              <a:t>parameters</a:t>
            </a:r>
            <a:endParaRPr kumimoji="0"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3749" y="1080655"/>
            <a:ext cx="9143999" cy="57773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Изображение 4" descr="output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4674765"/>
            <a:ext cx="2349863" cy="220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Изображение 6" descr="output2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6" y="4674765"/>
            <a:ext cx="2327480" cy="21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Изображение 7" descr="output3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28" y="4657903"/>
            <a:ext cx="2344710" cy="220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3195" y="4305433"/>
            <a:ext cx="316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Cc</a:t>
            </a:r>
            <a:r>
              <a:rPr lang="ru-RU" dirty="0" err="1" smtClean="0"/>
              <a:t>ылки</a:t>
            </a:r>
            <a:r>
              <a:rPr lang="ru-RU" dirty="0" smtClean="0"/>
              <a:t>/что графики означают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942863"/>
              </p:ext>
            </p:extLst>
          </p:nvPr>
        </p:nvGraphicFramePr>
        <p:xfrm>
          <a:off x="1" y="1161746"/>
          <a:ext cx="9143998" cy="3444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6103"/>
                <a:gridCol w="5697233"/>
                <a:gridCol w="1930662"/>
              </a:tblGrid>
              <a:tr h="298247">
                <a:tc>
                  <a:txBody>
                    <a:bodyPr/>
                    <a:lstStyle/>
                    <a:p>
                      <a:pPr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Parameters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24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Source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906">
                <a:tc>
                  <a:txBody>
                    <a:bodyPr/>
                    <a:lstStyle/>
                    <a:p>
                      <a:pPr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Input 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Funding of regional HE system per normalized number of students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Federal Statistics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Agency,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2013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790">
                <a:tc>
                  <a:txBody>
                    <a:bodyPr/>
                    <a:lstStyle/>
                    <a:p>
                      <a:pPr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Output 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Number of students (bachelor's, master's level or their equivalents) per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10 000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population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7790">
                <a:tc>
                  <a:txBody>
                    <a:bodyPr/>
                    <a:lstStyle/>
                    <a:p>
                      <a:pPr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Output 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Number of enrolled full-time students per number of school-leavers, who passed the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USE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359">
                <a:tc>
                  <a:txBody>
                    <a:bodyPr/>
                    <a:lstStyle/>
                    <a:p>
                      <a:pPr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Output 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Share of students in “publically efficient” HEIs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The Monitoring of HEIs  Efficiency, 2013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1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23749" y="1187531"/>
            <a:ext cx="9143999" cy="56704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9" name="Рисунок 25" descr="Описание: Описание: Macintosh HD:Users:sunset12:Dropbox:_cher2015-paper_efficiency-competition:cor1.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3" y="1187531"/>
            <a:ext cx="7125195" cy="567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289956" y="6032203"/>
            <a:ext cx="36882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kumimoji="0" lang="en-GB" altLang="ru-RU" i="1" dirty="0"/>
              <a:t>Pearson's correlation between efficiency scores and </a:t>
            </a:r>
            <a:r>
              <a:rPr kumimoji="0" lang="en-GB" altLang="ru-RU" i="1" dirty="0" err="1"/>
              <a:t>HHi</a:t>
            </a:r>
            <a:r>
              <a:rPr kumimoji="0" lang="en-GB" altLang="ru-RU" i="1" dirty="0"/>
              <a:t> is </a:t>
            </a:r>
            <a:r>
              <a:rPr kumimoji="0" lang="en-GB" altLang="ru-RU" i="1" dirty="0">
                <a:solidFill>
                  <a:srgbClr val="FF0000"/>
                </a:solidFill>
              </a:rPr>
              <a:t>(-0.34)*** </a:t>
            </a:r>
            <a:endParaRPr kumimoji="0" lang="ru-RU" altLang="ru-RU" i="1" dirty="0">
              <a:solidFill>
                <a:srgbClr val="FF0000"/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31918" y="460369"/>
            <a:ext cx="8241474" cy="72716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b="1" dirty="0">
                <a:solidFill>
                  <a:schemeClr val="bg1"/>
                </a:solidFill>
              </a:rPr>
              <a:t>DEA Efficiency Scores and Competition Environment</a:t>
            </a:r>
            <a:r>
              <a:rPr kumimoji="0" lang="ru-RU" sz="2800" b="1" dirty="0" smtClean="0"/>
              <a:t/>
            </a:r>
            <a:br>
              <a:rPr kumimoji="0" lang="ru-RU" sz="2800" b="1" dirty="0" smtClean="0"/>
            </a:br>
            <a:endParaRPr kumimoji="0"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5235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Название 1"/>
          <p:cNvSpPr>
            <a:spLocks noGrp="1"/>
          </p:cNvSpPr>
          <p:nvPr>
            <p:ph type="title"/>
          </p:nvPr>
        </p:nvSpPr>
        <p:spPr>
          <a:xfrm>
            <a:off x="1389412" y="243430"/>
            <a:ext cx="7374577" cy="789723"/>
          </a:xfrm>
        </p:spPr>
        <p:txBody>
          <a:bodyPr>
            <a:noAutofit/>
          </a:bodyPr>
          <a:lstStyle/>
          <a:p>
            <a:pPr algn="ctr"/>
            <a:r>
              <a:rPr lang="en-US" altLang="ru-RU" sz="2400" b="1" dirty="0">
                <a:solidFill>
                  <a:schemeClr val="bg1"/>
                </a:solidFill>
              </a:rPr>
              <a:t>Efficiency scores and </a:t>
            </a:r>
            <a:r>
              <a:rPr lang="en-US" altLang="ru-RU" sz="2400" b="1" dirty="0" err="1">
                <a:solidFill>
                  <a:schemeClr val="bg1"/>
                </a:solidFill>
              </a:rPr>
              <a:t>HHi</a:t>
            </a:r>
            <a:r>
              <a:rPr lang="en-US" altLang="ru-RU" sz="2400" b="1" dirty="0">
                <a:solidFill>
                  <a:schemeClr val="bg1"/>
                </a:solidFill>
              </a:rPr>
              <a:t> by socio-economic groups of regions</a:t>
            </a:r>
            <a:r>
              <a:rPr lang="ru-RU" altLang="ru-RU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3749" y="1187531"/>
            <a:ext cx="9143999" cy="56704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21" y="1388432"/>
            <a:ext cx="7172696" cy="539831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12786"/>
              </p:ext>
            </p:extLst>
          </p:nvPr>
        </p:nvGraphicFramePr>
        <p:xfrm>
          <a:off x="6329548" y="3550722"/>
          <a:ext cx="2719450" cy="268382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02947"/>
                <a:gridCol w="1220465"/>
                <a:gridCol w="1196038"/>
              </a:tblGrid>
              <a:tr h="637588"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Type of region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Correlation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395"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Developed regions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395"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Developing regions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-0.50**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444"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Low-performing regions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-0.64*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5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9959" y="0"/>
            <a:ext cx="7886700" cy="13255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98815"/>
            <a:ext cx="9144000" cy="475606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i="1" dirty="0"/>
              <a:t>Competition is related to the efficiency of higher education in the regions with weaker economy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Universal policy decisions are not appropriate for heterogeneous countries/areas</a:t>
            </a:r>
          </a:p>
          <a:p>
            <a:pPr lvl="1"/>
            <a:r>
              <a:rPr lang="en-US" sz="2800" dirty="0"/>
              <a:t>Measures towards increasing/decreasing competition (e.g. mergers)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6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493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Office Theme</vt:lpstr>
      <vt:lpstr>How do regional contexts shape higher education system?  (case of Russia)</vt:lpstr>
      <vt:lpstr>Competition and efficiency</vt:lpstr>
      <vt:lpstr>Russian higher education</vt:lpstr>
      <vt:lpstr>Competition within Russian HEIs: mechanizms</vt:lpstr>
      <vt:lpstr>Methodology</vt:lpstr>
      <vt:lpstr>Regional HE efficiency: input/output parameters</vt:lpstr>
      <vt:lpstr>DEA Efficiency Scores and Competition Environment </vt:lpstr>
      <vt:lpstr>Efficiency scores and HHi by socio-economic groups of regions </vt:lpstr>
      <vt:lpstr>Conclusion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regional contexts shape higher education system?  (case of Russia)</dc:title>
  <dc:creator>Semyonov Dmitry</dc:creator>
  <cp:lastModifiedBy>hseguest</cp:lastModifiedBy>
  <cp:revision>83</cp:revision>
  <dcterms:created xsi:type="dcterms:W3CDTF">2015-09-06T23:25:24Z</dcterms:created>
  <dcterms:modified xsi:type="dcterms:W3CDTF">2015-09-07T12:37:03Z</dcterms:modified>
</cp:coreProperties>
</file>