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sldIdLst>
    <p:sldId id="258" r:id="rId2"/>
    <p:sldId id="259" r:id="rId3"/>
    <p:sldId id="275" r:id="rId4"/>
    <p:sldId id="260" r:id="rId5"/>
    <p:sldId id="261" r:id="rId6"/>
    <p:sldId id="262" r:id="rId7"/>
    <p:sldId id="263" r:id="rId8"/>
    <p:sldId id="276" r:id="rId9"/>
    <p:sldId id="267" r:id="rId10"/>
    <p:sldId id="264" r:id="rId11"/>
    <p:sldId id="265" r:id="rId12"/>
    <p:sldId id="266" r:id="rId13"/>
    <p:sldId id="273" r:id="rId14"/>
    <p:sldId id="274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A04D8-D7F9-408A-8AFD-1CDA1D98F722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735C9-EDE8-42A1-8D42-54A986AE85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6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5C9-EDE8-42A1-8D42-54A986AE85E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5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5C9-EDE8-42A1-8D42-54A986AE85E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00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5C9-EDE8-42A1-8D42-54A986AE85E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81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5C9-EDE8-42A1-8D42-54A986AE85E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5C9-EDE8-42A1-8D42-54A986AE85E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55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027A5B-D4B4-4EE3-A89D-D71D2D487DFC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7AD1A-4B99-4768-B3A6-D3437A0B35F6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EA2B-3C2F-45AC-B547-032F2587873B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0D067-DDC8-4DD4-B6C6-054461A1F8C4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2FC1B5-B15C-45D2-A320-52F6B166F544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CD4D5-3EE5-4811-ADBA-21FC0ECDD970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2AB7F-B5CC-40EF-9DEA-8C95AFF03648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89915-1B9C-4C34-97EC-C9499659A3D3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5083-FEF8-4EA5-B656-45841EE4030E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C8ADD-4480-4BCD-AC89-D1F10540E9A6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DB9F2-A4A4-4ABE-BAA3-E8DEA41D3AC8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5D13BC-2451-4102-A8CB-FDA04E8D7368}" type="datetime1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4A3BA7-132A-41DF-B186-25749DC85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1411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Симметричные таблицы «</a:t>
            </a:r>
            <a:r>
              <a:rPr lang="ru-RU" dirty="0" err="1" smtClean="0"/>
              <a:t>затраты-выпуск</a:t>
            </a:r>
            <a:r>
              <a:rPr lang="ru-RU" dirty="0" smtClean="0"/>
              <a:t>». </a:t>
            </a:r>
            <a:br>
              <a:rPr lang="ru-RU" dirty="0" smtClean="0"/>
            </a:br>
            <a:r>
              <a:rPr lang="ru-RU" dirty="0" smtClean="0"/>
              <a:t>Модели построения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76056" y="4293096"/>
            <a:ext cx="3763144" cy="208823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Доклад подготовила </a:t>
            </a:r>
          </a:p>
          <a:p>
            <a:pPr algn="r"/>
            <a:r>
              <a:rPr lang="ru-RU" smtClean="0"/>
              <a:t>студент </a:t>
            </a:r>
            <a:r>
              <a:rPr lang="ru-RU" dirty="0" smtClean="0"/>
              <a:t>ОПМИ ФКН</a:t>
            </a:r>
          </a:p>
          <a:p>
            <a:pPr algn="r"/>
            <a:r>
              <a:rPr lang="ru-RU" dirty="0" smtClean="0"/>
              <a:t>Старчикова Ольга, 301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47664" y="54868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Интегрированная таблица «</a:t>
            </a:r>
            <a:r>
              <a:rPr lang="ru-RU" sz="2000" b="1" dirty="0" err="1" smtClean="0"/>
              <a:t>затрат-выпуска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2564904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Таблица «</a:t>
            </a:r>
            <a:r>
              <a:rPr lang="ru-RU" b="1" dirty="0" err="1" smtClean="0"/>
              <a:t>затрат-выпуска</a:t>
            </a:r>
            <a:r>
              <a:rPr lang="ru-RU" b="1" dirty="0" smtClean="0"/>
              <a:t>»  выпуска отечественной продукции (продукт-продукт)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4437112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Таблица «</a:t>
            </a:r>
            <a:r>
              <a:rPr lang="ru-RU" b="1" dirty="0" err="1" smtClean="0"/>
              <a:t>затрат-выпуска</a:t>
            </a:r>
            <a:r>
              <a:rPr lang="ru-RU" b="1" dirty="0" smtClean="0"/>
              <a:t>»  выпуска отечественных отраслей (отрасль-отрасль)</a:t>
            </a:r>
            <a:endParaRPr lang="ru-RU" b="1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 l="31819" t="25220" r="28887" b="58390"/>
          <a:stretch>
            <a:fillRect/>
          </a:stretch>
        </p:blipFill>
        <p:spPr bwMode="auto">
          <a:xfrm>
            <a:off x="1403648" y="908720"/>
            <a:ext cx="734931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l="31737" t="43854" r="28970" b="44878"/>
          <a:stretch>
            <a:fillRect/>
          </a:stretch>
        </p:blipFill>
        <p:spPr bwMode="auto">
          <a:xfrm>
            <a:off x="1403648" y="3212976"/>
            <a:ext cx="743646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 l="31736" t="58195" r="28970" b="29513"/>
          <a:stretch>
            <a:fillRect/>
          </a:stretch>
        </p:blipFill>
        <p:spPr bwMode="auto">
          <a:xfrm>
            <a:off x="1403648" y="5085184"/>
            <a:ext cx="741682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idx="1"/>
          </p:nvPr>
        </p:nvGraphicFramePr>
        <p:xfrm>
          <a:off x="1259632" y="2060848"/>
          <a:ext cx="6697662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3619500" imgH="2146300" progId="Equation.3">
                  <p:embed/>
                </p:oleObj>
              </mc:Choice>
              <mc:Fallback>
                <p:oleObj name="Equation" r:id="rId3" imgW="3619500" imgH="2146300" progId="Equation.3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060848"/>
                        <a:ext cx="6697662" cy="397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1268760"/>
            <a:ext cx="55771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случае с предпосылкой о технологии продукта</a:t>
            </a:r>
          </a:p>
          <a:p>
            <a:r>
              <a:rPr lang="ru-RU" sz="2000" dirty="0" smtClean="0"/>
              <a:t>матрица преобразования выглядит так: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49289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промежуточные значения матрицы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92494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матрица добавленной стоимости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3356992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Матрицы коэффициентов: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472514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формул следует: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609329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где </a:t>
            </a:r>
            <a:r>
              <a:rPr lang="el-GR" sz="2000" dirty="0" smtClean="0"/>
              <a:t>Σ</a:t>
            </a:r>
            <a:r>
              <a:rPr lang="ru-RU" sz="2000" dirty="0" smtClean="0"/>
              <a:t> – матрица отклонений, поскольку на практике формулы не всегда точно выполняются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</a:t>
            </a:r>
            <a:r>
              <a:rPr lang="en-US" dirty="0" smtClean="0"/>
              <a:t> 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4098" name="Содержимое 4"/>
          <p:cNvGraphicFramePr>
            <a:graphicFrameLocks noChangeAspect="1"/>
          </p:cNvGraphicFramePr>
          <p:nvPr/>
        </p:nvGraphicFramePr>
        <p:xfrm>
          <a:off x="1331640" y="2060848"/>
          <a:ext cx="3043237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625600" imgH="2387600" progId="Equation.3">
                  <p:embed/>
                </p:oleObj>
              </mc:Choice>
              <mc:Fallback>
                <p:oleObj name="Equation" r:id="rId3" imgW="1625600" imgH="2387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3043237" cy="446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1340768"/>
            <a:ext cx="7331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случае с предпосылкой о фиксированных продажах продуктов</a:t>
            </a:r>
          </a:p>
          <a:p>
            <a:r>
              <a:rPr lang="ru-RU" sz="2000" dirty="0" smtClean="0"/>
              <a:t>матрица преобразования выглядит так: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5776" y="249289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промежуточные значения матрицы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292494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конечный спрос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3356992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Матрицы коэффициентов: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5229200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матрица отраслевых коэффициентов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7904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матрица добавленных стоимостей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7416" y="616530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матрица долей рынка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 таблицы (исходная)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l="17429" t="11903" r="13945" b="2439"/>
          <a:stretch>
            <a:fillRect/>
          </a:stretch>
        </p:blipFill>
        <p:spPr bwMode="auto">
          <a:xfrm>
            <a:off x="1115616" y="1268760"/>
            <a:ext cx="779501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таблицы (преобразованная методом </a:t>
            </a:r>
            <a:r>
              <a:rPr lang="en-US" smtClean="0"/>
              <a:t>A</a:t>
            </a:r>
            <a:r>
              <a:rPr lang="ru-RU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22410" t="23171" r="22247" b="8196"/>
          <a:stretch>
            <a:fillRect/>
          </a:stretch>
        </p:blipFill>
        <p:spPr bwMode="auto">
          <a:xfrm>
            <a:off x="1115616" y="1340768"/>
            <a:ext cx="773817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564904"/>
            <a:ext cx="544636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Назначение таблиц «</a:t>
            </a:r>
            <a:r>
              <a:rPr lang="ru-RU" dirty="0" err="1" smtClean="0"/>
              <a:t>затрат-выпуска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Симметричные таблицы</a:t>
            </a:r>
          </a:p>
          <a:p>
            <a:r>
              <a:rPr lang="ru-RU" dirty="0" smtClean="0"/>
              <a:t>Модели преобразования  таблиц</a:t>
            </a:r>
          </a:p>
          <a:p>
            <a:pPr lvl="1"/>
            <a:r>
              <a:rPr lang="ru-RU" dirty="0" smtClean="0"/>
              <a:t>Общий обзор</a:t>
            </a:r>
          </a:p>
          <a:p>
            <a:pPr lvl="1"/>
            <a:r>
              <a:rPr lang="ru-RU" dirty="0" smtClean="0"/>
              <a:t>Модель </a:t>
            </a:r>
            <a:r>
              <a:rPr lang="en-US" dirty="0" smtClean="0"/>
              <a:t>A</a:t>
            </a:r>
          </a:p>
          <a:p>
            <a:pPr lvl="1"/>
            <a:r>
              <a:rPr lang="ru-RU" dirty="0" smtClean="0"/>
              <a:t>Модель </a:t>
            </a:r>
            <a:r>
              <a:rPr lang="en-US" dirty="0" smtClean="0"/>
              <a:t>D</a:t>
            </a:r>
            <a:endParaRPr lang="ru-RU" dirty="0" smtClean="0"/>
          </a:p>
          <a:p>
            <a:r>
              <a:rPr lang="ru-RU" dirty="0" smtClean="0"/>
              <a:t>Примеры построенных таблиц</a:t>
            </a:r>
          </a:p>
          <a:p>
            <a:r>
              <a:rPr lang="ru-RU" dirty="0" smtClean="0"/>
              <a:t>Анализ стабильности коэффициентов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855270" cy="50149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Таблицы «затрат - выпуска» являются фундаментом анализа затрат - выпуска. </a:t>
            </a:r>
          </a:p>
          <a:p>
            <a:r>
              <a:rPr lang="ru-RU" dirty="0" smtClean="0"/>
              <a:t>Описывают потоки товаров и услуг между всеми секторами экономики за период времени. </a:t>
            </a:r>
          </a:p>
          <a:p>
            <a:r>
              <a:rPr lang="ru-RU" dirty="0" smtClean="0"/>
              <a:t>Применяются для характеристики уровня и темпов развития экономики. </a:t>
            </a:r>
          </a:p>
          <a:p>
            <a:r>
              <a:rPr lang="ru-RU" dirty="0" smtClean="0"/>
              <a:t>Позволяют обеспечить более детальный анализ процесса  производства и использования товаров и услуг, а также образования и использования доходов, создающихся в процессе производства.  </a:t>
            </a:r>
          </a:p>
          <a:p>
            <a:pPr>
              <a:buNone/>
            </a:pPr>
            <a:r>
              <a:rPr lang="ru-RU" dirty="0" smtClean="0"/>
              <a:t>		Базовые таблицы «</a:t>
            </a:r>
            <a:r>
              <a:rPr lang="ru-RU" dirty="0" err="1" smtClean="0"/>
              <a:t>затраты-выпуск</a:t>
            </a:r>
            <a:r>
              <a:rPr lang="ru-RU" dirty="0" smtClean="0"/>
              <a:t>» лежат в основе получения сбалансированных и более точных оценок валового внутреннего продукта. Для международных организаций  регулярность составления и степень детализации базовых таблиц «затраты - выпуск» является индикатором качества расчета важнейших макроэкономических показателей.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Симметричные таблицы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50530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Симметричные таблицы «</a:t>
            </a:r>
            <a:r>
              <a:rPr lang="ru-RU" dirty="0" err="1" smtClean="0"/>
              <a:t>затраты-выпуск</a:t>
            </a:r>
            <a:r>
              <a:rPr lang="ru-RU" dirty="0" smtClean="0"/>
              <a:t>» бывают двух видов:</a:t>
            </a:r>
          </a:p>
          <a:p>
            <a:pPr lvl="1"/>
            <a:r>
              <a:rPr lang="ru-RU" sz="3200" dirty="0" smtClean="0"/>
              <a:t>Продукт – </a:t>
            </a:r>
            <a:r>
              <a:rPr lang="ru-RU" sz="3200" dirty="0" err="1" smtClean="0"/>
              <a:t>продукт</a:t>
            </a:r>
            <a:endParaRPr lang="ru-RU" sz="3200" dirty="0" smtClean="0"/>
          </a:p>
          <a:p>
            <a:pPr lvl="1"/>
            <a:r>
              <a:rPr lang="ru-RU" sz="3200" dirty="0" smtClean="0"/>
              <a:t>Отрасль – </a:t>
            </a:r>
            <a:r>
              <a:rPr lang="ru-RU" sz="3200" dirty="0" err="1" smtClean="0"/>
              <a:t>отрасль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>		Симметричные таблицы делятся на два вида: с разделением на отечественные и импортные товары и без. </a:t>
            </a:r>
          </a:p>
          <a:p>
            <a:pPr>
              <a:buNone/>
            </a:pPr>
            <a:r>
              <a:rPr lang="ru-RU" dirty="0" smtClean="0"/>
              <a:t>		Разделение означает построение отдельных таблиц для отечественной и импортной продукции. Это нужно для более гибкого анализа таблиц, поскольку иностранный процесс производства может существенно отличаться от отечественного.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 преобразования таблиц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Модель </a:t>
            </a:r>
            <a:r>
              <a:rPr lang="en-US" dirty="0" smtClean="0"/>
              <a:t>A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Основана на предпосылке, что технология производства продукта не зависит от отрасли, в которой он производится 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Результат</a:t>
            </a:r>
            <a:r>
              <a:rPr lang="ru-RU" sz="2400" dirty="0" smtClean="0"/>
              <a:t>: матрица продукт-продукт </a:t>
            </a:r>
          </a:p>
          <a:p>
            <a:pPr>
              <a:buNone/>
            </a:pPr>
            <a:r>
              <a:rPr lang="ru-RU" sz="2400" dirty="0" smtClean="0"/>
              <a:t>     (могут быть отрицательные числа)</a:t>
            </a:r>
          </a:p>
          <a:p>
            <a:r>
              <a:rPr lang="ru-RU" dirty="0" smtClean="0"/>
              <a:t>Модель</a:t>
            </a:r>
            <a:r>
              <a:rPr lang="en-US" dirty="0" smtClean="0"/>
              <a:t> B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Основана на предпосылке, что технология производства отрасли не зависят от набора продуктов, которые она производит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Результат</a:t>
            </a:r>
            <a:r>
              <a:rPr lang="ru-RU" sz="2400" dirty="0" smtClean="0"/>
              <a:t>: матрица продукт-продукт</a:t>
            </a:r>
          </a:p>
          <a:p>
            <a:pPr>
              <a:buNone/>
            </a:pPr>
            <a:r>
              <a:rPr lang="ru-RU" sz="2400" dirty="0" smtClean="0"/>
              <a:t>	(отсутствуют отрицательные числа)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 </a:t>
            </a:r>
            <a:r>
              <a:rPr lang="en-US" dirty="0" smtClean="0"/>
              <a:t>C </a:t>
            </a:r>
            <a:r>
              <a:rPr lang="ru-RU" dirty="0" smtClean="0"/>
              <a:t>и </a:t>
            </a:r>
            <a:r>
              <a:rPr lang="en-US" dirty="0" smtClean="0"/>
              <a:t>D</a:t>
            </a:r>
            <a:r>
              <a:rPr lang="ru-RU" dirty="0" smtClean="0"/>
              <a:t> преобразования таблиц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Модель</a:t>
            </a:r>
            <a:r>
              <a:rPr lang="en-US" dirty="0" smtClean="0"/>
              <a:t> 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600" dirty="0" smtClean="0"/>
              <a:t>Основана на предпосылке, что каждая индустрия имеет собственную структуру продаж, которая не зависит от ее набора продуктов </a:t>
            </a:r>
          </a:p>
          <a:p>
            <a:pPr>
              <a:buNone/>
            </a:pPr>
            <a:r>
              <a:rPr lang="ru-RU" sz="2600" dirty="0" smtClean="0"/>
              <a:t>	</a:t>
            </a:r>
            <a:r>
              <a:rPr lang="ru-RU" sz="2600" u="sng" dirty="0" smtClean="0"/>
              <a:t>Результат</a:t>
            </a:r>
            <a:r>
              <a:rPr lang="ru-RU" sz="2600" dirty="0" smtClean="0"/>
              <a:t>: матрица отрасль-отрасль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/>
              <a:t>(могут быть отрицательные числа)</a:t>
            </a:r>
          </a:p>
          <a:p>
            <a:r>
              <a:rPr lang="ru-RU" dirty="0" smtClean="0"/>
              <a:t>Модель</a:t>
            </a:r>
            <a:r>
              <a:rPr lang="en-US" dirty="0" smtClean="0"/>
              <a:t> 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600" dirty="0" smtClean="0"/>
              <a:t>Основана на предпосылке, что каждый продукт имеет собственную структуру продаж, которая не зависит от отрасли, в которой он производится</a:t>
            </a:r>
          </a:p>
          <a:p>
            <a:pPr>
              <a:buNone/>
            </a:pPr>
            <a:r>
              <a:rPr lang="ru-RU" sz="2600" dirty="0" smtClean="0"/>
              <a:t>	</a:t>
            </a:r>
            <a:r>
              <a:rPr lang="ru-RU" sz="2600" u="sng" dirty="0" smtClean="0"/>
              <a:t>Результат</a:t>
            </a:r>
            <a:r>
              <a:rPr lang="ru-RU" sz="2600" dirty="0" smtClean="0"/>
              <a:t>: матрица отрасль-отрасль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/>
              <a:t>(отсутствуют отрицательные числа)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 </a:t>
            </a:r>
            <a:r>
              <a:rPr lang="en-US" dirty="0" smtClean="0"/>
              <a:t>E </a:t>
            </a:r>
            <a:r>
              <a:rPr lang="ru-RU" dirty="0" smtClean="0"/>
              <a:t>и </a:t>
            </a:r>
            <a:r>
              <a:rPr lang="en-US" dirty="0" smtClean="0"/>
              <a:t>F</a:t>
            </a:r>
            <a:r>
              <a:rPr lang="ru-RU" dirty="0" smtClean="0"/>
              <a:t> преобразования таблиц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Модель</a:t>
            </a:r>
            <a:r>
              <a:rPr lang="en-US" dirty="0" smtClean="0"/>
              <a:t> E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400" dirty="0" smtClean="0"/>
              <a:t>Основана на предпосылке о гибридной (смешанной) технологии. </a:t>
            </a:r>
          </a:p>
          <a:p>
            <a:pPr>
              <a:buNone/>
            </a:pPr>
            <a:r>
              <a:rPr lang="ru-RU" sz="2400" dirty="0" smtClean="0"/>
              <a:t>	(Вариация метода </a:t>
            </a:r>
            <a:r>
              <a:rPr lang="en-US" sz="2400" dirty="0" smtClean="0"/>
              <a:t>A </a:t>
            </a:r>
            <a:r>
              <a:rPr lang="ru-RU" sz="2400" dirty="0" smtClean="0"/>
              <a:t>и метода </a:t>
            </a:r>
            <a:r>
              <a:rPr lang="en-US" sz="2400" dirty="0" smtClean="0"/>
              <a:t>B</a:t>
            </a:r>
            <a:r>
              <a:rPr lang="ru-RU" sz="2400" dirty="0" smtClean="0"/>
              <a:t>)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Результат</a:t>
            </a:r>
            <a:r>
              <a:rPr lang="ru-RU" sz="2400" dirty="0" smtClean="0"/>
              <a:t>: матрица продукт-продукт </a:t>
            </a:r>
          </a:p>
          <a:p>
            <a:pPr>
              <a:buNone/>
            </a:pPr>
            <a:r>
              <a:rPr lang="ru-RU" sz="2400" dirty="0" smtClean="0"/>
              <a:t>	В результате нет  отрицательных чисел</a:t>
            </a:r>
          </a:p>
          <a:p>
            <a:r>
              <a:rPr lang="ru-RU" dirty="0" smtClean="0"/>
              <a:t>Модель</a:t>
            </a:r>
            <a:r>
              <a:rPr lang="en-US" dirty="0" smtClean="0"/>
              <a:t> F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400" dirty="0" smtClean="0"/>
              <a:t>Основана на процедуре </a:t>
            </a:r>
            <a:r>
              <a:rPr lang="ru-RU" sz="2400" dirty="0" err="1" smtClean="0"/>
              <a:t>Алмона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	(Вариация метода </a:t>
            </a:r>
            <a:r>
              <a:rPr lang="en-US" sz="2400" dirty="0" smtClean="0"/>
              <a:t>A)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u="sng" dirty="0" smtClean="0"/>
              <a:t>Результат</a:t>
            </a:r>
            <a:r>
              <a:rPr lang="ru-RU" sz="2400" dirty="0" smtClean="0"/>
              <a:t>: матрица продукт-продукт</a:t>
            </a:r>
          </a:p>
          <a:p>
            <a:pPr>
              <a:buNone/>
            </a:pPr>
            <a:r>
              <a:rPr lang="ru-RU" sz="2400" dirty="0" smtClean="0"/>
              <a:t>	 В результате нет  отрицательных чисел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Все методы построения симметричных таблиц, за исключением модели </a:t>
            </a:r>
            <a:r>
              <a:rPr lang="en-US" dirty="0" smtClean="0"/>
              <a:t>D</a:t>
            </a:r>
            <a:r>
              <a:rPr lang="ru-RU" dirty="0" smtClean="0"/>
              <a:t>, используют квадратные матрицы </a:t>
            </a:r>
            <a:r>
              <a:rPr lang="ru-RU" dirty="0"/>
              <a:t>«затрат-выпуска</a:t>
            </a:r>
            <a:r>
              <a:rPr lang="ru-RU" dirty="0" smtClean="0"/>
              <a:t>»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Для их построения требуется промежуточное агрегирование, из-за которого происходит потеря информации не зависимо от выбранного метода агрегирования.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Устройство таблиц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19672" y="1196752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Таблица ресурсов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2420888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Таблица использования отечественной продукции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4797152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 – </a:t>
            </a:r>
            <a:r>
              <a:rPr lang="ru-RU" sz="1600" dirty="0" smtClean="0"/>
              <a:t> производственная матрица</a:t>
            </a:r>
            <a:r>
              <a:rPr lang="en-US" sz="1600" dirty="0" smtClean="0"/>
              <a:t>(</a:t>
            </a:r>
            <a:r>
              <a:rPr lang="ru-RU" sz="1600" dirty="0" smtClean="0"/>
              <a:t>отрасль-продукт)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U – </a:t>
            </a:r>
            <a:r>
              <a:rPr lang="ru-RU" sz="1600" dirty="0" smtClean="0"/>
              <a:t>матрица использования (продукт-отрасль)</a:t>
            </a:r>
          </a:p>
          <a:p>
            <a:r>
              <a:rPr lang="en-US" sz="1600" dirty="0" smtClean="0"/>
              <a:t>W –</a:t>
            </a:r>
            <a:r>
              <a:rPr lang="ru-RU" sz="1600" dirty="0" smtClean="0"/>
              <a:t> матрица добавленной стоимости</a:t>
            </a:r>
            <a:r>
              <a:rPr lang="en-US" sz="1600" dirty="0" smtClean="0"/>
              <a:t>, w – </a:t>
            </a:r>
            <a:r>
              <a:rPr lang="ru-RU" sz="1600" dirty="0" smtClean="0"/>
              <a:t>соотв. вектор</a:t>
            </a:r>
            <a:endParaRPr lang="en-US" sz="1600" dirty="0" smtClean="0"/>
          </a:p>
          <a:p>
            <a:r>
              <a:rPr lang="en-US" sz="1600" dirty="0" smtClean="0"/>
              <a:t>Y –</a:t>
            </a:r>
            <a:r>
              <a:rPr lang="ru-RU" sz="1600" dirty="0" smtClean="0"/>
              <a:t> матрица конечного спроса (продукт-категория)</a:t>
            </a:r>
            <a:r>
              <a:rPr lang="en-US" sz="1600" dirty="0" smtClean="0"/>
              <a:t>, y –</a:t>
            </a:r>
            <a:r>
              <a:rPr lang="ru-RU" sz="1600" dirty="0" smtClean="0"/>
              <a:t> соотв. вектор</a:t>
            </a:r>
          </a:p>
          <a:p>
            <a:r>
              <a:rPr lang="en-US" sz="1600" dirty="0"/>
              <a:t>q</a:t>
            </a:r>
            <a:r>
              <a:rPr lang="en-US" sz="1600" dirty="0" smtClean="0"/>
              <a:t> – </a:t>
            </a:r>
            <a:r>
              <a:rPr lang="ru-RU" sz="1600" dirty="0" smtClean="0"/>
              <a:t>вектор конечных ресурсов</a:t>
            </a:r>
            <a:endParaRPr lang="en-US" sz="1600" dirty="0" smtClean="0"/>
          </a:p>
          <a:p>
            <a:r>
              <a:rPr lang="en-US" sz="1600" dirty="0" smtClean="0"/>
              <a:t>m – </a:t>
            </a:r>
            <a:r>
              <a:rPr lang="ru-RU" sz="1600" dirty="0" smtClean="0"/>
              <a:t>вектор конечного импорта по продуктам</a:t>
            </a:r>
          </a:p>
          <a:p>
            <a:r>
              <a:rPr lang="en-US" sz="1600" dirty="0" smtClean="0"/>
              <a:t>g – </a:t>
            </a:r>
            <a:r>
              <a:rPr lang="ru-RU" sz="1600" dirty="0" smtClean="0"/>
              <a:t>вектор-столбец выпуска отраслей</a:t>
            </a:r>
            <a:endParaRPr lang="en-US" sz="1600" dirty="0" smtClean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 l="31818" t="33073" r="35529" b="59415"/>
          <a:stretch>
            <a:fillRect/>
          </a:stretch>
        </p:blipFill>
        <p:spPr bwMode="auto">
          <a:xfrm>
            <a:off x="1619673" y="1628800"/>
            <a:ext cx="684075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 l="31818" t="33049" r="35529" b="49171"/>
          <a:stretch>
            <a:fillRect/>
          </a:stretch>
        </p:blipFill>
        <p:spPr bwMode="auto">
          <a:xfrm>
            <a:off x="1619672" y="2780928"/>
            <a:ext cx="685350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1446</TotalTime>
  <Words>270</Words>
  <Application>Microsoft Office PowerPoint</Application>
  <PresentationFormat>Экран (4:3)</PresentationFormat>
  <Paragraphs>109</Paragraphs>
  <Slides>15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Equation</vt:lpstr>
      <vt:lpstr>Симметричные таблицы «затраты-выпуск».  Модели построения</vt:lpstr>
      <vt:lpstr>Содержание</vt:lpstr>
      <vt:lpstr>Назначение</vt:lpstr>
      <vt:lpstr>Симметричные таблицы</vt:lpstr>
      <vt:lpstr>Модели A и B преобразования таблиц</vt:lpstr>
      <vt:lpstr>Модели C и D преобразования таблиц</vt:lpstr>
      <vt:lpstr>Модели E и F преобразования таблиц</vt:lpstr>
      <vt:lpstr>Возможные трудности</vt:lpstr>
      <vt:lpstr>Устройство таблиц</vt:lpstr>
      <vt:lpstr>Презентация PowerPoint</vt:lpstr>
      <vt:lpstr>Модель A</vt:lpstr>
      <vt:lpstr>Модель D</vt:lpstr>
      <vt:lpstr>Пример таблицы (исходная) </vt:lpstr>
      <vt:lpstr>Пример таблицы (преобразованная методом A)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Симметричные таблицы «затраты-выпуск»: построение и анализ стабильности коэффициентов</dc:title>
  <dc:creator>Ольга Сергеевна</dc:creator>
  <cp:lastModifiedBy>Пользователь Windows</cp:lastModifiedBy>
  <cp:revision>136</cp:revision>
  <dcterms:created xsi:type="dcterms:W3CDTF">2015-02-22T18:07:09Z</dcterms:created>
  <dcterms:modified xsi:type="dcterms:W3CDTF">2015-12-10T13:20:55Z</dcterms:modified>
</cp:coreProperties>
</file>