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  <p:sldMasterId id="2147483651" r:id="rId3"/>
  </p:sldMasterIdLst>
  <p:notesMasterIdLst>
    <p:notesMasterId r:id="rId22"/>
  </p:notesMasterIdLst>
  <p:handoutMasterIdLst>
    <p:handoutMasterId r:id="rId23"/>
  </p:handoutMasterIdLst>
  <p:sldIdLst>
    <p:sldId id="346" r:id="rId4"/>
    <p:sldId id="263" r:id="rId5"/>
    <p:sldId id="395" r:id="rId6"/>
    <p:sldId id="311" r:id="rId7"/>
    <p:sldId id="378" r:id="rId8"/>
    <p:sldId id="376" r:id="rId9"/>
    <p:sldId id="379" r:id="rId10"/>
    <p:sldId id="391" r:id="rId11"/>
    <p:sldId id="393" r:id="rId12"/>
    <p:sldId id="380" r:id="rId13"/>
    <p:sldId id="381" r:id="rId14"/>
    <p:sldId id="396" r:id="rId15"/>
    <p:sldId id="385" r:id="rId16"/>
    <p:sldId id="386" r:id="rId17"/>
    <p:sldId id="387" r:id="rId18"/>
    <p:sldId id="388" r:id="rId19"/>
    <p:sldId id="390" r:id="rId20"/>
    <p:sldId id="392" r:id="rId2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86371" autoAdjust="0"/>
  </p:normalViewPr>
  <p:slideViewPr>
    <p:cSldViewPr snapToGrid="0">
      <p:cViewPr>
        <p:scale>
          <a:sx n="75" d="100"/>
          <a:sy n="75" d="100"/>
        </p:scale>
        <p:origin x="-2664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-214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91A02398-4056-4E94-92D0-D5A58EA9A619}" type="datetimeFigureOut">
              <a:rPr lang="ru-RU"/>
              <a:pPr>
                <a:defRPr/>
              </a:pPr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79B33351-D3D2-420A-B94E-085C89B03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842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58E2F161-D4F7-4D6E-A694-B697E423B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530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F5A5327-964F-47CB-89F3-607261B887CE}" type="slidenum">
              <a:rPr lang="ru-RU" altLang="ru-RU" sz="1200"/>
              <a:pPr algn="r"/>
              <a:t>1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76EB04-8C91-47CF-8BE2-F79EEA2371F9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41313E-E33F-478D-93A2-77A6A58F90B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41313E-E33F-478D-93A2-77A6A58F90B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>
              <a:defRPr/>
            </a:pPr>
            <a:fld id="{380F7B1A-BC2D-4AAA-92BB-82A7CB84E2E8}" type="slidenum">
              <a:rPr lang="ru-RU" sz="1200">
                <a:ea typeface="+mn-ea"/>
              </a:rPr>
              <a:pPr algn="r">
                <a:defRPr/>
              </a:pPr>
              <a:t>13</a:t>
            </a:fld>
            <a:endParaRPr lang="ru-RU" sz="1200">
              <a:ea typeface="+mn-ea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>
              <a:defRPr/>
            </a:pPr>
            <a:fld id="{D690CF83-B944-41C6-870E-D2D55CECE35D}" type="slidenum">
              <a:rPr lang="ru-RU" sz="1200">
                <a:ea typeface="+mn-ea"/>
              </a:rPr>
              <a:pPr algn="r">
                <a:defRPr/>
              </a:pPr>
              <a:t>14</a:t>
            </a:fld>
            <a:endParaRPr lang="ru-RU" sz="1200">
              <a:ea typeface="+mn-ea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>
              <a:defRPr/>
            </a:pPr>
            <a:fld id="{BDEFDEBB-A78F-4966-A6D8-30F05D923471}" type="slidenum">
              <a:rPr lang="ru-RU" sz="1200">
                <a:ea typeface="+mn-ea"/>
              </a:rPr>
              <a:pPr algn="r">
                <a:defRPr/>
              </a:pPr>
              <a:t>15</a:t>
            </a:fld>
            <a:endParaRPr lang="ru-RU" sz="1200">
              <a:ea typeface="+mn-ea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>
              <a:defRPr/>
            </a:pPr>
            <a:fld id="{AA502B8A-853E-48AF-A1B6-83817F00400A}" type="slidenum">
              <a:rPr lang="ru-RU" sz="1200">
                <a:ea typeface="+mn-ea"/>
              </a:rPr>
              <a:pPr algn="r">
                <a:defRPr/>
              </a:pPr>
              <a:t>16</a:t>
            </a:fld>
            <a:endParaRPr lang="ru-RU" sz="1200">
              <a:ea typeface="+mn-ea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>
              <a:defRPr/>
            </a:pPr>
            <a:fld id="{5C8A6CCF-13C7-4F6F-992A-55042C1AC097}" type="slidenum">
              <a:rPr lang="ru-RU" sz="1200">
                <a:ea typeface="+mn-ea"/>
              </a:rPr>
              <a:pPr algn="r">
                <a:defRPr/>
              </a:pPr>
              <a:t>17</a:t>
            </a:fld>
            <a:endParaRPr lang="ru-RU" sz="1200">
              <a:ea typeface="+mn-e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F12419-3961-4E6C-8EDC-1A7D2B980AE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>
              <a:defRPr/>
            </a:pPr>
            <a:fld id="{22A6A42D-535D-422D-AE0A-EA72994CBCCC}" type="slidenum">
              <a:rPr lang="ru-RU" sz="1200">
                <a:ea typeface="+mn-ea"/>
              </a:rPr>
              <a:pPr algn="r">
                <a:defRPr/>
              </a:pPr>
              <a:t>3</a:t>
            </a:fld>
            <a:endParaRPr lang="ru-RU" sz="1200">
              <a:ea typeface="+mn-e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2F382A-2C78-496E-B878-9DD5BDA8D02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97E5AC-E718-4589-A41E-F0B37D08BE4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7282CE-5BF6-4812-A664-570D5697D80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986CEB-BA7D-4E83-A3B5-EB80D2AB81E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fld id="{C1C929E6-AF9F-478D-B3F1-16F822C44A16}" type="slidenum">
              <a:rPr lang="ru-RU" sz="1200" smtClean="0">
                <a:ea typeface="+mn-ea"/>
              </a:rPr>
              <a:pPr algn="r" eaLnBrk="1" hangingPunct="1">
                <a:defRPr/>
              </a:pPr>
              <a:t>8</a:t>
            </a:fld>
            <a:endParaRPr lang="ru-RU" sz="1200" smtClean="0">
              <a:ea typeface="+mn-ea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extLst/>
        </p:spPr>
        <p:txBody>
          <a:bodyPr anchor="b"/>
          <a:lstStyle/>
          <a:p>
            <a:pPr algn="r">
              <a:defRPr/>
            </a:pPr>
            <a:fld id="{EE703424-D03A-413A-8F94-882BBAD6057D}" type="slidenum">
              <a:rPr lang="ru-RU" sz="1200">
                <a:ea typeface="+mn-ea"/>
              </a:rPr>
              <a:pPr algn="r">
                <a:defRPr/>
              </a:pPr>
              <a:t>9</a:t>
            </a:fld>
            <a:endParaRPr lang="ru-RU" sz="1200">
              <a:ea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BA6BC5-94EF-479B-848D-C6B36DFE9FD2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80129-A267-42BA-916C-14203A5C1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E9091C-20C1-4B7B-AB59-D06DEABB94DC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D1C31-9FE8-4374-9D88-4CB601D89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EDE270-081D-4237-94CC-87DDB4AE56D4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365F-216F-4D82-81A1-2952DA687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8AFF2-AE16-400A-8440-84E4C1E64E61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C99EF-4301-401C-B650-E46C3044B4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2F278-CAB2-401D-BE56-91373B57C379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D47D7-86A6-490F-8ABC-E446CE60E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2D1658-DE27-47B7-982B-00FD6A76E9C3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66765-488B-4E5B-9E4C-A78D1DF054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0BAB5-8647-4DB0-B061-5FEBFF363A02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CDD2-6A28-45F7-AAC9-B206AB707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B1FAA-C0C7-4D32-A201-3DA89D5779BB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5BD17-980A-42A6-ABEC-F318E967E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602EE-F414-476E-938B-53D9720440F5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DF531-87CC-404A-8541-D2CB72409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78736-720F-42F2-AE8F-81BAABE8D195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CFE21-2F46-4569-914F-479C0E31E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5F649-C554-4D3F-889E-49F57217B63F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FB74E-EBDB-4657-98E8-915CF1BC8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2D2F5E-7B0F-4D81-9C90-F5DD50FE8A75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9C6DB-B381-4E33-A334-0508D85D7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33B4F-310C-4C5C-8213-1CAF446EA5AB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2B9E2-9094-4B29-BD6F-79D6ACE62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E4B3B-DBB7-44CB-B9B8-552C31DBFF31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70F4-A8D8-4058-81DC-D72900E89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5381F-C502-4EE1-8AD4-58CF70EFB9BC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45164-38CE-4A0B-AD7F-A298EA4D58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9DCD39-FC26-4904-8CB9-4D5CE073CB33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16B82-DA7B-4392-8B7B-CE8DFFDB7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1EF9F-8B58-4EF2-B480-34014363BE93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04634-9723-4F2F-81D0-2A4E27035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2C2B85-C435-4CCA-923B-1E21EF5A603B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47355-ABD1-46AB-9300-E17D8FFB4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2A4F52-2397-40A4-B7B7-58B2476AAA80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B586-170F-4E42-AF09-83538AFDF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081578-497E-427B-825A-536A7F405B80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B1F9B-2A49-413C-9661-2CBB29302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02C89C-3BED-489F-B423-C444363707F3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270AA-3654-499C-ACC1-612663658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D0BA31-BD65-4006-8A6E-D66CEC4C9C9C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0AA82-C570-44CB-B585-BFA84215D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DFB9AA-22F5-44BC-9A75-06608BCDADAE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1EB3C-4877-4CB7-90A7-47820F273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250203-540E-49B2-A748-B96E38EE4880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D0CBC-B6CC-4CCA-9F77-9C4E69368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3B8B1-3D3E-4C8C-874F-9DE00C203D57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F7975-B3B8-45CE-9A3E-CA6AEBE13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DB0CE-8F11-4741-86A2-B4A4A393C9E2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A2D16-21E5-4699-BF29-142D55128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32DE2-799A-4E18-A8D2-06C0FB7C055F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0AE18-FDCC-4FCD-B66E-AD417D3D5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2C3FF0-97C4-46C7-BB53-0C72FE53DE36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D4091-E934-4C8A-84BD-2B5C6B0F0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03055A-9FE5-4E05-B97D-8C74D659C812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41080-0B5E-4030-BC90-6EB0BDC3B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DF541A-D2F8-4E46-B706-D36A87BE42E6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FC80F-9C2E-47EF-A869-8091DF039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843A5-C2BE-496D-BB09-DED98CC57957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2551-5CD1-40EE-B535-14B242EA9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CCAA89-972F-442E-BC67-5E1E076E1419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E8C47-D407-43BE-BA84-0720D0F5B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1EE143-51B1-471E-9A82-766750E2EA6D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B01B3-B8FB-4979-888A-F7CB17FD0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3750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fld id="{1073B1F5-6506-4AE3-9443-1BB476AA3786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29B2C87-17DB-44A2-B313-CDFA018C7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76988"/>
            <a:ext cx="3438525" cy="3444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6E6C874E-859C-4784-9115-F5B120E76DC5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11538" y="638175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88B141D4-42A4-4318-B609-0ECDAEF82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DFC7EC9-41B7-433C-BF99-B8B6DC10B624}" type="datetimeFigureOut">
              <a:rPr lang="ru-RU" altLang="ru-RU"/>
              <a:pPr/>
              <a:t>10.12.2015</a:t>
            </a:fld>
            <a:r>
              <a:rPr lang="ru-RU" altLang="ru-RU"/>
              <a:t>Высшая школа экономики, Москва, 2013</a:t>
            </a:r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F1B8C9C-23C2-4DAD-8362-550127C45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0059A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1800"/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Arial" pitchFamily="34" charset="0"/>
              <a:buNone/>
            </a:pPr>
            <a:endParaRPr lang="en-US" altLang="ru-RU" dirty="0" smtClean="0"/>
          </a:p>
          <a:p>
            <a:pPr marL="0" indent="0" algn="ctr">
              <a:lnSpc>
                <a:spcPct val="90000"/>
              </a:lnSpc>
              <a:buFont typeface="Arial" pitchFamily="34" charset="0"/>
              <a:buNone/>
            </a:pPr>
            <a:r>
              <a:rPr lang="ru-RU" altLang="ru-RU" sz="3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b="1" dirty="0" smtClean="0">
                <a:latin typeface="Arial" pitchFamily="34" charset="0"/>
                <a:cs typeface="Arial" pitchFamily="34" charset="0"/>
              </a:rPr>
              <a:t>The Problems of Constructing Time Series of Russian Supply and Use tables for use in international projects</a:t>
            </a:r>
            <a:endParaRPr lang="en-US" altLang="ru-RU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90000"/>
              </a:lnSpc>
              <a:buFont typeface="Arial" pitchFamily="34" charset="0"/>
              <a:buNone/>
            </a:pPr>
            <a:r>
              <a:rPr lang="en-US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Edward Baranov</a:t>
            </a:r>
            <a:r>
              <a:rPr lang="ru-RU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lnSpc>
                <a:spcPct val="90000"/>
              </a:lnSpc>
              <a:buFont typeface="Arial" pitchFamily="34" charset="0"/>
              <a:buNone/>
            </a:pPr>
            <a:r>
              <a:rPr lang="en-US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Igor Kim</a:t>
            </a:r>
            <a:r>
              <a:rPr lang="ru-RU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ctr">
              <a:lnSpc>
                <a:spcPct val="90000"/>
              </a:lnSpc>
              <a:buFont typeface="Arial" pitchFamily="34" charset="0"/>
              <a:buNone/>
            </a:pPr>
            <a:r>
              <a:rPr lang="ru-RU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altLang="ru-RU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mitry</a:t>
            </a:r>
            <a:r>
              <a:rPr lang="ru-RU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Piontkovski</a:t>
            </a:r>
            <a:r>
              <a:rPr lang="en-US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altLang="ru-RU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90000"/>
              </a:lnSpc>
              <a:buFont typeface="Arial" pitchFamily="34" charset="0"/>
              <a:buNone/>
            </a:pPr>
            <a:r>
              <a:rPr lang="en-US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Elena Staritsyna</a:t>
            </a:r>
          </a:p>
          <a:p>
            <a:pPr marL="0" indent="0" algn="ctr"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ru-RU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XVI</a:t>
            </a:r>
            <a:r>
              <a:rPr lang="en-US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April International Academic Conference on Economic</a:t>
            </a:r>
            <a:r>
              <a:rPr lang="ru-RU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and Social Development </a:t>
            </a:r>
          </a:p>
          <a:p>
            <a:pPr marL="0" indent="0"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National Research University Higher School of Economics (HSE)</a:t>
            </a:r>
          </a:p>
          <a:p>
            <a:pPr marL="0" indent="0" algn="ctr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April</a:t>
            </a:r>
            <a:r>
              <a:rPr lang="ru-RU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7-10, </a:t>
            </a:r>
            <a:r>
              <a:rPr lang="ru-RU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201</a:t>
            </a:r>
            <a:r>
              <a:rPr lang="en-US" altLang="ru-RU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altLang="ru-RU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Arial" pitchFamily="34" charset="0"/>
              <a:buNone/>
            </a:pPr>
            <a:endParaRPr lang="en-US" altLang="ru-RU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15888"/>
            <a:ext cx="8243888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ru-RU"/>
              <a:t>Moscow, </a:t>
            </a:r>
            <a:r>
              <a:rPr lang="ru-RU" altLang="ru-RU"/>
              <a:t>201</a:t>
            </a:r>
            <a:r>
              <a:rPr lang="en-US" altLang="ru-RU"/>
              <a:t>5</a:t>
            </a:r>
            <a:endParaRPr lang="ru-RU" altLang="ru-RU"/>
          </a:p>
        </p:txBody>
      </p:sp>
      <p:sp>
        <p:nvSpPr>
          <p:cNvPr id="11267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258300" cy="901700"/>
          </a:xfrm>
        </p:spPr>
        <p:txBody>
          <a:bodyPr/>
          <a:lstStyle/>
          <a:p>
            <a:pPr algn="l"/>
            <a:r>
              <a:rPr lang="en-US" altLang="ru-RU" sz="3200" dirty="0" smtClean="0">
                <a:solidFill>
                  <a:schemeClr val="accent2"/>
                </a:solidFill>
              </a:rPr>
              <a:t>9. Problems of converting from Soviet classifications to the NACE rev.1/CPA</a:t>
            </a:r>
            <a:endParaRPr lang="ru-RU" altLang="ru-RU" sz="3200" dirty="0" smtClean="0">
              <a:solidFill>
                <a:schemeClr val="accent2"/>
              </a:solidFill>
            </a:endParaRPr>
          </a:p>
        </p:txBody>
      </p:sp>
      <p:sp>
        <p:nvSpPr>
          <p:cNvPr id="11268" name="Rectangle 3"/>
          <p:cNvSpPr>
            <a:spLocks noGrp="1"/>
          </p:cNvSpPr>
          <p:nvPr>
            <p:ph type="body" idx="1"/>
          </p:nvPr>
        </p:nvSpPr>
        <p:spPr>
          <a:xfrm>
            <a:off x="0" y="974725"/>
            <a:ext cx="9144000" cy="5532438"/>
          </a:xfrm>
        </p:spPr>
        <p:txBody>
          <a:bodyPr/>
          <a:lstStyle/>
          <a:p>
            <a:r>
              <a:rPr lang="en-US" sz="2400" smtClean="0"/>
              <a:t>Possession of the information to construct </a:t>
            </a:r>
            <a:r>
              <a:rPr lang="en-GB" sz="2400" smtClean="0"/>
              <a:t>transformation matrices </a:t>
            </a:r>
            <a:r>
              <a:rPr lang="en-US" sz="2400" smtClean="0"/>
              <a:t>only</a:t>
            </a:r>
            <a:r>
              <a:rPr lang="en-GB" sz="2400" smtClean="0"/>
              <a:t> </a:t>
            </a:r>
            <a:r>
              <a:rPr lang="en-US" sz="2400" smtClean="0"/>
              <a:t>for the use table of domestic production and the use of table of imports</a:t>
            </a:r>
          </a:p>
          <a:p>
            <a:r>
              <a:rPr lang="en-US" sz="2400" smtClean="0"/>
              <a:t>Necessity to develop a method to convert valuation matrices</a:t>
            </a:r>
          </a:p>
          <a:p>
            <a:pPr marL="341313" lvl="2" indent="-341313">
              <a:lnSpc>
                <a:spcPct val="90000"/>
              </a:lnSpc>
            </a:pPr>
            <a:endParaRPr lang="en-US" smtClean="0"/>
          </a:p>
        </p:txBody>
      </p:sp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8559800" y="6507163"/>
            <a:ext cx="584200" cy="350837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7B90D606-2E33-46D1-9CC9-7224C2B82E6D}" type="slidenum">
              <a:rPr lang="ru-RU" sz="1400">
                <a:ea typeface="+mn-ea"/>
              </a:rPr>
              <a:pPr algn="r">
                <a:defRPr/>
              </a:pPr>
              <a:t>10</a:t>
            </a:fld>
            <a:endParaRPr lang="ru-RU" sz="140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ru-RU"/>
              <a:t>Moscow, </a:t>
            </a:r>
            <a:r>
              <a:rPr lang="ru-RU" altLang="ru-RU"/>
              <a:t>201</a:t>
            </a:r>
            <a:r>
              <a:rPr lang="en-US" altLang="ru-RU"/>
              <a:t>5</a:t>
            </a:r>
            <a:endParaRPr lang="ru-RU" altLang="ru-RU"/>
          </a:p>
        </p:txBody>
      </p:sp>
      <p:sp>
        <p:nvSpPr>
          <p:cNvPr id="12291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258300" cy="558800"/>
          </a:xfrm>
        </p:spPr>
        <p:txBody>
          <a:bodyPr/>
          <a:lstStyle/>
          <a:p>
            <a:pPr algn="l"/>
            <a:r>
              <a:rPr lang="en-US" altLang="ru-RU" sz="3200" dirty="0" smtClean="0">
                <a:solidFill>
                  <a:schemeClr val="accent2"/>
                </a:solidFill>
              </a:rPr>
              <a:t>10. Conversion to the NACE rev.1/CPA</a:t>
            </a:r>
            <a:endParaRPr lang="ru-RU" altLang="ru-RU" sz="3200" dirty="0" smtClean="0">
              <a:solidFill>
                <a:schemeClr val="accent2"/>
              </a:solidFill>
            </a:endParaRPr>
          </a:p>
        </p:txBody>
      </p:sp>
      <p:sp>
        <p:nvSpPr>
          <p:cNvPr id="7172" name="Rectangle 3"/>
          <p:cNvSpPr>
            <a:spLocks noGrp="1"/>
          </p:cNvSpPr>
          <p:nvPr>
            <p:ph type="body" idx="1"/>
          </p:nvPr>
        </p:nvSpPr>
        <p:spPr>
          <a:xfrm>
            <a:off x="-152400" y="647700"/>
            <a:ext cx="9385300" cy="5859463"/>
          </a:xfrm>
        </p:spPr>
        <p:txBody>
          <a:bodyPr/>
          <a:lstStyle/>
          <a:p>
            <a:pPr marL="341313" indent="0">
              <a:buFontTx/>
              <a:buNone/>
            </a:pPr>
            <a:r>
              <a:rPr lang="en-US" sz="2400" dirty="0" smtClean="0"/>
              <a:t>Development of a two-step procedure for the conversion of use tables and valuation matrices into the NACE rev.1/CPA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pPr marL="341313" indent="0">
              <a:buFontTx/>
              <a:buNone/>
            </a:pPr>
            <a:r>
              <a:rPr lang="en-US" sz="2400" dirty="0" smtClean="0"/>
              <a:t>Step 1</a:t>
            </a:r>
            <a:r>
              <a:rPr lang="ru-RU" sz="2400" dirty="0" smtClean="0"/>
              <a:t>: </a:t>
            </a:r>
            <a:r>
              <a:rPr lang="en-US" sz="2400" dirty="0" smtClean="0"/>
              <a:t>Disaggregation of detailed use table at purchasers’ prices in the Soviet classification into its five components using a variation of GRAS algorithm</a:t>
            </a:r>
          </a:p>
          <a:p>
            <a:pPr marL="341313" indent="0">
              <a:buFontTx/>
              <a:buNone/>
            </a:pPr>
            <a:r>
              <a:rPr lang="en-US" sz="2400" dirty="0" smtClean="0"/>
              <a:t>Step 2</a:t>
            </a:r>
            <a:r>
              <a:rPr lang="ru-RU" sz="2400" dirty="0" smtClean="0"/>
              <a:t>: </a:t>
            </a:r>
            <a:r>
              <a:rPr lang="en-US" sz="2400" dirty="0" smtClean="0"/>
              <a:t>Conversion of disaggregated and balanced tables into </a:t>
            </a:r>
          </a:p>
          <a:p>
            <a:pPr marL="341313" indent="0">
              <a:buFontTx/>
              <a:buNone/>
            </a:pPr>
            <a:r>
              <a:rPr lang="en-US" sz="2400" dirty="0" smtClean="0"/>
              <a:t>the NACE rev.1/CPA using </a:t>
            </a:r>
            <a:r>
              <a:rPr lang="en-GB" sz="2400" dirty="0" smtClean="0"/>
              <a:t>transformation matrices </a:t>
            </a:r>
          </a:p>
          <a:p>
            <a:pPr marL="341313" indent="0">
              <a:buFontTx/>
              <a:buNone/>
            </a:pPr>
            <a:endParaRPr lang="en-US" dirty="0" smtClean="0"/>
          </a:p>
        </p:txBody>
      </p:sp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8534400" y="6507163"/>
            <a:ext cx="609600" cy="350837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A80C5237-7F2D-4FB6-A4D4-A704128D7FD1}" type="slidenum">
              <a:rPr lang="ru-RU" sz="1400">
                <a:ea typeface="+mn-ea"/>
              </a:rPr>
              <a:pPr algn="r">
                <a:defRPr/>
              </a:pPr>
              <a:t>11</a:t>
            </a:fld>
            <a:endParaRPr lang="ru-RU" sz="140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ru-RU"/>
              <a:t>Moscow, </a:t>
            </a:r>
            <a:r>
              <a:rPr lang="ru-RU" altLang="ru-RU"/>
              <a:t>201</a:t>
            </a:r>
            <a:r>
              <a:rPr lang="en-US" altLang="ru-RU"/>
              <a:t>5</a:t>
            </a:r>
            <a:endParaRPr lang="ru-RU" altLang="ru-RU"/>
          </a:p>
        </p:txBody>
      </p:sp>
      <p:sp>
        <p:nvSpPr>
          <p:cNvPr id="12291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ru-RU" altLang="ru-RU" sz="1400" dirty="0" smtClean="0">
                <a:solidFill>
                  <a:schemeClr val="accent2"/>
                </a:solidFill>
              </a:rPr>
              <a:t/>
            </a:r>
            <a:br>
              <a:rPr lang="ru-RU" altLang="ru-RU" sz="1400" dirty="0" smtClean="0">
                <a:solidFill>
                  <a:schemeClr val="accent2"/>
                </a:solidFill>
              </a:rPr>
            </a:br>
            <a:r>
              <a:rPr lang="ru-RU" sz="3200" dirty="0" smtClean="0">
                <a:solidFill>
                  <a:schemeClr val="accent2"/>
                </a:solidFill>
              </a:rPr>
              <a:t/>
            </a:r>
            <a:br>
              <a:rPr lang="ru-RU" sz="3200" dirty="0" smtClean="0">
                <a:solidFill>
                  <a:schemeClr val="accent2"/>
                </a:solidFill>
              </a:rPr>
            </a:br>
            <a:r>
              <a:rPr lang="ru-RU" sz="3200" dirty="0" smtClean="0">
                <a:solidFill>
                  <a:schemeClr val="accent2"/>
                </a:solidFill>
              </a:rPr>
              <a:t>1</a:t>
            </a:r>
            <a:r>
              <a:rPr lang="en-US" sz="3200" dirty="0" smtClean="0">
                <a:solidFill>
                  <a:schemeClr val="accent2"/>
                </a:solidFill>
              </a:rPr>
              <a:t>1</a:t>
            </a:r>
            <a:r>
              <a:rPr lang="ru-RU" sz="3200" dirty="0" smtClean="0">
                <a:solidFill>
                  <a:schemeClr val="accent2"/>
                </a:solidFill>
              </a:rPr>
              <a:t>. </a:t>
            </a:r>
            <a:r>
              <a:rPr lang="en-US" sz="3200" dirty="0" smtClean="0">
                <a:solidFill>
                  <a:schemeClr val="accent2"/>
                </a:solidFill>
              </a:rPr>
              <a:t>Disaggregation </a:t>
            </a:r>
            <a:r>
              <a:rPr lang="en-US" sz="3200" dirty="0">
                <a:solidFill>
                  <a:schemeClr val="accent2"/>
                </a:solidFill>
              </a:rPr>
              <a:t>of detailed use table at purchasers’ prices </a:t>
            </a:r>
            <a:r>
              <a:rPr lang="ru-RU" sz="3200" dirty="0" smtClean="0">
                <a:solidFill>
                  <a:schemeClr val="accent2"/>
                </a:solidFill>
              </a:rPr>
              <a:t/>
            </a:r>
            <a:br>
              <a:rPr lang="ru-RU" sz="3200" dirty="0" smtClean="0">
                <a:solidFill>
                  <a:schemeClr val="accent2"/>
                </a:solidFill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ru-RU" altLang="ru-RU" sz="3200" dirty="0" smtClean="0">
              <a:solidFill>
                <a:schemeClr val="accent2"/>
              </a:solidFill>
            </a:endParaRPr>
          </a:p>
        </p:txBody>
      </p:sp>
      <p:sp>
        <p:nvSpPr>
          <p:cNvPr id="7172" name="Rectangle 3"/>
          <p:cNvSpPr>
            <a:spLocks noGrp="1"/>
          </p:cNvSpPr>
          <p:nvPr>
            <p:ph type="body" idx="1"/>
          </p:nvPr>
        </p:nvSpPr>
        <p:spPr>
          <a:xfrm>
            <a:off x="0" y="952500"/>
            <a:ext cx="9144000" cy="5092699"/>
          </a:xfrm>
        </p:spPr>
        <p:txBody>
          <a:bodyPr/>
          <a:lstStyle/>
          <a:p>
            <a:pPr marL="341313" indent="0">
              <a:buNone/>
            </a:pPr>
            <a:r>
              <a:rPr lang="en-US" altLang="ru-RU" sz="2400" dirty="0" smtClean="0"/>
              <a:t>Data: detailed (95 x 115) use tables </a:t>
            </a:r>
            <a:r>
              <a:rPr lang="en-US" sz="2400" dirty="0" smtClean="0"/>
              <a:t>at purchasers’ prices, row and column totals for use tables at basic prices and all valuation tables, aggregated data  for all five tables (in the form of 25 x 25 tables).</a:t>
            </a:r>
            <a:endParaRPr lang="ru-RU" sz="2400" dirty="0" smtClean="0"/>
          </a:p>
          <a:p>
            <a:pPr marL="341313" indent="0">
              <a:buNone/>
            </a:pPr>
            <a:r>
              <a:rPr lang="en-US" altLang="ru-RU" sz="2400" dirty="0" smtClean="0">
                <a:cs typeface="Arial" pitchFamily="34" charset="0"/>
              </a:rPr>
              <a:t>Problem: to construct the five tables at the detailed level</a:t>
            </a:r>
            <a:endParaRPr lang="ru-RU" altLang="ru-RU" sz="2400" dirty="0" smtClean="0">
              <a:cs typeface="Arial" pitchFamily="34" charset="0"/>
            </a:endParaRPr>
          </a:p>
          <a:p>
            <a:pPr marL="341313" indent="0">
              <a:buFontTx/>
              <a:buNone/>
            </a:pPr>
            <a:r>
              <a:rPr lang="en-US" sz="2400" dirty="0" smtClean="0"/>
              <a:t>Solution: a 4-proportional balancing (using GRAS algorithm in the version of </a:t>
            </a:r>
            <a:r>
              <a:rPr lang="en-US" sz="2400" dirty="0" err="1" smtClean="0"/>
              <a:t>Lenzen</a:t>
            </a:r>
            <a:r>
              <a:rPr lang="en-US" sz="2400" dirty="0" smtClean="0"/>
              <a:t> et al., 2009) of a 3D table of size 5 x 95 x 115 based on expert approximations of all 5 tables as benchmarks</a:t>
            </a:r>
          </a:p>
          <a:p>
            <a:pPr marL="341313" indent="0">
              <a:buFontTx/>
              <a:buNone/>
            </a:pPr>
            <a:endParaRPr lang="en-US" dirty="0" smtClean="0"/>
          </a:p>
        </p:txBody>
      </p:sp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8534400" y="6507163"/>
            <a:ext cx="609600" cy="350837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A80C5237-7F2D-4FB6-A4D4-A704128D7FD1}" type="slidenum">
              <a:rPr lang="ru-RU" sz="1400">
                <a:ea typeface="+mn-ea"/>
              </a:rPr>
              <a:pPr algn="r">
                <a:defRPr/>
              </a:pPr>
              <a:t>12</a:t>
            </a:fld>
            <a:endParaRPr lang="ru-RU" sz="140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 txBox="1">
            <a:spLocks noGrp="1" noChangeArrowheads="1"/>
          </p:cNvSpPr>
          <p:nvPr/>
        </p:nvSpPr>
        <p:spPr bwMode="auto">
          <a:xfrm>
            <a:off x="457200" y="6376988"/>
            <a:ext cx="343852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ru-RU" sz="1200">
                <a:solidFill>
                  <a:srgbClr val="FFFFFF"/>
                </a:solidFill>
                <a:latin typeface="Calibri" pitchFamily="34" charset="0"/>
              </a:rPr>
              <a:t>Moscow, </a:t>
            </a:r>
            <a:r>
              <a:rPr lang="ru-RU" altLang="ru-RU" sz="1200">
                <a:solidFill>
                  <a:srgbClr val="FFFFFF"/>
                </a:solidFill>
                <a:latin typeface="Calibri" pitchFamily="34" charset="0"/>
              </a:rPr>
              <a:t>201</a:t>
            </a:r>
            <a:r>
              <a:rPr lang="en-US" altLang="ru-RU" sz="1200">
                <a:solidFill>
                  <a:srgbClr val="FFFFFF"/>
                </a:solidFill>
                <a:latin typeface="Calibri" pitchFamily="34" charset="0"/>
              </a:rPr>
              <a:t>5</a:t>
            </a:r>
            <a:endParaRPr lang="ru-RU" altLang="ru-RU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9635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96925"/>
          </a:xfrm>
        </p:spPr>
        <p:txBody>
          <a:bodyPr/>
          <a:lstStyle/>
          <a:p>
            <a:pPr algn="l"/>
            <a:r>
              <a:rPr lang="ru-RU" altLang="ru-RU" sz="3200" dirty="0" smtClean="0">
                <a:solidFill>
                  <a:schemeClr val="accent2"/>
                </a:solidFill>
              </a:rPr>
              <a:t>1</a:t>
            </a:r>
            <a:r>
              <a:rPr lang="en-US" altLang="ru-RU" sz="3200" dirty="0" smtClean="0">
                <a:solidFill>
                  <a:schemeClr val="accent2"/>
                </a:solidFill>
              </a:rPr>
              <a:t>2. Information</a:t>
            </a:r>
            <a:r>
              <a:rPr lang="ru-RU" altLang="ru-RU" sz="3200" dirty="0" smtClean="0">
                <a:solidFill>
                  <a:schemeClr val="accent2"/>
                </a:solidFill>
              </a:rPr>
              <a:t> </a:t>
            </a:r>
            <a:r>
              <a:rPr lang="en-US" altLang="ru-RU" sz="3200" dirty="0" smtClean="0">
                <a:solidFill>
                  <a:schemeClr val="accent2"/>
                </a:solidFill>
              </a:rPr>
              <a:t>for constructing time series of </a:t>
            </a:r>
            <a:r>
              <a:rPr lang="ru-RU" altLang="ru-RU" sz="3200" dirty="0" err="1" smtClean="0">
                <a:solidFill>
                  <a:schemeClr val="accent2"/>
                </a:solidFill>
              </a:rPr>
              <a:t>u</a:t>
            </a:r>
            <a:r>
              <a:rPr lang="en-US" altLang="ru-RU" sz="3200" dirty="0" smtClean="0">
                <a:solidFill>
                  <a:schemeClr val="accent2"/>
                </a:solidFill>
              </a:rPr>
              <a:t>se tables at basic prices and valuation matrices</a:t>
            </a:r>
            <a:endParaRPr lang="ru-RU" altLang="ru-RU" sz="3200" dirty="0" smtClean="0">
              <a:solidFill>
                <a:schemeClr val="accent2"/>
              </a:solidFill>
            </a:endParaRPr>
          </a:p>
        </p:txBody>
      </p:sp>
      <p:sp>
        <p:nvSpPr>
          <p:cNvPr id="7172" name="Rectangle 3"/>
          <p:cNvSpPr>
            <a:spLocks noGrp="1"/>
          </p:cNvSpPr>
          <p:nvPr>
            <p:ph type="body" idx="4294967295"/>
          </p:nvPr>
        </p:nvSpPr>
        <p:spPr>
          <a:xfrm>
            <a:off x="0" y="906463"/>
            <a:ext cx="9144000" cy="5362575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25"/>
              </a:spcBef>
              <a:buFontTx/>
              <a:buNone/>
            </a:pPr>
            <a:r>
              <a:rPr lang="en-US" altLang="ru-RU" sz="2000" dirty="0" smtClean="0"/>
              <a:t>		</a:t>
            </a:r>
          </a:p>
          <a:p>
            <a:pPr marL="341313" indent="-341313">
              <a:lnSpc>
                <a:spcPct val="80000"/>
              </a:lnSpc>
              <a:spcBef>
                <a:spcPts val="25"/>
              </a:spcBef>
            </a:pPr>
            <a:r>
              <a:rPr lang="en-US" altLang="ru-RU" sz="2400" dirty="0" smtClean="0"/>
              <a:t>Production accounts for 69 types of activity and </a:t>
            </a:r>
            <a:r>
              <a:rPr lang="en-US" altLang="ru-RU" sz="2400" dirty="0" smtClean="0">
                <a:cs typeface="Arial" pitchFamily="34" charset="0"/>
              </a:rPr>
              <a:t>expenditure approach GDP</a:t>
            </a:r>
          </a:p>
          <a:p>
            <a:pPr marL="341313" indent="-341313">
              <a:lnSpc>
                <a:spcPct val="80000"/>
              </a:lnSpc>
              <a:spcBef>
                <a:spcPts val="25"/>
              </a:spcBef>
            </a:pPr>
            <a:r>
              <a:rPr lang="en-US" altLang="ru-RU" sz="2400" dirty="0" smtClean="0"/>
              <a:t>Unpublished detailed production matrices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i</a:t>
            </a:r>
            <a:r>
              <a:rPr lang="en-US" altLang="ru-RU" sz="2400" dirty="0" smtClean="0"/>
              <a:t>n the NA</a:t>
            </a:r>
            <a:r>
              <a:rPr lang="ru-RU" altLang="ru-RU" sz="2400" dirty="0" smtClean="0"/>
              <a:t>C</a:t>
            </a:r>
            <a:r>
              <a:rPr lang="en-US" altLang="ru-RU" sz="2400" dirty="0" smtClean="0"/>
              <a:t>E rev.1</a:t>
            </a:r>
          </a:p>
          <a:p>
            <a:pPr marL="341313" indent="-341313">
              <a:lnSpc>
                <a:spcPct val="80000"/>
              </a:lnSpc>
            </a:pPr>
            <a:r>
              <a:rPr lang="en-US" altLang="ru-RU" sz="2400" dirty="0" smtClean="0"/>
              <a:t>Export and import data in the detailed nomenclature from Federal Customs Service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a</a:t>
            </a:r>
            <a:r>
              <a:rPr lang="en-US" altLang="ru-RU" sz="2400" dirty="0" err="1" smtClean="0"/>
              <a:t>nd</a:t>
            </a:r>
            <a:r>
              <a:rPr lang="en-US" altLang="ru-RU" sz="2400" dirty="0" smtClean="0"/>
              <a:t> the Bank of Russia</a:t>
            </a:r>
          </a:p>
          <a:p>
            <a:pPr marL="341313" indent="-341313">
              <a:lnSpc>
                <a:spcPct val="80000"/>
              </a:lnSpc>
            </a:pPr>
            <a:r>
              <a:rPr lang="en-US" altLang="ru-RU" sz="2400" dirty="0" smtClean="0"/>
              <a:t>Converted use tables at basic pr</a:t>
            </a:r>
            <a:r>
              <a:rPr lang="ru-RU" altLang="ru-RU" sz="2400" dirty="0" err="1" smtClean="0"/>
              <a:t>i</a:t>
            </a:r>
            <a:r>
              <a:rPr lang="en-US" altLang="ru-RU" sz="2400" dirty="0" err="1" smtClean="0"/>
              <a:t>ces</a:t>
            </a:r>
            <a:r>
              <a:rPr lang="en-US" altLang="ru-RU" sz="2400" dirty="0" smtClean="0"/>
              <a:t> and valuation matrices for 2003</a:t>
            </a:r>
          </a:p>
          <a:p>
            <a:pPr marL="341313" indent="-341313">
              <a:lnSpc>
                <a:spcPct val="80000"/>
              </a:lnSpc>
              <a:buFontTx/>
              <a:buNone/>
            </a:pPr>
            <a:endParaRPr lang="en-US" altLang="ru-RU" sz="2400" dirty="0" smtClean="0"/>
          </a:p>
          <a:p>
            <a:pPr marL="341313" indent="-341313">
              <a:lnSpc>
                <a:spcPct val="80000"/>
              </a:lnSpc>
              <a:spcBef>
                <a:spcPts val="25"/>
              </a:spcBef>
              <a:buFontTx/>
              <a:buNone/>
            </a:pPr>
            <a:endParaRPr lang="en-US" altLang="ru-RU" sz="2800" dirty="0" smtClean="0"/>
          </a:p>
          <a:p>
            <a:pPr marL="341313" indent="-341313">
              <a:lnSpc>
                <a:spcPct val="80000"/>
              </a:lnSpc>
              <a:spcBef>
                <a:spcPts val="25"/>
              </a:spcBef>
              <a:buFontTx/>
              <a:buNone/>
            </a:pPr>
            <a:r>
              <a:rPr lang="en-US" altLang="ru-RU" sz="1800" dirty="0" smtClean="0">
                <a:solidFill>
                  <a:schemeClr val="accent2"/>
                </a:solidFill>
                <a:cs typeface="Arial" pitchFamily="34" charset="0"/>
              </a:rPr>
              <a:t>	</a:t>
            </a:r>
          </a:p>
        </p:txBody>
      </p:sp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8712200" y="6507163"/>
            <a:ext cx="431800" cy="350837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397D073D-A561-4BC3-9D86-41CD0E7BDF80}" type="slidenum">
              <a:rPr lang="ru-RU" sz="1400">
                <a:ea typeface="+mn-ea"/>
              </a:rPr>
              <a:pPr algn="r">
                <a:defRPr/>
              </a:pPr>
              <a:t>13</a:t>
            </a:fld>
            <a:endParaRPr lang="ru-RU" sz="140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 txBox="1">
            <a:spLocks noGrp="1" noChangeArrowheads="1"/>
          </p:cNvSpPr>
          <p:nvPr/>
        </p:nvSpPr>
        <p:spPr bwMode="auto">
          <a:xfrm>
            <a:off x="457200" y="6376988"/>
            <a:ext cx="343852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ru-RU" sz="1200">
                <a:solidFill>
                  <a:srgbClr val="FFFFFF"/>
                </a:solidFill>
                <a:latin typeface="Calibri" pitchFamily="34" charset="0"/>
              </a:rPr>
              <a:t>Moscow, </a:t>
            </a:r>
            <a:r>
              <a:rPr lang="ru-RU" altLang="ru-RU" sz="1200">
                <a:solidFill>
                  <a:srgbClr val="FFFFFF"/>
                </a:solidFill>
                <a:latin typeface="Calibri" pitchFamily="34" charset="0"/>
              </a:rPr>
              <a:t>201</a:t>
            </a:r>
            <a:r>
              <a:rPr lang="en-US" altLang="ru-RU" sz="1200">
                <a:solidFill>
                  <a:srgbClr val="FFFFFF"/>
                </a:solidFill>
                <a:latin typeface="Calibri" pitchFamily="34" charset="0"/>
              </a:rPr>
              <a:t>5</a:t>
            </a:r>
            <a:endParaRPr lang="ru-RU" altLang="ru-RU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1683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46125"/>
          </a:xfrm>
        </p:spPr>
        <p:txBody>
          <a:bodyPr/>
          <a:lstStyle/>
          <a:p>
            <a:pPr algn="l"/>
            <a:r>
              <a:rPr lang="ru-RU" altLang="ru-RU" sz="2400" dirty="0" smtClean="0">
                <a:solidFill>
                  <a:schemeClr val="accent2"/>
                </a:solidFill>
              </a:rPr>
              <a:t>1</a:t>
            </a:r>
            <a:r>
              <a:rPr lang="en-US" altLang="ru-RU" sz="2400" dirty="0" smtClean="0">
                <a:solidFill>
                  <a:schemeClr val="accent2"/>
                </a:solidFill>
              </a:rPr>
              <a:t>3</a:t>
            </a:r>
            <a:r>
              <a:rPr lang="ru-RU" altLang="ru-RU" sz="2400" dirty="0" smtClean="0">
                <a:solidFill>
                  <a:schemeClr val="accent2"/>
                </a:solidFill>
              </a:rPr>
              <a:t>. </a:t>
            </a:r>
            <a:r>
              <a:rPr lang="ru-RU" altLang="ru-RU" sz="2400" dirty="0" err="1" smtClean="0">
                <a:solidFill>
                  <a:schemeClr val="accent2"/>
                </a:solidFill>
              </a:rPr>
              <a:t>Construction</a:t>
            </a:r>
            <a:r>
              <a:rPr lang="en-US" altLang="ru-RU" sz="2400" dirty="0" smtClean="0">
                <a:solidFill>
                  <a:schemeClr val="accent2"/>
                </a:solidFill>
              </a:rPr>
              <a:t> of time series </a:t>
            </a:r>
            <a:r>
              <a:rPr lang="ru-RU" altLang="ru-RU" sz="2400" dirty="0" err="1" smtClean="0">
                <a:solidFill>
                  <a:schemeClr val="accent2"/>
                </a:solidFill>
              </a:rPr>
              <a:t>of</a:t>
            </a:r>
            <a:r>
              <a:rPr lang="ru-RU" altLang="ru-RU" sz="2400" dirty="0" smtClean="0">
                <a:solidFill>
                  <a:schemeClr val="accent2"/>
                </a:solidFill>
              </a:rPr>
              <a:t> u</a:t>
            </a:r>
            <a:r>
              <a:rPr lang="en-US" altLang="ru-RU" sz="2400" dirty="0" smtClean="0">
                <a:solidFill>
                  <a:schemeClr val="accent2"/>
                </a:solidFill>
              </a:rPr>
              <a:t>se tables at basic prices and </a:t>
            </a:r>
            <a:r>
              <a:rPr lang="ru-RU" altLang="ru-RU" sz="2400" dirty="0" smtClean="0">
                <a:solidFill>
                  <a:schemeClr val="accent2"/>
                </a:solidFill>
              </a:rPr>
              <a:t>v</a:t>
            </a:r>
            <a:r>
              <a:rPr lang="en-US" altLang="ru-RU" sz="2400" dirty="0" err="1" smtClean="0">
                <a:solidFill>
                  <a:schemeClr val="accent2"/>
                </a:solidFill>
              </a:rPr>
              <a:t>aluation</a:t>
            </a:r>
            <a:r>
              <a:rPr lang="en-US" altLang="ru-RU" sz="2400" dirty="0" smtClean="0">
                <a:solidFill>
                  <a:schemeClr val="accent2"/>
                </a:solidFill>
              </a:rPr>
              <a:t> matrices (example for 2004)</a:t>
            </a:r>
            <a:endParaRPr lang="ru-RU" altLang="ru-RU" sz="2400" dirty="0" smtClean="0">
              <a:solidFill>
                <a:schemeClr val="accent2"/>
              </a:solidFill>
            </a:endParaRPr>
          </a:p>
        </p:txBody>
      </p:sp>
      <p:sp>
        <p:nvSpPr>
          <p:cNvPr id="7172" name="Rectangle 3"/>
          <p:cNvSpPr>
            <a:spLocks noGrp="1"/>
          </p:cNvSpPr>
          <p:nvPr>
            <p:ph type="body" idx="4294967295"/>
          </p:nvPr>
        </p:nvSpPr>
        <p:spPr>
          <a:xfrm>
            <a:off x="0" y="868363"/>
            <a:ext cx="9144000" cy="5362575"/>
          </a:xfrm>
        </p:spPr>
        <p:txBody>
          <a:bodyPr/>
          <a:lstStyle/>
          <a:p>
            <a:pPr marL="341313" indent="-341313">
              <a:spcBef>
                <a:spcPts val="25"/>
              </a:spcBef>
              <a:buFontTx/>
              <a:buNone/>
            </a:pPr>
            <a:r>
              <a:rPr lang="en-US" altLang="ru-RU" sz="2400" smtClean="0"/>
              <a:t>		</a:t>
            </a:r>
          </a:p>
          <a:p>
            <a:pPr marL="341313" indent="-341313">
              <a:spcBef>
                <a:spcPts val="25"/>
              </a:spcBef>
              <a:buFontTx/>
              <a:buNone/>
            </a:pPr>
            <a:endParaRPr lang="en-US" altLang="ru-RU" smtClean="0"/>
          </a:p>
          <a:p>
            <a:pPr marL="341313" indent="-341313">
              <a:spcBef>
                <a:spcPts val="25"/>
              </a:spcBef>
              <a:buFontTx/>
              <a:buNone/>
            </a:pPr>
            <a:r>
              <a:rPr lang="en-US" altLang="ru-RU" sz="2000" smtClean="0">
                <a:solidFill>
                  <a:schemeClr val="accent2"/>
                </a:solidFill>
                <a:cs typeface="Arial" pitchFamily="34" charset="0"/>
              </a:rPr>
              <a:t>	</a:t>
            </a:r>
          </a:p>
        </p:txBody>
      </p:sp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8712200" y="6507163"/>
            <a:ext cx="431800" cy="350837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F1A6110F-4979-4A89-AB11-8D75D09D4C98}" type="slidenum">
              <a:rPr lang="ru-RU" sz="1400">
                <a:ea typeface="+mn-ea"/>
              </a:rPr>
              <a:pPr algn="r">
                <a:defRPr/>
              </a:pPr>
              <a:t>14</a:t>
            </a:fld>
            <a:endParaRPr lang="ru-RU" sz="1400">
              <a:ea typeface="+mn-ea"/>
            </a:endParaRP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6630988" y="1117600"/>
            <a:ext cx="2066925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altLang="ru-RU" sz="1800">
              <a:solidFill>
                <a:schemeClr val="accent2"/>
              </a:solidFill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ru-RU" sz="1800">
                <a:solidFill>
                  <a:schemeClr val="accent2"/>
                </a:solidFill>
              </a:rPr>
              <a:t>A - use table of domestically produced goods at basic prices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ru-RU" sz="1800">
                <a:solidFill>
                  <a:schemeClr val="accent2"/>
                </a:solidFill>
              </a:rPr>
              <a:t>B - </a:t>
            </a:r>
            <a:r>
              <a:rPr lang="ru-RU" altLang="ru-RU" sz="1800">
                <a:solidFill>
                  <a:schemeClr val="accent2"/>
                </a:solidFill>
              </a:rPr>
              <a:t>u</a:t>
            </a:r>
            <a:r>
              <a:rPr lang="en-US" altLang="ru-RU" sz="1800">
                <a:solidFill>
                  <a:schemeClr val="accent2"/>
                </a:solidFill>
              </a:rPr>
              <a:t>se table of imports at basic prices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ru-RU" sz="1800">
                <a:solidFill>
                  <a:schemeClr val="accent2"/>
                </a:solidFill>
              </a:rPr>
              <a:t>C - table of transport margins 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ru-RU" sz="1800">
                <a:solidFill>
                  <a:schemeClr val="accent2"/>
                </a:solidFill>
              </a:rPr>
              <a:t>D - table of trade margins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altLang="ru-RU" sz="1800">
                <a:solidFill>
                  <a:schemeClr val="accent2"/>
                </a:solidFill>
              </a:rPr>
              <a:t>E - table of net taxes on products</a:t>
            </a:r>
            <a:r>
              <a:rPr lang="ru-RU" altLang="ru-RU" sz="1800">
                <a:solidFill>
                  <a:schemeClr val="accent2"/>
                </a:solidFill>
              </a:rPr>
              <a:t> </a:t>
            </a:r>
          </a:p>
        </p:txBody>
      </p:sp>
      <p:pic>
        <p:nvPicPr>
          <p:cNvPr id="71687" name="Picture 4" descr="2014-07-02 18-17-03 Скриншот экра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400" y="711200"/>
            <a:ext cx="6049963" cy="55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 txBox="1">
            <a:spLocks noGrp="1" noChangeArrowheads="1"/>
          </p:cNvSpPr>
          <p:nvPr/>
        </p:nvSpPr>
        <p:spPr bwMode="auto">
          <a:xfrm>
            <a:off x="457200" y="6376988"/>
            <a:ext cx="343852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ru-RU" sz="1200">
                <a:solidFill>
                  <a:srgbClr val="FFFFFF"/>
                </a:solidFill>
                <a:latin typeface="Calibri" pitchFamily="34" charset="0"/>
              </a:rPr>
              <a:t>Moscow, </a:t>
            </a:r>
            <a:r>
              <a:rPr lang="ru-RU" altLang="ru-RU" sz="1200">
                <a:solidFill>
                  <a:srgbClr val="FFFFFF"/>
                </a:solidFill>
                <a:latin typeface="Calibri" pitchFamily="34" charset="0"/>
              </a:rPr>
              <a:t>201</a:t>
            </a:r>
            <a:r>
              <a:rPr lang="en-US" altLang="ru-RU" sz="1200">
                <a:solidFill>
                  <a:srgbClr val="FFFFFF"/>
                </a:solidFill>
                <a:latin typeface="Calibri" pitchFamily="34" charset="0"/>
              </a:rPr>
              <a:t>5</a:t>
            </a:r>
            <a:endParaRPr lang="ru-RU" altLang="ru-RU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5779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98525"/>
          </a:xfrm>
        </p:spPr>
        <p:txBody>
          <a:bodyPr/>
          <a:lstStyle/>
          <a:p>
            <a:pPr algn="l"/>
            <a:r>
              <a:rPr lang="en-US" altLang="ru-RU" sz="3200" dirty="0" smtClean="0">
                <a:solidFill>
                  <a:schemeClr val="accent2"/>
                </a:solidFill>
              </a:rPr>
              <a:t>14. Features of methodological approach for constructing time series</a:t>
            </a:r>
            <a:endParaRPr lang="ru-RU" altLang="ru-RU" sz="3200" dirty="0" smtClean="0">
              <a:solidFill>
                <a:schemeClr val="accent2"/>
              </a:solidFill>
            </a:endParaRPr>
          </a:p>
        </p:txBody>
      </p:sp>
      <p:sp>
        <p:nvSpPr>
          <p:cNvPr id="7172" name="Rectangle 3"/>
          <p:cNvSpPr>
            <a:spLocks noGrp="1"/>
          </p:cNvSpPr>
          <p:nvPr>
            <p:ph type="body" idx="4294967295"/>
          </p:nvPr>
        </p:nvSpPr>
        <p:spPr>
          <a:xfrm>
            <a:off x="0" y="995363"/>
            <a:ext cx="9144000" cy="5146675"/>
          </a:xfrm>
        </p:spPr>
        <p:txBody>
          <a:bodyPr/>
          <a:lstStyle/>
          <a:p>
            <a:pPr marL="341313" indent="-341313"/>
            <a:r>
              <a:rPr lang="en-US" altLang="ru-RU" sz="2400" dirty="0" smtClean="0"/>
              <a:t>Application of RAS method and data for 2003 to calculate column totals for</a:t>
            </a:r>
            <a:r>
              <a:rPr lang="ru-RU" altLang="ru-RU" sz="2400" dirty="0" smtClean="0"/>
              <a:t> </a:t>
            </a:r>
            <a:r>
              <a:rPr lang="en-US" altLang="ru-RU" sz="2400" dirty="0" smtClean="0"/>
              <a:t>matrices of intermediate consumption and final demand of each of </a:t>
            </a:r>
            <a:r>
              <a:rPr lang="en-US" altLang="ru-RU" sz="2400" dirty="0" err="1" smtClean="0"/>
              <a:t>fi</a:t>
            </a:r>
            <a:r>
              <a:rPr lang="ru-RU" altLang="ru-RU" sz="2400" dirty="0" err="1" smtClean="0"/>
              <a:t>v</a:t>
            </a:r>
            <a:r>
              <a:rPr lang="en-US" altLang="ru-RU" sz="2400" dirty="0" smtClean="0"/>
              <a:t>e tables </a:t>
            </a:r>
            <a:endParaRPr lang="ru-RU" altLang="ru-RU" sz="2400" dirty="0" smtClean="0"/>
          </a:p>
          <a:p>
            <a:pPr marL="341313" indent="-341313"/>
            <a:r>
              <a:rPr lang="ru-RU" altLang="ru-RU" sz="2400" dirty="0" smtClean="0"/>
              <a:t>R</a:t>
            </a:r>
            <a:r>
              <a:rPr lang="en-US" altLang="ru-RU" sz="2400" dirty="0" err="1" smtClean="0"/>
              <a:t>ow</a:t>
            </a:r>
            <a:r>
              <a:rPr lang="en-US" altLang="ru-RU" sz="2400" dirty="0" smtClean="0"/>
              <a:t> totals of valuation matrices were calculated expertly</a:t>
            </a:r>
          </a:p>
          <a:p>
            <a:pPr marL="341313" indent="-341313"/>
            <a:r>
              <a:rPr lang="ru-RU" altLang="ru-RU" sz="2400" dirty="0" smtClean="0"/>
              <a:t>S</a:t>
            </a:r>
            <a:r>
              <a:rPr lang="en-US" altLang="ru-RU" sz="2400" dirty="0" err="1" smtClean="0"/>
              <a:t>ome</a:t>
            </a:r>
            <a:r>
              <a:rPr lang="ru-RU" altLang="ru-RU" sz="2400" dirty="0" smtClean="0"/>
              <a:t> </a:t>
            </a:r>
            <a:r>
              <a:rPr lang="en-US" altLang="ru-RU" sz="2400" dirty="0" smtClean="0"/>
              <a:t>figures were defined exogenously</a:t>
            </a:r>
            <a:r>
              <a:rPr lang="ru-RU" altLang="ru-RU" sz="2400" dirty="0" smtClean="0"/>
              <a:t> </a:t>
            </a:r>
            <a:r>
              <a:rPr lang="en-US" altLang="ru-RU" sz="2400" dirty="0" smtClean="0"/>
              <a:t>for table of net taxes (due to the </a:t>
            </a:r>
            <a:r>
              <a:rPr lang="ru-RU" altLang="ru-RU" sz="2400" dirty="0" err="1" smtClean="0"/>
              <a:t>annual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changes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in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the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tax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and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customs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legislation</a:t>
            </a:r>
            <a:r>
              <a:rPr lang="en-US" altLang="ru-RU" sz="2400" dirty="0" smtClean="0"/>
              <a:t>)</a:t>
            </a:r>
          </a:p>
          <a:p>
            <a:pPr marL="341313" indent="-341313"/>
            <a:r>
              <a:rPr lang="ru-RU" altLang="ru-RU" sz="2400" dirty="0" smtClean="0"/>
              <a:t>A</a:t>
            </a:r>
            <a:r>
              <a:rPr lang="en-US" altLang="ru-RU" sz="2400" dirty="0" err="1" smtClean="0"/>
              <a:t>pplication</a:t>
            </a:r>
            <a:r>
              <a:rPr lang="en-US" altLang="ru-RU" sz="2400" dirty="0" smtClean="0"/>
              <a:t> of RAS method to calc</a:t>
            </a:r>
            <a:r>
              <a:rPr lang="ru-RU" altLang="ru-RU" sz="2400" dirty="0" err="1" smtClean="0"/>
              <a:t>u</a:t>
            </a:r>
            <a:r>
              <a:rPr lang="en-US" altLang="ru-RU" sz="2400" dirty="0" smtClean="0"/>
              <a:t>late rectangular matrices (for intermediate consumption and final demand</a:t>
            </a:r>
            <a:r>
              <a:rPr lang="ru-RU" altLang="ru-RU" sz="2400" dirty="0" smtClean="0"/>
              <a:t>)</a:t>
            </a:r>
            <a:r>
              <a:rPr lang="en-US" altLang="ru-RU" sz="2400" dirty="0" smtClean="0"/>
              <a:t> </a:t>
            </a:r>
            <a:r>
              <a:rPr lang="ru-RU" altLang="ru-RU" sz="2400" dirty="0" err="1" smtClean="0"/>
              <a:t>o</a:t>
            </a:r>
            <a:r>
              <a:rPr lang="en-US" altLang="ru-RU" sz="2400" dirty="0" smtClean="0"/>
              <a:t>f each of five tables for subsequent years</a:t>
            </a:r>
          </a:p>
          <a:p>
            <a:pPr marL="341313" indent="-341313">
              <a:buFontTx/>
              <a:buNone/>
            </a:pPr>
            <a:endParaRPr lang="en-US" altLang="ru-RU" sz="2800" dirty="0" smtClean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8712200" y="6507163"/>
            <a:ext cx="431800" cy="350837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78F24A3F-1371-4F93-9DD6-96245B5B3B9B}" type="slidenum">
              <a:rPr lang="ru-RU" sz="1400">
                <a:ea typeface="+mn-ea"/>
              </a:rPr>
              <a:pPr algn="r">
                <a:defRPr/>
              </a:pPr>
              <a:t>15</a:t>
            </a:fld>
            <a:endParaRPr lang="ru-RU" sz="140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4"/>
          <p:cNvSpPr txBox="1">
            <a:spLocks noGrp="1" noChangeArrowheads="1"/>
          </p:cNvSpPr>
          <p:nvPr/>
        </p:nvSpPr>
        <p:spPr bwMode="auto">
          <a:xfrm>
            <a:off x="457200" y="6376988"/>
            <a:ext cx="343852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ru-RU" sz="1200">
                <a:solidFill>
                  <a:srgbClr val="FFFFFF"/>
                </a:solidFill>
                <a:latin typeface="Calibri" pitchFamily="34" charset="0"/>
              </a:rPr>
              <a:t>Moscow, </a:t>
            </a:r>
            <a:r>
              <a:rPr lang="ru-RU" altLang="ru-RU" sz="1200">
                <a:solidFill>
                  <a:srgbClr val="FFFFFF"/>
                </a:solidFill>
                <a:latin typeface="Calibri" pitchFamily="34" charset="0"/>
              </a:rPr>
              <a:t>201</a:t>
            </a:r>
            <a:r>
              <a:rPr lang="en-US" altLang="ru-RU" sz="1200">
                <a:solidFill>
                  <a:srgbClr val="FFFFFF"/>
                </a:solidFill>
                <a:latin typeface="Calibri" pitchFamily="34" charset="0"/>
              </a:rPr>
              <a:t>5</a:t>
            </a:r>
            <a:endParaRPr lang="ru-RU" altLang="ru-RU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7827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49325"/>
          </a:xfrm>
        </p:spPr>
        <p:txBody>
          <a:bodyPr/>
          <a:lstStyle/>
          <a:p>
            <a:pPr algn="l"/>
            <a:r>
              <a:rPr lang="en-US" altLang="ru-RU" sz="3200" dirty="0" smtClean="0">
                <a:solidFill>
                  <a:schemeClr val="accent2"/>
                </a:solidFill>
              </a:rPr>
              <a:t>15. </a:t>
            </a:r>
            <a:r>
              <a:rPr lang="en-US" altLang="ru-RU" sz="3200" dirty="0" err="1" smtClean="0">
                <a:solidFill>
                  <a:schemeClr val="accent2"/>
                </a:solidFill>
              </a:rPr>
              <a:t>Deriv</a:t>
            </a:r>
            <a:r>
              <a:rPr lang="ru-RU" altLang="ru-RU" sz="3200" dirty="0" smtClean="0">
                <a:solidFill>
                  <a:schemeClr val="accent2"/>
                </a:solidFill>
              </a:rPr>
              <a:t>i</a:t>
            </a:r>
            <a:r>
              <a:rPr lang="en-US" altLang="ru-RU" sz="3200" dirty="0" smtClean="0">
                <a:solidFill>
                  <a:schemeClr val="accent2"/>
                </a:solidFill>
              </a:rPr>
              <a:t>ng </a:t>
            </a:r>
            <a:r>
              <a:rPr lang="ru-RU" altLang="ru-RU" sz="3200" dirty="0" smtClean="0">
                <a:solidFill>
                  <a:schemeClr val="accent2"/>
                </a:solidFill>
              </a:rPr>
              <a:t>u</a:t>
            </a:r>
            <a:r>
              <a:rPr lang="en-US" altLang="ru-RU" sz="3200" dirty="0" smtClean="0">
                <a:solidFill>
                  <a:schemeClr val="accent2"/>
                </a:solidFill>
              </a:rPr>
              <a:t>se </a:t>
            </a:r>
            <a:r>
              <a:rPr lang="ru-RU" altLang="ru-RU" sz="3200" dirty="0" smtClean="0">
                <a:solidFill>
                  <a:schemeClr val="accent2"/>
                </a:solidFill>
              </a:rPr>
              <a:t>t</a:t>
            </a:r>
            <a:r>
              <a:rPr lang="en-US" altLang="ru-RU" sz="3200" dirty="0" err="1" smtClean="0">
                <a:solidFill>
                  <a:schemeClr val="accent2"/>
                </a:solidFill>
              </a:rPr>
              <a:t>ables</a:t>
            </a:r>
            <a:r>
              <a:rPr lang="en-US" altLang="ru-RU" sz="3200" dirty="0" smtClean="0">
                <a:solidFill>
                  <a:schemeClr val="accent2"/>
                </a:solidFill>
              </a:rPr>
              <a:t> and valuation matrices at constant prices</a:t>
            </a:r>
            <a:endParaRPr lang="ru-RU" altLang="ru-RU" sz="3200" dirty="0" smtClean="0">
              <a:solidFill>
                <a:schemeClr val="accent2"/>
              </a:solidFill>
            </a:endParaRPr>
          </a:p>
        </p:txBody>
      </p:sp>
      <p:sp>
        <p:nvSpPr>
          <p:cNvPr id="7172" name="Rectangle 3"/>
          <p:cNvSpPr>
            <a:spLocks noGrp="1"/>
          </p:cNvSpPr>
          <p:nvPr>
            <p:ph type="body" idx="4294967295"/>
          </p:nvPr>
        </p:nvSpPr>
        <p:spPr>
          <a:xfrm>
            <a:off x="0" y="474663"/>
            <a:ext cx="9144000" cy="5807075"/>
          </a:xfrm>
        </p:spPr>
        <p:txBody>
          <a:bodyPr/>
          <a:lstStyle/>
          <a:p>
            <a:pPr marL="341313" indent="-341313">
              <a:buFontTx/>
              <a:buNone/>
            </a:pPr>
            <a:endParaRPr lang="en-US" altLang="ru-RU" smtClean="0"/>
          </a:p>
          <a:p>
            <a:pPr marL="341313" indent="-341313"/>
            <a:r>
              <a:rPr lang="en-US" altLang="ru-RU" sz="2400" smtClean="0"/>
              <a:t>For goods, the retrospective series of producer price indices in NACE are only for aggregate products</a:t>
            </a:r>
          </a:p>
          <a:p>
            <a:pPr marL="341313" indent="-341313"/>
            <a:r>
              <a:rPr lang="en-US" altLang="ru-RU" sz="2400" smtClean="0"/>
              <a:t>For services, official data is only available for freight tariffs and communication services</a:t>
            </a:r>
          </a:p>
          <a:p>
            <a:pPr marL="341313" indent="-341313">
              <a:buFontTx/>
              <a:buNone/>
            </a:pPr>
            <a:r>
              <a:rPr lang="ru-RU" altLang="ru-RU" sz="2400" smtClean="0">
                <a:solidFill>
                  <a:schemeClr val="accent2"/>
                </a:solidFill>
              </a:rPr>
              <a:t>    </a:t>
            </a:r>
            <a:r>
              <a:rPr lang="en-US" altLang="ru-RU" sz="2400" smtClean="0">
                <a:solidFill>
                  <a:schemeClr val="accent2"/>
                </a:solidFill>
              </a:rPr>
              <a:t>Therefore, we plan to construct deflators for more disaggregated products (using unpublished information)</a:t>
            </a:r>
          </a:p>
          <a:p>
            <a:pPr marL="341313" indent="-341313"/>
            <a:r>
              <a:rPr lang="en-US" altLang="ru-RU" sz="2400" smtClean="0"/>
              <a:t>The application of the same deflator for all uses of product</a:t>
            </a:r>
          </a:p>
          <a:p>
            <a:pPr marL="341313" indent="-341313"/>
            <a:endParaRPr lang="en-US" altLang="ru-RU" sz="2400" smtClean="0"/>
          </a:p>
          <a:p>
            <a:pPr marL="341313" indent="-341313">
              <a:buFontTx/>
              <a:buNone/>
            </a:pPr>
            <a:r>
              <a:rPr lang="en-US" altLang="ru-RU" sz="2400" smtClean="0">
                <a:solidFill>
                  <a:schemeClr val="accent2"/>
                </a:solidFill>
              </a:rPr>
              <a:t>   </a:t>
            </a:r>
            <a:endParaRPr lang="en-US" altLang="ru-RU" sz="2400" smtClean="0"/>
          </a:p>
          <a:p>
            <a:pPr marL="341313" indent="-341313"/>
            <a:endParaRPr lang="en-US" altLang="ru-RU" sz="2800" smtClean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8712200" y="6507163"/>
            <a:ext cx="431800" cy="350837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FBCD791B-3616-4AA6-A783-2F8D4F57E09C}" type="slidenum">
              <a:rPr lang="ru-RU" sz="1400">
                <a:ea typeface="+mn-ea"/>
              </a:rPr>
              <a:pPr algn="r">
                <a:defRPr/>
              </a:pPr>
              <a:t>16</a:t>
            </a:fld>
            <a:endParaRPr lang="ru-RU" sz="140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 txBox="1">
            <a:spLocks noGrp="1" noChangeArrowheads="1"/>
          </p:cNvSpPr>
          <p:nvPr/>
        </p:nvSpPr>
        <p:spPr bwMode="auto">
          <a:xfrm>
            <a:off x="457200" y="6376988"/>
            <a:ext cx="343852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ru-RU" sz="1200">
                <a:solidFill>
                  <a:srgbClr val="FFFFFF"/>
                </a:solidFill>
                <a:latin typeface="Calibri" pitchFamily="34" charset="0"/>
              </a:rPr>
              <a:t>Moscow, </a:t>
            </a:r>
            <a:r>
              <a:rPr lang="ru-RU" altLang="ru-RU" sz="1200">
                <a:solidFill>
                  <a:srgbClr val="FFFFFF"/>
                </a:solidFill>
                <a:latin typeface="Calibri" pitchFamily="34" charset="0"/>
              </a:rPr>
              <a:t>201</a:t>
            </a:r>
            <a:r>
              <a:rPr lang="en-US" altLang="ru-RU" sz="1200">
                <a:solidFill>
                  <a:srgbClr val="FFFFFF"/>
                </a:solidFill>
                <a:latin typeface="Calibri" pitchFamily="34" charset="0"/>
              </a:rPr>
              <a:t>5</a:t>
            </a:r>
            <a:endParaRPr lang="ru-RU" altLang="ru-RU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1923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92125"/>
          </a:xfrm>
        </p:spPr>
        <p:txBody>
          <a:bodyPr/>
          <a:lstStyle/>
          <a:p>
            <a:pPr algn="l"/>
            <a:r>
              <a:rPr lang="en-US" altLang="ru-RU" sz="3200" dirty="0" smtClean="0">
                <a:solidFill>
                  <a:schemeClr val="accent2"/>
                </a:solidFill>
              </a:rPr>
              <a:t>16. Fu</a:t>
            </a:r>
            <a:r>
              <a:rPr lang="ru-RU" altLang="ru-RU" sz="3200" dirty="0" smtClean="0">
                <a:solidFill>
                  <a:schemeClr val="accent2"/>
                </a:solidFill>
              </a:rPr>
              <a:t>r</a:t>
            </a:r>
            <a:r>
              <a:rPr lang="en-US" altLang="ru-RU" sz="3200" dirty="0" err="1" smtClean="0">
                <a:solidFill>
                  <a:schemeClr val="accent2"/>
                </a:solidFill>
              </a:rPr>
              <a:t>ther</a:t>
            </a:r>
            <a:r>
              <a:rPr lang="en-US" altLang="ru-RU" sz="3200" dirty="0" smtClean="0">
                <a:solidFill>
                  <a:schemeClr val="accent2"/>
                </a:solidFill>
              </a:rPr>
              <a:t> work</a:t>
            </a:r>
            <a:endParaRPr lang="ru-RU" altLang="ru-RU" sz="3200" dirty="0" smtClean="0">
              <a:solidFill>
                <a:schemeClr val="accent2"/>
              </a:solidFill>
            </a:endParaRPr>
          </a:p>
        </p:txBody>
      </p:sp>
      <p:sp>
        <p:nvSpPr>
          <p:cNvPr id="7172" name="Rectangle 3"/>
          <p:cNvSpPr>
            <a:spLocks noGrp="1"/>
          </p:cNvSpPr>
          <p:nvPr>
            <p:ph type="body" idx="4294967295"/>
          </p:nvPr>
        </p:nvSpPr>
        <p:spPr>
          <a:xfrm>
            <a:off x="0" y="1"/>
            <a:ext cx="9144000" cy="5976938"/>
          </a:xfrm>
        </p:spPr>
        <p:txBody>
          <a:bodyPr/>
          <a:lstStyle/>
          <a:p>
            <a:pPr marL="341313" indent="-341313"/>
            <a:endParaRPr lang="en-US" altLang="ru-RU" dirty="0" smtClean="0"/>
          </a:p>
          <a:p>
            <a:pPr marL="341313" indent="-341313"/>
            <a:r>
              <a:rPr lang="ru-RU" altLang="ru-RU" sz="2400" dirty="0" smtClean="0"/>
              <a:t>T</a:t>
            </a:r>
            <a:r>
              <a:rPr lang="en-US" altLang="ru-RU" sz="2400" dirty="0" err="1" smtClean="0"/>
              <a:t>esting</a:t>
            </a:r>
            <a:r>
              <a:rPr lang="en-US" altLang="ru-RU" sz="2400" dirty="0" smtClean="0"/>
              <a:t> different projection methods (apart from RAS) in order</a:t>
            </a:r>
            <a:r>
              <a:rPr lang="en-US" altLang="ru-RU" sz="2400" dirty="0" smtClean="0">
                <a:solidFill>
                  <a:srgbClr val="FF0000"/>
                </a:solidFill>
              </a:rPr>
              <a:t> </a:t>
            </a:r>
            <a:r>
              <a:rPr lang="en-US" altLang="ru-RU" sz="2400" dirty="0" smtClean="0"/>
              <a:t>to select the most preferred for Russia</a:t>
            </a:r>
          </a:p>
          <a:p>
            <a:pPr marL="341313" indent="-341313"/>
            <a:r>
              <a:rPr lang="en-US" altLang="ru-RU" sz="2400" dirty="0" smtClean="0"/>
              <a:t>The examination of backward projection possibilities for the period prior to 2003  (a lack of totals from the SNA in the NACE rev. 1/CPA for the period before 2002 have to be taken into account)</a:t>
            </a:r>
          </a:p>
          <a:p>
            <a:pPr marL="341313" indent="-341313">
              <a:buFontTx/>
              <a:buNone/>
            </a:pPr>
            <a:r>
              <a:rPr lang="en-US" altLang="ru-RU" sz="2400" dirty="0" smtClean="0">
                <a:solidFill>
                  <a:schemeClr val="accent2"/>
                </a:solidFill>
              </a:rPr>
              <a:t>   After the publication of detailed Russian SUT for 2011 by </a:t>
            </a:r>
            <a:r>
              <a:rPr lang="en-US" altLang="ru-RU" sz="2400" dirty="0" err="1" smtClean="0">
                <a:solidFill>
                  <a:schemeClr val="accent2"/>
                </a:solidFill>
              </a:rPr>
              <a:t>Rosstat</a:t>
            </a:r>
            <a:r>
              <a:rPr lang="en-US" altLang="ru-RU" sz="2400" dirty="0" smtClean="0">
                <a:solidFill>
                  <a:schemeClr val="accent2"/>
                </a:solidFill>
              </a:rPr>
              <a:t>, all our time-series need to be reconsidered</a:t>
            </a:r>
            <a:endParaRPr lang="ru-RU" altLang="ru-RU" sz="2400" dirty="0" smtClean="0">
              <a:solidFill>
                <a:schemeClr val="accent2"/>
              </a:solidFill>
            </a:endParaRPr>
          </a:p>
          <a:p>
            <a:pPr marL="341313" indent="-341313">
              <a:buFontTx/>
              <a:buNone/>
            </a:pPr>
            <a:endParaRPr lang="en-US" altLang="ru-RU" sz="2400" dirty="0" smtClean="0"/>
          </a:p>
          <a:p>
            <a:pPr marL="341313" indent="-341313"/>
            <a:endParaRPr lang="en-US" altLang="ru-RU" sz="2800" dirty="0" smtClean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8712200" y="6507163"/>
            <a:ext cx="431800" cy="350837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5AA5BE44-BB9D-4F1F-8695-3E8CE7FD111F}" type="slidenum">
              <a:rPr lang="ru-RU" sz="1400">
                <a:ea typeface="+mn-ea"/>
              </a:rPr>
              <a:pPr algn="r">
                <a:defRPr/>
              </a:pPr>
              <a:t>17</a:t>
            </a:fld>
            <a:endParaRPr lang="ru-RU" sz="140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ate Placeholder 3"/>
          <p:cNvSpPr txBox="1">
            <a:spLocks noGrp="1"/>
          </p:cNvSpPr>
          <p:nvPr/>
        </p:nvSpPr>
        <p:spPr bwMode="auto">
          <a:xfrm>
            <a:off x="457200" y="6376988"/>
            <a:ext cx="343852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200">
                <a:solidFill>
                  <a:schemeClr val="bg1"/>
                </a:solidFill>
                <a:latin typeface="Calibri" pitchFamily="34" charset="0"/>
              </a:rPr>
              <a:t>Moscow,</a:t>
            </a:r>
            <a:r>
              <a:rPr lang="ru-RU" sz="1200">
                <a:solidFill>
                  <a:schemeClr val="bg1"/>
                </a:solidFill>
                <a:latin typeface="Calibri" pitchFamily="34" charset="0"/>
              </a:rPr>
              <a:t> 201</a:t>
            </a:r>
            <a:r>
              <a:rPr lang="en-US" sz="120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90115" name="Title 1"/>
          <p:cNvSpPr>
            <a:spLocks noGrp="1"/>
          </p:cNvSpPr>
          <p:nvPr>
            <p:ph type="ctrTitle" idx="4294967295"/>
          </p:nvPr>
        </p:nvSpPr>
        <p:spPr>
          <a:xfrm>
            <a:off x="622300" y="2114550"/>
            <a:ext cx="7772400" cy="2206625"/>
          </a:xfrm>
        </p:spPr>
        <p:txBody>
          <a:bodyPr/>
          <a:lstStyle/>
          <a:p>
            <a:pPr eaLnBrk="1" hangingPunct="1"/>
            <a:r>
              <a:rPr lang="en-US" sz="3200" smtClean="0"/>
              <a:t>Thank you for your attention!</a:t>
            </a:r>
            <a:r>
              <a:rPr lang="en-US" sz="3200" smtClean="0">
                <a:cs typeface="Arial" pitchFamily="34" charset="0"/>
              </a:rPr>
              <a:t> </a:t>
            </a:r>
          </a:p>
        </p:txBody>
      </p:sp>
      <p:sp>
        <p:nvSpPr>
          <p:cNvPr id="90116" name="Subtitle 2"/>
          <p:cNvSpPr>
            <a:spLocks noGrp="1"/>
          </p:cNvSpPr>
          <p:nvPr>
            <p:ph type="subTitle" idx="4294967295"/>
          </p:nvPr>
        </p:nvSpPr>
        <p:spPr>
          <a:xfrm>
            <a:off x="212725" y="4271963"/>
            <a:ext cx="8593138" cy="207803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ru-RU" sz="2000" smtClean="0">
              <a:solidFill>
                <a:schemeClr val="tx2"/>
              </a:solidFill>
              <a:cs typeface="Arial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kumimoji="1" lang="ru-RU" sz="1400" smtClean="0">
              <a:solidFill>
                <a:srgbClr val="000066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ru-RU"/>
              <a:t>Moscow , </a:t>
            </a:r>
            <a:r>
              <a:rPr lang="ru-RU" altLang="ru-RU"/>
              <a:t>201</a:t>
            </a:r>
            <a:r>
              <a:rPr lang="en-US" altLang="ru-RU"/>
              <a:t>5</a:t>
            </a:r>
            <a:endParaRPr lang="ru-RU" altLang="ru-RU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2438"/>
          </a:xfrm>
        </p:spPr>
        <p:txBody>
          <a:bodyPr/>
          <a:lstStyle/>
          <a:p>
            <a:pPr algn="l" eaLnBrk="1" hangingPunct="1"/>
            <a:r>
              <a:rPr lang="en-US" altLang="ru-RU" sz="3200" smtClean="0">
                <a:solidFill>
                  <a:schemeClr val="accent2"/>
                </a:solidFill>
              </a:rPr>
              <a:t>1.</a:t>
            </a:r>
            <a:r>
              <a:rPr lang="ru-RU" altLang="ru-RU" sz="3200" smtClean="0">
                <a:solidFill>
                  <a:schemeClr val="accent2"/>
                </a:solidFill>
              </a:rPr>
              <a:t> </a:t>
            </a:r>
            <a:r>
              <a:rPr lang="en-US" altLang="ru-RU" sz="3200" smtClean="0">
                <a:solidFill>
                  <a:schemeClr val="accent2"/>
                </a:solidFill>
              </a:rPr>
              <a:t>Motivation</a:t>
            </a:r>
            <a:endParaRPr lang="ru-RU" altLang="ru-RU" sz="3200" smtClean="0">
              <a:solidFill>
                <a:schemeClr val="accent2"/>
              </a:solidFill>
            </a:endParaRP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65100"/>
            <a:ext cx="9144000" cy="6159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ru-RU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ru-RU" sz="2400" smtClean="0"/>
              <a:t>For 1995-2003 Rosstat developed supply and use tables (SUTs) based on Soviet classifications</a:t>
            </a:r>
            <a:endParaRPr lang="ru-RU" altLang="ru-RU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ru-RU" sz="2400" smtClean="0"/>
              <a:t>Since 2004 development of  SUTs has not been carried out due to transition of Russian statistics to the OKVED and OKPD classifications harmonized with NACE rev.1</a:t>
            </a:r>
            <a:r>
              <a:rPr lang="ru-RU" altLang="ru-RU" sz="2400" smtClean="0"/>
              <a:t> </a:t>
            </a:r>
            <a:r>
              <a:rPr lang="en-US" altLang="ru-RU" sz="2400" smtClean="0"/>
              <a:t>and CPA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400" smtClean="0"/>
              <a:t>First Russian benchmark SUTs for 2011 harmonized with NACE rev.1/CPA are to appear at the end of 2015</a:t>
            </a:r>
            <a:endParaRPr lang="ru-RU" altLang="ru-RU" sz="24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smtClean="0">
                <a:solidFill>
                  <a:schemeClr val="accent2"/>
                </a:solidFill>
              </a:rPr>
              <a:t>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smtClean="0">
                <a:solidFill>
                  <a:schemeClr val="accent2"/>
                </a:solidFill>
              </a:rPr>
              <a:t>   There are</a:t>
            </a:r>
            <a:r>
              <a:rPr lang="en-US" altLang="ru-RU" sz="2400" smtClean="0">
                <a:solidFill>
                  <a:srgbClr val="FF0000"/>
                </a:solidFill>
              </a:rPr>
              <a:t> </a:t>
            </a:r>
            <a:r>
              <a:rPr lang="en-US" altLang="ru-RU" sz="2400" smtClean="0">
                <a:solidFill>
                  <a:schemeClr val="accent2"/>
                </a:solidFill>
              </a:rPr>
              <a:t>serious difficulties for applied research of Russia and  Russian participation in international projects (</a:t>
            </a:r>
            <a:r>
              <a:rPr lang="en-US" altLang="ru-RU" sz="2400" smtClean="0">
                <a:solidFill>
                  <a:schemeClr val="accent2"/>
                </a:solidFill>
                <a:cs typeface="Arial" pitchFamily="34" charset="0"/>
              </a:rPr>
              <a:t>such as WORLD KLEMS</a:t>
            </a:r>
            <a:r>
              <a:rPr lang="ru-RU" altLang="ru-RU" sz="2400" smtClean="0">
                <a:solidFill>
                  <a:schemeClr val="accent2"/>
                </a:solidFill>
                <a:cs typeface="Arial" pitchFamily="34" charset="0"/>
              </a:rPr>
              <a:t>)</a:t>
            </a:r>
            <a:endParaRPr lang="ru-RU" altLang="ru-RU" sz="2400" smtClean="0">
              <a:solidFill>
                <a:schemeClr val="accent2"/>
              </a:solidFill>
            </a:endParaRPr>
          </a:p>
        </p:txBody>
      </p:sp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8877300" y="6507163"/>
            <a:ext cx="266700" cy="350837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0FC6AF31-0A27-4B03-9691-0C35A3A41015}" type="slidenum">
              <a:rPr lang="ru-RU" sz="1400">
                <a:ea typeface="+mn-ea"/>
              </a:rPr>
              <a:pPr algn="r">
                <a:defRPr/>
              </a:pPr>
              <a:t>2</a:t>
            </a:fld>
            <a:endParaRPr lang="ru-RU" sz="140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/>
          <p:cNvSpPr txBox="1">
            <a:spLocks noGrp="1" noChangeArrowheads="1"/>
          </p:cNvSpPr>
          <p:nvPr/>
        </p:nvSpPr>
        <p:spPr bwMode="auto">
          <a:xfrm>
            <a:off x="457200" y="6376988"/>
            <a:ext cx="343852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ru-RU" sz="1200">
                <a:solidFill>
                  <a:srgbClr val="FFFFFF"/>
                </a:solidFill>
                <a:latin typeface="Calibri" pitchFamily="34" charset="0"/>
              </a:rPr>
              <a:t>Moscow, </a:t>
            </a:r>
            <a:r>
              <a:rPr lang="ru-RU" altLang="ru-RU" sz="1200">
                <a:solidFill>
                  <a:srgbClr val="FFFFFF"/>
                </a:solidFill>
                <a:latin typeface="Calibri" pitchFamily="34" charset="0"/>
              </a:rPr>
              <a:t>201</a:t>
            </a:r>
            <a:r>
              <a:rPr lang="en-US" altLang="ru-RU" sz="1200">
                <a:solidFill>
                  <a:srgbClr val="FFFFFF"/>
                </a:solidFill>
                <a:latin typeface="Calibri" pitchFamily="34" charset="0"/>
              </a:rPr>
              <a:t>5</a:t>
            </a:r>
            <a:endParaRPr lang="ru-RU" altLang="ru-RU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6259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09625"/>
          </a:xfrm>
        </p:spPr>
        <p:txBody>
          <a:bodyPr/>
          <a:lstStyle/>
          <a:p>
            <a:pPr algn="l"/>
            <a:r>
              <a:rPr lang="ru-RU" altLang="ru-RU" sz="3200" smtClean="0">
                <a:solidFill>
                  <a:srgbClr val="262673"/>
                </a:solidFill>
                <a:cs typeface="Arial" pitchFamily="34" charset="0"/>
              </a:rPr>
              <a:t>2. </a:t>
            </a:r>
            <a:r>
              <a:rPr lang="en-US" altLang="ru-RU" sz="3200" smtClean="0">
                <a:solidFill>
                  <a:srgbClr val="262673"/>
                </a:solidFill>
                <a:cs typeface="Arial" pitchFamily="34" charset="0"/>
              </a:rPr>
              <a:t>Review of the conversion of SUTs in the Soviet classifications into the NACE rev.1</a:t>
            </a:r>
            <a:endParaRPr lang="ru-RU" altLang="ru-RU" sz="3200" smtClean="0">
              <a:solidFill>
                <a:srgbClr val="262673"/>
              </a:solidFill>
              <a:cs typeface="Arial" pitchFamily="34" charset="0"/>
            </a:endParaRPr>
          </a:p>
        </p:txBody>
      </p:sp>
      <p:sp>
        <p:nvSpPr>
          <p:cNvPr id="96260" name="Rectangle 3"/>
          <p:cNvSpPr>
            <a:spLocks noGrp="1"/>
          </p:cNvSpPr>
          <p:nvPr>
            <p:ph type="body" idx="4294967295"/>
          </p:nvPr>
        </p:nvSpPr>
        <p:spPr>
          <a:xfrm>
            <a:off x="0" y="982663"/>
            <a:ext cx="9144000" cy="5426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b="1" smtClean="0">
                <a:cs typeface="Arial" pitchFamily="34" charset="0"/>
              </a:rPr>
              <a:t>Global Trade Analysis Project (GTAP), (</a:t>
            </a:r>
            <a:r>
              <a:rPr lang="en-US" sz="2200" smtClean="0"/>
              <a:t>www.gtap.agecon.purdue.edu</a:t>
            </a:r>
            <a:r>
              <a:rPr lang="ru-RU" sz="2200" smtClean="0"/>
              <a:t>)</a:t>
            </a:r>
            <a:endParaRPr lang="en-US" sz="22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smtClean="0"/>
              <a:t>     For 2003 symmetric IO table in the Soviet classifications for 22 products was converted and disaggregated into 59 ISIC products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200" smtClean="0"/>
          </a:p>
          <a:p>
            <a:pPr>
              <a:lnSpc>
                <a:spcPct val="80000"/>
              </a:lnSpc>
            </a:pPr>
            <a:r>
              <a:rPr lang="en-US" sz="2200" b="1" smtClean="0"/>
              <a:t>World Input-Output Database (WIOD),  </a:t>
            </a:r>
            <a:r>
              <a:rPr lang="ru-RU" sz="2200" smtClean="0"/>
              <a:t>(</a:t>
            </a:r>
            <a:r>
              <a:rPr lang="en-US" sz="2200" smtClean="0"/>
              <a:t>www.wiod.org</a:t>
            </a:r>
            <a:r>
              <a:rPr lang="ru-RU" sz="2200" smtClean="0"/>
              <a:t>)</a:t>
            </a:r>
            <a:endParaRPr lang="en-US" sz="220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2200" smtClean="0"/>
              <a:t>	</a:t>
            </a:r>
            <a:r>
              <a:rPr lang="en-US" sz="2200" smtClean="0"/>
              <a:t>For 1995-2009 SUTs in the NACE rev.1/CPA </a:t>
            </a:r>
            <a:r>
              <a:rPr lang="ru-RU" sz="2200" smtClean="0"/>
              <a:t>at current and previous year prices for 35 industries and 59</a:t>
            </a:r>
            <a:r>
              <a:rPr lang="en-US" sz="2200" smtClean="0"/>
              <a:t> </a:t>
            </a:r>
            <a:r>
              <a:rPr lang="ru-RU" sz="2200" smtClean="0"/>
              <a:t>products</a:t>
            </a:r>
            <a:r>
              <a:rPr lang="en-US" sz="2200" smtClean="0"/>
              <a:t> are developed using1995 converted benchmark IO tables as a basis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altLang="ru-RU" sz="220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ru-RU" sz="2200" b="1" smtClean="0"/>
              <a:t>     In both works</a:t>
            </a:r>
          </a:p>
          <a:p>
            <a:pPr algn="just">
              <a:lnSpc>
                <a:spcPct val="90000"/>
              </a:lnSpc>
            </a:pPr>
            <a:r>
              <a:rPr lang="en-US" sz="2200" smtClean="0"/>
              <a:t>The official concordance tables OKONH-NACE rev.1 do not </a:t>
            </a:r>
            <a:r>
              <a:rPr lang="ru-RU" sz="2200" smtClean="0"/>
              <a:t>contain</a:t>
            </a:r>
            <a:r>
              <a:rPr lang="en-US" sz="2200" smtClean="0"/>
              <a:t> </a:t>
            </a:r>
            <a:r>
              <a:rPr lang="ru-RU" sz="2200" smtClean="0"/>
              <a:t>quantitative proportions</a:t>
            </a:r>
            <a:r>
              <a:rPr lang="en-US" sz="2200" smtClean="0"/>
              <a:t> of distribution </a:t>
            </a:r>
            <a:r>
              <a:rPr lang="ru-RU" sz="2200" smtClean="0"/>
              <a:t>between</a:t>
            </a:r>
            <a:r>
              <a:rPr lang="en-US" sz="2200" smtClean="0"/>
              <a:t> the codes in the Soviet and NACE rev.1 classifications</a:t>
            </a:r>
          </a:p>
          <a:p>
            <a:pPr>
              <a:lnSpc>
                <a:spcPct val="90000"/>
              </a:lnSpc>
            </a:pPr>
            <a:r>
              <a:rPr lang="en-US" sz="2200" smtClean="0">
                <a:cs typeface="Arial" pitchFamily="34" charset="0"/>
              </a:rPr>
              <a:t>benchmark IO table for 1995 was used</a:t>
            </a:r>
            <a:endParaRPr lang="ru-RU" sz="2200" smtClean="0">
              <a:cs typeface="Arial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n-US" altLang="ru-RU" sz="2200" smtClean="0"/>
          </a:p>
          <a:p>
            <a:pPr algn="just">
              <a:lnSpc>
                <a:spcPct val="90000"/>
              </a:lnSpc>
              <a:buFontTx/>
              <a:buNone/>
            </a:pPr>
            <a:endParaRPr lang="en-US" altLang="ru-RU" sz="1600" smtClean="0"/>
          </a:p>
        </p:txBody>
      </p:sp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8877300" y="6507163"/>
            <a:ext cx="266700" cy="350837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FB01DCA1-F9DD-4817-AD24-1C38D1B966AD}" type="slidenum">
              <a:rPr lang="ru-RU" sz="1400">
                <a:ea typeface="+mn-ea"/>
              </a:rPr>
              <a:pPr algn="r">
                <a:defRPr/>
              </a:pPr>
              <a:t>3</a:t>
            </a:fld>
            <a:endParaRPr lang="ru-RU" sz="140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ru-RU"/>
              <a:t>Moscow, </a:t>
            </a:r>
            <a:r>
              <a:rPr lang="ru-RU" altLang="ru-RU"/>
              <a:t>201</a:t>
            </a:r>
            <a:r>
              <a:rPr lang="en-US" altLang="ru-RU"/>
              <a:t>5</a:t>
            </a:r>
            <a:endParaRPr lang="ru-RU" altLang="ru-RU"/>
          </a:p>
        </p:txBody>
      </p:sp>
      <p:sp>
        <p:nvSpPr>
          <p:cNvPr id="7171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0225"/>
          </a:xfrm>
        </p:spPr>
        <p:txBody>
          <a:bodyPr/>
          <a:lstStyle/>
          <a:p>
            <a:pPr algn="l"/>
            <a:r>
              <a:rPr lang="en-US" altLang="ru-RU" sz="3200" smtClean="0">
                <a:solidFill>
                  <a:schemeClr val="accent2"/>
                </a:solidFill>
              </a:rPr>
              <a:t>3. Research goals</a:t>
            </a:r>
            <a:endParaRPr lang="ru-RU" altLang="ru-RU" sz="3200" smtClean="0">
              <a:solidFill>
                <a:schemeClr val="accent2"/>
              </a:solidFill>
            </a:endParaRPr>
          </a:p>
        </p:txBody>
      </p:sp>
      <p:sp>
        <p:nvSpPr>
          <p:cNvPr id="7172" name="Rectangle 3"/>
          <p:cNvSpPr>
            <a:spLocks noGrp="1"/>
          </p:cNvSpPr>
          <p:nvPr>
            <p:ph type="body" idx="1"/>
          </p:nvPr>
        </p:nvSpPr>
        <p:spPr>
          <a:xfrm>
            <a:off x="0" y="309563"/>
            <a:ext cx="9144000" cy="5959475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25"/>
              </a:spcBef>
              <a:buFontTx/>
              <a:buNone/>
            </a:pPr>
            <a:r>
              <a:rPr lang="en-US" altLang="ru-RU" sz="2400" smtClean="0"/>
              <a:t>		</a:t>
            </a:r>
          </a:p>
          <a:p>
            <a:pPr marL="341313" indent="-341313">
              <a:lnSpc>
                <a:spcPct val="80000"/>
              </a:lnSpc>
              <a:spcBef>
                <a:spcPts val="25"/>
              </a:spcBef>
            </a:pPr>
            <a:r>
              <a:rPr lang="en-US" altLang="ru-RU" sz="2400" smtClean="0">
                <a:cs typeface="Arial" pitchFamily="34" charset="0"/>
              </a:rPr>
              <a:t>Development of a </a:t>
            </a:r>
            <a:r>
              <a:rPr lang="en-US" altLang="ru-RU" sz="2400" smtClean="0"/>
              <a:t>methodology for conversion of use tables and valuation matrices in the Soviet classifications into the NACE rev.1</a:t>
            </a:r>
            <a:r>
              <a:rPr lang="ru-RU" altLang="ru-RU" sz="2400" smtClean="0"/>
              <a:t>/</a:t>
            </a:r>
            <a:r>
              <a:rPr lang="en-US" altLang="ru-RU" sz="2400" smtClean="0"/>
              <a:t>CPA</a:t>
            </a:r>
          </a:p>
          <a:p>
            <a:pPr marL="341313" indent="-341313">
              <a:lnSpc>
                <a:spcPct val="80000"/>
              </a:lnSpc>
              <a:spcBef>
                <a:spcPts val="25"/>
              </a:spcBef>
              <a:buFontTx/>
              <a:buNone/>
            </a:pPr>
            <a:endParaRPr lang="en-US" altLang="ru-RU" sz="2400" smtClean="0"/>
          </a:p>
          <a:p>
            <a:pPr marL="341313" indent="-341313">
              <a:lnSpc>
                <a:spcPct val="80000"/>
              </a:lnSpc>
              <a:spcBef>
                <a:spcPts val="25"/>
              </a:spcBef>
            </a:pPr>
            <a:r>
              <a:rPr lang="en-US" altLang="ru-RU" sz="2400" smtClean="0"/>
              <a:t>Development of a methodology for the construction of time series for use tables and valuation matrices at current and constant prices for 2004-2010 on basis of tables for 2003</a:t>
            </a:r>
          </a:p>
          <a:p>
            <a:pPr marL="341313" indent="-341313">
              <a:lnSpc>
                <a:spcPct val="80000"/>
              </a:lnSpc>
              <a:spcBef>
                <a:spcPts val="25"/>
              </a:spcBef>
              <a:buFontTx/>
              <a:buNone/>
            </a:pPr>
            <a:endParaRPr lang="en-US" altLang="ru-RU" sz="2400" smtClean="0"/>
          </a:p>
          <a:p>
            <a:pPr marL="341313" indent="-341313">
              <a:lnSpc>
                <a:spcPct val="80000"/>
              </a:lnSpc>
              <a:spcBef>
                <a:spcPts val="25"/>
              </a:spcBef>
            </a:pPr>
            <a:r>
              <a:rPr lang="en-US" altLang="ru-RU" sz="2400" smtClean="0"/>
              <a:t>Approbation of our methodologies</a:t>
            </a:r>
            <a:endParaRPr lang="en-US" altLang="ru-RU" sz="2400" smtClean="0">
              <a:solidFill>
                <a:schemeClr val="accent2"/>
              </a:solidFill>
              <a:cs typeface="Arial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25"/>
              </a:spcBef>
              <a:buFontTx/>
              <a:buNone/>
            </a:pPr>
            <a:r>
              <a:rPr lang="en-US" altLang="ru-RU" sz="1800" smtClean="0">
                <a:solidFill>
                  <a:schemeClr val="accent2"/>
                </a:solidFill>
                <a:cs typeface="Arial" pitchFamily="34" charset="0"/>
              </a:rPr>
              <a:t>	</a:t>
            </a:r>
          </a:p>
        </p:txBody>
      </p:sp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8877300" y="6507163"/>
            <a:ext cx="266700" cy="350837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649C2E37-AAA5-4816-8025-8DB8172F424C}" type="slidenum">
              <a:rPr lang="ru-RU" sz="1400">
                <a:ea typeface="+mn-ea"/>
              </a:rPr>
              <a:pPr algn="r">
                <a:defRPr/>
              </a:pPr>
              <a:t>4</a:t>
            </a:fld>
            <a:endParaRPr lang="ru-RU" sz="140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ru-RU"/>
              <a:t>Moscow, </a:t>
            </a:r>
            <a:r>
              <a:rPr lang="ru-RU" altLang="ru-RU"/>
              <a:t>201</a:t>
            </a:r>
            <a:r>
              <a:rPr lang="en-US" altLang="ru-RU"/>
              <a:t>5</a:t>
            </a:r>
            <a:endParaRPr lang="ru-RU" altLang="ru-RU"/>
          </a:p>
        </p:txBody>
      </p:sp>
      <p:sp>
        <p:nvSpPr>
          <p:cNvPr id="8195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5625"/>
          </a:xfrm>
        </p:spPr>
        <p:txBody>
          <a:bodyPr/>
          <a:lstStyle/>
          <a:p>
            <a:pPr algn="l"/>
            <a:r>
              <a:rPr lang="en-US" altLang="ru-RU" sz="3200" smtClean="0">
                <a:solidFill>
                  <a:schemeClr val="accent2"/>
                </a:solidFill>
              </a:rPr>
              <a:t>4. Why 2003</a:t>
            </a:r>
            <a:r>
              <a:rPr lang="ru-RU" altLang="ru-RU" sz="3200" smtClean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8196" name="Rectangle 3"/>
          <p:cNvSpPr>
            <a:spLocks noGrp="1"/>
          </p:cNvSpPr>
          <p:nvPr>
            <p:ph type="body" idx="1"/>
          </p:nvPr>
        </p:nvSpPr>
        <p:spPr>
          <a:xfrm>
            <a:off x="0" y="525463"/>
            <a:ext cx="9144000" cy="5743575"/>
          </a:xfrm>
        </p:spPr>
        <p:txBody>
          <a:bodyPr/>
          <a:lstStyle/>
          <a:p>
            <a:r>
              <a:rPr lang="en-US" altLang="ru-RU" sz="2400" dirty="0" smtClean="0">
                <a:cs typeface="Arial" pitchFamily="34" charset="0"/>
              </a:rPr>
              <a:t>Last full set of aggregate use tables and valuation matrices in the Soviet classifications </a:t>
            </a:r>
          </a:p>
          <a:p>
            <a:r>
              <a:rPr lang="en-US" altLang="ru-RU" sz="2400" dirty="0" smtClean="0">
                <a:cs typeface="Arial" pitchFamily="34" charset="0"/>
              </a:rPr>
              <a:t>First expenditure approach GDP and disaggregated</a:t>
            </a:r>
            <a:r>
              <a:rPr lang="en-US" altLang="ru-RU" sz="2400" dirty="0" smtClean="0">
                <a:solidFill>
                  <a:srgbClr val="558ED5"/>
                </a:solidFill>
                <a:cs typeface="Arial" pitchFamily="34" charset="0"/>
              </a:rPr>
              <a:t> </a:t>
            </a:r>
            <a:r>
              <a:rPr lang="en-US" altLang="ru-RU" sz="2400" dirty="0" smtClean="0">
                <a:cs typeface="Arial" pitchFamily="34" charset="0"/>
              </a:rPr>
              <a:t>data of production account in the NACE rev.1</a:t>
            </a:r>
          </a:p>
          <a:p>
            <a:r>
              <a:rPr lang="en-US" altLang="ru-RU" sz="2400" dirty="0" smtClean="0">
                <a:cs typeface="Arial" pitchFamily="34" charset="0"/>
              </a:rPr>
              <a:t>Unpublished disaggregated use table at </a:t>
            </a:r>
            <a:r>
              <a:rPr lang="en-US" sz="2400" dirty="0" smtClean="0"/>
              <a:t>purchasers’ prices in the soviet classifications </a:t>
            </a:r>
            <a:r>
              <a:rPr lang="en-US" altLang="ru-RU" sz="2400" dirty="0" smtClean="0">
                <a:cs typeface="Arial" pitchFamily="34" charset="0"/>
              </a:rPr>
              <a:t>from </a:t>
            </a:r>
            <a:r>
              <a:rPr lang="en-US" altLang="ru-RU" sz="2400" dirty="0" err="1" smtClean="0">
                <a:cs typeface="Arial" pitchFamily="34" charset="0"/>
              </a:rPr>
              <a:t>Rosstat</a:t>
            </a:r>
            <a:endParaRPr lang="en-US" altLang="ru-RU" sz="2400" dirty="0" smtClean="0">
              <a:cs typeface="Arial" pitchFamily="34" charset="0"/>
            </a:endParaRPr>
          </a:p>
          <a:p>
            <a:r>
              <a:rPr lang="en-US" altLang="ru-RU" sz="2400" dirty="0" smtClean="0">
                <a:cs typeface="Arial" pitchFamily="34" charset="0"/>
              </a:rPr>
              <a:t>Unpublished production matrix in the NACE rev.1 from </a:t>
            </a:r>
            <a:r>
              <a:rPr lang="en-US" altLang="ru-RU" sz="2400" dirty="0" err="1" smtClean="0">
                <a:cs typeface="Arial" pitchFamily="34" charset="0"/>
              </a:rPr>
              <a:t>Rosstat</a:t>
            </a:r>
            <a:endParaRPr lang="ru-RU" altLang="ru-RU" sz="2400" dirty="0" smtClean="0">
              <a:cs typeface="Arial" pitchFamily="34" charset="0"/>
            </a:endParaRPr>
          </a:p>
          <a:p>
            <a:r>
              <a:rPr lang="en-US" altLang="ru-RU" sz="2400" dirty="0" smtClean="0">
                <a:cs typeface="Arial" pitchFamily="34" charset="0"/>
              </a:rPr>
              <a:t>Detail data on the production of hundreds of specifics products</a:t>
            </a:r>
          </a:p>
          <a:p>
            <a:endParaRPr lang="en-US" altLang="ru-RU" sz="2400" dirty="0" smtClean="0">
              <a:cs typeface="Arial" pitchFamily="34" charset="0"/>
            </a:endParaRPr>
          </a:p>
        </p:txBody>
      </p:sp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8877300" y="6507163"/>
            <a:ext cx="266700" cy="350837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D364BCA7-6CC3-4F5F-BCDF-458CB27EC8E6}" type="slidenum">
              <a:rPr lang="ru-RU" sz="1400">
                <a:ea typeface="+mn-ea"/>
              </a:rPr>
              <a:pPr algn="r">
                <a:defRPr/>
              </a:pPr>
              <a:t>5</a:t>
            </a:fld>
            <a:endParaRPr lang="ru-RU" sz="140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ru-RU"/>
              <a:t>Moscow, </a:t>
            </a:r>
            <a:r>
              <a:rPr lang="ru-RU" altLang="ru-RU"/>
              <a:t>201</a:t>
            </a:r>
            <a:r>
              <a:rPr lang="en-US" altLang="ru-RU"/>
              <a:t>5</a:t>
            </a:r>
            <a:endParaRPr lang="ru-RU" altLang="ru-RU"/>
          </a:p>
        </p:txBody>
      </p:sp>
      <p:sp>
        <p:nvSpPr>
          <p:cNvPr id="9219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0225"/>
          </a:xfrm>
        </p:spPr>
        <p:txBody>
          <a:bodyPr/>
          <a:lstStyle/>
          <a:p>
            <a:pPr algn="l"/>
            <a:r>
              <a:rPr lang="en-US" altLang="ru-RU" sz="3200" smtClean="0">
                <a:solidFill>
                  <a:schemeClr val="accent2"/>
                </a:solidFill>
              </a:rPr>
              <a:t>5. </a:t>
            </a:r>
            <a:r>
              <a:rPr lang="en-US" altLang="ru-RU" sz="3200" smtClean="0">
                <a:solidFill>
                  <a:schemeClr val="accent2"/>
                </a:solidFill>
                <a:cs typeface="Arial" pitchFamily="34" charset="0"/>
              </a:rPr>
              <a:t>Features of our research</a:t>
            </a:r>
            <a:endParaRPr lang="ru-RU" altLang="ru-RU" sz="3200" smtClean="0">
              <a:solidFill>
                <a:schemeClr val="accent2"/>
              </a:solidFill>
            </a:endParaRPr>
          </a:p>
        </p:txBody>
      </p:sp>
      <p:sp>
        <p:nvSpPr>
          <p:cNvPr id="7172" name="Rectangle 3"/>
          <p:cNvSpPr>
            <a:spLocks noGrp="1"/>
          </p:cNvSpPr>
          <p:nvPr>
            <p:ph type="body" idx="1"/>
          </p:nvPr>
        </p:nvSpPr>
        <p:spPr>
          <a:xfrm>
            <a:off x="0" y="368300"/>
            <a:ext cx="9144000" cy="5900738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25"/>
              </a:spcBef>
              <a:buFontTx/>
              <a:buNone/>
            </a:pPr>
            <a:r>
              <a:rPr lang="en-US" altLang="ru-RU" sz="1800" smtClean="0">
                <a:solidFill>
                  <a:schemeClr val="accent2"/>
                </a:solidFill>
                <a:cs typeface="Arial" pitchFamily="34" charset="0"/>
              </a:rPr>
              <a:t>	</a:t>
            </a:r>
          </a:p>
          <a:p>
            <a:pPr marL="341313" indent="-341313">
              <a:lnSpc>
                <a:spcPct val="80000"/>
              </a:lnSpc>
              <a:spcBef>
                <a:spcPts val="25"/>
              </a:spcBef>
            </a:pPr>
            <a:r>
              <a:rPr lang="en-US" altLang="ru-RU" sz="2400" smtClean="0">
                <a:cs typeface="Arial" pitchFamily="34" charset="0"/>
              </a:rPr>
              <a:t>Construction</a:t>
            </a:r>
            <a:r>
              <a:rPr lang="en-US" altLang="ru-RU" sz="2400" smtClean="0">
                <a:solidFill>
                  <a:schemeClr val="accent2"/>
                </a:solidFill>
                <a:cs typeface="Arial" pitchFamily="34" charset="0"/>
              </a:rPr>
              <a:t> </a:t>
            </a:r>
            <a:r>
              <a:rPr lang="en-US" altLang="ru-RU" sz="2400" smtClean="0"/>
              <a:t>of </a:t>
            </a:r>
            <a:r>
              <a:rPr lang="ru-RU" altLang="ru-RU" sz="2400" smtClean="0"/>
              <a:t>u</a:t>
            </a:r>
            <a:r>
              <a:rPr lang="en-US" altLang="ru-RU" sz="2400" smtClean="0"/>
              <a:t>se tables and valuations matrices for 42 products and 42 economic activities</a:t>
            </a:r>
            <a:r>
              <a:rPr lang="ru-RU" altLang="ru-RU" sz="2400" smtClean="0"/>
              <a:t>:</a:t>
            </a:r>
            <a:endParaRPr lang="en-US" altLang="ru-RU" sz="2400" smtClean="0">
              <a:solidFill>
                <a:schemeClr val="accent2"/>
              </a:solidFill>
            </a:endParaRPr>
          </a:p>
          <a:p>
            <a:pPr lvl="2"/>
            <a:r>
              <a:rPr lang="en-US" altLang="ru-RU" smtClean="0"/>
              <a:t>the use table for domestic output at basic prices</a:t>
            </a:r>
            <a:r>
              <a:rPr lang="ru-RU" altLang="ru-RU" smtClean="0"/>
              <a:t> </a:t>
            </a:r>
            <a:endParaRPr lang="en-US" altLang="ru-RU" smtClean="0"/>
          </a:p>
          <a:p>
            <a:pPr lvl="2"/>
            <a:r>
              <a:rPr lang="en-US" altLang="ru-RU" smtClean="0"/>
              <a:t>the use table for imports at basic prices</a:t>
            </a:r>
          </a:p>
          <a:p>
            <a:pPr lvl="2"/>
            <a:r>
              <a:rPr lang="en-US" altLang="ru-RU" smtClean="0"/>
              <a:t>transport margins table</a:t>
            </a:r>
          </a:p>
          <a:p>
            <a:pPr lvl="2"/>
            <a:r>
              <a:rPr lang="en-US" altLang="ru-RU" smtClean="0"/>
              <a:t>trade margins table</a:t>
            </a:r>
          </a:p>
          <a:p>
            <a:pPr lvl="2"/>
            <a:r>
              <a:rPr lang="en-US" altLang="ru-RU" smtClean="0"/>
              <a:t>net taxes on products table</a:t>
            </a:r>
            <a:endParaRPr lang="ru-RU" altLang="ru-RU" smtClean="0"/>
          </a:p>
          <a:p>
            <a:pPr marL="341313" indent="-341313">
              <a:lnSpc>
                <a:spcPct val="80000"/>
              </a:lnSpc>
              <a:spcBef>
                <a:spcPts val="25"/>
              </a:spcBef>
              <a:buFontTx/>
              <a:buNone/>
            </a:pPr>
            <a:r>
              <a:rPr lang="en-US" sz="2400" smtClean="0"/>
              <a:t>        which add up to the use table at purchasers' prices</a:t>
            </a:r>
            <a:endParaRPr lang="en-US" altLang="ru-RU" sz="2400" smtClean="0">
              <a:solidFill>
                <a:schemeClr val="accent2"/>
              </a:solidFill>
              <a:cs typeface="Arial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25"/>
              </a:spcBef>
            </a:pPr>
            <a:endParaRPr lang="en-US" altLang="ru-RU" sz="2400" smtClean="0">
              <a:cs typeface="Arial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25"/>
              </a:spcBef>
            </a:pPr>
            <a:r>
              <a:rPr lang="en-US" altLang="ru-RU" sz="2400" smtClean="0">
                <a:cs typeface="Arial" pitchFamily="34" charset="0"/>
              </a:rPr>
              <a:t>Construction of quantitative </a:t>
            </a:r>
            <a:r>
              <a:rPr lang="en-GB" altLang="ru-RU" sz="2400" smtClean="0"/>
              <a:t>transformation matrices</a:t>
            </a:r>
            <a:r>
              <a:rPr lang="en-GB" altLang="ru-RU" smtClean="0"/>
              <a:t> </a:t>
            </a:r>
            <a:r>
              <a:rPr lang="en-US" altLang="ru-RU" sz="2400" smtClean="0">
                <a:cs typeface="Arial" pitchFamily="34" charset="0"/>
              </a:rPr>
              <a:t>between the Soviet classifications and the NACE rev.1/CPA for each of these tables</a:t>
            </a:r>
          </a:p>
          <a:p>
            <a:pPr marL="341313" indent="-341313">
              <a:lnSpc>
                <a:spcPct val="80000"/>
              </a:lnSpc>
              <a:spcBef>
                <a:spcPts val="25"/>
              </a:spcBef>
              <a:buFontTx/>
              <a:buNone/>
            </a:pPr>
            <a:endParaRPr lang="en-US" altLang="ru-RU" sz="2400" smtClean="0">
              <a:solidFill>
                <a:schemeClr val="accent2"/>
              </a:solidFill>
              <a:cs typeface="Arial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25"/>
              </a:spcBef>
              <a:buFontTx/>
              <a:buNone/>
            </a:pPr>
            <a:r>
              <a:rPr lang="en-US" altLang="ru-RU" sz="2400" smtClean="0">
                <a:solidFill>
                  <a:schemeClr val="accent2"/>
                </a:solidFill>
              </a:rPr>
              <a:t>    These are the main differences between our approach and ways suggested by GTAP and WIOD</a:t>
            </a:r>
          </a:p>
        </p:txBody>
      </p:sp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8877300" y="6507163"/>
            <a:ext cx="266700" cy="350837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802E90C1-9094-48A0-9E46-F2D20DD3A200}" type="slidenum">
              <a:rPr lang="ru-RU" sz="1400">
                <a:ea typeface="+mn-ea"/>
              </a:rPr>
              <a:pPr algn="r">
                <a:defRPr/>
              </a:pPr>
              <a:t>6</a:t>
            </a:fld>
            <a:endParaRPr lang="ru-RU" sz="140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ru-RU"/>
              <a:t>Moscow, </a:t>
            </a:r>
            <a:r>
              <a:rPr lang="ru-RU" altLang="ru-RU"/>
              <a:t>201</a:t>
            </a:r>
            <a:r>
              <a:rPr lang="en-US" altLang="ru-RU"/>
              <a:t>5</a:t>
            </a:r>
            <a:endParaRPr lang="ru-RU" altLang="ru-RU"/>
          </a:p>
        </p:txBody>
      </p:sp>
      <p:sp>
        <p:nvSpPr>
          <p:cNvPr id="10243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258300" cy="901700"/>
          </a:xfrm>
        </p:spPr>
        <p:txBody>
          <a:bodyPr/>
          <a:lstStyle/>
          <a:p>
            <a:pPr algn="l"/>
            <a:r>
              <a:rPr lang="en-US" altLang="ru-RU" sz="3200" smtClean="0">
                <a:solidFill>
                  <a:schemeClr val="accent2"/>
                </a:solidFill>
              </a:rPr>
              <a:t>6. Problems of converting from Soviet classifications to the NACE rev.1/CPA</a:t>
            </a:r>
            <a:endParaRPr lang="ru-RU" altLang="ru-RU" sz="3200" smtClean="0">
              <a:solidFill>
                <a:schemeClr val="accent2"/>
              </a:solidFill>
            </a:endParaRPr>
          </a:p>
        </p:txBody>
      </p:sp>
      <p:sp>
        <p:nvSpPr>
          <p:cNvPr id="10244" name="Rectangle 3"/>
          <p:cNvSpPr>
            <a:spLocks noGrp="1"/>
          </p:cNvSpPr>
          <p:nvPr>
            <p:ph type="body" idx="1"/>
          </p:nvPr>
        </p:nvSpPr>
        <p:spPr>
          <a:xfrm>
            <a:off x="0" y="711200"/>
            <a:ext cx="9144000" cy="5557838"/>
          </a:xfrm>
        </p:spPr>
        <p:txBody>
          <a:bodyPr/>
          <a:lstStyle/>
          <a:p>
            <a:pPr marL="341313" lvl="2" indent="-341313">
              <a:lnSpc>
                <a:spcPct val="90000"/>
              </a:lnSpc>
            </a:pPr>
            <a:endParaRPr lang="en-US" smtClean="0"/>
          </a:p>
          <a:p>
            <a:pPr marL="341313" lvl="2" indent="-341313">
              <a:lnSpc>
                <a:spcPct val="90000"/>
              </a:lnSpc>
            </a:pPr>
            <a:r>
              <a:rPr lang="en-US" smtClean="0"/>
              <a:t>Fundamental differences between the Soviet and NACE rev.1/CPA classifications </a:t>
            </a:r>
          </a:p>
          <a:p>
            <a:pPr marL="341313" lvl="2" indent="-341313">
              <a:lnSpc>
                <a:spcPct val="90000"/>
              </a:lnSpc>
            </a:pPr>
            <a:r>
              <a:rPr lang="en-US" altLang="ru-RU" smtClean="0"/>
              <a:t>Methodological changes in trade margins</a:t>
            </a:r>
          </a:p>
          <a:p>
            <a:pPr marL="341313" lvl="2" indent="-341313">
              <a:lnSpc>
                <a:spcPct val="90000"/>
              </a:lnSpc>
            </a:pPr>
            <a:r>
              <a:rPr lang="en-US" altLang="ru-RU" smtClean="0"/>
              <a:t>Considerable differences between data on production account in the Soviet classifications and NACE rev.1</a:t>
            </a:r>
          </a:p>
          <a:p>
            <a:pPr marL="341313" lvl="2" indent="-341313">
              <a:lnSpc>
                <a:spcPct val="90000"/>
              </a:lnSpc>
            </a:pPr>
            <a:r>
              <a:rPr lang="en-US" altLang="ru-RU" smtClean="0"/>
              <a:t>Incompleteness of the initial data for converting tables into the </a:t>
            </a:r>
            <a:r>
              <a:rPr lang="en-US" smtClean="0"/>
              <a:t>rev.1/CPA</a:t>
            </a:r>
            <a:endParaRPr lang="en-US" altLang="ru-RU" smtClean="0"/>
          </a:p>
          <a:p>
            <a:pPr marL="341313" indent="-341313">
              <a:lnSpc>
                <a:spcPct val="80000"/>
              </a:lnSpc>
              <a:spcBef>
                <a:spcPts val="25"/>
              </a:spcBef>
              <a:buFontTx/>
              <a:buNone/>
            </a:pPr>
            <a:endParaRPr lang="en-US" altLang="ru-RU" sz="2400" smtClean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8877300" y="6507163"/>
            <a:ext cx="266700" cy="350837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32995D67-219E-4858-B0BB-6A38AAEF8794}" type="slidenum">
              <a:rPr lang="ru-RU" sz="1400">
                <a:ea typeface="+mn-ea"/>
              </a:rPr>
              <a:pPr algn="r">
                <a:defRPr/>
              </a:pPr>
              <a:t>7</a:t>
            </a:fld>
            <a:endParaRPr lang="ru-RU" sz="140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69975"/>
          </a:xfrm>
        </p:spPr>
        <p:txBody>
          <a:bodyPr/>
          <a:lstStyle/>
          <a:p>
            <a:pPr algn="l"/>
            <a:r>
              <a:rPr lang="en-US" sz="2100" smtClean="0">
                <a:solidFill>
                  <a:schemeClr val="accent2"/>
                </a:solidFill>
                <a:cs typeface="Arial" pitchFamily="34" charset="0"/>
              </a:rPr>
              <a:t>7. Examples of discrepancies between estimates converted from the Soviet classification and data from production account in NACE rev.1, billion rubles</a:t>
            </a:r>
            <a:r>
              <a:rPr lang="ru-RU" sz="2100" smtClean="0">
                <a:solidFill>
                  <a:schemeClr val="accent2"/>
                </a:solidFill>
                <a:cs typeface="Arial" pitchFamily="34" charset="0"/>
              </a:rPr>
              <a:t/>
            </a:r>
            <a:br>
              <a:rPr lang="ru-RU" sz="2100" smtClean="0">
                <a:solidFill>
                  <a:schemeClr val="accent2"/>
                </a:solidFill>
                <a:cs typeface="Arial" pitchFamily="34" charset="0"/>
              </a:rPr>
            </a:br>
            <a:endParaRPr lang="ru-RU" sz="2100" smtClean="0">
              <a:solidFill>
                <a:schemeClr val="accent2"/>
              </a:solidFill>
              <a:cs typeface="Arial" pitchFamily="34" charset="0"/>
            </a:endParaRPr>
          </a:p>
        </p:txBody>
      </p:sp>
      <p:graphicFrame>
        <p:nvGraphicFramePr>
          <p:cNvPr id="86081" name="Group 65"/>
          <p:cNvGraphicFramePr>
            <a:graphicFrameLocks noGrp="1"/>
          </p:cNvGraphicFramePr>
          <p:nvPr>
            <p:ph idx="4294967295"/>
          </p:nvPr>
        </p:nvGraphicFramePr>
        <p:xfrm>
          <a:off x="0" y="647700"/>
          <a:ext cx="9144000" cy="6327776"/>
        </p:xfrm>
        <a:graphic>
          <a:graphicData uri="http://schemas.openxmlformats.org/drawingml/2006/table">
            <a:tbl>
              <a:tblPr/>
              <a:tblGrid>
                <a:gridCol w="555625"/>
                <a:gridCol w="1487488"/>
                <a:gridCol w="1235075"/>
                <a:gridCol w="1116012"/>
                <a:gridCol w="1003300"/>
                <a:gridCol w="1270000"/>
                <a:gridCol w="1439863"/>
                <a:gridCol w="1036637"/>
              </a:tblGrid>
              <a:tr h="6540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Co-de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Activities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Output at basic prices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 2003</a:t>
                      </a: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Intermediate consumption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, 2003</a:t>
                      </a: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7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Trans-formed from OKONH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Produc-tion account in NACE rev.1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Diffe-rences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Trans-formed from OKONH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Production account in NACE rev.1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Diffe-rences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4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Extraction of crude petroleum and natural gas; service activities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incidental to oil and gas extraction, excluding surveying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1192</a:t>
                      </a: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1216</a:t>
                      </a: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+24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(2% from data in NACE rev.1)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386</a:t>
                      </a: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607</a:t>
                      </a: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+22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(36,4% from data in NACE rev.1)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12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G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Wholesale and retail trade; repair of motor vehicles, motorcycles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personal and household goods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3842</a:t>
                      </a: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3602</a:t>
                      </a: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-24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(6,7%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from data in NACE rev.1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1283</a:t>
                      </a: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1030</a:t>
                      </a: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-253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(24,6%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  <a:cs typeface="Arial" pitchFamily="34" charset="0"/>
                        </a:rPr>
                        <a:t>from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data in NACE rev.1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37" marR="91437" marT="45713" marB="4571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 txBox="1">
            <a:spLocks noGrp="1"/>
          </p:cNvSpPr>
          <p:nvPr/>
        </p:nvSpPr>
        <p:spPr bwMode="auto">
          <a:xfrm>
            <a:off x="6553200" y="6496050"/>
            <a:ext cx="25908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defRPr/>
            </a:pPr>
            <a:fld id="{CEC9C73D-59CE-49CA-8914-B82FB31A217B}" type="slidenum">
              <a:rPr lang="ru-RU" sz="1400">
                <a:ea typeface="+mn-ea"/>
              </a:rPr>
              <a:pPr algn="r">
                <a:defRPr/>
              </a:pPr>
              <a:t>8</a:t>
            </a:fld>
            <a:endParaRPr lang="ru-RU" sz="1400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 txBox="1">
            <a:spLocks noGrp="1" noChangeArrowheads="1"/>
          </p:cNvSpPr>
          <p:nvPr/>
        </p:nvSpPr>
        <p:spPr bwMode="auto">
          <a:xfrm>
            <a:off x="457200" y="6376988"/>
            <a:ext cx="343852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ru-RU" sz="1200">
                <a:solidFill>
                  <a:srgbClr val="FFFFFF"/>
                </a:solidFill>
                <a:latin typeface="Calibri" pitchFamily="34" charset="0"/>
              </a:rPr>
              <a:t>Moscow, </a:t>
            </a:r>
            <a:r>
              <a:rPr lang="ru-RU" altLang="ru-RU" sz="1200">
                <a:solidFill>
                  <a:srgbClr val="FFFFFF"/>
                </a:solidFill>
                <a:latin typeface="Calibri" pitchFamily="34" charset="0"/>
              </a:rPr>
              <a:t>201</a:t>
            </a:r>
            <a:r>
              <a:rPr lang="en-US" altLang="ru-RU" sz="1200">
                <a:solidFill>
                  <a:srgbClr val="FFFFFF"/>
                </a:solidFill>
                <a:latin typeface="Calibri" pitchFamily="34" charset="0"/>
              </a:rPr>
              <a:t>5</a:t>
            </a:r>
            <a:endParaRPr lang="ru-RU" altLang="ru-RU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1139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258300" cy="901700"/>
          </a:xfrm>
        </p:spPr>
        <p:txBody>
          <a:bodyPr/>
          <a:lstStyle/>
          <a:p>
            <a:pPr algn="l"/>
            <a:r>
              <a:rPr lang="en-US" altLang="ru-RU" sz="3200" dirty="0" smtClean="0">
                <a:solidFill>
                  <a:schemeClr val="accent2"/>
                </a:solidFill>
              </a:rPr>
              <a:t>8. Problems of converting from Soviet classifications to the NACE rev.1/CPA</a:t>
            </a:r>
            <a:endParaRPr lang="ru-RU" altLang="ru-RU" sz="3200" dirty="0" smtClean="0">
              <a:solidFill>
                <a:schemeClr val="accent2"/>
              </a:solidFill>
            </a:endParaRPr>
          </a:p>
        </p:txBody>
      </p:sp>
      <p:sp>
        <p:nvSpPr>
          <p:cNvPr id="91140" name="Rectangle 3"/>
          <p:cNvSpPr>
            <a:spLocks noGrp="1"/>
          </p:cNvSpPr>
          <p:nvPr>
            <p:ph type="body" idx="4294967295"/>
          </p:nvPr>
        </p:nvSpPr>
        <p:spPr>
          <a:xfrm>
            <a:off x="0" y="711200"/>
            <a:ext cx="9144000" cy="5557838"/>
          </a:xfrm>
        </p:spPr>
        <p:txBody>
          <a:bodyPr/>
          <a:lstStyle/>
          <a:p>
            <a:pPr marL="341313" lvl="2" indent="-341313">
              <a:lnSpc>
                <a:spcPct val="90000"/>
              </a:lnSpc>
            </a:pPr>
            <a:endParaRPr lang="en-US" smtClean="0"/>
          </a:p>
          <a:p>
            <a:pPr marL="341313" lvl="2" indent="-341313">
              <a:lnSpc>
                <a:spcPct val="90000"/>
              </a:lnSpc>
            </a:pPr>
            <a:r>
              <a:rPr lang="en-US" smtClean="0"/>
              <a:t>Fundamental differences between the Soviet and NACE rev.1/CPA classifications </a:t>
            </a:r>
          </a:p>
          <a:p>
            <a:pPr marL="341313" lvl="2" indent="-341313">
              <a:lnSpc>
                <a:spcPct val="90000"/>
              </a:lnSpc>
            </a:pPr>
            <a:r>
              <a:rPr lang="en-US" altLang="ru-RU" smtClean="0"/>
              <a:t>Methodological changes in trade margins</a:t>
            </a:r>
          </a:p>
          <a:p>
            <a:pPr marL="341313" lvl="2" indent="-341313">
              <a:lnSpc>
                <a:spcPct val="90000"/>
              </a:lnSpc>
            </a:pPr>
            <a:r>
              <a:rPr lang="en-US" altLang="ru-RU" smtClean="0"/>
              <a:t>Considerable differences between data on production account in the Soviet classifications and NACE rev.1</a:t>
            </a:r>
          </a:p>
          <a:p>
            <a:pPr marL="341313" lvl="2" indent="-341313">
              <a:lnSpc>
                <a:spcPct val="90000"/>
              </a:lnSpc>
            </a:pPr>
            <a:r>
              <a:rPr lang="en-US" altLang="ru-RU" smtClean="0"/>
              <a:t>Incompleteness of the initial data for converting tables into the </a:t>
            </a:r>
            <a:r>
              <a:rPr lang="en-US" smtClean="0"/>
              <a:t>rev.1/CPA</a:t>
            </a:r>
            <a:endParaRPr lang="en-US" altLang="ru-RU" smtClean="0"/>
          </a:p>
          <a:p>
            <a:pPr marL="341313" indent="-341313">
              <a:lnSpc>
                <a:spcPct val="80000"/>
              </a:lnSpc>
              <a:spcBef>
                <a:spcPts val="25"/>
              </a:spcBef>
              <a:buFontTx/>
              <a:buNone/>
            </a:pPr>
            <a:endParaRPr lang="en-US" altLang="ru-RU" sz="2400" smtClean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" name="Номер слайда 5"/>
          <p:cNvSpPr txBox="1">
            <a:spLocks noGrp="1"/>
          </p:cNvSpPr>
          <p:nvPr/>
        </p:nvSpPr>
        <p:spPr bwMode="auto">
          <a:xfrm>
            <a:off x="8877300" y="6507163"/>
            <a:ext cx="266700" cy="350837"/>
          </a:xfrm>
          <a:prstGeom prst="rect">
            <a:avLst/>
          </a:prstGeom>
          <a:noFill/>
          <a:extLst/>
        </p:spPr>
        <p:txBody>
          <a:bodyPr/>
          <a:lstStyle/>
          <a:p>
            <a:pPr algn="r">
              <a:defRPr/>
            </a:pPr>
            <a:fld id="{51090B8D-F030-40AC-BE47-6618159A6ACF}" type="slidenum">
              <a:rPr lang="ru-RU" sz="1400">
                <a:ea typeface="+mn-ea"/>
              </a:rPr>
              <a:pPr algn="r">
                <a:defRPr/>
              </a:pPr>
              <a:t>9</a:t>
            </a:fld>
            <a:endParaRPr lang="ru-RU" sz="140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Шаблон2">
  <a:themeElements>
    <a:clrScheme name="Шаблон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15654</TotalTime>
  <Words>1168</Words>
  <Application>Microsoft Office PowerPoint</Application>
  <PresentationFormat>Экран (4:3)</PresentationFormat>
  <Paragraphs>198</Paragraphs>
  <Slides>18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Office Theme</vt:lpstr>
      <vt:lpstr>Шаблон2</vt:lpstr>
      <vt:lpstr>1_Office Theme</vt:lpstr>
      <vt:lpstr>Презентация PowerPoint</vt:lpstr>
      <vt:lpstr>1. Motivation</vt:lpstr>
      <vt:lpstr>2. Review of the conversion of SUTs in the Soviet classifications into the NACE rev.1</vt:lpstr>
      <vt:lpstr>3. Research goals</vt:lpstr>
      <vt:lpstr>4. Why 2003?</vt:lpstr>
      <vt:lpstr>5. Features of our research</vt:lpstr>
      <vt:lpstr>6. Problems of converting from Soviet classifications to the NACE rev.1/CPA</vt:lpstr>
      <vt:lpstr>7. Examples of discrepancies between estimates converted from the Soviet classification and data from production account in NACE rev.1, billion rubles </vt:lpstr>
      <vt:lpstr>8. Problems of converting from Soviet classifications to the NACE rev.1/CPA</vt:lpstr>
      <vt:lpstr>9. Problems of converting from Soviet classifications to the NACE rev.1/CPA</vt:lpstr>
      <vt:lpstr>10. Conversion to the NACE rev.1/CPA</vt:lpstr>
      <vt:lpstr>  11. Disaggregation of detailed use table at purchasers’ prices   </vt:lpstr>
      <vt:lpstr>12. Information for constructing time series of use tables at basic prices and valuation matrices</vt:lpstr>
      <vt:lpstr>13. Construction of time series of use tables at basic prices and valuation matrices (example for 2004)</vt:lpstr>
      <vt:lpstr>14. Features of methodological approach for constructing time series</vt:lpstr>
      <vt:lpstr>15. Deriving use tables and valuation matrices at constant prices</vt:lpstr>
      <vt:lpstr>16. Further work</vt:lpstr>
      <vt:lpstr>Thank you for your attention! </vt:lpstr>
    </vt:vector>
  </TitlesOfParts>
  <Company>Домашний компьютер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Макконелл и Брю</dc:title>
  <dc:creator>Игорь</dc:creator>
  <cp:lastModifiedBy>Пользователь Windows</cp:lastModifiedBy>
  <cp:revision>397</cp:revision>
  <cp:lastPrinted>2015-03-14T11:57:20Z</cp:lastPrinted>
  <dcterms:created xsi:type="dcterms:W3CDTF">2013-03-01T08:28:32Z</dcterms:created>
  <dcterms:modified xsi:type="dcterms:W3CDTF">2015-12-10T13:10:24Z</dcterms:modified>
</cp:coreProperties>
</file>