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7" r:id="rId5"/>
    <p:sldId id="281" r:id="rId6"/>
    <p:sldId id="280" r:id="rId7"/>
    <p:sldId id="278" r:id="rId8"/>
    <p:sldId id="279" r:id="rId9"/>
    <p:sldId id="282" r:id="rId10"/>
    <p:sldId id="283" r:id="rId11"/>
    <p:sldId id="284" r:id="rId12"/>
    <p:sldId id="27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5D4F06-27C1-4CEA-88FE-B10EB4DE9A1D}" type="datetimeFigureOut">
              <a:rPr lang="ru-RU" smtClean="0"/>
              <a:t>15.12.2015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334969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5D4F06-27C1-4CEA-88FE-B10EB4DE9A1D}" type="datetimeFigureOut">
              <a:rPr lang="ru-RU" smtClean="0"/>
              <a:t>15.12.2015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2624247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5D4F06-27C1-4CEA-88FE-B10EB4DE9A1D}" type="datetimeFigureOut">
              <a:rPr lang="ru-RU" smtClean="0"/>
              <a:t>15.12.2015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178634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5D4F06-27C1-4CEA-88FE-B10EB4DE9A1D}" type="datetimeFigureOut">
              <a:rPr lang="ru-RU" smtClean="0"/>
              <a:t>15.12.2015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119651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5D4F06-27C1-4CEA-88FE-B10EB4DE9A1D}" type="datetimeFigureOut">
              <a:rPr lang="ru-RU" smtClean="0"/>
              <a:t>15.12.2015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130711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5D4F06-27C1-4CEA-88FE-B10EB4DE9A1D}" type="datetimeFigureOut">
              <a:rPr lang="ru-RU" smtClean="0"/>
              <a:t>15.12.2015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354162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85D4F06-27C1-4CEA-88FE-B10EB4DE9A1D}" type="datetimeFigureOut">
              <a:rPr lang="ru-RU" smtClean="0"/>
              <a:t>15.12.2015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148640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5D4F06-27C1-4CEA-88FE-B10EB4DE9A1D}" type="datetimeFigureOut">
              <a:rPr lang="ru-RU" smtClean="0"/>
              <a:t>15.12.2015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234550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5D4F06-27C1-4CEA-88FE-B10EB4DE9A1D}" type="datetimeFigureOut">
              <a:rPr lang="ru-RU" smtClean="0"/>
              <a:t>15.12.2015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100396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5D4F06-27C1-4CEA-88FE-B10EB4DE9A1D}" type="datetimeFigureOut">
              <a:rPr lang="ru-RU" smtClean="0"/>
              <a:t>15.12.2015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332126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5D4F06-27C1-4CEA-88FE-B10EB4DE9A1D}" type="datetimeFigureOut">
              <a:rPr lang="ru-RU" smtClean="0"/>
              <a:t>15.12.2015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1C4DD7-6235-4105-9AB9-12F8E618EF1F}" type="slidenum">
              <a:rPr lang="ru-RU" smtClean="0"/>
              <a:t>‹#›</a:t>
            </a:fld>
            <a:endParaRPr lang="ru-RU"/>
          </a:p>
        </p:txBody>
      </p:sp>
    </p:spTree>
    <p:extLst>
      <p:ext uri="{BB962C8B-B14F-4D97-AF65-F5344CB8AC3E}">
        <p14:creationId xmlns:p14="http://schemas.microsoft.com/office/powerpoint/2010/main" val="10726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D4F06-27C1-4CEA-88FE-B10EB4DE9A1D}" type="datetimeFigureOut">
              <a:rPr lang="ru-RU" smtClean="0"/>
              <a:t>15.12.2015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C4DD7-6235-4105-9AB9-12F8E618EF1F}" type="slidenum">
              <a:rPr lang="ru-RU" smtClean="0"/>
              <a:t>‹#›</a:t>
            </a:fld>
            <a:endParaRPr lang="ru-RU"/>
          </a:p>
        </p:txBody>
      </p:sp>
    </p:spTree>
    <p:extLst>
      <p:ext uri="{BB962C8B-B14F-4D97-AF65-F5344CB8AC3E}">
        <p14:creationId xmlns:p14="http://schemas.microsoft.com/office/powerpoint/2010/main" val="264157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2979763"/>
          </a:xfrm>
        </p:spPr>
        <p:txBody>
          <a:bodyPr>
            <a:normAutofit fontScale="90000"/>
          </a:bodyPr>
          <a:lstStyle/>
          <a:p>
            <a:r>
              <a:rPr lang="en-US" sz="2700" i="1" dirty="0" smtClean="0">
                <a:solidFill>
                  <a:srgbClr val="000099"/>
                </a:solidFill>
              </a:rPr>
              <a:t>Irina Shilnikova</a:t>
            </a:r>
            <a:r>
              <a:rPr lang="ru-RU" sz="2700" i="1" dirty="0">
                <a:solidFill>
                  <a:srgbClr val="000099"/>
                </a:solidFill>
              </a:rPr>
              <a:t/>
            </a:r>
            <a:br>
              <a:rPr lang="ru-RU" sz="2700" i="1" dirty="0">
                <a:solidFill>
                  <a:srgbClr val="000099"/>
                </a:solidFill>
              </a:rPr>
            </a:br>
            <a:r>
              <a:rPr lang="en-US" sz="2700" i="1" dirty="0" smtClean="0">
                <a:solidFill>
                  <a:srgbClr val="000099"/>
                </a:solidFill>
              </a:rPr>
              <a:t>National Research University “Higher </a:t>
            </a:r>
            <a:r>
              <a:rPr lang="en-US" sz="2700" i="1" dirty="0">
                <a:solidFill>
                  <a:srgbClr val="000099"/>
                </a:solidFill>
              </a:rPr>
              <a:t>School of </a:t>
            </a:r>
            <a:r>
              <a:rPr lang="en-US" sz="2700" i="1" dirty="0" smtClean="0">
                <a:solidFill>
                  <a:srgbClr val="000099"/>
                </a:solidFill>
              </a:rPr>
              <a:t>Economics”, </a:t>
            </a:r>
            <a:r>
              <a:rPr lang="en-US" sz="2700" i="1" dirty="0">
                <a:solidFill>
                  <a:srgbClr val="000099"/>
                </a:solidFill>
              </a:rPr>
              <a:t>Moscow</a:t>
            </a:r>
            <a:r>
              <a:rPr lang="ru-RU" sz="2700" i="1" dirty="0">
                <a:solidFill>
                  <a:srgbClr val="000099"/>
                </a:solidFill>
              </a:rPr>
              <a:t/>
            </a:r>
            <a:br>
              <a:rPr lang="ru-RU" sz="2700" i="1" dirty="0">
                <a:solidFill>
                  <a:srgbClr val="000099"/>
                </a:solidFill>
              </a:rPr>
            </a:br>
            <a:r>
              <a:rPr lang="en-US" dirty="0"/>
              <a:t> </a:t>
            </a:r>
            <a:r>
              <a:rPr lang="ru-RU" dirty="0"/>
              <a:t/>
            </a:r>
            <a:br>
              <a:rPr lang="ru-RU" dirty="0"/>
            </a:br>
            <a:r>
              <a:rPr lang="en-US" sz="2800" b="1" dirty="0" err="1">
                <a:solidFill>
                  <a:srgbClr val="000099"/>
                </a:solidFill>
              </a:rPr>
              <a:t>Labour</a:t>
            </a:r>
            <a:r>
              <a:rPr lang="en-US" sz="2800" b="1" dirty="0">
                <a:solidFill>
                  <a:srgbClr val="000099"/>
                </a:solidFill>
              </a:rPr>
              <a:t> stimulation of Soviet textile workers during the first five-year plan (1928-1932): </a:t>
            </a:r>
            <a:r>
              <a:rPr lang="ru-RU" sz="2800" dirty="0">
                <a:solidFill>
                  <a:srgbClr val="000099"/>
                </a:solidFill>
              </a:rPr>
              <a:t/>
            </a:r>
            <a:br>
              <a:rPr lang="ru-RU" sz="2800" dirty="0">
                <a:solidFill>
                  <a:srgbClr val="000099"/>
                </a:solidFill>
              </a:rPr>
            </a:br>
            <a:r>
              <a:rPr lang="en-US" sz="2800" b="1" dirty="0">
                <a:solidFill>
                  <a:srgbClr val="000099"/>
                </a:solidFill>
              </a:rPr>
              <a:t>Factory level analysis</a:t>
            </a:r>
            <a:endParaRPr lang="ru-RU" sz="2900" dirty="0">
              <a:solidFill>
                <a:srgbClr val="000099"/>
              </a:solidFill>
            </a:endParaRPr>
          </a:p>
        </p:txBody>
      </p:sp>
      <p:sp>
        <p:nvSpPr>
          <p:cNvPr id="3" name="Подзаголовок 2"/>
          <p:cNvSpPr>
            <a:spLocks noGrp="1"/>
          </p:cNvSpPr>
          <p:nvPr>
            <p:ph type="subTitle" idx="1"/>
          </p:nvPr>
        </p:nvSpPr>
        <p:spPr>
          <a:xfrm>
            <a:off x="762000" y="4017818"/>
            <a:ext cx="7716982" cy="1620982"/>
          </a:xfrm>
        </p:spPr>
        <p:txBody>
          <a:bodyPr>
            <a:normAutofit/>
          </a:bodyPr>
          <a:lstStyle/>
          <a:p>
            <a:r>
              <a:rPr lang="en-US" sz="2200" dirty="0" smtClean="0">
                <a:solidFill>
                  <a:srgbClr val="002060"/>
                </a:solidFill>
              </a:rPr>
              <a:t>First Conference of the European </a:t>
            </a:r>
            <a:r>
              <a:rPr lang="en-US" sz="2200" dirty="0" err="1" smtClean="0">
                <a:solidFill>
                  <a:srgbClr val="002060"/>
                </a:solidFill>
              </a:rPr>
              <a:t>Labour</a:t>
            </a:r>
            <a:r>
              <a:rPr lang="en-US" sz="2200" dirty="0" smtClean="0">
                <a:solidFill>
                  <a:srgbClr val="002060"/>
                </a:solidFill>
              </a:rPr>
              <a:t> History Network (ELHN)</a:t>
            </a:r>
          </a:p>
          <a:p>
            <a:r>
              <a:rPr lang="en-US" sz="2200" dirty="0" smtClean="0">
                <a:solidFill>
                  <a:srgbClr val="002060"/>
                </a:solidFill>
              </a:rPr>
              <a:t>Turin, Italy</a:t>
            </a:r>
          </a:p>
          <a:p>
            <a:r>
              <a:rPr lang="en-US" sz="2200" dirty="0" smtClean="0">
                <a:solidFill>
                  <a:srgbClr val="002060"/>
                </a:solidFill>
              </a:rPr>
              <a:t>December 14-16, 2015</a:t>
            </a:r>
            <a:endParaRPr lang="ru-RU" sz="2200" dirty="0">
              <a:solidFill>
                <a:srgbClr val="002060"/>
              </a:solidFill>
            </a:endParaRPr>
          </a:p>
        </p:txBody>
      </p:sp>
    </p:spTree>
    <p:extLst>
      <p:ext uri="{BB962C8B-B14F-4D97-AF65-F5344CB8AC3E}">
        <p14:creationId xmlns:p14="http://schemas.microsoft.com/office/powerpoint/2010/main" val="3451503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a:solidFill>
                  <a:srgbClr val="000099"/>
                </a:solidFill>
              </a:rPr>
              <a:t>Concluding </a:t>
            </a:r>
            <a:r>
              <a:rPr lang="en-US" sz="2800" b="1" dirty="0" smtClean="0">
                <a:solidFill>
                  <a:srgbClr val="000099"/>
                </a:solidFill>
              </a:rPr>
              <a:t>remarks</a:t>
            </a:r>
            <a:endParaRPr lang="ru-RU" sz="2800" dirty="0"/>
          </a:p>
        </p:txBody>
      </p:sp>
      <p:sp>
        <p:nvSpPr>
          <p:cNvPr id="3" name="Объект 2"/>
          <p:cNvSpPr>
            <a:spLocks noGrp="1"/>
          </p:cNvSpPr>
          <p:nvPr>
            <p:ph idx="1"/>
          </p:nvPr>
        </p:nvSpPr>
        <p:spPr/>
        <p:txBody>
          <a:bodyPr/>
          <a:lstStyle/>
          <a:p>
            <a:pPr marL="0" indent="0">
              <a:buNone/>
            </a:pPr>
            <a:r>
              <a:rPr lang="en-US" sz="2400" dirty="0" smtClean="0"/>
              <a:t>2) As to the methods of workers’ fight for the needs we can conclude that methods changed dramatically. Up to 1929 strikes and other forms of workers’ protests were the leading forms. Since 1918 factory workers Committees became more and more important mechanism of regulation </a:t>
            </a:r>
            <a:r>
              <a:rPr lang="en-US" sz="2400" dirty="0" err="1" smtClean="0"/>
              <a:t>labour</a:t>
            </a:r>
            <a:r>
              <a:rPr lang="en-US" sz="2400" dirty="0" smtClean="0"/>
              <a:t> relations. Since 1929 this mechanism became really the only mechanism at the factory level to defend workers’ rights. Strikes were strictly prohibited.</a:t>
            </a:r>
            <a:endParaRPr lang="ru-RU" sz="2400" dirty="0"/>
          </a:p>
        </p:txBody>
      </p:sp>
    </p:spTree>
    <p:extLst>
      <p:ext uri="{BB962C8B-B14F-4D97-AF65-F5344CB8AC3E}">
        <p14:creationId xmlns:p14="http://schemas.microsoft.com/office/powerpoint/2010/main" val="404820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a:solidFill>
                  <a:srgbClr val="000099"/>
                </a:solidFill>
              </a:rPr>
              <a:t>Concluding </a:t>
            </a:r>
            <a:r>
              <a:rPr lang="en-US" sz="2800" b="1" dirty="0" smtClean="0">
                <a:solidFill>
                  <a:srgbClr val="000099"/>
                </a:solidFill>
              </a:rPr>
              <a:t>remarks</a:t>
            </a:r>
            <a:endParaRPr lang="ru-RU" sz="2800" dirty="0"/>
          </a:p>
        </p:txBody>
      </p:sp>
      <p:sp>
        <p:nvSpPr>
          <p:cNvPr id="3" name="Объект 2"/>
          <p:cNvSpPr>
            <a:spLocks noGrp="1"/>
          </p:cNvSpPr>
          <p:nvPr>
            <p:ph idx="1"/>
          </p:nvPr>
        </p:nvSpPr>
        <p:spPr/>
        <p:txBody>
          <a:bodyPr>
            <a:normAutofit/>
          </a:bodyPr>
          <a:lstStyle/>
          <a:p>
            <a:pPr marL="0" indent="0">
              <a:buNone/>
            </a:pPr>
            <a:r>
              <a:rPr lang="en-US" sz="2400" dirty="0" smtClean="0"/>
              <a:t>3) Commitment became much more important component of the stimulation system in the period of five-year plan period. New forms of commitment were introduced.</a:t>
            </a:r>
            <a:endParaRPr lang="ru-RU" sz="2400" dirty="0"/>
          </a:p>
        </p:txBody>
      </p:sp>
    </p:spTree>
    <p:extLst>
      <p:ext uri="{BB962C8B-B14F-4D97-AF65-F5344CB8AC3E}">
        <p14:creationId xmlns:p14="http://schemas.microsoft.com/office/powerpoint/2010/main" val="402116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28800"/>
            <a:ext cx="8229600" cy="2735382"/>
          </a:xfrm>
        </p:spPr>
        <p:txBody>
          <a:bodyPr>
            <a:normAutofit/>
          </a:bodyPr>
          <a:lstStyle/>
          <a:p>
            <a:r>
              <a:rPr lang="en-US" sz="3600" b="1" smtClean="0">
                <a:solidFill>
                  <a:srgbClr val="CC00CC"/>
                </a:solidFill>
                <a:latin typeface="Algerian" pitchFamily="82" charset="0"/>
              </a:rPr>
              <a:t>Thank  you  </a:t>
            </a:r>
            <a:br>
              <a:rPr lang="en-US" sz="3600" b="1" smtClean="0">
                <a:solidFill>
                  <a:srgbClr val="CC00CC"/>
                </a:solidFill>
                <a:latin typeface="Algerian" pitchFamily="82" charset="0"/>
              </a:rPr>
            </a:br>
            <a:r>
              <a:rPr lang="en-US" sz="3600" b="1" smtClean="0">
                <a:solidFill>
                  <a:srgbClr val="CC00CC"/>
                </a:solidFill>
                <a:latin typeface="Algerian" pitchFamily="82" charset="0"/>
              </a:rPr>
              <a:t>for  your  attention</a:t>
            </a:r>
            <a:r>
              <a:rPr lang="en-US" sz="3600" b="1" dirty="0" smtClean="0">
                <a:solidFill>
                  <a:srgbClr val="CC00CC"/>
                </a:solidFill>
                <a:latin typeface="Algerian" pitchFamily="82" charset="0"/>
              </a:rPr>
              <a:t>!</a:t>
            </a:r>
            <a:endParaRPr lang="ru-RU" sz="3600" b="1" dirty="0">
              <a:solidFill>
                <a:srgbClr val="CC00CC"/>
              </a:solidFill>
            </a:endParaRPr>
          </a:p>
        </p:txBody>
      </p:sp>
    </p:spTree>
    <p:extLst>
      <p:ext uri="{BB962C8B-B14F-4D97-AF65-F5344CB8AC3E}">
        <p14:creationId xmlns:p14="http://schemas.microsoft.com/office/powerpoint/2010/main" val="22125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solidFill>
                  <a:srgbClr val="000099"/>
                </a:solidFill>
              </a:rPr>
              <a:t>The main tasks which are considered in the paper</a:t>
            </a:r>
            <a:endParaRPr lang="ru-RU" sz="2800" b="1" dirty="0">
              <a:solidFill>
                <a:srgbClr val="000099"/>
              </a:solidFill>
            </a:endParaRPr>
          </a:p>
        </p:txBody>
      </p:sp>
      <p:sp>
        <p:nvSpPr>
          <p:cNvPr id="3" name="Объект 2"/>
          <p:cNvSpPr>
            <a:spLocks noGrp="1"/>
          </p:cNvSpPr>
          <p:nvPr>
            <p:ph idx="1"/>
          </p:nvPr>
        </p:nvSpPr>
        <p:spPr/>
        <p:txBody>
          <a:bodyPr>
            <a:normAutofit/>
          </a:bodyPr>
          <a:lstStyle/>
          <a:p>
            <a:pPr algn="just"/>
            <a:r>
              <a:rPr lang="en-US" sz="2400" dirty="0" smtClean="0"/>
              <a:t>1) to identify the </a:t>
            </a:r>
            <a:r>
              <a:rPr lang="en-US" sz="2400" dirty="0"/>
              <a:t>main </a:t>
            </a:r>
            <a:r>
              <a:rPr lang="en-US" sz="2400" dirty="0" smtClean="0"/>
              <a:t>measures </a:t>
            </a:r>
            <a:r>
              <a:rPr lang="en-US" sz="2400" dirty="0"/>
              <a:t>taken to stimulate textile workers in the years of first five-year plan (1928-1932)</a:t>
            </a:r>
            <a:r>
              <a:rPr lang="en-US" sz="2400" dirty="0" smtClean="0"/>
              <a:t>;</a:t>
            </a:r>
          </a:p>
          <a:p>
            <a:pPr algn="just"/>
            <a:r>
              <a:rPr lang="en-US" sz="2400" dirty="0" smtClean="0"/>
              <a:t>2</a:t>
            </a:r>
            <a:r>
              <a:rPr lang="en-US" sz="2400" dirty="0"/>
              <a:t>) </a:t>
            </a:r>
            <a:r>
              <a:rPr lang="en-US" sz="2400" dirty="0" smtClean="0"/>
              <a:t>to find out what stimuli were the most efficient during the first five-year plan;</a:t>
            </a:r>
          </a:p>
          <a:p>
            <a:pPr algn="just"/>
            <a:r>
              <a:rPr lang="en-US" sz="2400" dirty="0"/>
              <a:t>3</a:t>
            </a:r>
            <a:r>
              <a:rPr lang="en-US" sz="2400" dirty="0" smtClean="0"/>
              <a:t>) to find </a:t>
            </a:r>
            <a:r>
              <a:rPr lang="en-US" sz="2400" dirty="0"/>
              <a:t>out whether there was succession in the industrial </a:t>
            </a:r>
            <a:r>
              <a:rPr lang="en-US" sz="2400" dirty="0" err="1"/>
              <a:t>labour</a:t>
            </a:r>
            <a:r>
              <a:rPr lang="en-US" sz="2400" dirty="0"/>
              <a:t> stimulation system in pre-revolutionary Russia (1880-1910), in the first decade of the Soviet regime (1918-1927) and in the period of first five-year plan (1928-1932</a:t>
            </a:r>
            <a:r>
              <a:rPr lang="en-US" sz="2400" dirty="0" smtClean="0"/>
              <a:t>).</a:t>
            </a:r>
            <a:endParaRPr lang="ru-RU" sz="2400" dirty="0"/>
          </a:p>
          <a:p>
            <a:endParaRPr lang="ru-RU" sz="2400" dirty="0"/>
          </a:p>
        </p:txBody>
      </p:sp>
    </p:spTree>
    <p:extLst>
      <p:ext uri="{BB962C8B-B14F-4D97-AF65-F5344CB8AC3E}">
        <p14:creationId xmlns:p14="http://schemas.microsoft.com/office/powerpoint/2010/main" val="2282827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solidFill>
                  <a:srgbClr val="000099"/>
                </a:solidFill>
              </a:rPr>
              <a:t>The main sources of the research</a:t>
            </a:r>
            <a:endParaRPr lang="ru-RU" sz="2800" b="1" dirty="0">
              <a:solidFill>
                <a:srgbClr val="000099"/>
              </a:solidFill>
            </a:endParaRPr>
          </a:p>
        </p:txBody>
      </p:sp>
      <p:sp>
        <p:nvSpPr>
          <p:cNvPr id="3" name="Объект 2"/>
          <p:cNvSpPr>
            <a:spLocks noGrp="1"/>
          </p:cNvSpPr>
          <p:nvPr>
            <p:ph idx="1"/>
          </p:nvPr>
        </p:nvSpPr>
        <p:spPr/>
        <p:txBody>
          <a:bodyPr>
            <a:noAutofit/>
          </a:bodyPr>
          <a:lstStyle/>
          <a:p>
            <a:r>
              <a:rPr lang="en-US" sz="2400" dirty="0" smtClean="0"/>
              <a:t>Archival documents from </a:t>
            </a:r>
            <a:r>
              <a:rPr lang="en-US" sz="2400" dirty="0"/>
              <a:t>the State Archive of the Russian Federation, the </a:t>
            </a:r>
            <a:r>
              <a:rPr lang="en-US" sz="2400" dirty="0" smtClean="0"/>
              <a:t>Yaroslav Regional State Archive, </a:t>
            </a:r>
            <a:r>
              <a:rPr lang="en-US" sz="2400" dirty="0"/>
              <a:t>the Central Archive of Moscow and the Centre of Contemporary History Documentation of Yaroslavskaya </a:t>
            </a:r>
            <a:r>
              <a:rPr lang="en-US" sz="2400" dirty="0" smtClean="0"/>
              <a:t>Oblast</a:t>
            </a:r>
          </a:p>
          <a:p>
            <a:r>
              <a:rPr lang="ru-RU" sz="2400" dirty="0" smtClean="0"/>
              <a:t>«</a:t>
            </a:r>
            <a:r>
              <a:rPr lang="en-US" sz="2400" dirty="0" smtClean="0"/>
              <a:t>Top secret</a:t>
            </a:r>
            <a:r>
              <a:rPr lang="ru-RU" sz="2400" dirty="0" smtClean="0"/>
              <a:t>»: </a:t>
            </a:r>
            <a:r>
              <a:rPr lang="ru-RU" sz="2400" dirty="0"/>
              <a:t>Lubyanka </a:t>
            </a:r>
            <a:r>
              <a:rPr lang="en-US" sz="2400" dirty="0" smtClean="0"/>
              <a:t>to </a:t>
            </a:r>
            <a:r>
              <a:rPr lang="ru-RU" sz="2400" dirty="0" err="1" smtClean="0"/>
              <a:t>Stalin</a:t>
            </a:r>
            <a:r>
              <a:rPr lang="ru-RU" sz="2400" dirty="0" smtClean="0"/>
              <a:t> </a:t>
            </a:r>
            <a:r>
              <a:rPr lang="en-US" sz="2400" dirty="0" smtClean="0"/>
              <a:t>about the Situation in the Country (1922-1934)</a:t>
            </a:r>
            <a:r>
              <a:rPr lang="ru-RU" sz="2400" dirty="0" smtClean="0"/>
              <a:t>. </a:t>
            </a:r>
            <a:r>
              <a:rPr lang="en-US" sz="2400" dirty="0" smtClean="0"/>
              <a:t>Vol</a:t>
            </a:r>
            <a:r>
              <a:rPr lang="ru-RU" sz="2400" dirty="0" smtClean="0"/>
              <a:t>.</a:t>
            </a:r>
            <a:r>
              <a:rPr lang="en-US" sz="2400" dirty="0"/>
              <a:t>7-8</a:t>
            </a:r>
            <a:r>
              <a:rPr lang="ru-RU" sz="2400" dirty="0"/>
              <a:t>. М., 200</a:t>
            </a:r>
            <a:r>
              <a:rPr lang="en-US" sz="2400" dirty="0"/>
              <a:t>3-2004</a:t>
            </a:r>
            <a:r>
              <a:rPr lang="ru-RU" sz="2400" dirty="0"/>
              <a:t>.</a:t>
            </a:r>
            <a:r>
              <a:rPr lang="en-US" sz="2400" dirty="0" smtClean="0"/>
              <a:t> </a:t>
            </a:r>
            <a:endParaRPr lang="ru-RU" sz="2400" dirty="0"/>
          </a:p>
        </p:txBody>
      </p:sp>
    </p:spTree>
    <p:extLst>
      <p:ext uri="{BB962C8B-B14F-4D97-AF65-F5344CB8AC3E}">
        <p14:creationId xmlns:p14="http://schemas.microsoft.com/office/powerpoint/2010/main" val="237150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b="1" dirty="0">
                <a:solidFill>
                  <a:srgbClr val="000099"/>
                </a:solidFill>
              </a:rPr>
              <a:t>T</a:t>
            </a:r>
            <a:r>
              <a:rPr lang="en-US" sz="2800" b="1" dirty="0" smtClean="0">
                <a:solidFill>
                  <a:srgbClr val="000099"/>
                </a:solidFill>
              </a:rPr>
              <a:t>hree </a:t>
            </a:r>
            <a:r>
              <a:rPr lang="en-US" sz="2800" b="1" dirty="0">
                <a:solidFill>
                  <a:srgbClr val="000099"/>
                </a:solidFill>
              </a:rPr>
              <a:t>groups of </a:t>
            </a:r>
            <a:r>
              <a:rPr lang="en-US" sz="2800" b="1" dirty="0" err="1" smtClean="0">
                <a:solidFill>
                  <a:srgbClr val="000099"/>
                </a:solidFill>
              </a:rPr>
              <a:t>labour</a:t>
            </a:r>
            <a:r>
              <a:rPr lang="en-US" sz="2800" b="1" dirty="0" smtClean="0">
                <a:solidFill>
                  <a:srgbClr val="000099"/>
                </a:solidFill>
              </a:rPr>
              <a:t> motives (work incentives)</a:t>
            </a:r>
            <a:endParaRPr lang="ru-RU" sz="2800" b="1" dirty="0">
              <a:solidFill>
                <a:srgbClr val="000099"/>
              </a:solidFill>
            </a:endParaRPr>
          </a:p>
        </p:txBody>
      </p:sp>
      <p:sp>
        <p:nvSpPr>
          <p:cNvPr id="3" name="Объект 2"/>
          <p:cNvSpPr>
            <a:spLocks noGrp="1"/>
          </p:cNvSpPr>
          <p:nvPr>
            <p:ph idx="1"/>
          </p:nvPr>
        </p:nvSpPr>
        <p:spPr/>
        <p:txBody>
          <a:bodyPr>
            <a:normAutofit/>
          </a:bodyPr>
          <a:lstStyle/>
          <a:p>
            <a:r>
              <a:rPr lang="en-US" sz="2400" dirty="0"/>
              <a:t>1) compensation </a:t>
            </a:r>
            <a:r>
              <a:rPr lang="en-US" sz="2400" dirty="0" smtClean="0"/>
              <a:t>(wages, </a:t>
            </a:r>
            <a:r>
              <a:rPr lang="en-US" sz="2400" dirty="0"/>
              <a:t>bonuses, various benefits and forms of social service, etc.); </a:t>
            </a:r>
            <a:endParaRPr lang="en-US" sz="2400" dirty="0" smtClean="0"/>
          </a:p>
          <a:p>
            <a:r>
              <a:rPr lang="en-US" sz="2400" dirty="0" smtClean="0"/>
              <a:t>2</a:t>
            </a:r>
            <a:r>
              <a:rPr lang="en-US" sz="2400" dirty="0"/>
              <a:t>) coercion (monetary and administrative types, including criminal responsibility); </a:t>
            </a:r>
            <a:endParaRPr lang="en-US" sz="2400" dirty="0" smtClean="0"/>
          </a:p>
          <a:p>
            <a:r>
              <a:rPr lang="en-US" sz="2400" dirty="0" smtClean="0"/>
              <a:t>3</a:t>
            </a:r>
            <a:r>
              <a:rPr lang="en-US" sz="2400" dirty="0"/>
              <a:t>) commitment (related to a worker’s consciousness of the importance and value of his </a:t>
            </a:r>
            <a:r>
              <a:rPr lang="en-US" sz="2400" dirty="0" err="1"/>
              <a:t>labour</a:t>
            </a:r>
            <a:r>
              <a:rPr lang="en-US" sz="2400" dirty="0"/>
              <a:t>, patriotism, pride in his work results, etc.)</a:t>
            </a:r>
            <a:endParaRPr lang="ru-RU" sz="2400" dirty="0"/>
          </a:p>
        </p:txBody>
      </p:sp>
    </p:spTree>
    <p:extLst>
      <p:ext uri="{BB962C8B-B14F-4D97-AF65-F5344CB8AC3E}">
        <p14:creationId xmlns:p14="http://schemas.microsoft.com/office/powerpoint/2010/main" val="3972397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solidFill>
                  <a:srgbClr val="000099"/>
                </a:solidFill>
              </a:rPr>
              <a:t>Wages (compensation)</a:t>
            </a:r>
            <a:endParaRPr lang="ru-RU" sz="2800" b="1" dirty="0">
              <a:solidFill>
                <a:srgbClr val="000099"/>
              </a:solidFill>
            </a:endParaRPr>
          </a:p>
        </p:txBody>
      </p:sp>
      <p:sp>
        <p:nvSpPr>
          <p:cNvPr id="3" name="Объект 2"/>
          <p:cNvSpPr>
            <a:spLocks noGrp="1"/>
          </p:cNvSpPr>
          <p:nvPr>
            <p:ph idx="1"/>
          </p:nvPr>
        </p:nvSpPr>
        <p:spPr>
          <a:xfrm>
            <a:off x="457200" y="1274618"/>
            <a:ext cx="8229600" cy="4851545"/>
          </a:xfrm>
        </p:spPr>
        <p:txBody>
          <a:bodyPr>
            <a:normAutofit/>
          </a:bodyPr>
          <a:lstStyle/>
          <a:p>
            <a:r>
              <a:rPr lang="en-US" sz="2400" dirty="0" smtClean="0"/>
              <a:t>1927-1928 tariff reform → the new tariff scale (the attempt to fight against wage-levelling)</a:t>
            </a:r>
          </a:p>
          <a:p>
            <a:r>
              <a:rPr lang="en-US" sz="2400" dirty="0" smtClean="0"/>
              <a:t>“the economy regime campaign” → cut of wages fond by reducing jobs and increasing </a:t>
            </a:r>
            <a:r>
              <a:rPr lang="en-US" sz="2400" dirty="0" err="1" smtClean="0"/>
              <a:t>labour</a:t>
            </a:r>
            <a:r>
              <a:rPr lang="en-US" sz="2400" dirty="0" smtClean="0"/>
              <a:t> intensity → protest actions, strikes (before 1930), shock workers beating </a:t>
            </a:r>
          </a:p>
          <a:p>
            <a:r>
              <a:rPr lang="en-US" sz="2400" dirty="0"/>
              <a:t>t</a:t>
            </a:r>
            <a:r>
              <a:rPr lang="en-US" sz="2400" dirty="0" smtClean="0"/>
              <a:t>he delay in payment of wages </a:t>
            </a:r>
            <a:r>
              <a:rPr lang="en-US" sz="2400" dirty="0"/>
              <a:t>→ </a:t>
            </a:r>
            <a:r>
              <a:rPr lang="en-US" sz="2400" dirty="0" smtClean="0"/>
              <a:t>workers’ complaints, strikes</a:t>
            </a:r>
          </a:p>
          <a:p>
            <a:pPr marL="0" indent="0">
              <a:buNone/>
            </a:pPr>
            <a:r>
              <a:rPr lang="en-US" sz="2400" dirty="0" smtClean="0"/>
              <a:t>As the result: </a:t>
            </a:r>
          </a:p>
          <a:p>
            <a:pPr marL="0" indent="0">
              <a:buNone/>
            </a:pPr>
            <a:r>
              <a:rPr lang="en-US" sz="2400" dirty="0" smtClean="0"/>
              <a:t>wages became more effective stimulus than before because of its differentiation</a:t>
            </a:r>
          </a:p>
          <a:p>
            <a:pPr marL="0" indent="0">
              <a:buNone/>
            </a:pPr>
            <a:r>
              <a:rPr lang="en-US" sz="2400" dirty="0"/>
              <a:t>but </a:t>
            </a:r>
            <a:r>
              <a:rPr lang="en-US" sz="2400" dirty="0" smtClean="0"/>
              <a:t>many textile </a:t>
            </a:r>
            <a:r>
              <a:rPr lang="en-US" sz="2400" dirty="0"/>
              <a:t>workers </a:t>
            </a:r>
            <a:r>
              <a:rPr lang="en-US" sz="2400" dirty="0" smtClean="0"/>
              <a:t>were </a:t>
            </a:r>
            <a:r>
              <a:rPr lang="en-US" sz="2400" dirty="0"/>
              <a:t>still not satisfied with the size of their earnings </a:t>
            </a:r>
            <a:endParaRPr lang="en-US" sz="2400" dirty="0" smtClean="0"/>
          </a:p>
          <a:p>
            <a:pPr marL="0" indent="0">
              <a:buNone/>
            </a:pPr>
            <a:endParaRPr lang="en-US" sz="2400" dirty="0" smtClean="0"/>
          </a:p>
        </p:txBody>
      </p:sp>
    </p:spTree>
    <p:extLst>
      <p:ext uri="{BB962C8B-B14F-4D97-AF65-F5344CB8AC3E}">
        <p14:creationId xmlns:p14="http://schemas.microsoft.com/office/powerpoint/2010/main" val="79162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2800" b="1" dirty="0">
                <a:solidFill>
                  <a:srgbClr val="000099"/>
                </a:solidFill>
              </a:rPr>
              <a:t>Number of different violations of labour discipline at the First Moscow Cotton-printing Factory, 1931.</a:t>
            </a:r>
            <a:endParaRPr lang="ru-RU" sz="2800" dirty="0">
              <a:solidFill>
                <a:srgbClr val="000099"/>
              </a:solidFill>
            </a:endParaRPr>
          </a:p>
        </p:txBody>
      </p:sp>
      <p:sp>
        <p:nvSpPr>
          <p:cNvPr id="5" name="Объект 4"/>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GB" sz="2000" dirty="0"/>
              <a:t>Source: </a:t>
            </a:r>
            <a:r>
              <a:rPr lang="en-US" sz="2000" dirty="0"/>
              <a:t>Central Archive of Moscow</a:t>
            </a:r>
            <a:r>
              <a:rPr lang="en-US" sz="2000" dirty="0" smtClean="0"/>
              <a:t>. </a:t>
            </a:r>
            <a:r>
              <a:rPr lang="en-US" sz="2000" dirty="0"/>
              <a:t>F.426, op.1, d.157.</a:t>
            </a:r>
            <a:endParaRPr lang="ru-RU" sz="2000" dirty="0"/>
          </a:p>
          <a:p>
            <a:endParaRPr 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2638230998"/>
              </p:ext>
            </p:extLst>
          </p:nvPr>
        </p:nvGraphicFramePr>
        <p:xfrm>
          <a:off x="1187626" y="1772816"/>
          <a:ext cx="6912765" cy="3611880"/>
        </p:xfrm>
        <a:graphic>
          <a:graphicData uri="http://schemas.openxmlformats.org/drawingml/2006/table">
            <a:tbl>
              <a:tblPr firstRow="1" firstCol="1" bandRow="1"/>
              <a:tblGrid>
                <a:gridCol w="1152007"/>
                <a:gridCol w="1152007"/>
                <a:gridCol w="1152007"/>
                <a:gridCol w="1152007"/>
                <a:gridCol w="1152007"/>
                <a:gridCol w="1152730"/>
              </a:tblGrid>
              <a:tr h="1892781">
                <a:tc>
                  <a:txBody>
                    <a:bodyPr/>
                    <a:lstStyle/>
                    <a:p>
                      <a:pPr algn="ctr">
                        <a:lnSpc>
                          <a:spcPct val="115000"/>
                        </a:lnSpc>
                        <a:spcAft>
                          <a:spcPts val="0"/>
                        </a:spcAft>
                      </a:pPr>
                      <a:r>
                        <a:rPr lang="en-GB" sz="2000" dirty="0">
                          <a:effectLst/>
                          <a:latin typeface="Times New Roman"/>
                          <a:ea typeface="Calibri"/>
                          <a:cs typeface="Times New Roman"/>
                        </a:rPr>
                        <a:t>Truancies</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effectLst/>
                          <a:latin typeface="Times New Roman"/>
                          <a:ea typeface="Calibri"/>
                          <a:cs typeface="Times New Roman"/>
                        </a:rPr>
                        <a:t>Negligent attitude to work</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effectLst/>
                          <a:latin typeface="Times New Roman"/>
                          <a:ea typeface="Calibri"/>
                          <a:cs typeface="Times New Roman"/>
                        </a:rPr>
                        <a:t>Thefts</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effectLst/>
                          <a:latin typeface="Times New Roman"/>
                          <a:ea typeface="Calibri"/>
                          <a:cs typeface="Times New Roman"/>
                        </a:rPr>
                        <a:t>Delay</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effectLst/>
                          <a:latin typeface="Times New Roman"/>
                          <a:ea typeface="Calibri"/>
                          <a:cs typeface="Times New Roman"/>
                        </a:rPr>
                        <a:t>Refusal to work and failure to comply with orders of the master</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effectLst/>
                          <a:latin typeface="Times New Roman"/>
                          <a:ea typeface="Calibri"/>
                          <a:cs typeface="Times New Roman"/>
                        </a:rPr>
                        <a:t>Other violations</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75">
                <a:tc>
                  <a:txBody>
                    <a:bodyPr/>
                    <a:lstStyle/>
                    <a:p>
                      <a:pPr algn="r">
                        <a:lnSpc>
                          <a:spcPct val="150000"/>
                        </a:lnSpc>
                        <a:spcAft>
                          <a:spcPts val="0"/>
                        </a:spcAft>
                      </a:pPr>
                      <a:r>
                        <a:rPr lang="en-GB" sz="2000" dirty="0">
                          <a:effectLst/>
                          <a:latin typeface="Times New Roman"/>
                          <a:ea typeface="Calibri"/>
                          <a:cs typeface="Times New Roman"/>
                        </a:rPr>
                        <a:t>74</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2000" dirty="0">
                          <a:effectLst/>
                          <a:latin typeface="Times New Roman"/>
                          <a:ea typeface="Calibri"/>
                          <a:cs typeface="Times New Roman"/>
                        </a:rPr>
                        <a:t>23</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2000" dirty="0">
                          <a:effectLst/>
                          <a:latin typeface="Times New Roman"/>
                          <a:ea typeface="Calibri"/>
                          <a:cs typeface="Times New Roman"/>
                        </a:rPr>
                        <a:t>24</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2000" dirty="0">
                          <a:effectLst/>
                          <a:latin typeface="Times New Roman"/>
                          <a:ea typeface="Calibri"/>
                          <a:cs typeface="Times New Roman"/>
                        </a:rPr>
                        <a:t>25</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2000" dirty="0">
                          <a:effectLst/>
                          <a:latin typeface="Times New Roman"/>
                          <a:ea typeface="Calibri"/>
                          <a:cs typeface="Times New Roman"/>
                        </a:rPr>
                        <a:t>23</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2000" dirty="0">
                          <a:effectLst/>
                          <a:latin typeface="Times New Roman"/>
                          <a:ea typeface="Calibri"/>
                          <a:cs typeface="Times New Roman"/>
                        </a:rPr>
                        <a:t>12</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08057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3236" y="274638"/>
            <a:ext cx="8686800" cy="1143000"/>
          </a:xfrm>
        </p:spPr>
        <p:txBody>
          <a:bodyPr>
            <a:normAutofit fontScale="90000"/>
          </a:bodyPr>
          <a:lstStyle/>
          <a:p>
            <a:r>
              <a:rPr lang="en-US" sz="2800" b="1" dirty="0" smtClean="0">
                <a:solidFill>
                  <a:srgbClr val="000099"/>
                </a:solidFill>
              </a:rPr>
              <a:t>Food-stuff provision</a:t>
            </a:r>
            <a:br>
              <a:rPr lang="en-US" sz="2800" b="1" dirty="0" smtClean="0">
                <a:solidFill>
                  <a:srgbClr val="000099"/>
                </a:solidFill>
              </a:rPr>
            </a:br>
            <a:r>
              <a:rPr lang="en-US" sz="2800" b="1" dirty="0" smtClean="0">
                <a:solidFill>
                  <a:srgbClr val="000099"/>
                </a:solidFill>
              </a:rPr>
              <a:t>(on the base of the </a:t>
            </a:r>
            <a:r>
              <a:rPr lang="en-US" sz="2800" b="1" dirty="0" err="1" smtClean="0">
                <a:solidFill>
                  <a:srgbClr val="000099"/>
                </a:solidFill>
              </a:rPr>
              <a:t>Trekhgornaia</a:t>
            </a:r>
            <a:r>
              <a:rPr lang="en-US" sz="2800" b="1" dirty="0" smtClean="0">
                <a:solidFill>
                  <a:srgbClr val="000099"/>
                </a:solidFill>
              </a:rPr>
              <a:t> factory workers’ survey, 1931)</a:t>
            </a:r>
            <a:endParaRPr lang="ru-RU" sz="2800" b="1" dirty="0">
              <a:solidFill>
                <a:srgbClr val="000099"/>
              </a:solidFill>
            </a:endParaRPr>
          </a:p>
        </p:txBody>
      </p:sp>
      <p:sp>
        <p:nvSpPr>
          <p:cNvPr id="3" name="Объект 2"/>
          <p:cNvSpPr>
            <a:spLocks noGrp="1"/>
          </p:cNvSpPr>
          <p:nvPr>
            <p:ph idx="1"/>
          </p:nvPr>
        </p:nvSpPr>
        <p:spPr/>
        <p:txBody>
          <a:bodyPr>
            <a:normAutofit/>
          </a:bodyPr>
          <a:lstStyle/>
          <a:p>
            <a:r>
              <a:rPr lang="en-US" sz="2400" dirty="0" smtClean="0"/>
              <a:t>Factory dining room was provided with better food, but most workers (85% of men and 97% of women)  preferred having breakfast, lunch and dinner at home</a:t>
            </a:r>
          </a:p>
          <a:p>
            <a:r>
              <a:rPr lang="en-US" sz="2400" dirty="0" smtClean="0"/>
              <a:t>More than half of the workers (52.3% of men and 58% of women) feed mainly on plant food</a:t>
            </a:r>
          </a:p>
          <a:p>
            <a:r>
              <a:rPr lang="en-US" sz="2400" dirty="0" smtClean="0"/>
              <a:t>40.4% of men and 44.7% of women were dissatisfied with the quality of their food/diet</a:t>
            </a:r>
          </a:p>
          <a:p>
            <a:endParaRPr lang="en-US" sz="2400" dirty="0"/>
          </a:p>
          <a:p>
            <a:r>
              <a:rPr lang="en-US" sz="2400" i="1" dirty="0"/>
              <a:t>Source: State Archive of the Russian </a:t>
            </a:r>
            <a:r>
              <a:rPr lang="en-US" sz="2400" i="1" dirty="0" smtClean="0"/>
              <a:t>Federation. F.7952, op.3, d.377, 387, 388.</a:t>
            </a:r>
          </a:p>
          <a:p>
            <a:endParaRPr lang="en-US" sz="2400" dirty="0"/>
          </a:p>
          <a:p>
            <a:endParaRPr lang="en-US" sz="2400" dirty="0" smtClean="0"/>
          </a:p>
          <a:p>
            <a:endParaRPr lang="ru-RU" sz="2400" dirty="0"/>
          </a:p>
        </p:txBody>
      </p:sp>
    </p:spTree>
    <p:extLst>
      <p:ext uri="{BB962C8B-B14F-4D97-AF65-F5344CB8AC3E}">
        <p14:creationId xmlns:p14="http://schemas.microsoft.com/office/powerpoint/2010/main" val="3471372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800" b="1" dirty="0" smtClean="0">
                <a:solidFill>
                  <a:srgbClr val="000099"/>
                </a:solidFill>
              </a:rPr>
              <a:t>The cubic capacity of different dwelling types  of the </a:t>
            </a:r>
            <a:r>
              <a:rPr lang="en-GB" sz="2800" b="1" dirty="0" err="1">
                <a:solidFill>
                  <a:srgbClr val="000099"/>
                </a:solidFill>
              </a:rPr>
              <a:t>Trekhgornaya</a:t>
            </a:r>
            <a:r>
              <a:rPr lang="en-GB" sz="2800" b="1" dirty="0">
                <a:solidFill>
                  <a:srgbClr val="000099"/>
                </a:solidFill>
              </a:rPr>
              <a:t> Manufacture workers in 1931 on a per person </a:t>
            </a:r>
            <a:r>
              <a:rPr lang="en-GB" sz="2800" b="1" dirty="0" smtClean="0">
                <a:solidFill>
                  <a:srgbClr val="000099"/>
                </a:solidFill>
              </a:rPr>
              <a:t>basis</a:t>
            </a:r>
            <a:r>
              <a:rPr lang="ru-RU" sz="2800" dirty="0"/>
              <a:t/>
            </a:r>
            <a:br>
              <a:rPr lang="ru-RU" sz="2800" dirty="0"/>
            </a:br>
            <a:endParaRPr lang="ru-RU" sz="2800" dirty="0"/>
          </a:p>
        </p:txBody>
      </p:sp>
      <p:sp>
        <p:nvSpPr>
          <p:cNvPr id="7" name="Объект 6"/>
          <p:cNvSpPr>
            <a:spLocks noGrp="1"/>
          </p:cNvSpPr>
          <p:nvPr>
            <p:ph idx="1"/>
          </p:nvPr>
        </p:nvSpPr>
        <p:spPr>
          <a:xfrm>
            <a:off x="457200" y="1510146"/>
            <a:ext cx="8229600" cy="4616018"/>
          </a:xfrm>
        </p:spPr>
        <p:txBody>
          <a:bodyPr/>
          <a:lstStyle/>
          <a:p>
            <a:endParaRPr lang="en-US" dirty="0" smtClean="0"/>
          </a:p>
          <a:p>
            <a:endParaRPr lang="en-US" dirty="0"/>
          </a:p>
          <a:p>
            <a:endParaRPr lang="en-US" dirty="0" smtClean="0"/>
          </a:p>
          <a:p>
            <a:endParaRPr lang="en-US" dirty="0"/>
          </a:p>
          <a:p>
            <a:endParaRPr lang="en-US" dirty="0" smtClean="0"/>
          </a:p>
          <a:p>
            <a:pPr marL="0" indent="0">
              <a:buNone/>
            </a:pPr>
            <a:r>
              <a:rPr lang="en-GB" sz="2000" dirty="0" smtClean="0"/>
              <a:t>Source</a:t>
            </a:r>
            <a:r>
              <a:rPr lang="en-GB" sz="2000" dirty="0"/>
              <a:t>: </a:t>
            </a:r>
            <a:r>
              <a:rPr lang="en-US" sz="2000" i="1" dirty="0"/>
              <a:t>State Archive of the Russian Federation</a:t>
            </a:r>
            <a:r>
              <a:rPr lang="en-GB" sz="2000" dirty="0" smtClean="0"/>
              <a:t>. </a:t>
            </a:r>
            <a:r>
              <a:rPr lang="en-GB" sz="2000" dirty="0"/>
              <a:t>F.7952, op.3, d.377, l.72.</a:t>
            </a:r>
            <a:endParaRPr lang="ru-RU" sz="2000" dirty="0"/>
          </a:p>
          <a:p>
            <a:r>
              <a:rPr lang="en-US" sz="2000" dirty="0" smtClean="0"/>
              <a:t>1 cubic </a:t>
            </a:r>
            <a:r>
              <a:rPr lang="en-US" sz="2000" dirty="0" err="1" smtClean="0"/>
              <a:t>sazhen</a:t>
            </a:r>
            <a:r>
              <a:rPr lang="en-US" sz="2000" dirty="0" smtClean="0"/>
              <a:t>’ = 2.13 cubic meters</a:t>
            </a:r>
            <a:endParaRPr lang="ru-RU" sz="2000" dirty="0"/>
          </a:p>
        </p:txBody>
      </p:sp>
      <p:graphicFrame>
        <p:nvGraphicFramePr>
          <p:cNvPr id="6" name="Таблица 5"/>
          <p:cNvGraphicFramePr>
            <a:graphicFrameLocks noGrp="1"/>
          </p:cNvGraphicFramePr>
          <p:nvPr>
            <p:extLst>
              <p:ext uri="{D42A27DB-BD31-4B8C-83A1-F6EECF244321}">
                <p14:modId xmlns:p14="http://schemas.microsoft.com/office/powerpoint/2010/main" val="3127411580"/>
              </p:ext>
            </p:extLst>
          </p:nvPr>
        </p:nvGraphicFramePr>
        <p:xfrm>
          <a:off x="827586" y="1682829"/>
          <a:ext cx="7682547" cy="2725706"/>
        </p:xfrm>
        <a:graphic>
          <a:graphicData uri="http://schemas.openxmlformats.org/drawingml/2006/table">
            <a:tbl>
              <a:tblPr firstRow="1" firstCol="1" bandRow="1"/>
              <a:tblGrid>
                <a:gridCol w="2594610"/>
                <a:gridCol w="1695979"/>
                <a:gridCol w="1695979"/>
                <a:gridCol w="1695979"/>
              </a:tblGrid>
              <a:tr h="882417">
                <a:tc>
                  <a:txBody>
                    <a:bodyPr/>
                    <a:lstStyle/>
                    <a:p>
                      <a:pPr>
                        <a:lnSpc>
                          <a:spcPct val="115000"/>
                        </a:lnSpc>
                        <a:spcAft>
                          <a:spcPts val="0"/>
                        </a:spcAft>
                        <a:tabLst>
                          <a:tab pos="361950" algn="l"/>
                        </a:tabLst>
                      </a:pPr>
                      <a:r>
                        <a:rPr lang="en-GB" sz="2000" dirty="0">
                          <a:effectLst/>
                          <a:latin typeface="Times New Roman"/>
                          <a:ea typeface="Calibri"/>
                          <a:cs typeface="Times New Roman"/>
                        </a:rPr>
                        <a:t>	</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dirty="0">
                          <a:effectLst/>
                          <a:latin typeface="Times New Roman"/>
                          <a:ea typeface="Calibri"/>
                          <a:cs typeface="Times New Roman"/>
                        </a:rPr>
                        <a:t>less than 1 cubic </a:t>
                      </a:r>
                      <a:r>
                        <a:rPr lang="en-GB" sz="2000" i="1" dirty="0" err="1">
                          <a:effectLst/>
                          <a:latin typeface="Times New Roman"/>
                          <a:ea typeface="Calibri"/>
                          <a:cs typeface="Times New Roman"/>
                        </a:rPr>
                        <a:t>sazhen</a:t>
                      </a:r>
                      <a:r>
                        <a:rPr lang="en-GB" sz="2000" dirty="0">
                          <a:effectLst/>
                          <a:latin typeface="Times New Roman"/>
                          <a:ea typeface="Calibri"/>
                          <a:cs typeface="Times New Roman"/>
                        </a:rPr>
                        <a:t>’</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effectLst/>
                          <a:latin typeface="Times New Roman"/>
                          <a:ea typeface="Calibri"/>
                          <a:cs typeface="Times New Roman"/>
                        </a:rPr>
                        <a:t>1-2 cubic </a:t>
                      </a:r>
                      <a:r>
                        <a:rPr lang="en-GB" sz="2000" i="1">
                          <a:effectLst/>
                          <a:latin typeface="Times New Roman"/>
                          <a:ea typeface="Calibri"/>
                          <a:cs typeface="Times New Roman"/>
                        </a:rPr>
                        <a:t>sazhen</a:t>
                      </a:r>
                      <a:r>
                        <a:rPr lang="en-GB" sz="2000">
                          <a:effectLst/>
                          <a:latin typeface="Times New Roman"/>
                          <a:ea typeface="Calibri"/>
                          <a:cs typeface="Times New Roman"/>
                        </a:rPr>
                        <a:t>’</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a:effectLst/>
                          <a:latin typeface="Times New Roman"/>
                          <a:ea typeface="Calibri"/>
                          <a:cs typeface="Times New Roman"/>
                        </a:rPr>
                        <a:t>2-3 cubic </a:t>
                      </a:r>
                      <a:r>
                        <a:rPr lang="en-GB" sz="2000" i="1">
                          <a:effectLst/>
                          <a:latin typeface="Times New Roman"/>
                          <a:ea typeface="Calibri"/>
                          <a:cs typeface="Times New Roman"/>
                        </a:rPr>
                        <a:t>sazhen</a:t>
                      </a:r>
                      <a:r>
                        <a:rPr lang="en-GB" sz="2000">
                          <a:effectLst/>
                          <a:latin typeface="Times New Roman"/>
                          <a:ea typeface="Calibri"/>
                          <a:cs typeface="Times New Roman"/>
                        </a:rPr>
                        <a:t>’</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321">
                <a:tc>
                  <a:txBody>
                    <a:bodyPr/>
                    <a:lstStyle/>
                    <a:p>
                      <a:pPr algn="just">
                        <a:lnSpc>
                          <a:spcPct val="115000"/>
                        </a:lnSpc>
                        <a:spcAft>
                          <a:spcPts val="0"/>
                        </a:spcAft>
                      </a:pPr>
                      <a:r>
                        <a:rPr lang="en-GB" sz="2000" dirty="0">
                          <a:effectLst/>
                          <a:latin typeface="Times New Roman"/>
                          <a:ea typeface="Calibri"/>
                          <a:cs typeface="Times New Roman"/>
                        </a:rPr>
                        <a:t>Barrack</a:t>
                      </a:r>
                      <a:r>
                        <a:rPr lang="en-GB" sz="2000" dirty="0" smtClean="0">
                          <a:effectLst/>
                          <a:latin typeface="Times New Roman"/>
                          <a:ea typeface="Calibri"/>
                          <a:cs typeface="Times New Roman"/>
                        </a:rPr>
                        <a:t>/</a:t>
                      </a:r>
                    </a:p>
                    <a:p>
                      <a:pPr algn="just">
                        <a:lnSpc>
                          <a:spcPct val="115000"/>
                        </a:lnSpc>
                        <a:spcAft>
                          <a:spcPts val="0"/>
                        </a:spcAft>
                      </a:pPr>
                      <a:r>
                        <a:rPr lang="en-GB" sz="2000" dirty="0" smtClean="0">
                          <a:effectLst/>
                          <a:latin typeface="Times New Roman"/>
                          <a:ea typeface="Calibri"/>
                          <a:cs typeface="Times New Roman"/>
                        </a:rPr>
                        <a:t>bedrooms</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dirty="0">
                          <a:effectLst/>
                          <a:latin typeface="Times New Roman"/>
                          <a:ea typeface="Calibri"/>
                          <a:cs typeface="Times New Roman"/>
                        </a:rPr>
                        <a:t>40%</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a:effectLst/>
                          <a:latin typeface="Times New Roman"/>
                          <a:ea typeface="Calibri"/>
                          <a:cs typeface="Times New Roman"/>
                        </a:rPr>
                        <a:t>55%</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a:effectLst/>
                          <a:latin typeface="Times New Roman"/>
                          <a:ea typeface="Calibri"/>
                          <a:cs typeface="Times New Roman"/>
                        </a:rPr>
                        <a:t>5%</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209">
                <a:tc>
                  <a:txBody>
                    <a:bodyPr/>
                    <a:lstStyle/>
                    <a:p>
                      <a:pPr algn="just">
                        <a:lnSpc>
                          <a:spcPct val="115000"/>
                        </a:lnSpc>
                        <a:spcAft>
                          <a:spcPts val="0"/>
                        </a:spcAft>
                      </a:pPr>
                      <a:r>
                        <a:rPr lang="en-GB" sz="2000" dirty="0" smtClean="0">
                          <a:effectLst/>
                          <a:latin typeface="Times New Roman"/>
                          <a:ea typeface="Calibri"/>
                          <a:cs typeface="Times New Roman"/>
                        </a:rPr>
                        <a:t>Houses-commune</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a:effectLst/>
                          <a:latin typeface="Times New Roman"/>
                          <a:ea typeface="Calibri"/>
                          <a:cs typeface="Times New Roman"/>
                        </a:rPr>
                        <a:t>14%</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a:effectLst/>
                          <a:latin typeface="Times New Roman"/>
                          <a:ea typeface="Calibri"/>
                          <a:cs typeface="Times New Roman"/>
                        </a:rPr>
                        <a:t>51%</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a:effectLst/>
                          <a:latin typeface="Times New Roman"/>
                          <a:ea typeface="Calibri"/>
                          <a:cs typeface="Times New Roman"/>
                        </a:rPr>
                        <a:t>25%</a:t>
                      </a:r>
                      <a:endParaRPr lang="ru-RU" sz="2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321">
                <a:tc>
                  <a:txBody>
                    <a:bodyPr/>
                    <a:lstStyle/>
                    <a:p>
                      <a:pPr algn="just">
                        <a:lnSpc>
                          <a:spcPct val="115000"/>
                        </a:lnSpc>
                        <a:spcAft>
                          <a:spcPts val="0"/>
                        </a:spcAft>
                      </a:pPr>
                      <a:r>
                        <a:rPr lang="en-GB" sz="2000" dirty="0">
                          <a:effectLst/>
                          <a:latin typeface="Times New Roman"/>
                          <a:ea typeface="Calibri"/>
                          <a:cs typeface="Times New Roman"/>
                        </a:rPr>
                        <a:t>Private accommodation</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dirty="0">
                          <a:effectLst/>
                          <a:latin typeface="Times New Roman"/>
                          <a:ea typeface="Calibri"/>
                          <a:cs typeface="Times New Roman"/>
                        </a:rPr>
                        <a:t> </a:t>
                      </a:r>
                      <a:endParaRPr lang="ru-RU" sz="2000" dirty="0">
                        <a:effectLst/>
                        <a:latin typeface="Calibri"/>
                        <a:ea typeface="Calibri"/>
                        <a:cs typeface="Times New Roman"/>
                      </a:endParaRPr>
                    </a:p>
                    <a:p>
                      <a:pPr algn="r">
                        <a:lnSpc>
                          <a:spcPct val="115000"/>
                        </a:lnSpc>
                        <a:spcAft>
                          <a:spcPts val="0"/>
                        </a:spcAft>
                      </a:pPr>
                      <a:r>
                        <a:rPr lang="en-GB" sz="2000" dirty="0">
                          <a:effectLst/>
                          <a:latin typeface="Times New Roman"/>
                          <a:ea typeface="Calibri"/>
                          <a:cs typeface="Times New Roman"/>
                        </a:rPr>
                        <a:t>35%</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dirty="0">
                          <a:effectLst/>
                          <a:latin typeface="Times New Roman"/>
                          <a:ea typeface="Calibri"/>
                          <a:cs typeface="Times New Roman"/>
                        </a:rPr>
                        <a:t> </a:t>
                      </a:r>
                      <a:endParaRPr lang="ru-RU" sz="2000" dirty="0">
                        <a:effectLst/>
                        <a:latin typeface="Calibri"/>
                        <a:ea typeface="Calibri"/>
                        <a:cs typeface="Times New Roman"/>
                      </a:endParaRPr>
                    </a:p>
                    <a:p>
                      <a:pPr algn="r">
                        <a:lnSpc>
                          <a:spcPct val="115000"/>
                        </a:lnSpc>
                        <a:spcAft>
                          <a:spcPts val="0"/>
                        </a:spcAft>
                      </a:pPr>
                      <a:r>
                        <a:rPr lang="en-GB" sz="2000" dirty="0">
                          <a:effectLst/>
                          <a:latin typeface="Times New Roman"/>
                          <a:ea typeface="Calibri"/>
                          <a:cs typeface="Times New Roman"/>
                        </a:rPr>
                        <a:t>40%</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dirty="0">
                          <a:effectLst/>
                          <a:latin typeface="Times New Roman"/>
                          <a:ea typeface="Calibri"/>
                          <a:cs typeface="Times New Roman"/>
                        </a:rPr>
                        <a:t> </a:t>
                      </a:r>
                      <a:endParaRPr lang="ru-RU" sz="2000" dirty="0">
                        <a:effectLst/>
                        <a:latin typeface="Calibri"/>
                        <a:ea typeface="Calibri"/>
                        <a:cs typeface="Times New Roman"/>
                      </a:endParaRPr>
                    </a:p>
                    <a:p>
                      <a:pPr algn="r">
                        <a:lnSpc>
                          <a:spcPct val="115000"/>
                        </a:lnSpc>
                        <a:spcAft>
                          <a:spcPts val="0"/>
                        </a:spcAft>
                      </a:pPr>
                      <a:r>
                        <a:rPr lang="en-GB" sz="2000" dirty="0">
                          <a:effectLst/>
                          <a:latin typeface="Times New Roman"/>
                          <a:ea typeface="Calibri"/>
                          <a:cs typeface="Times New Roman"/>
                        </a:rPr>
                        <a:t>9%</a:t>
                      </a:r>
                      <a:endParaRPr lang="ru-RU"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0869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dirty="0" smtClean="0">
                <a:solidFill>
                  <a:srgbClr val="000099"/>
                </a:solidFill>
              </a:rPr>
              <a:t>Concluding remarks</a:t>
            </a:r>
            <a:endParaRPr lang="ru-RU" sz="2800" b="1" dirty="0">
              <a:solidFill>
                <a:srgbClr val="000099"/>
              </a:solidFill>
            </a:endParaRPr>
          </a:p>
        </p:txBody>
      </p:sp>
      <p:sp>
        <p:nvSpPr>
          <p:cNvPr id="3" name="Объект 2"/>
          <p:cNvSpPr>
            <a:spLocks noGrp="1"/>
          </p:cNvSpPr>
          <p:nvPr>
            <p:ph idx="1"/>
          </p:nvPr>
        </p:nvSpPr>
        <p:spPr/>
        <p:txBody>
          <a:bodyPr>
            <a:normAutofit/>
          </a:bodyPr>
          <a:lstStyle/>
          <a:p>
            <a:pPr marL="0" indent="0">
              <a:buNone/>
            </a:pPr>
            <a:r>
              <a:rPr lang="en-US" sz="2400" dirty="0" smtClean="0"/>
              <a:t>1) Comparing systems of </a:t>
            </a:r>
            <a:r>
              <a:rPr lang="en-US" sz="2400" dirty="0" err="1" smtClean="0"/>
              <a:t>labour</a:t>
            </a:r>
            <a:r>
              <a:rPr lang="en-US" sz="2400" dirty="0" smtClean="0"/>
              <a:t> motivation of Soviet textile workers in the five-year plan period and those related to the pre-revolutionary period and the NEP period we can conclude that compensation had the most important role. The need for acceptable housing was the second in the stimulation structure.</a:t>
            </a:r>
            <a:endParaRPr lang="ru-RU" sz="2400" dirty="0"/>
          </a:p>
        </p:txBody>
      </p:sp>
    </p:spTree>
    <p:extLst>
      <p:ext uri="{BB962C8B-B14F-4D97-AF65-F5344CB8AC3E}">
        <p14:creationId xmlns:p14="http://schemas.microsoft.com/office/powerpoint/2010/main" val="339587918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1818</TotalTime>
  <Words>721</Words>
  <Application>Microsoft Office PowerPoint</Application>
  <PresentationFormat>Экран (4:3)</PresentationFormat>
  <Paragraphs>85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Irina Shilnikova National Research University “Higher School of Economics”, Moscow   Labour stimulation of Soviet textile workers during the first five-year plan (1928-1932):  Factory level analysis</vt:lpstr>
      <vt:lpstr>The main tasks which are considered in the paper</vt:lpstr>
      <vt:lpstr>The main sources of the research</vt:lpstr>
      <vt:lpstr>Three groups of labour motives (work incentives)</vt:lpstr>
      <vt:lpstr>Wages (compensation)</vt:lpstr>
      <vt:lpstr>Number of different violations of labour discipline at the First Moscow Cotton-printing Factory, 1931.</vt:lpstr>
      <vt:lpstr>Food-stuff provision (on the base of the Trekhgornaia factory workers’ survey, 1931)</vt:lpstr>
      <vt:lpstr>The cubic capacity of different dwelling types  of the Trekhgornaya Manufacture workers in 1931 on a per person basis </vt:lpstr>
      <vt:lpstr>Concluding remarks</vt:lpstr>
      <vt:lpstr>Concluding remarks</vt:lpstr>
      <vt:lpstr>Concluding remarks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dc:creator>
  <cp:lastModifiedBy>Ирина</cp:lastModifiedBy>
  <cp:revision>78</cp:revision>
  <dcterms:created xsi:type="dcterms:W3CDTF">2014-03-13T21:22:59Z</dcterms:created>
  <dcterms:modified xsi:type="dcterms:W3CDTF">2015-12-15T15:59:47Z</dcterms:modified>
</cp:coreProperties>
</file>