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60" r:id="rId6"/>
    <p:sldId id="261" r:id="rId7"/>
    <p:sldId id="262" r:id="rId8"/>
    <p:sldId id="275" r:id="rId9"/>
    <p:sldId id="276" r:id="rId10"/>
    <p:sldId id="263" r:id="rId11"/>
    <p:sldId id="264" r:id="rId12"/>
    <p:sldId id="265" r:id="rId13"/>
    <p:sldId id="277" r:id="rId14"/>
    <p:sldId id="268" r:id="rId15"/>
    <p:sldId id="269" r:id="rId16"/>
    <p:sldId id="271" r:id="rId17"/>
    <p:sldId id="274" r:id="rId18"/>
    <p:sldId id="278" r:id="rId19"/>
    <p:sldId id="273" r:id="rId20"/>
    <p:sldId id="270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ownloads\&#1075;&#1088;&#1072;&#1092;&#1080;&#1082;&#1080;&#1072;&#1085;&#1075;&#1083;%20(2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er\Desktop\&#1060;&#1077;&#1076;-&#1056;&#1077;&#1075;\&#1088;&#1072;&#1089;&#1087;&#1088;&#1077;&#1076;&#1077;&#1083;&#1077;&#1085;&#1080;&#1103;_&#1089;&#1090;&#1088;&#1072;&#1085;_&#1087;&#1086;_&#1074;&#1077;&#1076;&#1086;&#1084;&#1089;&#1090;&#1074;&#1072;&#1084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083542002466143E-2"/>
          <c:y val="3.9667386709404701E-2"/>
          <c:w val="0.89939962208091173"/>
          <c:h val="0.69926858552958893"/>
        </c:manualLayout>
      </c:layout>
      <c:lineChart>
        <c:grouping val="standard"/>
        <c:varyColors val="0"/>
        <c:ser>
          <c:idx val="0"/>
          <c:order val="0"/>
          <c:tx>
            <c:strRef>
              <c:f>'[графикиангл (2).xlsx]Лист2'!$B$63</c:f>
              <c:strCache>
                <c:ptCount val="1"/>
                <c:pt idx="0">
                  <c:v>number of state universities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0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'[графикиангл (2).xlsx]Лист2'!$A$64:$A$83</c:f>
              <c:strCache>
                <c:ptCount val="13"/>
                <c:pt idx="0">
                  <c:v> 1990/91</c:v>
                </c:pt>
                <c:pt idx="1">
                  <c:v> 1995/96</c:v>
                </c:pt>
                <c:pt idx="2">
                  <c:v> 2000/01</c:v>
                </c:pt>
                <c:pt idx="3">
                  <c:v> 2005/06</c:v>
                </c:pt>
                <c:pt idx="4">
                  <c:v> 2006/07</c:v>
                </c:pt>
                <c:pt idx="5">
                  <c:v> 2007/08</c:v>
                </c:pt>
                <c:pt idx="6">
                  <c:v> 2008/09</c:v>
                </c:pt>
                <c:pt idx="7">
                  <c:v> 2009/10</c:v>
                </c:pt>
                <c:pt idx="8">
                  <c:v>2010/11</c:v>
                </c:pt>
                <c:pt idx="9">
                  <c:v>2011/12</c:v>
                </c:pt>
                <c:pt idx="10">
                  <c:v>2012/13</c:v>
                </c:pt>
                <c:pt idx="11">
                  <c:v>2013/14</c:v>
                </c:pt>
                <c:pt idx="12">
                  <c:v>2014/15</c:v>
                </c:pt>
              </c:strCache>
              <c:extLst xmlns:c16r2="http://schemas.microsoft.com/office/drawing/2015/06/chart"/>
            </c:strRef>
          </c:cat>
          <c:val>
            <c:numRef>
              <c:f>'[графикиангл (2).xlsx]Лист2'!$B$64:$B$83</c:f>
              <c:numCache>
                <c:formatCode>General</c:formatCode>
                <c:ptCount val="13"/>
                <c:pt idx="0">
                  <c:v>514</c:v>
                </c:pt>
                <c:pt idx="1">
                  <c:v>569</c:v>
                </c:pt>
                <c:pt idx="2">
                  <c:v>607</c:v>
                </c:pt>
                <c:pt idx="3">
                  <c:v>655</c:v>
                </c:pt>
                <c:pt idx="4">
                  <c:v>660</c:v>
                </c:pt>
                <c:pt idx="5">
                  <c:v>658</c:v>
                </c:pt>
                <c:pt idx="6">
                  <c:v>660</c:v>
                </c:pt>
                <c:pt idx="7">
                  <c:v>662</c:v>
                </c:pt>
                <c:pt idx="8">
                  <c:v>653</c:v>
                </c:pt>
                <c:pt idx="9">
                  <c:v>634</c:v>
                </c:pt>
                <c:pt idx="10">
                  <c:v>609</c:v>
                </c:pt>
                <c:pt idx="11">
                  <c:v>578</c:v>
                </c:pt>
                <c:pt idx="12">
                  <c:v>548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31C-4441-8176-D83331753BD5}"/>
            </c:ext>
          </c:extLst>
        </c:ser>
        <c:ser>
          <c:idx val="1"/>
          <c:order val="1"/>
          <c:tx>
            <c:strRef>
              <c:f>'[графикиангл (2).xlsx]Лист2'!$C$63</c:f>
              <c:strCache>
                <c:ptCount val="1"/>
                <c:pt idx="0">
                  <c:v>number of private uiversities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1C-4441-8176-D83331753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'[графикиангл (2).xlsx]Лист2'!$A$64:$A$83</c:f>
              <c:strCache>
                <c:ptCount val="13"/>
                <c:pt idx="0">
                  <c:v> 1990/91</c:v>
                </c:pt>
                <c:pt idx="1">
                  <c:v> 1995/96</c:v>
                </c:pt>
                <c:pt idx="2">
                  <c:v> 2000/01</c:v>
                </c:pt>
                <c:pt idx="3">
                  <c:v> 2005/06</c:v>
                </c:pt>
                <c:pt idx="4">
                  <c:v> 2006/07</c:v>
                </c:pt>
                <c:pt idx="5">
                  <c:v> 2007/08</c:v>
                </c:pt>
                <c:pt idx="6">
                  <c:v> 2008/09</c:v>
                </c:pt>
                <c:pt idx="7">
                  <c:v> 2009/10</c:v>
                </c:pt>
                <c:pt idx="8">
                  <c:v>2010/11</c:v>
                </c:pt>
                <c:pt idx="9">
                  <c:v>2011/12</c:v>
                </c:pt>
                <c:pt idx="10">
                  <c:v>2012/13</c:v>
                </c:pt>
                <c:pt idx="11">
                  <c:v>2013/14</c:v>
                </c:pt>
                <c:pt idx="12">
                  <c:v>2014/15</c:v>
                </c:pt>
              </c:strCache>
              <c:extLst xmlns:c16r2="http://schemas.microsoft.com/office/drawing/2015/06/chart"/>
            </c:strRef>
          </c:cat>
          <c:val>
            <c:numRef>
              <c:f>'[графикиангл (2).xlsx]Лист2'!$C$64:$C$83</c:f>
              <c:numCache>
                <c:formatCode>General</c:formatCode>
                <c:ptCount val="13"/>
                <c:pt idx="1">
                  <c:v>193</c:v>
                </c:pt>
                <c:pt idx="2">
                  <c:v>358</c:v>
                </c:pt>
                <c:pt idx="3">
                  <c:v>413</c:v>
                </c:pt>
                <c:pt idx="4">
                  <c:v>430</c:v>
                </c:pt>
                <c:pt idx="5">
                  <c:v>450</c:v>
                </c:pt>
                <c:pt idx="6">
                  <c:v>474</c:v>
                </c:pt>
                <c:pt idx="7">
                  <c:v>452</c:v>
                </c:pt>
                <c:pt idx="8">
                  <c:v>462</c:v>
                </c:pt>
                <c:pt idx="9">
                  <c:v>446</c:v>
                </c:pt>
                <c:pt idx="10">
                  <c:v>437</c:v>
                </c:pt>
                <c:pt idx="11">
                  <c:v>391</c:v>
                </c:pt>
                <c:pt idx="12">
                  <c:v>402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31C-4441-8176-D83331753BD5}"/>
            </c:ext>
          </c:extLst>
        </c:ser>
        <c:ser>
          <c:idx val="2"/>
          <c:order val="2"/>
          <c:tx>
            <c:strRef>
              <c:f>'[графикиангл (2).xlsx]Лист2'!$D$63</c:f>
              <c:strCache>
                <c:ptCount val="1"/>
                <c:pt idx="0">
                  <c:v>total number of universities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3"/>
              <c:layout>
                <c:manualLayout>
                  <c:x val="-7.7289813774481395E-2"/>
                  <c:y val="8.072571586676673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1C-4441-8176-D83331753BD5}"/>
                </c:ext>
              </c:extLst>
            </c:dLbl>
            <c:dLbl>
              <c:idx val="4"/>
              <c:layout>
                <c:manualLayout>
                  <c:x val="-5.1997264952726656E-2"/>
                  <c:y val="-2.0411421408340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1C-4441-8176-D83331753BD5}"/>
                </c:ext>
              </c:extLst>
            </c:dLbl>
            <c:dLbl>
              <c:idx val="5"/>
              <c:layout>
                <c:manualLayout>
                  <c:x val="-4.3566415345474001E-2"/>
                  <c:y val="-2.0411421408340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1C-4441-8176-D83331753BD5}"/>
                </c:ext>
              </c:extLst>
            </c:dLbl>
            <c:dLbl>
              <c:idx val="6"/>
              <c:layout>
                <c:manualLayout>
                  <c:x val="-3.9350990541847999E-2"/>
                  <c:y val="-2.3000875316978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1C-4441-8176-D83331753BD5}"/>
                </c:ext>
              </c:extLst>
            </c:dLbl>
            <c:dLbl>
              <c:idx val="7"/>
              <c:layout>
                <c:manualLayout>
                  <c:x val="-2.6704716130970307E-2"/>
                  <c:y val="-2.3000875316978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1C-4441-8176-D83331753BD5}"/>
                </c:ext>
              </c:extLst>
            </c:dLbl>
            <c:dLbl>
              <c:idx val="8"/>
              <c:layout>
                <c:manualLayout>
                  <c:x val="-1.129309750949919E-2"/>
                  <c:y val="-2.97405621264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1C-4441-8176-D83331753BD5}"/>
                </c:ext>
              </c:extLst>
            </c:dLbl>
            <c:dLbl>
              <c:idx val="9"/>
              <c:layout>
                <c:manualLayout>
                  <c:x val="-3.0996477672991622E-2"/>
                  <c:y val="-4.41533940523652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1C-4441-8176-D83331753BD5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'[графикиангл (2).xlsx]Лист2'!$A$64:$A$83</c:f>
              <c:strCache>
                <c:ptCount val="13"/>
                <c:pt idx="0">
                  <c:v> 1990/91</c:v>
                </c:pt>
                <c:pt idx="1">
                  <c:v> 1995/96</c:v>
                </c:pt>
                <c:pt idx="2">
                  <c:v> 2000/01</c:v>
                </c:pt>
                <c:pt idx="3">
                  <c:v> 2005/06</c:v>
                </c:pt>
                <c:pt idx="4">
                  <c:v> 2006/07</c:v>
                </c:pt>
                <c:pt idx="5">
                  <c:v> 2007/08</c:v>
                </c:pt>
                <c:pt idx="6">
                  <c:v> 2008/09</c:v>
                </c:pt>
                <c:pt idx="7">
                  <c:v> 2009/10</c:v>
                </c:pt>
                <c:pt idx="8">
                  <c:v>2010/11</c:v>
                </c:pt>
                <c:pt idx="9">
                  <c:v>2011/12</c:v>
                </c:pt>
                <c:pt idx="10">
                  <c:v>2012/13</c:v>
                </c:pt>
                <c:pt idx="11">
                  <c:v>2013/14</c:v>
                </c:pt>
                <c:pt idx="12">
                  <c:v>2014/15</c:v>
                </c:pt>
              </c:strCache>
              <c:extLst xmlns:c16r2="http://schemas.microsoft.com/office/drawing/2015/06/chart"/>
            </c:strRef>
          </c:cat>
          <c:val>
            <c:numRef>
              <c:f>'[графикиангл (2).xlsx]Лист2'!$D$64:$D$83</c:f>
              <c:numCache>
                <c:formatCode>General</c:formatCode>
                <c:ptCount val="13"/>
                <c:pt idx="0">
                  <c:v>514</c:v>
                </c:pt>
                <c:pt idx="1">
                  <c:v>762</c:v>
                </c:pt>
                <c:pt idx="2">
                  <c:v>965</c:v>
                </c:pt>
                <c:pt idx="3">
                  <c:v>1068</c:v>
                </c:pt>
                <c:pt idx="4">
                  <c:v>1090</c:v>
                </c:pt>
                <c:pt idx="5">
                  <c:v>1108</c:v>
                </c:pt>
                <c:pt idx="6">
                  <c:v>1134</c:v>
                </c:pt>
                <c:pt idx="7">
                  <c:v>1114</c:v>
                </c:pt>
                <c:pt idx="8">
                  <c:v>1115</c:v>
                </c:pt>
                <c:pt idx="9">
                  <c:v>1080</c:v>
                </c:pt>
                <c:pt idx="10">
                  <c:v>1046</c:v>
                </c:pt>
                <c:pt idx="11">
                  <c:v>969</c:v>
                </c:pt>
                <c:pt idx="12">
                  <c:v>950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31C-4441-8176-D83331753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864000"/>
        <c:axId val="8947968"/>
      </c:lineChart>
      <c:catAx>
        <c:axId val="24486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47968"/>
        <c:crosses val="autoZero"/>
        <c:auto val="1"/>
        <c:lblAlgn val="ctr"/>
        <c:lblOffset val="100"/>
        <c:noMultiLvlLbl val="0"/>
      </c:catAx>
      <c:valAx>
        <c:axId val="894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864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274142126284693"/>
          <c:y val="0.82235440354420308"/>
          <c:w val="0.67289450032035092"/>
          <c:h val="0.1196610650445282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608609609669108E-2"/>
          <c:y val="0.15647961780576189"/>
          <c:w val="0.40162627515639182"/>
          <c:h val="0.646895396876726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Лист1!$D$17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Лист1!$C$18:$C$21</c:f>
              <c:numCache>
                <c:formatCode>General</c:formatCode>
                <c:ptCount val="4"/>
                <c:pt idx="0">
                  <c:v>1995</c:v>
                </c:pt>
                <c:pt idx="1">
                  <c:v>2002</c:v>
                </c:pt>
                <c:pt idx="2">
                  <c:v>2005</c:v>
                </c:pt>
                <c:pt idx="3">
                  <c:v>2012</c:v>
                </c:pt>
              </c:numCache>
            </c:numRef>
          </c:cat>
          <c:val>
            <c:numRef>
              <c:f>Лист1!$D$18:$D$21</c:f>
              <c:numCache>
                <c:formatCode>0%</c:formatCode>
                <c:ptCount val="4"/>
                <c:pt idx="0">
                  <c:v>0.93286219081272082</c:v>
                </c:pt>
                <c:pt idx="1">
                  <c:v>0.90682196339434273</c:v>
                </c:pt>
                <c:pt idx="2">
                  <c:v>0.90586419753086422</c:v>
                </c:pt>
                <c:pt idx="3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Лист1!$E$17</c:f>
              <c:strCache>
                <c:ptCount val="1"/>
                <c:pt idx="0">
                  <c:v>Regional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Лист1!$C$18:$C$21</c:f>
              <c:numCache>
                <c:formatCode>General</c:formatCode>
                <c:ptCount val="4"/>
                <c:pt idx="0">
                  <c:v>1995</c:v>
                </c:pt>
                <c:pt idx="1">
                  <c:v>2002</c:v>
                </c:pt>
                <c:pt idx="2">
                  <c:v>2005</c:v>
                </c:pt>
                <c:pt idx="3">
                  <c:v>2012</c:v>
                </c:pt>
              </c:numCache>
            </c:numRef>
          </c:cat>
          <c:val>
            <c:numRef>
              <c:f>Лист1!$E$18:$E$21</c:f>
              <c:numCache>
                <c:formatCode>0%</c:formatCode>
                <c:ptCount val="4"/>
                <c:pt idx="0">
                  <c:v>6.7137809187279185E-2</c:v>
                </c:pt>
                <c:pt idx="1">
                  <c:v>9.3178036605657266E-2</c:v>
                </c:pt>
                <c:pt idx="2">
                  <c:v>9.4135802469135776E-2</c:v>
                </c:pt>
                <c:pt idx="3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968832"/>
        <c:axId val="122778688"/>
      </c:barChart>
      <c:catAx>
        <c:axId val="24696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778688"/>
        <c:crosses val="autoZero"/>
        <c:auto val="1"/>
        <c:lblAlgn val="ctr"/>
        <c:lblOffset val="100"/>
        <c:noMultiLvlLbl val="0"/>
      </c:catAx>
      <c:valAx>
        <c:axId val="1227786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696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434625573647785E-2"/>
          <c:y val="0.80386932512757447"/>
          <c:w val="0.544943625585117"/>
          <c:h val="0.1763603952236346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0.54674</cdr:x>
      <cdr:y>0.1435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" y="-1341224"/>
          <a:ext cx="2617813" cy="791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distribution of universities</a:t>
          </a:r>
        </a:p>
        <a:p xmlns:a="http://schemas.openxmlformats.org/drawingml/2006/main"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by subordination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D8B5A-C1F6-4DE4-A5D0-28CB5676CB3B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121A8-88F1-4BAD-BBAB-3688217F3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1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CF92-FC3E-437A-9742-14FF8A3A4730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7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C144-7D4F-4D46-B04B-B69770F7A435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5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DFBF-B5F8-4225-BBC1-625465EF0B6E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49C6-654F-49EA-9463-E1E264DB0C6B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48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62C2-66E3-4450-9D92-8E54099103CD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7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8F7E-5BA9-4A20-B002-67566E26FD19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61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7C9-3828-4792-AAF3-8850614F23FD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63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12D3-3C4E-47DA-84F2-B7E67104B437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7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F31B-0D3F-4D96-9447-946972BE50E8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96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CDC-B1BF-4CBD-B79C-40D77243A42D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77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B133-394B-4838-A19E-BD2EB0A5CE32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3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E74BCF-93CB-4ECD-8EF6-7E8E4C962F6B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9D7C4A8-E89C-412E-92AB-7577AF2FF0E0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oleshukov@hse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38959" y="2446571"/>
            <a:ext cx="8466082" cy="2331579"/>
          </a:xfrm>
        </p:spPr>
        <p:txBody>
          <a:bodyPr/>
          <a:lstStyle/>
          <a:p>
            <a:pPr eaLnBrk="1" hangingPunct="1"/>
            <a:r>
              <a:rPr lang="en-US" sz="2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Comparative analysis of the models of </a:t>
            </a:r>
            <a:r>
              <a:rPr lang="en-US" sz="2900" b="1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national-regional relationships </a:t>
            </a:r>
            <a:r>
              <a:rPr lang="en-US" sz="2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 higher education </a:t>
            </a:r>
            <a:r>
              <a:rPr lang="en-US" sz="2900" b="1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 “federal type” systems</a:t>
            </a:r>
            <a:endParaRPr lang="en-US" sz="2900" b="1" dirty="0" smtClean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endParaRPr lang="en-US" sz="800" dirty="0" smtClean="0">
              <a:solidFill>
                <a:prstClr val="white"/>
              </a:solidFill>
              <a:latin typeface="Arial" charset="0"/>
              <a:ea typeface="ＭＳ Ｐゴシック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www.hse.ru</a:t>
            </a:r>
            <a:r>
              <a:rPr lang="ru-RU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 </a:t>
            </a:r>
            <a:endParaRPr kumimoji="1" lang="ru-RU" sz="800" dirty="0">
              <a:solidFill>
                <a:prstClr val="white"/>
              </a:solidFill>
              <a:latin typeface="Myriad Pro"/>
              <a:ea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056" y="5192958"/>
            <a:ext cx="4163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Oleg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Leshukov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Institute of Education,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Higher School of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Economics,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Moscow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311" y="2923345"/>
            <a:ext cx="851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prstClr val="black"/>
              </a:solidFill>
              <a:latin typeface="Arial" charset="0"/>
              <a:ea typeface="ＭＳ Ｐゴシック"/>
            </a:endParaRPr>
          </a:p>
        </p:txBody>
      </p:sp>
      <p:graphicFrame>
        <p:nvGraphicFramePr>
          <p:cNvPr id="6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241640"/>
              </p:ext>
            </p:extLst>
          </p:nvPr>
        </p:nvGraphicFramePr>
        <p:xfrm>
          <a:off x="1" y="1341224"/>
          <a:ext cx="4788023" cy="551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87367" y="351361"/>
            <a:ext cx="729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Centralization of governance of higher education system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19452"/>
              </p:ext>
            </p:extLst>
          </p:nvPr>
        </p:nvGraphicFramePr>
        <p:xfrm>
          <a:off x="2842841" y="1485162"/>
          <a:ext cx="6301159" cy="5056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199"/>
                <a:gridCol w="1360805"/>
                <a:gridCol w="1363208"/>
                <a:gridCol w="1617947"/>
              </a:tblGrid>
              <a:tr h="920225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Department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Number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HEI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R="82550"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Percentage of HEI of total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Share of students in total number of students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03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Regional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(and municipal) 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authorities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59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03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Education and Science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274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51%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69</a:t>
                      </a:r>
                      <a:r>
                        <a:rPr lang="en-US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3558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Ministry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Agriculture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r>
                        <a:rPr lang="en-US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03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Health and Social Development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9%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3558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Ministry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Culture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3558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Ministry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of </a:t>
                      </a:r>
                      <a:r>
                        <a:rPr lang="en-US" sz="1400" dirty="0">
                          <a:effectLst/>
                        </a:rPr>
                        <a:t>Sport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03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Ministry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of </a:t>
                      </a:r>
                      <a:r>
                        <a:rPr lang="ru-RU" sz="1400" dirty="0" err="1">
                          <a:effectLst/>
                        </a:rPr>
                        <a:t>Railway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Transport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2%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22277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Others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6%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41425" y="190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6455" y="394138"/>
            <a:ext cx="6119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distribution </a:t>
            </a:r>
            <a:r>
              <a:rPr lang="en-US" sz="20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of regional subordination universities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pic>
        <p:nvPicPr>
          <p:cNvPr id="6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241"/>
            <a:ext cx="9144000" cy="4918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7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9961" y="260647"/>
            <a:ext cx="7726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Peculiarities of current national-regional relationships in higher education</a:t>
            </a:r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heterogeneity of regional higher education systems (in terms of attractiveness, quality, scale, social-economic influence,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“Closeness” of regional higher education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Non-balanced funding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incentives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regions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 to centralization, 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aradoxically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initiative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8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037" y="2293699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Preliminary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findings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of comparison of different models of national-regional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relationships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 higher education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 the reviewed cases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1152" y="258469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forms of HE federalism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reviewed countries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states (Canada,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USA, Germany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Intermediate, mixed (Brazil,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Mexico)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(Australia)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at the top (China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centralization of political, personnel and fiscal authority and the decentralization of administrative responsibilities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Absolutely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(Russia)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1" y="200867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 rationales for redistribution powers between different levels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31" y="1700808"/>
            <a:ext cx="88924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massification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higher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of higher 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and ranking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cost-sharing between different levels of powers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ower legitimization (Russia)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t"/>
          <a:lstStyle/>
          <a:p>
            <a:fld id="{A67C8C3C-C16A-4270-A8C8-611EC22FB1A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445301"/>
            <a:ext cx="724765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different models: preliminary findings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81849"/>
              </p:ext>
            </p:extLst>
          </p:nvPr>
        </p:nvGraphicFramePr>
        <p:xfrm>
          <a:off x="-19990" y="3140968"/>
          <a:ext cx="9144000" cy="1134229"/>
        </p:xfrm>
        <a:graphic>
          <a:graphicData uri="http://schemas.openxmlformats.org/drawingml/2006/table">
            <a:tbl>
              <a:tblPr/>
              <a:tblGrid>
                <a:gridCol w="3852777"/>
                <a:gridCol w="5291223"/>
              </a:tblGrid>
              <a:tr h="5760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Stability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arrangements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0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fluctuations (Mexico, Brazil)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Slower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evolution within a bounded overall structure (Germany, Australia, Russia)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28763"/>
              </p:ext>
            </p:extLst>
          </p:nvPr>
        </p:nvGraphicFramePr>
        <p:xfrm>
          <a:off x="-21179" y="1484784"/>
          <a:ext cx="9032523" cy="1336541"/>
        </p:xfrm>
        <a:graphic>
          <a:graphicData uri="http://schemas.openxmlformats.org/drawingml/2006/table">
            <a:tbl>
              <a:tblPr/>
              <a:tblGrid>
                <a:gridCol w="2012251"/>
                <a:gridCol w="2016224"/>
                <a:gridCol w="3331520"/>
                <a:gridCol w="1672528"/>
              </a:tblGrid>
              <a:tr h="5040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Principal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drivers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coordination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(Australia,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Germany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Negotiation-based (Germany)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Political (China - "commanding heights strategy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",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Mexico, Russia)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Fiscal-economic (Australia, Russia)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97566"/>
              </p:ext>
            </p:extLst>
          </p:nvPr>
        </p:nvGraphicFramePr>
        <p:xfrm>
          <a:off x="0" y="4725144"/>
          <a:ext cx="9143999" cy="1631206"/>
        </p:xfrm>
        <a:graphic>
          <a:graphicData uri="http://schemas.openxmlformats.org/drawingml/2006/table">
            <a:tbl>
              <a:tblPr/>
              <a:tblGrid>
                <a:gridCol w="1691680"/>
                <a:gridCol w="2376264"/>
                <a:gridCol w="2448272"/>
                <a:gridCol w="2627783"/>
              </a:tblGrid>
              <a:tr h="7140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extent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independence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bodies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71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USA,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ominant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position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bodies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Austalia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dependency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almost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lack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authority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5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t"/>
          <a:lstStyle/>
          <a:p>
            <a:fld id="{A67C8C3C-C16A-4270-A8C8-611EC22FB1A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445301"/>
            <a:ext cx="724765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different models: preliminary findings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33039"/>
              </p:ext>
            </p:extLst>
          </p:nvPr>
        </p:nvGraphicFramePr>
        <p:xfrm>
          <a:off x="0" y="1412776"/>
          <a:ext cx="9143999" cy="1292071"/>
        </p:xfrm>
        <a:graphic>
          <a:graphicData uri="http://schemas.openxmlformats.org/drawingml/2006/table">
            <a:tbl>
              <a:tblPr/>
              <a:tblGrid>
                <a:gridCol w="2987824"/>
                <a:gridCol w="2592288"/>
                <a:gridCol w="3563887"/>
              </a:tblGrid>
              <a:tr h="4862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Variations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arrangements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5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 federal fiscal federalism (China, Australia)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Vertical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USA,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Non-transparent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imbalance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90401"/>
              </p:ext>
            </p:extLst>
          </p:nvPr>
        </p:nvGraphicFramePr>
        <p:xfrm>
          <a:off x="-1" y="2852936"/>
          <a:ext cx="9144001" cy="1512168"/>
        </p:xfrm>
        <a:graphic>
          <a:graphicData uri="http://schemas.openxmlformats.org/drawingml/2006/table">
            <a:tbl>
              <a:tblPr/>
              <a:tblGrid>
                <a:gridCol w="2368373"/>
                <a:gridCol w="4680520"/>
                <a:gridCol w="2095108"/>
              </a:tblGrid>
              <a:tr h="3844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Heterogeneity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regional HE systems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76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(China, Brazil, Mexico, Russia)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(Brazil - significant financial heterogeneity in financing, but common rules in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standarts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quota of native population education)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Relatively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(Germany, Canada, Australia).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408660"/>
              </p:ext>
            </p:extLst>
          </p:nvPr>
        </p:nvGraphicFramePr>
        <p:xfrm>
          <a:off x="-13454" y="4437112"/>
          <a:ext cx="9170908" cy="1192525"/>
        </p:xfrm>
        <a:graphic>
          <a:graphicData uri="http://schemas.openxmlformats.org/drawingml/2006/table">
            <a:tbl>
              <a:tblPr/>
              <a:tblGrid>
                <a:gridCol w="2267355"/>
                <a:gridCol w="2246596"/>
                <a:gridCol w="4656957"/>
              </a:tblGrid>
              <a:tr h="3600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Stratification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(Mexico,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Russia, USA)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(Australia,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USA in some regions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hierarchy of quality and reputation among universities  (Germany, Canada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sector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(vocational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quite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stratified).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051434"/>
              </p:ext>
            </p:extLst>
          </p:nvPr>
        </p:nvGraphicFramePr>
        <p:xfrm>
          <a:off x="2570" y="5749997"/>
          <a:ext cx="9141430" cy="971478"/>
        </p:xfrm>
        <a:graphic>
          <a:graphicData uri="http://schemas.openxmlformats.org/drawingml/2006/table">
            <a:tbl>
              <a:tblPr/>
              <a:tblGrid>
                <a:gridCol w="2841239"/>
                <a:gridCol w="2736304"/>
                <a:gridCol w="3563887"/>
              </a:tblGrid>
              <a:tr h="2880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 central bodies (China, Russia)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Inter-regional (Germany, Canada)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 central and regional bodies (Germany,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05" y="1595021"/>
            <a:ext cx="90364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versus unity and homogeneity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(vivid example is Germany –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and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homogeneous living conditions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 complementarity, cooperative versus competitive federalism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choice of local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cost-sharing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Overlaps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redundancies, especially regarding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duplicating of study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 (Brazil, Russia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don’t let to education equity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(Russia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Mexico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29796"/>
            <a:ext cx="730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problems and challenges for HE federalism development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3016" y="404664"/>
            <a:ext cx="2530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questions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5329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arrangements between the central government and regional governments that shape the growth and character of higher education in general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possible future directions for federal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systems?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for larger cross-national frameworks diversity (e.g. Europe, Post-Soviet zone,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ASEAN)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8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306207"/>
            <a:ext cx="802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Comparative project “Higher education federalism: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egulation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structure of higher education in “federal type” systems	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project organized by </a:t>
            </a:r>
            <a:r>
              <a:rPr lang="en-US" sz="2000" i="1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National Research University “Higher School of Economics” (Moscow)</a:t>
            </a: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research aims to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identify and analyze the different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models of governance of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"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federal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type" higher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education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systems.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research questions: 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common features of higher education systems in “federal type” countries, how do they differ, and what factors govern the variations?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characteristics of regional higher education systems in the context of national-regional relationships in higher education?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impact of a particular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model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higher education system on the quality and access, on the role of higher education in the regional social and economic development?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628800"/>
            <a:ext cx="9144000" cy="522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oleshukov@hse.ru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https://ioe.hse.ru/en/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7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8310" y="320955"/>
            <a:ext cx="7519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Project participants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6615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Editorial team: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Froumin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(National Research University “Higher School of Economics”)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Carnoy (Stanford University)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Marginson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College London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Countries for cases: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characterized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by the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presence of national and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regional (provincial)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universities and / or authority departments of higher education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86452"/>
              </p:ext>
            </p:extLst>
          </p:nvPr>
        </p:nvGraphicFramePr>
        <p:xfrm>
          <a:off x="0" y="3369339"/>
          <a:ext cx="9144000" cy="3084150"/>
        </p:xfrm>
        <a:graphic>
          <a:graphicData uri="http://schemas.openxmlformats.org/drawingml/2006/table">
            <a:tbl>
              <a:tblPr firstRow="1" firstCol="1" bandRow="1"/>
              <a:tblGrid>
                <a:gridCol w="9144000"/>
              </a:tblGrid>
              <a:tr h="406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1.     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Brazil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(R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Verhine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L.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Dantas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University of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Bania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2.     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(G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Jones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C.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Noumi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University of Toronto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3.     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China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(R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Po Yang, Peking University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4.     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J.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Tilak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National university of education planning and administration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5.     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(U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Teichler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University of Kassel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Mexico (I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Ordorika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R.R. Gomez, M. Lloyd, </a:t>
                      </a:r>
                      <a:r>
                        <a:rPr lang="en-US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Autonomous University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Mexico)</a:t>
                      </a:r>
                      <a:endParaRPr lang="ru-RU" sz="1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    Australia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Marginson,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UCL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    USA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Carnoy,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A. Antonio, C.R. Nelson, Stanford university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Russian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Federation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l.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Froumin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O.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Leshukov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HSE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2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6780" y="300266"/>
            <a:ext cx="7519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Implications of federalism at higher education sector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0869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Competitive and cooperative federalism (Breton, 1996)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Theory of market-preserving federalism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(de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Figueiredo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B.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Weingast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2001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)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“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ard” and “soft” federalism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(Smith &amp; Wood, 1992).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Centralization; decentralization; «centralized decentralization»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Mok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-Ho, 2013)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545" y="2481911"/>
            <a:ext cx="85133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National-regional relationships in higher education in Russia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29600" cy="11430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Federalism in Russian Federation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subjects (regions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governance:</a:t>
            </a:r>
          </a:p>
          <a:p>
            <a:pPr marL="814388" indent="100013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authorities</a:t>
            </a:r>
          </a:p>
          <a:p>
            <a:pPr marL="814388" indent="100013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authorities</a:t>
            </a:r>
          </a:p>
          <a:p>
            <a:pPr marL="814388" indent="100013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352508" y="2376334"/>
            <a:ext cx="720080" cy="7560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01" y="2554321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National governance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316952" y="3215009"/>
            <a:ext cx="720080" cy="4680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1246" y="3282951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Local governance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861048"/>
            <a:ext cx="8348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Different types of regions: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Republic (22)</a:t>
            </a:r>
            <a:endParaRPr lang="en-US" sz="2000" i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Territories/“</a:t>
            </a:r>
            <a:r>
              <a:rPr lang="en-US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kray</a:t>
            </a: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” (9)</a:t>
            </a:r>
            <a:endParaRPr lang="en-US" sz="2000" i="1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Province/“oblast” (46)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Autonomous area (4)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City with federal status (3)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Autonomous province (1)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268794"/>
            <a:ext cx="9144000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Russian model of federalism 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 result of political negotiations or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 and regions.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governance mechanism chosen by the central government.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8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29600" cy="11430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Soviet model of national-regional relationships in higher education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81317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highest centralization of higher education policy in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USSR – education 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 of the unified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economic, regional demands are secondary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democratic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centralism</a:t>
            </a: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No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local initiative was tolerated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Kuhns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2011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).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	</a:t>
            </a: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285750" indent="-28575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matrix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y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1988, 896 Soviet universities were under the jurisdiction of more than 70 agencies and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organizations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442913" algn="just" defTabSz="45720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29600" cy="11430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period: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massification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privatization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7259584"/>
              </p:ext>
            </p:extLst>
          </p:nvPr>
        </p:nvGraphicFramePr>
        <p:xfrm>
          <a:off x="0" y="1484784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47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ea typeface="ＭＳ Ｐゴシック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200">
              <a:solidFill>
                <a:srgbClr val="898989"/>
              </a:solidFill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04449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emergence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of a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few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regional universities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for legitimization the power of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regional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authorities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Kuhns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2011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)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Attempt of strengthen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regionalization of higher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education, which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was rejected by the resistance of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universities presidents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(Bain,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2003).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Legal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restrictions on the possibilities of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regions to open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keep universities (in the middle of 2000th)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Regionalization of vocational education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“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One-size-fits-all” policy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” (de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Figueiredo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B.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Weingast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2001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)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326609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After Soviet union collapse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1333</Words>
  <Application>Microsoft Office PowerPoint</Application>
  <PresentationFormat>Экран (4:3)</PresentationFormat>
  <Paragraphs>294</Paragraphs>
  <Slides>20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Office Theme</vt:lpstr>
      <vt:lpstr>Comparative analysis of the models of national-regional relationships in higher education in “federal type” systems</vt:lpstr>
      <vt:lpstr>Презентация PowerPoint</vt:lpstr>
      <vt:lpstr>Презентация PowerPoint</vt:lpstr>
      <vt:lpstr>Презентация PowerPoint</vt:lpstr>
      <vt:lpstr>Презентация PowerPoint</vt:lpstr>
      <vt:lpstr>Federalism in Russian Federation</vt:lpstr>
      <vt:lpstr>Soviet model of national-regional relationships in higher education </vt:lpstr>
      <vt:lpstr>Transformation period: massification and privatization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National-regional relationships in “federal” higher education systems (the case of Russia)</dc:title>
  <dc:creator>User</dc:creator>
  <cp:lastModifiedBy>User</cp:lastModifiedBy>
  <cp:revision>163</cp:revision>
  <dcterms:created xsi:type="dcterms:W3CDTF">2016-03-06T10:06:34Z</dcterms:created>
  <dcterms:modified xsi:type="dcterms:W3CDTF">2016-03-09T18:26:06Z</dcterms:modified>
</cp:coreProperties>
</file>