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64" r:id="rId4"/>
    <p:sldId id="270" r:id="rId5"/>
    <p:sldId id="271" r:id="rId6"/>
    <p:sldId id="272" r:id="rId7"/>
    <p:sldId id="273" r:id="rId8"/>
    <p:sldId id="279" r:id="rId9"/>
    <p:sldId id="265" r:id="rId10"/>
    <p:sldId id="277" r:id="rId11"/>
    <p:sldId id="282" r:id="rId12"/>
    <p:sldId id="280" r:id="rId13"/>
    <p:sldId id="283" r:id="rId14"/>
    <p:sldId id="267" r:id="rId15"/>
    <p:sldId id="281" r:id="rId16"/>
    <p:sldId id="278" r:id="rId17"/>
    <p:sldId id="268" r:id="rId18"/>
    <p:sldId id="258" r:id="rId1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82"/>
    <a:srgbClr val="21386F"/>
    <a:srgbClr val="1C2A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p:scale>
          <a:sx n="80" d="100"/>
          <a:sy n="80" d="100"/>
        </p:scale>
        <p:origin x="24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60651E-67B5-4954-AB10-AA37543BB9FA}"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ru-RU"/>
        </a:p>
      </dgm:t>
    </dgm:pt>
    <dgm:pt modelId="{4BFB8666-39A9-48A2-9F28-6414378768F0}">
      <dgm:prSet phldrT="[Text]"/>
      <dgm:spPr/>
      <dgm:t>
        <a:bodyPr/>
        <a:lstStyle/>
        <a:p>
          <a:r>
            <a:rPr lang="en-US" i="0" baseline="0" dirty="0" smtClean="0"/>
            <a:t>To improve legal rules and protect the independence of judges</a:t>
          </a:r>
          <a:endParaRPr lang="ru-RU" dirty="0"/>
        </a:p>
      </dgm:t>
    </dgm:pt>
    <dgm:pt modelId="{B0362CFA-ACCC-4A55-AD0D-8D0CBEEE960C}" type="parTrans" cxnId="{DC9838A4-0C72-4703-998D-E6BF2E47A9EB}">
      <dgm:prSet/>
      <dgm:spPr/>
      <dgm:t>
        <a:bodyPr/>
        <a:lstStyle/>
        <a:p>
          <a:endParaRPr lang="ru-RU"/>
        </a:p>
      </dgm:t>
    </dgm:pt>
    <dgm:pt modelId="{C2C1604E-EC9E-466D-80C5-74164C756DE9}" type="sibTrans" cxnId="{DC9838A4-0C72-4703-998D-E6BF2E47A9EB}">
      <dgm:prSet/>
      <dgm:spPr/>
      <dgm:t>
        <a:bodyPr/>
        <a:lstStyle/>
        <a:p>
          <a:endParaRPr lang="ru-RU"/>
        </a:p>
      </dgm:t>
    </dgm:pt>
    <dgm:pt modelId="{3C8ED53D-0662-4BCA-8BF0-7A6457C5B0A7}">
      <dgm:prSet phldrT="[Text]"/>
      <dgm:spPr/>
      <dgm:t>
        <a:bodyPr/>
        <a:lstStyle/>
        <a:p>
          <a:r>
            <a:rPr lang="en-US" dirty="0" smtClean="0"/>
            <a:t>To rely on regulators in contrast to judges </a:t>
          </a:r>
        </a:p>
        <a:p>
          <a:r>
            <a:rPr lang="en-US" dirty="0" smtClean="0"/>
            <a:t>(Shleifer, 2012 )</a:t>
          </a:r>
          <a:endParaRPr lang="ru-RU" dirty="0"/>
        </a:p>
      </dgm:t>
    </dgm:pt>
    <dgm:pt modelId="{421DE8D5-100F-4D7E-AFD8-A4D4567D9C3B}" type="parTrans" cxnId="{51AB903B-546D-4C29-B3FD-A86B3653D3F3}">
      <dgm:prSet/>
      <dgm:spPr/>
      <dgm:t>
        <a:bodyPr/>
        <a:lstStyle/>
        <a:p>
          <a:endParaRPr lang="ru-RU"/>
        </a:p>
      </dgm:t>
    </dgm:pt>
    <dgm:pt modelId="{D6C3D1BF-B2AE-4B52-9F9D-00FC621C0D5A}" type="sibTrans" cxnId="{51AB903B-546D-4C29-B3FD-A86B3653D3F3}">
      <dgm:prSet/>
      <dgm:spPr/>
      <dgm:t>
        <a:bodyPr/>
        <a:lstStyle/>
        <a:p>
          <a:endParaRPr lang="ru-RU"/>
        </a:p>
      </dgm:t>
    </dgm:pt>
    <dgm:pt modelId="{6E69A562-D1E2-44FB-A11B-C6A185E05F9E}" type="pres">
      <dgm:prSet presAssocID="{B160651E-67B5-4954-AB10-AA37543BB9FA}" presName="diagram" presStyleCnt="0">
        <dgm:presLayoutVars>
          <dgm:dir/>
          <dgm:resizeHandles val="exact"/>
        </dgm:presLayoutVars>
      </dgm:prSet>
      <dgm:spPr/>
      <dgm:t>
        <a:bodyPr/>
        <a:lstStyle/>
        <a:p>
          <a:endParaRPr lang="ru-RU"/>
        </a:p>
      </dgm:t>
    </dgm:pt>
    <dgm:pt modelId="{32CF8792-397D-4D25-986E-46F5EAB55299}" type="pres">
      <dgm:prSet presAssocID="{4BFB8666-39A9-48A2-9F28-6414378768F0}" presName="arrow" presStyleLbl="node1" presStyleIdx="0" presStyleCnt="2" custScaleY="100145" custRadScaleRad="97431" custRadScaleInc="-1642">
        <dgm:presLayoutVars>
          <dgm:bulletEnabled val="1"/>
        </dgm:presLayoutVars>
      </dgm:prSet>
      <dgm:spPr>
        <a:prstGeom prst="roundRect">
          <a:avLst/>
        </a:prstGeom>
      </dgm:spPr>
      <dgm:t>
        <a:bodyPr/>
        <a:lstStyle/>
        <a:p>
          <a:endParaRPr lang="ru-RU"/>
        </a:p>
      </dgm:t>
    </dgm:pt>
    <dgm:pt modelId="{F0CE3672-18A9-4FD2-B9E0-6D33F72A7705}" type="pres">
      <dgm:prSet presAssocID="{3C8ED53D-0662-4BCA-8BF0-7A6457C5B0A7}" presName="arrow" presStyleLbl="node1" presStyleIdx="1" presStyleCnt="2" custScaleX="100052" custScaleY="100145" custRadScaleRad="134330" custRadScaleInc="-1505">
        <dgm:presLayoutVars>
          <dgm:bulletEnabled val="1"/>
        </dgm:presLayoutVars>
      </dgm:prSet>
      <dgm:spPr>
        <a:prstGeom prst="roundRect">
          <a:avLst/>
        </a:prstGeom>
      </dgm:spPr>
      <dgm:t>
        <a:bodyPr/>
        <a:lstStyle/>
        <a:p>
          <a:endParaRPr lang="ru-RU"/>
        </a:p>
      </dgm:t>
    </dgm:pt>
  </dgm:ptLst>
  <dgm:cxnLst>
    <dgm:cxn modelId="{360B0B84-78FE-4690-A7B5-6FB8870C0841}" type="presOf" srcId="{4BFB8666-39A9-48A2-9F28-6414378768F0}" destId="{32CF8792-397D-4D25-986E-46F5EAB55299}" srcOrd="0" destOrd="0" presId="urn:microsoft.com/office/officeart/2005/8/layout/arrow5"/>
    <dgm:cxn modelId="{51AB903B-546D-4C29-B3FD-A86B3653D3F3}" srcId="{B160651E-67B5-4954-AB10-AA37543BB9FA}" destId="{3C8ED53D-0662-4BCA-8BF0-7A6457C5B0A7}" srcOrd="1" destOrd="0" parTransId="{421DE8D5-100F-4D7E-AFD8-A4D4567D9C3B}" sibTransId="{D6C3D1BF-B2AE-4B52-9F9D-00FC621C0D5A}"/>
    <dgm:cxn modelId="{DC9838A4-0C72-4703-998D-E6BF2E47A9EB}" srcId="{B160651E-67B5-4954-AB10-AA37543BB9FA}" destId="{4BFB8666-39A9-48A2-9F28-6414378768F0}" srcOrd="0" destOrd="0" parTransId="{B0362CFA-ACCC-4A55-AD0D-8D0CBEEE960C}" sibTransId="{C2C1604E-EC9E-466D-80C5-74164C756DE9}"/>
    <dgm:cxn modelId="{F38EFA6B-9540-495B-8825-AAA42E3217BA}" type="presOf" srcId="{3C8ED53D-0662-4BCA-8BF0-7A6457C5B0A7}" destId="{F0CE3672-18A9-4FD2-B9E0-6D33F72A7705}" srcOrd="0" destOrd="0" presId="urn:microsoft.com/office/officeart/2005/8/layout/arrow5"/>
    <dgm:cxn modelId="{7190B627-7290-425E-935A-6FC0DF2CC9E1}" type="presOf" srcId="{B160651E-67B5-4954-AB10-AA37543BB9FA}" destId="{6E69A562-D1E2-44FB-A11B-C6A185E05F9E}" srcOrd="0" destOrd="0" presId="urn:microsoft.com/office/officeart/2005/8/layout/arrow5"/>
    <dgm:cxn modelId="{6BDF0907-A479-45E5-AE4C-58F56224EA12}" type="presParOf" srcId="{6E69A562-D1E2-44FB-A11B-C6A185E05F9E}" destId="{32CF8792-397D-4D25-986E-46F5EAB55299}" srcOrd="0" destOrd="0" presId="urn:microsoft.com/office/officeart/2005/8/layout/arrow5"/>
    <dgm:cxn modelId="{6EC8F17A-207D-4D23-9C91-821597A0CD28}" type="presParOf" srcId="{6E69A562-D1E2-44FB-A11B-C6A185E05F9E}" destId="{F0CE3672-18A9-4FD2-B9E0-6D33F72A7705}"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CF8792-397D-4D25-986E-46F5EAB55299}">
      <dsp:nvSpPr>
        <dsp:cNvPr id="0" name=""/>
        <dsp:cNvSpPr/>
      </dsp:nvSpPr>
      <dsp:spPr>
        <a:xfrm rot="16200000">
          <a:off x="79620" y="5477"/>
          <a:ext cx="3087834" cy="30923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US" sz="2900" i="0" kern="1200" baseline="0" dirty="0" smtClean="0"/>
            <a:t>To improve legal rules and protect the independence of judges</a:t>
          </a:r>
          <a:endParaRPr lang="ru-RU" sz="2900" kern="1200" dirty="0"/>
        </a:p>
      </dsp:txBody>
      <dsp:txXfrm rot="5400000">
        <a:off x="228117" y="158452"/>
        <a:ext cx="2790840" cy="2786362"/>
      </dsp:txXfrm>
    </dsp:sp>
    <dsp:sp modelId="{F0CE3672-18A9-4FD2-B9E0-6D33F72A7705}">
      <dsp:nvSpPr>
        <dsp:cNvPr id="0" name=""/>
        <dsp:cNvSpPr/>
      </dsp:nvSpPr>
      <dsp:spPr>
        <a:xfrm rot="5400000">
          <a:off x="5766106" y="-1435"/>
          <a:ext cx="3089440" cy="30923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US" sz="2900" kern="1200" dirty="0" smtClean="0"/>
            <a:t>To rely on regulators in contrast to judges </a:t>
          </a:r>
        </a:p>
        <a:p>
          <a:pPr lvl="0" algn="ctr" defTabSz="1289050">
            <a:lnSpc>
              <a:spcPct val="90000"/>
            </a:lnSpc>
            <a:spcBef>
              <a:spcPct val="0"/>
            </a:spcBef>
            <a:spcAft>
              <a:spcPct val="35000"/>
            </a:spcAft>
          </a:pPr>
          <a:r>
            <a:rPr lang="en-US" sz="2900" kern="1200" dirty="0" smtClean="0"/>
            <a:t>(Shleifer, 2012 )</a:t>
          </a:r>
          <a:endParaRPr lang="ru-RU" sz="2900" kern="1200" dirty="0"/>
        </a:p>
      </dsp:txBody>
      <dsp:txXfrm rot="-5400000">
        <a:off x="5915484" y="150815"/>
        <a:ext cx="2790684" cy="2787812"/>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B7DCF92-FC3E-437A-9742-14FF8A3A4730}" type="datetime1">
              <a:rPr lang="en-US"/>
              <a:pPr>
                <a:defRPr/>
              </a:pPr>
              <a:t>6/28/2016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260E50-1341-4110-8614-3B5A1C4F6FA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4433CDC-B1BF-4CBD-B79C-40D77243A42D}" type="datetime1">
              <a:rPr lang="en-US"/>
              <a:pPr>
                <a:defRPr/>
              </a:pPr>
              <a:t>6/28/2016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FA4586-1BDF-4577-B047-AC422EB16B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1FB133-394B-4838-A19E-BD2EB0A5CE32}" type="datetime1">
              <a:rPr lang="en-US"/>
              <a:pPr>
                <a:defRPr/>
              </a:pPr>
              <a:t>6/28/2016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BCF3C5-71F3-40FF-9F8C-387F878DAF2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B9FC144-7D4F-4D46-B04B-B69770F7A435}" type="datetime1">
              <a:rPr lang="en-US"/>
              <a:pPr>
                <a:defRPr/>
              </a:pPr>
              <a:t>6/28/2016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E63C27-F5F6-4389-B9B0-703C772206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E61DFBF-B5F8-4225-BBC1-625465EF0B6E}" type="datetime1">
              <a:rPr lang="en-US"/>
              <a:pPr>
                <a:defRPr/>
              </a:pPr>
              <a:t>6/28/2016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5909FC-E42E-42F4-A299-2B18712B6D2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74A49C6-654F-49EA-9463-E1E264DB0C6B}" type="datetime1">
              <a:rPr lang="en-US"/>
              <a:pPr>
                <a:defRPr/>
              </a:pPr>
              <a:t>6/28/2016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737101-AB47-4452-A875-B22B235FB7E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AA462C2-66E3-4450-9D92-8E54099103CD}" type="datetime1">
              <a:rPr lang="en-US"/>
              <a:pPr>
                <a:defRPr/>
              </a:pPr>
              <a:t>6/28/2016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4D37DA9-6249-409C-B5E1-42CA42086FD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11D8F7E-5BA9-4A20-B002-67566E26FD19}" type="datetime1">
              <a:rPr lang="en-US"/>
              <a:pPr>
                <a:defRPr/>
              </a:pPr>
              <a:t>6/28/2016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703A723-50AC-4080-BAF5-1A9D157A857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3107C9-3828-4792-AAF3-8850614F23FD}" type="datetime1">
              <a:rPr lang="en-US"/>
              <a:pPr>
                <a:defRPr/>
              </a:pPr>
              <a:t>6/28/2016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048E9B1-82BB-479A-9A71-196B14FB44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D112D3-3C4E-47DA-84F2-B7E67104B437}" type="datetime1">
              <a:rPr lang="en-US"/>
              <a:pPr>
                <a:defRPr/>
              </a:pPr>
              <a:t>6/28/2016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601942-CE85-4D46-9A25-CD30977CE52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E5F31B-0D3F-4D96-9447-946972BE50E8}" type="datetime1">
              <a:rPr lang="en-US"/>
              <a:pPr>
                <a:defRPr/>
              </a:pPr>
              <a:t>6/28/2016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250EC8-7C3F-4965-B898-F4C5C87584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mn-cs"/>
              </a:defRPr>
            </a:lvl1pPr>
          </a:lstStyle>
          <a:p>
            <a:pPr>
              <a:defRPr/>
            </a:pPr>
            <a:fld id="{B9E74BCF-93CB-4ECD-8EF6-7E8E4C962F6B}" type="datetime1">
              <a:rPr lang="en-US"/>
              <a:pPr>
                <a:defRPr/>
              </a:pPr>
              <a:t>6/28/2016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pPr>
              <a:defRPr/>
            </a:pPr>
            <a:fld id="{79D7C4A8-E89C-412E-92AB-7577AF2FF0E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574861" y="2533836"/>
            <a:ext cx="7772400" cy="2206625"/>
          </a:xfrm>
        </p:spPr>
        <p:txBody>
          <a:bodyPr/>
          <a:lstStyle/>
          <a:p>
            <a:pPr eaLnBrk="1" hangingPunct="1"/>
            <a:r>
              <a:rPr lang="en-US" sz="3600" b="1" dirty="0">
                <a:solidFill>
                  <a:srgbClr val="21386F"/>
                </a:solidFill>
                <a:latin typeface="Century Gothic" panose="020B0502020202020204" pitchFamily="34" charset="0"/>
              </a:rPr>
              <a:t>How and why Russian judges decide on appeals of the decisions of administrative authorities </a:t>
            </a:r>
            <a:r>
              <a:rPr lang="en-US" sz="3600" b="1" dirty="0" smtClean="0">
                <a:solidFill>
                  <a:srgbClr val="21386F"/>
                </a:solidFill>
                <a:latin typeface="Century Gothic" panose="020B0502020202020204" pitchFamily="34" charset="0"/>
              </a:rPr>
              <a:t/>
            </a:r>
            <a:br>
              <a:rPr lang="en-US" sz="3600" b="1" dirty="0" smtClean="0">
                <a:solidFill>
                  <a:srgbClr val="21386F"/>
                </a:solidFill>
                <a:latin typeface="Century Gothic" panose="020B0502020202020204" pitchFamily="34" charset="0"/>
              </a:rPr>
            </a:br>
            <a:r>
              <a:rPr lang="en-US" sz="2400" b="1" dirty="0" smtClean="0">
                <a:solidFill>
                  <a:srgbClr val="21386F"/>
                </a:solidFill>
                <a:latin typeface="Century Gothic" panose="020B0502020202020204" pitchFamily="34" charset="0"/>
              </a:rPr>
              <a:t>(</a:t>
            </a:r>
            <a:r>
              <a:rPr lang="en-US" sz="2400" b="1" dirty="0">
                <a:solidFill>
                  <a:srgbClr val="21386F"/>
                </a:solidFill>
                <a:latin typeface="Century Gothic" panose="020B0502020202020204" pitchFamily="34" charset="0"/>
              </a:rPr>
              <a:t>on the example of antitrust law)</a:t>
            </a:r>
            <a:r>
              <a:rPr lang="ru-RU" sz="3600" b="1" dirty="0"/>
              <a:t/>
            </a:r>
            <a:br>
              <a:rPr lang="ru-RU" sz="3600" b="1" dirty="0"/>
            </a:br>
            <a:endParaRPr lang="en-US" sz="3600" dirty="0" smtClean="0">
              <a:solidFill>
                <a:srgbClr val="21386F"/>
              </a:solidFill>
              <a:latin typeface="Myriad Pro Semibold"/>
              <a:ea typeface="ＭＳ Ｐゴシック"/>
              <a:cs typeface="ＭＳ Ｐゴシック"/>
            </a:endParaRPr>
          </a:p>
        </p:txBody>
      </p:sp>
      <p:sp>
        <p:nvSpPr>
          <p:cNvPr id="13315" name="Subtitle 2"/>
          <p:cNvSpPr>
            <a:spLocks noGrp="1"/>
          </p:cNvSpPr>
          <p:nvPr>
            <p:ph type="subTitle" idx="1"/>
          </p:nvPr>
        </p:nvSpPr>
        <p:spPr>
          <a:xfrm>
            <a:off x="506186" y="5230813"/>
            <a:ext cx="2416628" cy="908050"/>
          </a:xfrm>
        </p:spPr>
        <p:txBody>
          <a:bodyPr/>
          <a:lstStyle/>
          <a:p>
            <a:pPr eaLnBrk="1" hangingPunct="1"/>
            <a:r>
              <a:rPr lang="en-US" sz="1400" i="1" dirty="0" smtClean="0">
                <a:solidFill>
                  <a:srgbClr val="000066"/>
                </a:solidFill>
                <a:latin typeface="Myriad Pro"/>
                <a:ea typeface="ＭＳ Ｐゴシック"/>
                <a:cs typeface="ＭＳ Ｐゴシック"/>
              </a:rPr>
              <a:t>3</a:t>
            </a:r>
            <a:r>
              <a:rPr lang="en-US" sz="1400" i="1" baseline="30000" dirty="0" smtClean="0">
                <a:solidFill>
                  <a:srgbClr val="000066"/>
                </a:solidFill>
                <a:latin typeface="Myriad Pro"/>
                <a:ea typeface="ＭＳ Ｐゴシック"/>
                <a:cs typeface="ＭＳ Ｐゴシック"/>
              </a:rPr>
              <a:t>rd</a:t>
            </a:r>
            <a:r>
              <a:rPr lang="en-US" sz="1400" i="1" dirty="0" smtClean="0">
                <a:solidFill>
                  <a:srgbClr val="000066"/>
                </a:solidFill>
                <a:latin typeface="Myriad Pro"/>
                <a:ea typeface="ＭＳ Ｐゴシック"/>
                <a:cs typeface="ＭＳ Ｐゴシック"/>
              </a:rPr>
              <a:t> Economic Analysis of Litigation Workshop </a:t>
            </a:r>
          </a:p>
          <a:p>
            <a:pPr eaLnBrk="1" hangingPunct="1"/>
            <a:r>
              <a:rPr lang="en-US" sz="1400" i="1" dirty="0" smtClean="0">
                <a:solidFill>
                  <a:srgbClr val="000066"/>
                </a:solidFill>
                <a:latin typeface="Myriad Pro"/>
                <a:ea typeface="ＭＳ Ｐゴシック"/>
                <a:cs typeface="ＭＳ Ｐゴシック"/>
              </a:rPr>
              <a:t>June</a:t>
            </a:r>
            <a:r>
              <a:rPr lang="en-US" sz="1400" i="1" dirty="0">
                <a:solidFill>
                  <a:srgbClr val="000066"/>
                </a:solidFill>
                <a:latin typeface="Myriad Pro"/>
                <a:ea typeface="ＭＳ Ｐゴシック"/>
                <a:cs typeface="ＭＳ Ｐゴシック"/>
              </a:rPr>
              <a:t> </a:t>
            </a:r>
            <a:r>
              <a:rPr lang="en-US" sz="1400" i="1" dirty="0" smtClean="0">
                <a:solidFill>
                  <a:srgbClr val="000066"/>
                </a:solidFill>
                <a:latin typeface="Myriad Pro"/>
                <a:ea typeface="ＭＳ Ｐゴシック"/>
                <a:cs typeface="ＭＳ Ｐゴシック"/>
              </a:rPr>
              <a:t>27-28 2016 </a:t>
            </a:r>
            <a:endParaRPr kumimoji="1" lang="ru-RU" sz="1400" i="1" dirty="0" smtClean="0">
              <a:solidFill>
                <a:srgbClr val="000066"/>
              </a:solidFill>
              <a:latin typeface="Myriad Pro"/>
              <a:ea typeface="ＭＳ Ｐゴシック"/>
              <a:cs typeface="ＭＳ Ｐゴシック"/>
            </a:endParaRPr>
          </a:p>
        </p:txBody>
      </p:sp>
      <p:sp>
        <p:nvSpPr>
          <p:cNvPr id="13316" name="Subtitle 2"/>
          <p:cNvSpPr txBox="1">
            <a:spLocks/>
          </p:cNvSpPr>
          <p:nvPr/>
        </p:nvSpPr>
        <p:spPr bwMode="auto">
          <a:xfrm>
            <a:off x="1371600" y="6467475"/>
            <a:ext cx="6400800" cy="349250"/>
          </a:xfrm>
          <a:prstGeom prst="rect">
            <a:avLst/>
          </a:prstGeom>
          <a:noFill/>
          <a:ln w="9525">
            <a:noFill/>
            <a:miter lim="800000"/>
            <a:headEnd/>
            <a:tailEnd/>
          </a:ln>
        </p:spPr>
        <p:txBody>
          <a:bodyPr/>
          <a:lstStyle/>
          <a:p>
            <a:pPr algn="ct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smtClean="0">
                <a:solidFill>
                  <a:schemeClr val="bg1"/>
                </a:solidFill>
              </a:rPr>
              <a:t>6</a:t>
            </a:r>
            <a:endParaRPr lang="ru-RU" sz="800" dirty="0">
              <a:solidFill>
                <a:schemeClr val="bg1"/>
              </a:solidFill>
            </a:endParaRPr>
          </a:p>
          <a:p>
            <a:pPr algn="ctr">
              <a:spcBef>
                <a:spcPct val="20000"/>
              </a:spcBef>
            </a:pPr>
            <a:r>
              <a:rPr lang="en-US" sz="800" dirty="0">
                <a:solidFill>
                  <a:schemeClr val="bg1"/>
                </a:solidFill>
              </a:rPr>
              <a:t>www.hse.ru</a:t>
            </a:r>
            <a:r>
              <a:rPr lang="ru-RU" sz="800" dirty="0">
                <a:solidFill>
                  <a:schemeClr val="bg1"/>
                </a:solidFill>
              </a:rPr>
              <a:t> </a:t>
            </a:r>
            <a:endParaRPr kumimoji="1" lang="ru-RU" sz="800" dirty="0">
              <a:solidFill>
                <a:schemeClr val="bg1"/>
              </a:solidFill>
              <a:latin typeface="Myriad Pro"/>
            </a:endParaRPr>
          </a:p>
        </p:txBody>
      </p:sp>
      <p:sp>
        <p:nvSpPr>
          <p:cNvPr id="5" name="Subtitle 2"/>
          <p:cNvSpPr txBox="1">
            <a:spLocks/>
          </p:cNvSpPr>
          <p:nvPr/>
        </p:nvSpPr>
        <p:spPr bwMode="auto">
          <a:xfrm>
            <a:off x="5930633" y="5226238"/>
            <a:ext cx="2416628" cy="908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defTabSz="457200" rtl="0" eaLnBrk="0" fontAlgn="base" hangingPunct="0">
              <a:spcBef>
                <a:spcPct val="20000"/>
              </a:spcBef>
              <a:spcAft>
                <a:spcPct val="0"/>
              </a:spcAft>
              <a:buFont typeface="Arial" charset="0"/>
              <a:buNone/>
              <a:defRPr sz="3200" kern="1200">
                <a:solidFill>
                  <a:schemeClr val="tx1">
                    <a:tint val="75000"/>
                  </a:schemeClr>
                </a:solidFill>
                <a:latin typeface="+mn-lt"/>
                <a:ea typeface="ＭＳ Ｐゴシック" charset="-128"/>
                <a:cs typeface="ＭＳ Ｐゴシック" charset="-128"/>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ＭＳ Ｐゴシック" charset="-128"/>
                <a:cs typeface="ＭＳ Ｐゴシック"/>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ＭＳ Ｐゴシック" charset="-128"/>
                <a:cs typeface="ＭＳ Ｐゴシック"/>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charset="-128"/>
                <a:cs typeface="ＭＳ Ｐゴシック"/>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charset="-128"/>
                <a:cs typeface="ＭＳ Ｐゴシック"/>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eaLnBrk="1" hangingPunct="1"/>
            <a:r>
              <a:rPr lang="en-US" sz="1400" i="1" dirty="0" smtClean="0">
                <a:solidFill>
                  <a:srgbClr val="000066"/>
                </a:solidFill>
                <a:latin typeface="Myriad Pro"/>
                <a:ea typeface="ＭＳ Ｐゴシック"/>
                <a:cs typeface="ＭＳ Ｐゴシック"/>
              </a:rPr>
              <a:t>Svetlana </a:t>
            </a:r>
            <a:r>
              <a:rPr lang="en-US" sz="1400" i="1" dirty="0" err="1" smtClean="0">
                <a:solidFill>
                  <a:srgbClr val="000066"/>
                </a:solidFill>
                <a:latin typeface="Myriad Pro"/>
                <a:ea typeface="ＭＳ Ｐゴシック"/>
                <a:cs typeface="ＭＳ Ｐゴシック"/>
              </a:rPr>
              <a:t>Avdasheva</a:t>
            </a:r>
            <a:r>
              <a:rPr lang="en-US" sz="1400" i="1" dirty="0" smtClean="0">
                <a:solidFill>
                  <a:srgbClr val="000066"/>
                </a:solidFill>
                <a:latin typeface="Myriad Pro"/>
                <a:ea typeface="ＭＳ Ｐゴシック"/>
                <a:cs typeface="ＭＳ Ｐゴシック"/>
              </a:rPr>
              <a:t>, Svetlana </a:t>
            </a:r>
            <a:r>
              <a:rPr lang="en-US" sz="1400" i="1" dirty="0" err="1" smtClean="0">
                <a:solidFill>
                  <a:srgbClr val="000066"/>
                </a:solidFill>
                <a:latin typeface="Myriad Pro"/>
                <a:ea typeface="ＭＳ Ｐゴシック"/>
                <a:cs typeface="ＭＳ Ｐゴシック"/>
              </a:rPr>
              <a:t>Golovanova</a:t>
            </a:r>
            <a:r>
              <a:rPr lang="en-US" sz="1400" i="1" dirty="0" smtClean="0">
                <a:solidFill>
                  <a:srgbClr val="000066"/>
                </a:solidFill>
                <a:latin typeface="Myriad Pro"/>
                <a:ea typeface="ＭＳ Ｐゴシック"/>
                <a:cs typeface="ＭＳ Ｐゴシック"/>
              </a:rPr>
              <a:t>, </a:t>
            </a:r>
          </a:p>
          <a:p>
            <a:pPr eaLnBrk="1" hangingPunct="1"/>
            <a:r>
              <a:rPr kumimoji="1" lang="en-US" sz="1400" i="1" dirty="0" smtClean="0">
                <a:solidFill>
                  <a:srgbClr val="000066"/>
                </a:solidFill>
                <a:latin typeface="Myriad Pro"/>
                <a:ea typeface="ＭＳ Ｐゴシック"/>
                <a:cs typeface="ＭＳ Ｐゴシック"/>
              </a:rPr>
              <a:t>Elena </a:t>
            </a:r>
            <a:r>
              <a:rPr kumimoji="1" lang="en-US" sz="1400" i="1" smtClean="0">
                <a:solidFill>
                  <a:srgbClr val="000066"/>
                </a:solidFill>
                <a:latin typeface="Myriad Pro"/>
                <a:ea typeface="ＭＳ Ｐゴシック"/>
                <a:cs typeface="ＭＳ Ｐゴシック"/>
              </a:rPr>
              <a:t>Sidorova</a:t>
            </a:r>
            <a:endParaRPr kumimoji="1" lang="ru-RU" sz="1400" i="1" dirty="0" smtClean="0">
              <a:solidFill>
                <a:srgbClr val="000066"/>
              </a:solidFill>
              <a:latin typeface="Myriad Pro"/>
              <a:ea typeface="ＭＳ Ｐゴシック"/>
              <a:cs typeface="ＭＳ Ｐゴシック"/>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a:solidFill>
                  <a:schemeClr val="bg1"/>
                </a:solidFill>
              </a:rPr>
              <a:t>6</a:t>
            </a:r>
            <a:endParaRPr lang="ru-RU" sz="800" dirty="0">
              <a:solidFill>
                <a:schemeClr val="bg1"/>
              </a:solidFill>
            </a:endParaRPr>
          </a:p>
        </p:txBody>
      </p:sp>
      <p:sp>
        <p:nvSpPr>
          <p:cNvPr id="14339" name="Title 1"/>
          <p:cNvSpPr txBox="1">
            <a:spLocks/>
          </p:cNvSpPr>
          <p:nvPr/>
        </p:nvSpPr>
        <p:spPr bwMode="auto">
          <a:xfrm>
            <a:off x="1518557" y="428625"/>
            <a:ext cx="6776357" cy="412750"/>
          </a:xfrm>
          <a:prstGeom prst="rect">
            <a:avLst/>
          </a:prstGeom>
          <a:noFill/>
          <a:ln w="9525">
            <a:noFill/>
            <a:miter lim="800000"/>
            <a:headEnd/>
            <a:tailEnd/>
          </a:ln>
        </p:spPr>
        <p:txBody>
          <a:bodyPr anchor="ctr"/>
          <a:lstStyle/>
          <a:p>
            <a:r>
              <a:rPr lang="en-US" sz="2800" dirty="0" smtClean="0">
                <a:solidFill>
                  <a:schemeClr val="bg1"/>
                </a:solidFill>
                <a:latin typeface="Myriad Pro"/>
              </a:rPr>
              <a:t>Data and hypotheses of empirical analysis</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55588" y="1330790"/>
            <a:ext cx="8355106" cy="5564600"/>
          </a:xfrm>
          <a:prstGeom prst="rect">
            <a:avLst/>
          </a:prstGeom>
          <a:noFill/>
          <a:ln w="9525">
            <a:noFill/>
            <a:miter lim="800000"/>
            <a:headEnd/>
            <a:tailEnd/>
          </a:ln>
        </p:spPr>
        <p:txBody>
          <a:bodyPr wrap="square">
            <a:spAutoFit/>
          </a:bodyPr>
          <a:lstStyle/>
          <a:p>
            <a:pPr marL="0" lvl="1">
              <a:lnSpc>
                <a:spcPct val="120000"/>
              </a:lnSpc>
              <a:spcBef>
                <a:spcPts val="600"/>
              </a:spcBef>
              <a:spcAft>
                <a:spcPts val="600"/>
              </a:spcAft>
            </a:pPr>
            <a:r>
              <a:rPr lang="en-US" sz="2000" b="1" dirty="0" smtClean="0">
                <a:solidFill>
                  <a:srgbClr val="003F82"/>
                </a:solidFill>
                <a:latin typeface="+mn-lt"/>
              </a:rPr>
              <a:t>3682</a:t>
            </a:r>
            <a:r>
              <a:rPr lang="en-US" sz="2000" dirty="0" smtClean="0">
                <a:solidFill>
                  <a:srgbClr val="003F82"/>
                </a:solidFill>
                <a:latin typeface="+mn-lt"/>
              </a:rPr>
              <a:t> decisions of the first instance courts on the claims to annul the infringement decisions of Russian competition authorities on art. 10 (abuse of dominance) and art. 11 (agreements and concerted practices) during from 2008 (first year of enforcement after the introduction of high penalties standards) to 2012</a:t>
            </a:r>
          </a:p>
          <a:p>
            <a:pPr marL="0" lvl="1">
              <a:lnSpc>
                <a:spcPct val="120000"/>
              </a:lnSpc>
              <a:spcBef>
                <a:spcPts val="600"/>
              </a:spcBef>
              <a:spcAft>
                <a:spcPts val="600"/>
              </a:spcAft>
            </a:pPr>
            <a:r>
              <a:rPr lang="en-US" sz="2000" dirty="0" smtClean="0">
                <a:solidFill>
                  <a:srgbClr val="003F82"/>
                </a:solidFill>
                <a:latin typeface="+mn-lt"/>
              </a:rPr>
              <a:t>Fast decisions: 10 months to the final decision in average </a:t>
            </a:r>
          </a:p>
          <a:p>
            <a:pPr marL="0" lvl="1">
              <a:lnSpc>
                <a:spcPct val="120000"/>
              </a:lnSpc>
              <a:spcBef>
                <a:spcPts val="600"/>
              </a:spcBef>
              <a:spcAft>
                <a:spcPts val="600"/>
              </a:spcAft>
            </a:pPr>
            <a:r>
              <a:rPr lang="en-US" sz="2000" dirty="0" smtClean="0">
                <a:solidFill>
                  <a:srgbClr val="003F82"/>
                </a:solidFill>
                <a:latin typeface="+mn-lt"/>
              </a:rPr>
              <a:t>2/3 judges in the sample are female</a:t>
            </a:r>
          </a:p>
          <a:p>
            <a:pPr marL="0" lvl="1">
              <a:lnSpc>
                <a:spcPct val="120000"/>
              </a:lnSpc>
              <a:spcBef>
                <a:spcPts val="600"/>
              </a:spcBef>
              <a:spcAft>
                <a:spcPts val="600"/>
              </a:spcAft>
            </a:pPr>
            <a:r>
              <a:rPr lang="en-US" sz="2000" dirty="0" smtClean="0">
                <a:solidFill>
                  <a:srgbClr val="003F82"/>
                </a:solidFill>
                <a:latin typeface="+mn-lt"/>
              </a:rPr>
              <a:t>22% in their first three year appointment</a:t>
            </a:r>
          </a:p>
          <a:p>
            <a:pPr marL="0" lvl="1">
              <a:lnSpc>
                <a:spcPct val="120000"/>
              </a:lnSpc>
              <a:spcBef>
                <a:spcPts val="600"/>
              </a:spcBef>
              <a:spcAft>
                <a:spcPts val="600"/>
              </a:spcAft>
            </a:pPr>
            <a:r>
              <a:rPr lang="en-US" sz="2000" dirty="0" smtClean="0">
                <a:solidFill>
                  <a:srgbClr val="003F82"/>
                </a:solidFill>
                <a:latin typeface="+mn-lt"/>
              </a:rPr>
              <a:t>20% </a:t>
            </a:r>
            <a:r>
              <a:rPr lang="en-US" sz="2000" dirty="0" smtClean="0">
                <a:solidFill>
                  <a:srgbClr val="003F82"/>
                </a:solidFill>
                <a:latin typeface="+mn-lt"/>
              </a:rPr>
              <a:t>obtain their degrees</a:t>
            </a:r>
            <a:r>
              <a:rPr lang="en-US" sz="2000" dirty="0" smtClean="0">
                <a:solidFill>
                  <a:srgbClr val="003F82"/>
                </a:solidFill>
                <a:latin typeface="+mn-lt"/>
              </a:rPr>
              <a:t> </a:t>
            </a:r>
            <a:r>
              <a:rPr lang="en-US" sz="2000" dirty="0" smtClean="0">
                <a:solidFill>
                  <a:srgbClr val="003F82"/>
                </a:solidFill>
                <a:latin typeface="+mn-lt"/>
              </a:rPr>
              <a:t>after the breakdown of Soviet Union</a:t>
            </a:r>
          </a:p>
          <a:p>
            <a:pPr marL="0" lvl="1">
              <a:lnSpc>
                <a:spcPct val="120000"/>
              </a:lnSpc>
              <a:spcBef>
                <a:spcPts val="600"/>
              </a:spcBef>
              <a:spcAft>
                <a:spcPts val="600"/>
              </a:spcAft>
            </a:pPr>
            <a:r>
              <a:rPr lang="en-US" sz="2000" dirty="0" smtClean="0">
                <a:solidFill>
                  <a:srgbClr val="003F82"/>
                </a:solidFill>
                <a:latin typeface="+mn-lt"/>
              </a:rPr>
              <a:t>Annulment rate </a:t>
            </a:r>
            <a:r>
              <a:rPr lang="en-US" sz="2000" b="1" dirty="0" smtClean="0">
                <a:solidFill>
                  <a:srgbClr val="003F82"/>
                </a:solidFill>
                <a:latin typeface="+mn-lt"/>
              </a:rPr>
              <a:t>decreases </a:t>
            </a:r>
            <a:r>
              <a:rPr lang="en-US" sz="2000" dirty="0" smtClean="0">
                <a:solidFill>
                  <a:srgbClr val="003F82"/>
                </a:solidFill>
                <a:latin typeface="+mn-lt"/>
              </a:rPr>
              <a:t>from 51% in 2008 to 34% in 2012</a:t>
            </a:r>
          </a:p>
          <a:p>
            <a:pPr marL="0" lvl="1">
              <a:lnSpc>
                <a:spcPct val="120000"/>
              </a:lnSpc>
              <a:spcBef>
                <a:spcPts val="600"/>
              </a:spcBef>
              <a:spcAft>
                <a:spcPts val="600"/>
              </a:spcAft>
            </a:pPr>
            <a:r>
              <a:rPr lang="en-US" sz="2000" b="1" dirty="0" smtClean="0">
                <a:solidFill>
                  <a:srgbClr val="003F82"/>
                </a:solidFill>
                <a:latin typeface="+mn-lt"/>
              </a:rPr>
              <a:t>Evidence in favor of increasing bias towards the administrative authorities? </a:t>
            </a:r>
          </a:p>
          <a:p>
            <a:pPr marL="0" lvl="1">
              <a:lnSpc>
                <a:spcPct val="120000"/>
              </a:lnSpc>
              <a:spcBef>
                <a:spcPts val="600"/>
              </a:spcBef>
              <a:spcAft>
                <a:spcPts val="600"/>
              </a:spcAft>
            </a:pPr>
            <a:endParaRPr lang="en-US" dirty="0" smtClean="0">
              <a:solidFill>
                <a:srgbClr val="003F82"/>
              </a:solidFill>
              <a:latin typeface="Myriad Pro"/>
            </a:endParaRPr>
          </a:p>
        </p:txBody>
      </p:sp>
    </p:spTree>
    <p:extLst>
      <p:ext uri="{BB962C8B-B14F-4D97-AF65-F5344CB8AC3E}">
        <p14:creationId xmlns:p14="http://schemas.microsoft.com/office/powerpoint/2010/main" val="1337445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a:solidFill>
                  <a:schemeClr val="bg1"/>
                </a:solidFill>
              </a:rPr>
              <a:t>6</a:t>
            </a:r>
            <a:endParaRPr lang="ru-RU" sz="800" dirty="0">
              <a:solidFill>
                <a:schemeClr val="bg1"/>
              </a:solidFill>
            </a:endParaRPr>
          </a:p>
        </p:txBody>
      </p:sp>
      <p:sp>
        <p:nvSpPr>
          <p:cNvPr id="14339" name="Title 1"/>
          <p:cNvSpPr txBox="1">
            <a:spLocks/>
          </p:cNvSpPr>
          <p:nvPr/>
        </p:nvSpPr>
        <p:spPr bwMode="auto">
          <a:xfrm>
            <a:off x="1518557" y="428625"/>
            <a:ext cx="6776357" cy="412750"/>
          </a:xfrm>
          <a:prstGeom prst="rect">
            <a:avLst/>
          </a:prstGeom>
          <a:noFill/>
          <a:ln w="9525">
            <a:noFill/>
            <a:miter lim="800000"/>
            <a:headEnd/>
            <a:tailEnd/>
          </a:ln>
        </p:spPr>
        <p:txBody>
          <a:bodyPr anchor="ctr"/>
          <a:lstStyle/>
          <a:p>
            <a:r>
              <a:rPr lang="en-US" sz="2800" dirty="0" smtClean="0">
                <a:solidFill>
                  <a:schemeClr val="bg1"/>
                </a:solidFill>
                <a:latin typeface="Myriad Pro"/>
              </a:rPr>
              <a:t>Data and hypotheses of empirical analysis</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176527836"/>
              </p:ext>
            </p:extLst>
          </p:nvPr>
        </p:nvGraphicFramePr>
        <p:xfrm>
          <a:off x="255587" y="1399601"/>
          <a:ext cx="8646366" cy="4856988"/>
        </p:xfrm>
        <a:graphic>
          <a:graphicData uri="http://schemas.openxmlformats.org/drawingml/2006/table">
            <a:tbl>
              <a:tblPr firstRow="1" bandRow="1">
                <a:tableStyleId>{5C22544A-7EE6-4342-B048-85BDC9FD1C3A}</a:tableStyleId>
              </a:tblPr>
              <a:tblGrid>
                <a:gridCol w="2281587"/>
                <a:gridCol w="4585017"/>
                <a:gridCol w="1779762"/>
              </a:tblGrid>
              <a:tr h="398354">
                <a:tc>
                  <a:txBody>
                    <a:bodyPr/>
                    <a:lstStyle/>
                    <a:p>
                      <a:pPr>
                        <a:lnSpc>
                          <a:spcPct val="95000"/>
                        </a:lnSpc>
                      </a:pPr>
                      <a:r>
                        <a:rPr lang="en-US" sz="1400" b="1" dirty="0" smtClean="0">
                          <a:solidFill>
                            <a:srgbClr val="21386F"/>
                          </a:solidFill>
                        </a:rPr>
                        <a:t>Hypotheses</a:t>
                      </a:r>
                      <a:endParaRPr lang="ru-RU" sz="1400" b="1" dirty="0">
                        <a:solidFill>
                          <a:srgbClr val="21386F"/>
                        </a:solidFill>
                      </a:endParaRPr>
                    </a:p>
                  </a:txBody>
                  <a:tcPr/>
                </a:tc>
                <a:tc>
                  <a:txBody>
                    <a:bodyPr/>
                    <a:lstStyle/>
                    <a:p>
                      <a:pPr>
                        <a:lnSpc>
                          <a:spcPct val="95000"/>
                        </a:lnSpc>
                      </a:pPr>
                      <a:r>
                        <a:rPr lang="en-US" sz="1400" dirty="0" smtClean="0">
                          <a:solidFill>
                            <a:srgbClr val="21386F"/>
                          </a:solidFill>
                        </a:rPr>
                        <a:t>Variable</a:t>
                      </a:r>
                      <a:r>
                        <a:rPr lang="en-US" sz="1400" baseline="0" dirty="0" smtClean="0">
                          <a:solidFill>
                            <a:srgbClr val="21386F"/>
                          </a:solidFill>
                        </a:rPr>
                        <a:t>s</a:t>
                      </a:r>
                      <a:endParaRPr lang="ru-RU" sz="1400" dirty="0">
                        <a:solidFill>
                          <a:srgbClr val="21386F"/>
                        </a:solidFill>
                      </a:endParaRPr>
                    </a:p>
                  </a:txBody>
                  <a:tcPr/>
                </a:tc>
                <a:tc>
                  <a:txBody>
                    <a:bodyPr/>
                    <a:lstStyle/>
                    <a:p>
                      <a:pPr>
                        <a:lnSpc>
                          <a:spcPct val="95000"/>
                        </a:lnSpc>
                      </a:pPr>
                      <a:r>
                        <a:rPr lang="en-US" sz="1400" dirty="0" smtClean="0">
                          <a:solidFill>
                            <a:srgbClr val="21386F"/>
                          </a:solidFill>
                        </a:rPr>
                        <a:t>Expected</a:t>
                      </a:r>
                      <a:r>
                        <a:rPr lang="en-US" sz="1400" baseline="0" dirty="0" smtClean="0">
                          <a:solidFill>
                            <a:srgbClr val="21386F"/>
                          </a:solidFill>
                        </a:rPr>
                        <a:t> impact on the  likelihood of annulment</a:t>
                      </a:r>
                      <a:endParaRPr lang="ru-RU" sz="1400" dirty="0">
                        <a:solidFill>
                          <a:srgbClr val="21386F"/>
                        </a:solidFill>
                      </a:endParaRPr>
                    </a:p>
                  </a:txBody>
                  <a:tcPr/>
                </a:tc>
              </a:tr>
              <a:tr h="263236">
                <a:tc>
                  <a:txBody>
                    <a:bodyPr/>
                    <a:lstStyle/>
                    <a:p>
                      <a:pPr algn="l">
                        <a:lnSpc>
                          <a:spcPct val="95000"/>
                        </a:lnSpc>
                      </a:pPr>
                      <a:r>
                        <a:rPr lang="en-US" sz="1400" b="1" dirty="0" smtClean="0">
                          <a:solidFill>
                            <a:srgbClr val="21386F"/>
                          </a:solidFill>
                        </a:rPr>
                        <a:t>H1:</a:t>
                      </a:r>
                      <a:r>
                        <a:rPr lang="en-US" sz="1400" b="1" baseline="0" dirty="0" smtClean="0">
                          <a:solidFill>
                            <a:srgbClr val="21386F"/>
                          </a:solidFill>
                        </a:rPr>
                        <a:t> On bias towards executives</a:t>
                      </a:r>
                      <a:r>
                        <a:rPr lang="en-US" sz="1400" b="1" dirty="0" smtClean="0">
                          <a:solidFill>
                            <a:srgbClr val="21386F"/>
                          </a:solidFill>
                        </a:rPr>
                        <a:t> </a:t>
                      </a:r>
                      <a:endParaRPr lang="ru-RU" sz="1400" b="1" dirty="0">
                        <a:solidFill>
                          <a:srgbClr val="21386F"/>
                        </a:solidFill>
                      </a:endParaRPr>
                    </a:p>
                  </a:txBody>
                  <a:tcPr/>
                </a:tc>
                <a:tc>
                  <a:txBody>
                    <a:bodyPr/>
                    <a:lstStyle/>
                    <a:p>
                      <a:pPr algn="l">
                        <a:lnSpc>
                          <a:spcPct val="95000"/>
                        </a:lnSpc>
                      </a:pPr>
                      <a:r>
                        <a:rPr lang="en-US" sz="1400" dirty="0" smtClean="0">
                          <a:solidFill>
                            <a:srgbClr val="21386F"/>
                          </a:solidFill>
                        </a:rPr>
                        <a:t>First</a:t>
                      </a:r>
                      <a:r>
                        <a:rPr lang="en-US" sz="1400" baseline="0" dirty="0" smtClean="0">
                          <a:solidFill>
                            <a:srgbClr val="21386F"/>
                          </a:solidFill>
                        </a:rPr>
                        <a:t> three year appointment (Yes = 1) </a:t>
                      </a:r>
                      <a:endParaRPr lang="ru-RU" sz="1400" dirty="0">
                        <a:solidFill>
                          <a:srgbClr val="21386F"/>
                        </a:solidFill>
                      </a:endParaRPr>
                    </a:p>
                  </a:txBody>
                  <a:tcPr/>
                </a:tc>
                <a:tc>
                  <a:txBody>
                    <a:bodyPr/>
                    <a:lstStyle/>
                    <a:p>
                      <a:pPr algn="ctr">
                        <a:lnSpc>
                          <a:spcPct val="95000"/>
                        </a:lnSpc>
                      </a:pPr>
                      <a:r>
                        <a:rPr lang="en-US" sz="1400" dirty="0" smtClean="0">
                          <a:solidFill>
                            <a:srgbClr val="21386F"/>
                          </a:solidFill>
                        </a:rPr>
                        <a:t>Decrease</a:t>
                      </a:r>
                      <a:r>
                        <a:rPr lang="en-US" sz="1400" baseline="0" dirty="0" smtClean="0">
                          <a:solidFill>
                            <a:srgbClr val="21386F"/>
                          </a:solidFill>
                        </a:rPr>
                        <a:t> </a:t>
                      </a:r>
                      <a:endParaRPr lang="ru-RU" sz="1400" dirty="0">
                        <a:solidFill>
                          <a:srgbClr val="21386F"/>
                        </a:solidFill>
                      </a:endParaRPr>
                    </a:p>
                  </a:txBody>
                  <a:tcPr/>
                </a:tc>
              </a:tr>
              <a:tr h="398354">
                <a:tc>
                  <a:txBody>
                    <a:bodyPr/>
                    <a:lstStyle/>
                    <a:p>
                      <a:pPr algn="l">
                        <a:lnSpc>
                          <a:spcPct val="95000"/>
                        </a:lnSpc>
                      </a:pPr>
                      <a:r>
                        <a:rPr lang="en-US" sz="1400" b="1" dirty="0" smtClean="0">
                          <a:solidFill>
                            <a:srgbClr val="21386F"/>
                          </a:solidFill>
                        </a:rPr>
                        <a:t>H2: On the experience/education of judge</a:t>
                      </a:r>
                      <a:endParaRPr lang="ru-RU" sz="1400" b="1" dirty="0">
                        <a:solidFill>
                          <a:srgbClr val="21386F"/>
                        </a:solidFill>
                      </a:endParaRPr>
                    </a:p>
                  </a:txBody>
                  <a:tcPr/>
                </a:tc>
                <a:tc>
                  <a:txBody>
                    <a:bodyPr/>
                    <a:lstStyle/>
                    <a:p>
                      <a:pPr algn="l">
                        <a:lnSpc>
                          <a:spcPct val="95000"/>
                        </a:lnSpc>
                      </a:pPr>
                      <a:r>
                        <a:rPr lang="en-US" sz="1400" dirty="0" smtClean="0">
                          <a:solidFill>
                            <a:srgbClr val="21386F"/>
                          </a:solidFill>
                        </a:rPr>
                        <a:t>Number of antitrust cases resolved (log</a:t>
                      </a:r>
                      <a:r>
                        <a:rPr lang="en-US" sz="1400" baseline="0" dirty="0" smtClean="0">
                          <a:solidFill>
                            <a:srgbClr val="21386F"/>
                          </a:solidFill>
                        </a:rPr>
                        <a:t> number of cases)</a:t>
                      </a:r>
                      <a:endParaRPr lang="ru-RU" sz="1400" dirty="0">
                        <a:solidFill>
                          <a:srgbClr val="21386F"/>
                        </a:solidFill>
                      </a:endParaRPr>
                    </a:p>
                  </a:txBody>
                  <a:tcPr/>
                </a:tc>
                <a:tc>
                  <a:txBody>
                    <a:bodyPr/>
                    <a:lstStyle/>
                    <a:p>
                      <a:pPr algn="ctr">
                        <a:lnSpc>
                          <a:spcPct val="95000"/>
                        </a:lnSpc>
                      </a:pPr>
                      <a:r>
                        <a:rPr lang="en-US" sz="1400" dirty="0" smtClean="0">
                          <a:solidFill>
                            <a:srgbClr val="21386F"/>
                          </a:solidFill>
                        </a:rPr>
                        <a:t>Increase</a:t>
                      </a:r>
                      <a:endParaRPr lang="ru-RU" sz="1400" dirty="0">
                        <a:solidFill>
                          <a:srgbClr val="21386F"/>
                        </a:solidFill>
                      </a:endParaRPr>
                    </a:p>
                  </a:txBody>
                  <a:tcPr/>
                </a:tc>
              </a:tr>
              <a:tr h="263236">
                <a:tc>
                  <a:txBody>
                    <a:bodyPr/>
                    <a:lstStyle/>
                    <a:p>
                      <a:pPr algn="l">
                        <a:lnSpc>
                          <a:spcPct val="95000"/>
                        </a:lnSpc>
                      </a:pPr>
                      <a:endParaRPr lang="ru-RU" sz="1400" b="1" dirty="0">
                        <a:solidFill>
                          <a:srgbClr val="21386F"/>
                        </a:solidFill>
                      </a:endParaRPr>
                    </a:p>
                  </a:txBody>
                  <a:tcPr/>
                </a:tc>
                <a:tc>
                  <a:txBody>
                    <a:bodyPr/>
                    <a:lstStyle/>
                    <a:p>
                      <a:pPr algn="l">
                        <a:lnSpc>
                          <a:spcPct val="95000"/>
                        </a:lnSpc>
                      </a:pPr>
                      <a:r>
                        <a:rPr lang="en-US" sz="1400" dirty="0" smtClean="0">
                          <a:solidFill>
                            <a:srgbClr val="21386F"/>
                          </a:solidFill>
                        </a:rPr>
                        <a:t>Judge</a:t>
                      </a:r>
                      <a:r>
                        <a:rPr lang="en-US" sz="1400" baseline="0" dirty="0" smtClean="0">
                          <a:solidFill>
                            <a:srgbClr val="21386F"/>
                          </a:solidFill>
                        </a:rPr>
                        <a:t> educated in post-socialist period(Yes =1)</a:t>
                      </a:r>
                      <a:endParaRPr lang="ru-RU" sz="1400" dirty="0">
                        <a:solidFill>
                          <a:srgbClr val="21386F"/>
                        </a:solidFill>
                      </a:endParaRPr>
                    </a:p>
                  </a:txBody>
                  <a:tcPr/>
                </a:tc>
                <a:tc>
                  <a:txBody>
                    <a:bodyPr/>
                    <a:lstStyle/>
                    <a:p>
                      <a:pPr algn="ctr">
                        <a:lnSpc>
                          <a:spcPct val="95000"/>
                        </a:lnSpc>
                      </a:pPr>
                      <a:r>
                        <a:rPr lang="en-US" sz="1400" dirty="0" smtClean="0">
                          <a:solidFill>
                            <a:srgbClr val="21386F"/>
                          </a:solidFill>
                        </a:rPr>
                        <a:t>Increase </a:t>
                      </a:r>
                      <a:endParaRPr lang="ru-RU" sz="1400" dirty="0">
                        <a:solidFill>
                          <a:srgbClr val="21386F"/>
                        </a:solidFill>
                      </a:endParaRPr>
                    </a:p>
                  </a:txBody>
                  <a:tcPr/>
                </a:tc>
              </a:tr>
              <a:tr h="263236">
                <a:tc>
                  <a:txBody>
                    <a:bodyPr/>
                    <a:lstStyle/>
                    <a:p>
                      <a:pPr algn="l">
                        <a:lnSpc>
                          <a:spcPct val="95000"/>
                        </a:lnSpc>
                      </a:pPr>
                      <a:endParaRPr lang="ru-RU" sz="1400" b="1" dirty="0">
                        <a:solidFill>
                          <a:srgbClr val="21386F"/>
                        </a:solidFill>
                      </a:endParaRPr>
                    </a:p>
                  </a:txBody>
                  <a:tcPr/>
                </a:tc>
                <a:tc>
                  <a:txBody>
                    <a:bodyPr/>
                    <a:lstStyle/>
                    <a:p>
                      <a:pPr algn="l">
                        <a:lnSpc>
                          <a:spcPct val="95000"/>
                        </a:lnSpc>
                      </a:pPr>
                      <a:r>
                        <a:rPr lang="en-US" sz="1400" dirty="0" smtClean="0">
                          <a:solidFill>
                            <a:srgbClr val="21386F"/>
                          </a:solidFill>
                        </a:rPr>
                        <a:t>Judge with economic education</a:t>
                      </a:r>
                      <a:r>
                        <a:rPr lang="en-US" sz="1400" baseline="0" dirty="0" smtClean="0">
                          <a:solidFill>
                            <a:srgbClr val="21386F"/>
                          </a:solidFill>
                        </a:rPr>
                        <a:t> (Yes =1) </a:t>
                      </a:r>
                      <a:endParaRPr lang="ru-RU" sz="1400" dirty="0">
                        <a:solidFill>
                          <a:srgbClr val="21386F"/>
                        </a:solidFill>
                      </a:endParaRPr>
                    </a:p>
                  </a:txBody>
                  <a:tcPr/>
                </a:tc>
                <a:tc>
                  <a:txBody>
                    <a:bodyPr/>
                    <a:lstStyle/>
                    <a:p>
                      <a:pPr marL="0" marR="0" indent="0" algn="ctr" defTabSz="457200" rtl="0" eaLnBrk="1" fontAlgn="auto" latinLnBrk="0" hangingPunct="1">
                        <a:lnSpc>
                          <a:spcPct val="95000"/>
                        </a:lnSpc>
                        <a:spcBef>
                          <a:spcPts val="0"/>
                        </a:spcBef>
                        <a:spcAft>
                          <a:spcPts val="0"/>
                        </a:spcAft>
                        <a:buClrTx/>
                        <a:buSzTx/>
                        <a:buFontTx/>
                        <a:buNone/>
                        <a:tabLst/>
                        <a:defRPr/>
                      </a:pPr>
                      <a:r>
                        <a:rPr lang="en-US" sz="1400" dirty="0" smtClean="0">
                          <a:solidFill>
                            <a:srgbClr val="21386F"/>
                          </a:solidFill>
                        </a:rPr>
                        <a:t>Increase </a:t>
                      </a:r>
                      <a:endParaRPr lang="ru-RU" sz="1400" dirty="0" smtClean="0">
                        <a:solidFill>
                          <a:srgbClr val="21386F"/>
                        </a:solidFill>
                      </a:endParaRPr>
                    </a:p>
                  </a:txBody>
                  <a:tcPr/>
                </a:tc>
              </a:tr>
              <a:tr h="398354">
                <a:tc>
                  <a:txBody>
                    <a:bodyPr/>
                    <a:lstStyle/>
                    <a:p>
                      <a:pPr algn="l">
                        <a:lnSpc>
                          <a:spcPct val="95000"/>
                        </a:lnSpc>
                      </a:pPr>
                      <a:r>
                        <a:rPr lang="ru-RU" sz="1400" b="1" dirty="0" smtClean="0">
                          <a:solidFill>
                            <a:srgbClr val="21386F"/>
                          </a:solidFill>
                        </a:rPr>
                        <a:t>Н3</a:t>
                      </a:r>
                      <a:r>
                        <a:rPr lang="en-US" sz="1400" b="1" dirty="0" smtClean="0">
                          <a:solidFill>
                            <a:srgbClr val="21386F"/>
                          </a:solidFill>
                        </a:rPr>
                        <a:t>:</a:t>
                      </a:r>
                      <a:r>
                        <a:rPr lang="en-US" sz="1400" b="1" baseline="0" dirty="0" smtClean="0">
                          <a:solidFill>
                            <a:srgbClr val="21386F"/>
                          </a:solidFill>
                        </a:rPr>
                        <a:t> On the impact of regional institutional environment</a:t>
                      </a:r>
                      <a:endParaRPr lang="ru-RU" sz="1400" b="1" dirty="0">
                        <a:solidFill>
                          <a:srgbClr val="21386F"/>
                        </a:solidFill>
                      </a:endParaRPr>
                    </a:p>
                  </a:txBody>
                  <a:tcPr/>
                </a:tc>
                <a:tc>
                  <a:txBody>
                    <a:bodyPr/>
                    <a:lstStyle/>
                    <a:p>
                      <a:pPr algn="l">
                        <a:lnSpc>
                          <a:spcPct val="95000"/>
                        </a:lnSpc>
                      </a:pPr>
                      <a:r>
                        <a:rPr lang="en-US" sz="1400" dirty="0" smtClean="0">
                          <a:solidFill>
                            <a:srgbClr val="21386F"/>
                          </a:solidFill>
                        </a:rPr>
                        <a:t>Investment risk</a:t>
                      </a:r>
                      <a:r>
                        <a:rPr lang="en-US" sz="1400" baseline="0" dirty="0" smtClean="0">
                          <a:solidFill>
                            <a:srgbClr val="21386F"/>
                          </a:solidFill>
                        </a:rPr>
                        <a:t> (as negatively correlated with quality of institutional environment) (divided in quartiles)</a:t>
                      </a:r>
                      <a:endParaRPr lang="ru-RU" sz="1400" dirty="0">
                        <a:solidFill>
                          <a:srgbClr val="21386F"/>
                        </a:solidFill>
                      </a:endParaRPr>
                    </a:p>
                  </a:txBody>
                  <a:tcPr/>
                </a:tc>
                <a:tc>
                  <a:txBody>
                    <a:bodyPr/>
                    <a:lstStyle/>
                    <a:p>
                      <a:pPr marL="0" marR="0" indent="0" algn="ctr" defTabSz="457200" rtl="0" eaLnBrk="1" fontAlgn="auto" latinLnBrk="0" hangingPunct="1">
                        <a:lnSpc>
                          <a:spcPct val="95000"/>
                        </a:lnSpc>
                        <a:spcBef>
                          <a:spcPts val="0"/>
                        </a:spcBef>
                        <a:spcAft>
                          <a:spcPts val="0"/>
                        </a:spcAft>
                        <a:buClrTx/>
                        <a:buSzTx/>
                        <a:buFontTx/>
                        <a:buNone/>
                        <a:tabLst/>
                        <a:defRPr/>
                      </a:pPr>
                      <a:r>
                        <a:rPr lang="en-US" sz="1400" dirty="0" smtClean="0">
                          <a:solidFill>
                            <a:srgbClr val="21386F"/>
                          </a:solidFill>
                        </a:rPr>
                        <a:t>Decrease</a:t>
                      </a:r>
                      <a:endParaRPr lang="ru-RU" sz="1400" dirty="0" smtClean="0">
                        <a:solidFill>
                          <a:srgbClr val="21386F"/>
                        </a:solidFill>
                      </a:endParaRPr>
                    </a:p>
                  </a:txBody>
                  <a:tcPr/>
                </a:tc>
              </a:tr>
              <a:tr h="263236">
                <a:tc>
                  <a:txBody>
                    <a:bodyPr/>
                    <a:lstStyle/>
                    <a:p>
                      <a:pPr algn="l">
                        <a:lnSpc>
                          <a:spcPct val="95000"/>
                        </a:lnSpc>
                      </a:pPr>
                      <a:r>
                        <a:rPr lang="en-US" sz="1400" b="1" dirty="0" smtClean="0">
                          <a:solidFill>
                            <a:srgbClr val="21386F"/>
                          </a:solidFill>
                        </a:rPr>
                        <a:t>Control</a:t>
                      </a:r>
                      <a:r>
                        <a:rPr lang="en-US" sz="1400" b="1" baseline="0" dirty="0" smtClean="0">
                          <a:solidFill>
                            <a:srgbClr val="21386F"/>
                          </a:solidFill>
                        </a:rPr>
                        <a:t> variables: claimant</a:t>
                      </a:r>
                      <a:endParaRPr lang="ru-RU" sz="1400" b="1" dirty="0">
                        <a:solidFill>
                          <a:srgbClr val="21386F"/>
                        </a:solidFill>
                      </a:endParaRPr>
                    </a:p>
                  </a:txBody>
                  <a:tcPr/>
                </a:tc>
                <a:tc>
                  <a:txBody>
                    <a:bodyPr/>
                    <a:lstStyle/>
                    <a:p>
                      <a:pPr algn="l">
                        <a:lnSpc>
                          <a:spcPct val="95000"/>
                        </a:lnSpc>
                      </a:pPr>
                      <a:r>
                        <a:rPr lang="en-US" sz="1400" dirty="0" smtClean="0">
                          <a:solidFill>
                            <a:srgbClr val="21386F"/>
                          </a:solidFill>
                        </a:rPr>
                        <a:t>Amount</a:t>
                      </a:r>
                      <a:r>
                        <a:rPr lang="en-US" sz="1400" baseline="0" dirty="0" smtClean="0">
                          <a:solidFill>
                            <a:srgbClr val="21386F"/>
                          </a:solidFill>
                        </a:rPr>
                        <a:t> of fines (log_ RUR)</a:t>
                      </a:r>
                      <a:endParaRPr lang="ru-RU" sz="1400" dirty="0">
                        <a:solidFill>
                          <a:srgbClr val="21386F"/>
                        </a:solidFill>
                      </a:endParaRPr>
                    </a:p>
                  </a:txBody>
                  <a:tcPr/>
                </a:tc>
                <a:tc>
                  <a:txBody>
                    <a:bodyPr/>
                    <a:lstStyle/>
                    <a:p>
                      <a:pPr algn="ctr">
                        <a:lnSpc>
                          <a:spcPct val="95000"/>
                        </a:lnSpc>
                      </a:pPr>
                      <a:r>
                        <a:rPr lang="en-US" sz="1400" dirty="0" smtClean="0">
                          <a:solidFill>
                            <a:srgbClr val="21386F"/>
                          </a:solidFill>
                        </a:rPr>
                        <a:t>Increase</a:t>
                      </a:r>
                      <a:endParaRPr lang="ru-RU" sz="1400" dirty="0">
                        <a:solidFill>
                          <a:srgbClr val="21386F"/>
                        </a:solidFill>
                      </a:endParaRPr>
                    </a:p>
                  </a:txBody>
                  <a:tcPr/>
                </a:tc>
              </a:tr>
              <a:tr h="0">
                <a:tc>
                  <a:txBody>
                    <a:bodyPr/>
                    <a:lstStyle/>
                    <a:p>
                      <a:pPr algn="l">
                        <a:lnSpc>
                          <a:spcPct val="95000"/>
                        </a:lnSpc>
                      </a:pPr>
                      <a:endParaRPr lang="ru-RU" sz="1400" b="1" dirty="0">
                        <a:solidFill>
                          <a:srgbClr val="21386F"/>
                        </a:solidFill>
                      </a:endParaRPr>
                    </a:p>
                  </a:txBody>
                  <a:tcPr/>
                </a:tc>
                <a:tc>
                  <a:txBody>
                    <a:bodyPr/>
                    <a:lstStyle/>
                    <a:p>
                      <a:pPr algn="l">
                        <a:lnSpc>
                          <a:spcPct val="95000"/>
                        </a:lnSpc>
                      </a:pPr>
                      <a:r>
                        <a:rPr lang="en-US" sz="1400" dirty="0" smtClean="0">
                          <a:solidFill>
                            <a:srgbClr val="21386F"/>
                          </a:solidFill>
                        </a:rPr>
                        <a:t>Conduct</a:t>
                      </a:r>
                      <a:r>
                        <a:rPr lang="en-US" sz="1400" baseline="0" dirty="0" smtClean="0">
                          <a:solidFill>
                            <a:srgbClr val="21386F"/>
                          </a:solidFill>
                        </a:rPr>
                        <a:t> remedies are applied </a:t>
                      </a:r>
                      <a:endParaRPr lang="ru-RU" sz="1400" dirty="0">
                        <a:solidFill>
                          <a:srgbClr val="21386F"/>
                        </a:solidFill>
                      </a:endParaRPr>
                    </a:p>
                  </a:txBody>
                  <a:tcPr/>
                </a:tc>
                <a:tc>
                  <a:txBody>
                    <a:bodyPr/>
                    <a:lstStyle/>
                    <a:p>
                      <a:pPr algn="ctr">
                        <a:lnSpc>
                          <a:spcPct val="95000"/>
                        </a:lnSpc>
                      </a:pPr>
                      <a:r>
                        <a:rPr lang="en-US" sz="1400" dirty="0" smtClean="0">
                          <a:solidFill>
                            <a:srgbClr val="21386F"/>
                          </a:solidFill>
                        </a:rPr>
                        <a:t>Increase</a:t>
                      </a:r>
                      <a:endParaRPr lang="ru-RU" sz="1400" dirty="0">
                        <a:solidFill>
                          <a:srgbClr val="21386F"/>
                        </a:solidFill>
                      </a:endParaRPr>
                    </a:p>
                  </a:txBody>
                  <a:tcPr/>
                </a:tc>
              </a:tr>
              <a:tr h="464189">
                <a:tc>
                  <a:txBody>
                    <a:bodyPr/>
                    <a:lstStyle/>
                    <a:p>
                      <a:pPr marL="0" marR="0" indent="0" algn="l" defTabSz="457200" rtl="0" eaLnBrk="1" fontAlgn="auto" latinLnBrk="0" hangingPunct="1">
                        <a:lnSpc>
                          <a:spcPct val="95000"/>
                        </a:lnSpc>
                        <a:spcBef>
                          <a:spcPts val="0"/>
                        </a:spcBef>
                        <a:spcAft>
                          <a:spcPts val="0"/>
                        </a:spcAft>
                        <a:buClrTx/>
                        <a:buSzTx/>
                        <a:buFontTx/>
                        <a:buNone/>
                        <a:tabLst/>
                        <a:defRPr/>
                      </a:pPr>
                      <a:r>
                        <a:rPr lang="en-US" sz="1400" b="1" dirty="0" smtClean="0">
                          <a:solidFill>
                            <a:srgbClr val="21386F"/>
                          </a:solidFill>
                        </a:rPr>
                        <a:t>Control</a:t>
                      </a:r>
                      <a:r>
                        <a:rPr lang="en-US" sz="1400" b="1" baseline="0" dirty="0" smtClean="0">
                          <a:solidFill>
                            <a:srgbClr val="21386F"/>
                          </a:solidFill>
                        </a:rPr>
                        <a:t> variables: competition authorities</a:t>
                      </a:r>
                      <a:endParaRPr lang="ru-RU" sz="1400" b="1" dirty="0" smtClean="0">
                        <a:solidFill>
                          <a:srgbClr val="21386F"/>
                        </a:solidFill>
                      </a:endParaRPr>
                    </a:p>
                  </a:txBody>
                  <a:tcPr/>
                </a:tc>
                <a:tc>
                  <a:txBody>
                    <a:bodyPr/>
                    <a:lstStyle/>
                    <a:p>
                      <a:pPr algn="l">
                        <a:lnSpc>
                          <a:spcPct val="95000"/>
                        </a:lnSpc>
                      </a:pPr>
                      <a:r>
                        <a:rPr lang="en-US" sz="1400" dirty="0" smtClean="0">
                          <a:solidFill>
                            <a:srgbClr val="21386F"/>
                          </a:solidFill>
                        </a:rPr>
                        <a:t>Experience</a:t>
                      </a:r>
                      <a:r>
                        <a:rPr lang="en-US" sz="1400" baseline="0" dirty="0" smtClean="0">
                          <a:solidFill>
                            <a:srgbClr val="21386F"/>
                          </a:solidFill>
                        </a:rPr>
                        <a:t> (number of appeals considered before judge – log number)</a:t>
                      </a:r>
                      <a:endParaRPr lang="ru-RU" sz="1400" dirty="0">
                        <a:solidFill>
                          <a:srgbClr val="21386F"/>
                        </a:solidFill>
                      </a:endParaRPr>
                    </a:p>
                  </a:txBody>
                  <a:tcPr/>
                </a:tc>
                <a:tc>
                  <a:txBody>
                    <a:bodyPr/>
                    <a:lstStyle/>
                    <a:p>
                      <a:pPr algn="ctr">
                        <a:lnSpc>
                          <a:spcPct val="95000"/>
                        </a:lnSpc>
                      </a:pPr>
                      <a:r>
                        <a:rPr lang="en-US" sz="1400" dirty="0" smtClean="0">
                          <a:solidFill>
                            <a:srgbClr val="21386F"/>
                          </a:solidFill>
                        </a:rPr>
                        <a:t>Decrease</a:t>
                      </a:r>
                      <a:endParaRPr lang="ru-RU" sz="1400" dirty="0">
                        <a:solidFill>
                          <a:srgbClr val="21386F"/>
                        </a:solidFill>
                      </a:endParaRPr>
                    </a:p>
                  </a:txBody>
                  <a:tcPr/>
                </a:tc>
              </a:tr>
              <a:tr h="263236">
                <a:tc>
                  <a:txBody>
                    <a:bodyPr/>
                    <a:lstStyle/>
                    <a:p>
                      <a:pPr marL="285750" indent="-285750" algn="l">
                        <a:lnSpc>
                          <a:spcPct val="95000"/>
                        </a:lnSpc>
                        <a:buFont typeface="Arial" panose="020B0604020202020204" pitchFamily="34" charset="0"/>
                        <a:buChar char="•"/>
                      </a:pPr>
                      <a:endParaRPr lang="ru-RU" sz="1400" b="1" dirty="0">
                        <a:solidFill>
                          <a:srgbClr val="21386F"/>
                        </a:solidFill>
                      </a:endParaRPr>
                    </a:p>
                  </a:txBody>
                  <a:tcPr/>
                </a:tc>
                <a:tc>
                  <a:txBody>
                    <a:bodyPr/>
                    <a:lstStyle/>
                    <a:p>
                      <a:pPr marL="0" indent="0" algn="l">
                        <a:lnSpc>
                          <a:spcPct val="95000"/>
                        </a:lnSpc>
                        <a:buFont typeface="Arial" panose="020B0604020202020204" pitchFamily="34" charset="0"/>
                        <a:buNone/>
                      </a:pPr>
                      <a:r>
                        <a:rPr lang="en-US" sz="1400" dirty="0" smtClean="0">
                          <a:solidFill>
                            <a:srgbClr val="21386F"/>
                          </a:solidFill>
                        </a:rPr>
                        <a:t>Workload</a:t>
                      </a:r>
                      <a:r>
                        <a:rPr lang="en-US" sz="1400" baseline="0" dirty="0" smtClean="0">
                          <a:solidFill>
                            <a:srgbClr val="21386F"/>
                          </a:solidFill>
                        </a:rPr>
                        <a:t> (log cases per capita)</a:t>
                      </a:r>
                      <a:endParaRPr lang="ru-RU" sz="1400" dirty="0">
                        <a:solidFill>
                          <a:srgbClr val="21386F"/>
                        </a:solidFill>
                      </a:endParaRPr>
                    </a:p>
                  </a:txBody>
                  <a:tcPr/>
                </a:tc>
                <a:tc>
                  <a:txBody>
                    <a:bodyPr/>
                    <a:lstStyle/>
                    <a:p>
                      <a:pPr marL="0" indent="0" algn="ctr">
                        <a:lnSpc>
                          <a:spcPct val="95000"/>
                        </a:lnSpc>
                        <a:buFont typeface="Arial" panose="020B0604020202020204" pitchFamily="34" charset="0"/>
                        <a:buNone/>
                      </a:pPr>
                      <a:r>
                        <a:rPr lang="en-US" sz="1400" dirty="0" smtClean="0">
                          <a:solidFill>
                            <a:srgbClr val="21386F"/>
                          </a:solidFill>
                        </a:rPr>
                        <a:t>Increase</a:t>
                      </a:r>
                      <a:endParaRPr lang="ru-RU" sz="1400" dirty="0">
                        <a:solidFill>
                          <a:srgbClr val="21386F"/>
                        </a:solidFill>
                      </a:endParaRPr>
                    </a:p>
                  </a:txBody>
                  <a:tcPr/>
                </a:tc>
              </a:tr>
              <a:tr h="263236">
                <a:tc>
                  <a:txBody>
                    <a:bodyPr/>
                    <a:lstStyle/>
                    <a:p>
                      <a:pPr marL="285750" indent="-285750" algn="l">
                        <a:lnSpc>
                          <a:spcPct val="95000"/>
                        </a:lnSpc>
                        <a:buFont typeface="Arial" panose="020B0604020202020204" pitchFamily="34" charset="0"/>
                        <a:buChar char="•"/>
                      </a:pPr>
                      <a:endParaRPr lang="ru-RU" sz="1400" b="1" dirty="0">
                        <a:solidFill>
                          <a:srgbClr val="21386F"/>
                        </a:solidFill>
                      </a:endParaRPr>
                    </a:p>
                  </a:txBody>
                  <a:tcPr/>
                </a:tc>
                <a:tc>
                  <a:txBody>
                    <a:bodyPr/>
                    <a:lstStyle/>
                    <a:p>
                      <a:pPr marL="0" indent="0" algn="l">
                        <a:lnSpc>
                          <a:spcPct val="95000"/>
                        </a:lnSpc>
                        <a:buFont typeface="Arial" panose="020B0604020202020204" pitchFamily="34" charset="0"/>
                        <a:buNone/>
                      </a:pPr>
                      <a:r>
                        <a:rPr lang="en-US" sz="1400" dirty="0" smtClean="0">
                          <a:solidFill>
                            <a:srgbClr val="21386F"/>
                          </a:solidFill>
                        </a:rPr>
                        <a:t>Prosecutorial bias (ratio</a:t>
                      </a:r>
                      <a:r>
                        <a:rPr lang="en-US" sz="1400" baseline="0" dirty="0" smtClean="0">
                          <a:solidFill>
                            <a:srgbClr val="21386F"/>
                          </a:solidFill>
                        </a:rPr>
                        <a:t> of infringement to investigation)</a:t>
                      </a:r>
                      <a:endParaRPr lang="ru-RU" sz="1400" dirty="0">
                        <a:solidFill>
                          <a:srgbClr val="21386F"/>
                        </a:solidFill>
                      </a:endParaRPr>
                    </a:p>
                  </a:txBody>
                  <a:tcPr/>
                </a:tc>
                <a:tc>
                  <a:txBody>
                    <a:bodyPr/>
                    <a:lstStyle/>
                    <a:p>
                      <a:pPr marL="0" indent="0" algn="ctr">
                        <a:lnSpc>
                          <a:spcPct val="95000"/>
                        </a:lnSpc>
                        <a:buFont typeface="Arial" panose="020B0604020202020204" pitchFamily="34" charset="0"/>
                        <a:buNone/>
                      </a:pPr>
                      <a:r>
                        <a:rPr lang="en-US" sz="1400" dirty="0" smtClean="0">
                          <a:solidFill>
                            <a:srgbClr val="21386F"/>
                          </a:solidFill>
                        </a:rPr>
                        <a:t>Increase</a:t>
                      </a:r>
                      <a:endParaRPr lang="ru-RU" sz="1400" dirty="0">
                        <a:solidFill>
                          <a:srgbClr val="21386F"/>
                        </a:solidFill>
                      </a:endParaRPr>
                    </a:p>
                  </a:txBody>
                  <a:tcPr/>
                </a:tc>
              </a:tr>
            </a:tbl>
          </a:graphicData>
        </a:graphic>
      </p:graphicFrame>
    </p:spTree>
    <p:extLst>
      <p:ext uri="{BB962C8B-B14F-4D97-AF65-F5344CB8AC3E}">
        <p14:creationId xmlns:p14="http://schemas.microsoft.com/office/powerpoint/2010/main" val="3850945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a:solidFill>
                  <a:schemeClr val="bg1"/>
                </a:solidFill>
              </a:rPr>
              <a:t>6</a:t>
            </a:r>
            <a:endParaRPr lang="ru-RU" sz="800" dirty="0">
              <a:solidFill>
                <a:schemeClr val="bg1"/>
              </a:solidFill>
            </a:endParaRPr>
          </a:p>
        </p:txBody>
      </p:sp>
      <p:sp>
        <p:nvSpPr>
          <p:cNvPr id="14339" name="Title 1"/>
          <p:cNvSpPr txBox="1">
            <a:spLocks/>
          </p:cNvSpPr>
          <p:nvPr/>
        </p:nvSpPr>
        <p:spPr bwMode="auto">
          <a:xfrm>
            <a:off x="1518557" y="428625"/>
            <a:ext cx="6776357" cy="412750"/>
          </a:xfrm>
          <a:prstGeom prst="rect">
            <a:avLst/>
          </a:prstGeom>
          <a:noFill/>
          <a:ln w="9525">
            <a:noFill/>
            <a:miter lim="800000"/>
            <a:headEnd/>
            <a:tailEnd/>
          </a:ln>
        </p:spPr>
        <p:txBody>
          <a:bodyPr anchor="ctr"/>
          <a:lstStyle/>
          <a:p>
            <a:r>
              <a:rPr lang="en-US" sz="2800" dirty="0" smtClean="0">
                <a:solidFill>
                  <a:schemeClr val="bg1"/>
                </a:solidFill>
                <a:latin typeface="Myriad Pro"/>
              </a:rPr>
              <a:t>Data and hypotheses of empirical analysis</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381591202"/>
              </p:ext>
            </p:extLst>
          </p:nvPr>
        </p:nvGraphicFramePr>
        <p:xfrm>
          <a:off x="255587" y="1399601"/>
          <a:ext cx="8646366" cy="3428369"/>
        </p:xfrm>
        <a:graphic>
          <a:graphicData uri="http://schemas.openxmlformats.org/drawingml/2006/table">
            <a:tbl>
              <a:tblPr firstRow="1" bandRow="1">
                <a:tableStyleId>{5C22544A-7EE6-4342-B048-85BDC9FD1C3A}</a:tableStyleId>
              </a:tblPr>
              <a:tblGrid>
                <a:gridCol w="2281587"/>
                <a:gridCol w="4585017"/>
                <a:gridCol w="1779762"/>
              </a:tblGrid>
              <a:tr h="578489">
                <a:tc>
                  <a:txBody>
                    <a:bodyPr/>
                    <a:lstStyle/>
                    <a:p>
                      <a:pPr>
                        <a:lnSpc>
                          <a:spcPct val="95000"/>
                        </a:lnSpc>
                      </a:pPr>
                      <a:r>
                        <a:rPr lang="en-US" sz="1000" b="1" dirty="0" smtClean="0">
                          <a:solidFill>
                            <a:srgbClr val="21386F"/>
                          </a:solidFill>
                        </a:rPr>
                        <a:t>Hypotheses</a:t>
                      </a:r>
                      <a:endParaRPr lang="ru-RU" sz="1000" b="1" dirty="0">
                        <a:solidFill>
                          <a:srgbClr val="21386F"/>
                        </a:solidFill>
                      </a:endParaRPr>
                    </a:p>
                  </a:txBody>
                  <a:tcPr/>
                </a:tc>
                <a:tc>
                  <a:txBody>
                    <a:bodyPr/>
                    <a:lstStyle/>
                    <a:p>
                      <a:pPr>
                        <a:lnSpc>
                          <a:spcPct val="95000"/>
                        </a:lnSpc>
                      </a:pPr>
                      <a:r>
                        <a:rPr lang="en-US" sz="1000" dirty="0" smtClean="0">
                          <a:solidFill>
                            <a:srgbClr val="21386F"/>
                          </a:solidFill>
                        </a:rPr>
                        <a:t>Variable</a:t>
                      </a:r>
                      <a:r>
                        <a:rPr lang="en-US" sz="1000" baseline="0" dirty="0" smtClean="0">
                          <a:solidFill>
                            <a:srgbClr val="21386F"/>
                          </a:solidFill>
                        </a:rPr>
                        <a:t>s</a:t>
                      </a:r>
                      <a:endParaRPr lang="ru-RU" sz="1000" dirty="0">
                        <a:solidFill>
                          <a:srgbClr val="21386F"/>
                        </a:solidFill>
                      </a:endParaRPr>
                    </a:p>
                  </a:txBody>
                  <a:tcPr/>
                </a:tc>
                <a:tc>
                  <a:txBody>
                    <a:bodyPr/>
                    <a:lstStyle/>
                    <a:p>
                      <a:pPr>
                        <a:lnSpc>
                          <a:spcPct val="95000"/>
                        </a:lnSpc>
                      </a:pPr>
                      <a:r>
                        <a:rPr lang="en-US" sz="1000" dirty="0" smtClean="0">
                          <a:solidFill>
                            <a:srgbClr val="21386F"/>
                          </a:solidFill>
                        </a:rPr>
                        <a:t>Expected</a:t>
                      </a:r>
                      <a:r>
                        <a:rPr lang="en-US" sz="1000" baseline="0" dirty="0" smtClean="0">
                          <a:solidFill>
                            <a:srgbClr val="21386F"/>
                          </a:solidFill>
                        </a:rPr>
                        <a:t> impact on the  likelihood of annulment</a:t>
                      </a:r>
                      <a:endParaRPr lang="ru-RU" sz="1000" dirty="0">
                        <a:solidFill>
                          <a:srgbClr val="21386F"/>
                        </a:solidFill>
                      </a:endParaRPr>
                    </a:p>
                  </a:txBody>
                  <a:tcPr/>
                </a:tc>
              </a:tr>
              <a:tr h="263236">
                <a:tc>
                  <a:txBody>
                    <a:bodyPr/>
                    <a:lstStyle/>
                    <a:p>
                      <a:pPr algn="l">
                        <a:lnSpc>
                          <a:spcPct val="95000"/>
                        </a:lnSpc>
                      </a:pPr>
                      <a:r>
                        <a:rPr lang="en-US" sz="1400" b="1" dirty="0" smtClean="0">
                          <a:solidFill>
                            <a:srgbClr val="21386F"/>
                          </a:solidFill>
                        </a:rPr>
                        <a:t>Control variables:</a:t>
                      </a:r>
                      <a:r>
                        <a:rPr lang="en-US" sz="1400" b="1" baseline="0" dirty="0" smtClean="0">
                          <a:solidFill>
                            <a:srgbClr val="21386F"/>
                          </a:solidFill>
                        </a:rPr>
                        <a:t> judges </a:t>
                      </a:r>
                      <a:endParaRPr lang="ru-RU" sz="1400" b="1" dirty="0">
                        <a:solidFill>
                          <a:srgbClr val="21386F"/>
                        </a:solidFill>
                      </a:endParaRPr>
                    </a:p>
                  </a:txBody>
                  <a:tcPr/>
                </a:tc>
                <a:tc>
                  <a:txBody>
                    <a:bodyPr/>
                    <a:lstStyle/>
                    <a:p>
                      <a:pPr algn="l">
                        <a:lnSpc>
                          <a:spcPct val="95000"/>
                        </a:lnSpc>
                      </a:pPr>
                      <a:r>
                        <a:rPr lang="en-US" sz="1400" dirty="0" smtClean="0">
                          <a:solidFill>
                            <a:srgbClr val="21386F"/>
                          </a:solidFill>
                        </a:rPr>
                        <a:t>Gender (male = 1)</a:t>
                      </a:r>
                      <a:endParaRPr lang="ru-RU" sz="1400" dirty="0">
                        <a:solidFill>
                          <a:srgbClr val="21386F"/>
                        </a:solidFill>
                      </a:endParaRPr>
                    </a:p>
                  </a:txBody>
                  <a:tcPr/>
                </a:tc>
                <a:tc>
                  <a:txBody>
                    <a:bodyPr/>
                    <a:lstStyle/>
                    <a:p>
                      <a:pPr algn="ctr">
                        <a:lnSpc>
                          <a:spcPct val="95000"/>
                        </a:lnSpc>
                      </a:pPr>
                      <a:r>
                        <a:rPr lang="en-US" sz="1400" dirty="0" smtClean="0">
                          <a:solidFill>
                            <a:srgbClr val="21386F"/>
                          </a:solidFill>
                        </a:rPr>
                        <a:t>Increase</a:t>
                      </a:r>
                      <a:endParaRPr lang="ru-RU" sz="1400" dirty="0">
                        <a:solidFill>
                          <a:srgbClr val="21386F"/>
                        </a:solidFill>
                      </a:endParaRPr>
                    </a:p>
                  </a:txBody>
                  <a:tcPr/>
                </a:tc>
              </a:tr>
              <a:tr h="263236">
                <a:tc>
                  <a:txBody>
                    <a:bodyPr/>
                    <a:lstStyle/>
                    <a:p>
                      <a:pPr algn="l">
                        <a:lnSpc>
                          <a:spcPct val="95000"/>
                        </a:lnSpc>
                      </a:pPr>
                      <a:endParaRPr lang="ru-RU" sz="1400" b="1" dirty="0">
                        <a:solidFill>
                          <a:srgbClr val="21386F"/>
                        </a:solidFill>
                      </a:endParaRPr>
                    </a:p>
                  </a:txBody>
                  <a:tcPr/>
                </a:tc>
                <a:tc>
                  <a:txBody>
                    <a:bodyPr/>
                    <a:lstStyle/>
                    <a:p>
                      <a:pPr algn="l">
                        <a:lnSpc>
                          <a:spcPct val="95000"/>
                        </a:lnSpc>
                      </a:pPr>
                      <a:r>
                        <a:rPr lang="en-US" sz="1400" dirty="0" smtClean="0">
                          <a:solidFill>
                            <a:srgbClr val="21386F"/>
                          </a:solidFill>
                        </a:rPr>
                        <a:t>Experience in</a:t>
                      </a:r>
                      <a:r>
                        <a:rPr lang="en-US" sz="1400" baseline="0" dirty="0" smtClean="0">
                          <a:solidFill>
                            <a:srgbClr val="21386F"/>
                          </a:solidFill>
                        </a:rPr>
                        <a:t> deciding antitrust cases – log number of cases</a:t>
                      </a:r>
                      <a:endParaRPr lang="ru-RU" sz="1400" dirty="0">
                        <a:solidFill>
                          <a:srgbClr val="21386F"/>
                        </a:solidFill>
                      </a:endParaRPr>
                    </a:p>
                  </a:txBody>
                  <a:tcPr/>
                </a:tc>
                <a:tc>
                  <a:txBody>
                    <a:bodyPr/>
                    <a:lstStyle/>
                    <a:p>
                      <a:pPr algn="ctr">
                        <a:lnSpc>
                          <a:spcPct val="95000"/>
                        </a:lnSpc>
                      </a:pPr>
                      <a:r>
                        <a:rPr lang="en-US" sz="1400" dirty="0" smtClean="0">
                          <a:solidFill>
                            <a:srgbClr val="21386F"/>
                          </a:solidFill>
                        </a:rPr>
                        <a:t>Increase</a:t>
                      </a:r>
                      <a:endParaRPr lang="ru-RU" sz="1400" dirty="0">
                        <a:solidFill>
                          <a:srgbClr val="21386F"/>
                        </a:solidFill>
                      </a:endParaRPr>
                    </a:p>
                  </a:txBody>
                  <a:tcPr/>
                </a:tc>
              </a:tr>
              <a:tr h="263236">
                <a:tc>
                  <a:txBody>
                    <a:bodyPr/>
                    <a:lstStyle/>
                    <a:p>
                      <a:pPr algn="l">
                        <a:lnSpc>
                          <a:spcPct val="95000"/>
                        </a:lnSpc>
                      </a:pPr>
                      <a:endParaRPr lang="ru-RU" sz="1400" b="1" dirty="0">
                        <a:solidFill>
                          <a:srgbClr val="21386F"/>
                        </a:solidFill>
                      </a:endParaRPr>
                    </a:p>
                  </a:txBody>
                  <a:tcPr/>
                </a:tc>
                <a:tc>
                  <a:txBody>
                    <a:bodyPr/>
                    <a:lstStyle/>
                    <a:p>
                      <a:pPr algn="l">
                        <a:lnSpc>
                          <a:spcPct val="95000"/>
                        </a:lnSpc>
                      </a:pPr>
                      <a:r>
                        <a:rPr lang="en-US" sz="1400" dirty="0" smtClean="0">
                          <a:solidFill>
                            <a:srgbClr val="21386F"/>
                          </a:solidFill>
                        </a:rPr>
                        <a:t>Experience</a:t>
                      </a:r>
                      <a:r>
                        <a:rPr lang="en-US" sz="1400" baseline="0" dirty="0" smtClean="0">
                          <a:solidFill>
                            <a:srgbClr val="21386F"/>
                          </a:solidFill>
                        </a:rPr>
                        <a:t> in commercial courts (general experience) – log number of year</a:t>
                      </a:r>
                      <a:endParaRPr lang="ru-RU" sz="1400" dirty="0">
                        <a:solidFill>
                          <a:srgbClr val="21386F"/>
                        </a:solidFill>
                      </a:endParaRPr>
                    </a:p>
                  </a:txBody>
                  <a:tcPr/>
                </a:tc>
                <a:tc>
                  <a:txBody>
                    <a:bodyPr/>
                    <a:lstStyle/>
                    <a:p>
                      <a:pPr algn="ctr">
                        <a:lnSpc>
                          <a:spcPct val="95000"/>
                        </a:lnSpc>
                      </a:pPr>
                      <a:r>
                        <a:rPr lang="en-US" sz="1400" dirty="0" smtClean="0">
                          <a:solidFill>
                            <a:srgbClr val="21386F"/>
                          </a:solidFill>
                        </a:rPr>
                        <a:t>?</a:t>
                      </a:r>
                      <a:endParaRPr lang="ru-RU" sz="1400" dirty="0">
                        <a:solidFill>
                          <a:srgbClr val="21386F"/>
                        </a:solidFill>
                      </a:endParaRPr>
                    </a:p>
                  </a:txBody>
                  <a:tcPr/>
                </a:tc>
              </a:tr>
              <a:tr h="263236">
                <a:tc>
                  <a:txBody>
                    <a:bodyPr/>
                    <a:lstStyle/>
                    <a:p>
                      <a:pPr algn="l">
                        <a:lnSpc>
                          <a:spcPct val="95000"/>
                        </a:lnSpc>
                      </a:pPr>
                      <a:endParaRPr lang="ru-RU" sz="1400" b="1" dirty="0">
                        <a:solidFill>
                          <a:srgbClr val="21386F"/>
                        </a:solidFill>
                      </a:endParaRPr>
                    </a:p>
                  </a:txBody>
                  <a:tcPr/>
                </a:tc>
                <a:tc>
                  <a:txBody>
                    <a:bodyPr/>
                    <a:lstStyle/>
                    <a:p>
                      <a:pPr algn="just">
                        <a:lnSpc>
                          <a:spcPct val="95000"/>
                        </a:lnSpc>
                      </a:pPr>
                      <a:r>
                        <a:rPr lang="en-US" sz="1400" dirty="0" smtClean="0">
                          <a:solidFill>
                            <a:srgbClr val="21386F"/>
                          </a:solidFill>
                        </a:rPr>
                        <a:t>PhD</a:t>
                      </a:r>
                      <a:r>
                        <a:rPr lang="en-US" sz="1400" baseline="0" dirty="0" smtClean="0">
                          <a:solidFill>
                            <a:srgbClr val="21386F"/>
                          </a:solidFill>
                        </a:rPr>
                        <a:t> in Law (general experience) (Yes = 1)</a:t>
                      </a:r>
                      <a:endParaRPr lang="ru-RU" sz="1400" dirty="0">
                        <a:solidFill>
                          <a:srgbClr val="21386F"/>
                        </a:solidFill>
                      </a:endParaRPr>
                    </a:p>
                  </a:txBody>
                  <a:tcPr/>
                </a:tc>
                <a:tc>
                  <a:txBody>
                    <a:bodyPr/>
                    <a:lstStyle/>
                    <a:p>
                      <a:pPr algn="ctr">
                        <a:lnSpc>
                          <a:spcPct val="95000"/>
                        </a:lnSpc>
                      </a:pPr>
                      <a:r>
                        <a:rPr lang="en-US" sz="1400" dirty="0" smtClean="0">
                          <a:solidFill>
                            <a:srgbClr val="21386F"/>
                          </a:solidFill>
                        </a:rPr>
                        <a:t>? </a:t>
                      </a:r>
                      <a:endParaRPr lang="ru-RU" sz="1400" dirty="0">
                        <a:solidFill>
                          <a:srgbClr val="21386F"/>
                        </a:solidFill>
                      </a:endParaRPr>
                    </a:p>
                  </a:txBody>
                  <a:tcPr/>
                </a:tc>
              </a:tr>
              <a:tr h="263236">
                <a:tc>
                  <a:txBody>
                    <a:bodyPr/>
                    <a:lstStyle/>
                    <a:p>
                      <a:pPr algn="l">
                        <a:lnSpc>
                          <a:spcPct val="95000"/>
                        </a:lnSpc>
                      </a:pPr>
                      <a:r>
                        <a:rPr lang="en-US" sz="1400" b="1" dirty="0" smtClean="0">
                          <a:solidFill>
                            <a:srgbClr val="21386F"/>
                          </a:solidFill>
                        </a:rPr>
                        <a:t>Control variables: conduct</a:t>
                      </a:r>
                      <a:endParaRPr lang="ru-RU" sz="1400" b="1" dirty="0">
                        <a:solidFill>
                          <a:srgbClr val="21386F"/>
                        </a:solidFill>
                      </a:endParaRPr>
                    </a:p>
                  </a:txBody>
                  <a:tcPr/>
                </a:tc>
                <a:tc>
                  <a:txBody>
                    <a:bodyPr/>
                    <a:lstStyle/>
                    <a:p>
                      <a:pPr algn="l">
                        <a:lnSpc>
                          <a:spcPct val="95000"/>
                        </a:lnSpc>
                      </a:pPr>
                      <a:r>
                        <a:rPr lang="en-US" sz="1400" dirty="0" smtClean="0">
                          <a:solidFill>
                            <a:srgbClr val="21386F"/>
                          </a:solidFill>
                        </a:rPr>
                        <a:t>Duration of litigation (log</a:t>
                      </a:r>
                      <a:r>
                        <a:rPr lang="en-US" sz="1400" baseline="0" dirty="0" smtClean="0">
                          <a:solidFill>
                            <a:srgbClr val="21386F"/>
                          </a:solidFill>
                        </a:rPr>
                        <a:t> months of litigation)</a:t>
                      </a:r>
                      <a:endParaRPr lang="ru-RU" sz="1400" dirty="0">
                        <a:solidFill>
                          <a:srgbClr val="21386F"/>
                        </a:solidFill>
                      </a:endParaRPr>
                    </a:p>
                  </a:txBody>
                  <a:tcPr/>
                </a:tc>
                <a:tc>
                  <a:txBody>
                    <a:bodyPr/>
                    <a:lstStyle/>
                    <a:p>
                      <a:pPr algn="ctr">
                        <a:lnSpc>
                          <a:spcPct val="95000"/>
                        </a:lnSpc>
                      </a:pPr>
                      <a:r>
                        <a:rPr lang="en-US" sz="1400" dirty="0" smtClean="0">
                          <a:solidFill>
                            <a:srgbClr val="21386F"/>
                          </a:solidFill>
                        </a:rPr>
                        <a:t>Increase</a:t>
                      </a:r>
                      <a:endParaRPr lang="ru-RU" sz="1400" dirty="0">
                        <a:solidFill>
                          <a:srgbClr val="21386F"/>
                        </a:solidFill>
                      </a:endParaRPr>
                    </a:p>
                  </a:txBody>
                  <a:tcPr/>
                </a:tc>
              </a:tr>
              <a:tr h="263236">
                <a:tc>
                  <a:txBody>
                    <a:bodyPr/>
                    <a:lstStyle/>
                    <a:p>
                      <a:pPr algn="l">
                        <a:lnSpc>
                          <a:spcPct val="95000"/>
                        </a:lnSpc>
                      </a:pPr>
                      <a:endParaRPr lang="ru-RU" sz="1400" b="1" dirty="0">
                        <a:solidFill>
                          <a:srgbClr val="21386F"/>
                        </a:solidFill>
                      </a:endParaRPr>
                    </a:p>
                  </a:txBody>
                  <a:tcPr/>
                </a:tc>
                <a:tc>
                  <a:txBody>
                    <a:bodyPr/>
                    <a:lstStyle/>
                    <a:p>
                      <a:pPr algn="l">
                        <a:lnSpc>
                          <a:spcPct val="95000"/>
                        </a:lnSpc>
                      </a:pPr>
                      <a:r>
                        <a:rPr lang="en-US" sz="1400" dirty="0" smtClean="0">
                          <a:solidFill>
                            <a:srgbClr val="21386F"/>
                          </a:solidFill>
                        </a:rPr>
                        <a:t>Abuse</a:t>
                      </a:r>
                      <a:r>
                        <a:rPr lang="en-US" sz="1400" baseline="0" dirty="0" smtClean="0">
                          <a:solidFill>
                            <a:srgbClr val="21386F"/>
                          </a:solidFill>
                        </a:rPr>
                        <a:t> of dominance in question (Yes = 1)</a:t>
                      </a:r>
                      <a:endParaRPr lang="ru-RU" sz="1400" dirty="0">
                        <a:solidFill>
                          <a:srgbClr val="21386F"/>
                        </a:solidFill>
                      </a:endParaRPr>
                    </a:p>
                  </a:txBody>
                  <a:tcPr/>
                </a:tc>
                <a:tc>
                  <a:txBody>
                    <a:bodyPr/>
                    <a:lstStyle/>
                    <a:p>
                      <a:pPr algn="ctr">
                        <a:lnSpc>
                          <a:spcPct val="95000"/>
                        </a:lnSpc>
                      </a:pPr>
                      <a:r>
                        <a:rPr lang="en-US" sz="1400" dirty="0" smtClean="0">
                          <a:solidFill>
                            <a:srgbClr val="21386F"/>
                          </a:solidFill>
                        </a:rPr>
                        <a:t>Decrease</a:t>
                      </a:r>
                      <a:endParaRPr lang="ru-RU" sz="1400" dirty="0">
                        <a:solidFill>
                          <a:srgbClr val="21386F"/>
                        </a:solidFill>
                      </a:endParaRPr>
                    </a:p>
                  </a:txBody>
                  <a:tcPr/>
                </a:tc>
              </a:tr>
              <a:tr h="263236">
                <a:tc>
                  <a:txBody>
                    <a:bodyPr/>
                    <a:lstStyle/>
                    <a:p>
                      <a:pPr algn="l">
                        <a:lnSpc>
                          <a:spcPct val="95000"/>
                        </a:lnSpc>
                      </a:pPr>
                      <a:r>
                        <a:rPr lang="en-US" sz="1400" b="1" dirty="0" smtClean="0">
                          <a:solidFill>
                            <a:srgbClr val="21386F"/>
                          </a:solidFill>
                        </a:rPr>
                        <a:t>Control variables: region</a:t>
                      </a:r>
                      <a:endParaRPr lang="ru-RU" sz="1400" b="1" dirty="0">
                        <a:solidFill>
                          <a:srgbClr val="21386F"/>
                        </a:solidFill>
                      </a:endParaRPr>
                    </a:p>
                  </a:txBody>
                  <a:tcPr/>
                </a:tc>
                <a:tc>
                  <a:txBody>
                    <a:bodyPr/>
                    <a:lstStyle/>
                    <a:p>
                      <a:pPr algn="l">
                        <a:lnSpc>
                          <a:spcPct val="95000"/>
                        </a:lnSpc>
                      </a:pPr>
                      <a:r>
                        <a:rPr lang="en-US" sz="1400" dirty="0" smtClean="0">
                          <a:solidFill>
                            <a:srgbClr val="21386F"/>
                          </a:solidFill>
                        </a:rPr>
                        <a:t>Log</a:t>
                      </a:r>
                      <a:r>
                        <a:rPr lang="en-US" sz="1400" baseline="0" dirty="0" smtClean="0">
                          <a:solidFill>
                            <a:srgbClr val="21386F"/>
                          </a:solidFill>
                        </a:rPr>
                        <a:t> Regional GDP</a:t>
                      </a:r>
                      <a:endParaRPr lang="ru-RU" sz="1400" dirty="0">
                        <a:solidFill>
                          <a:srgbClr val="21386F"/>
                        </a:solidFill>
                      </a:endParaRPr>
                    </a:p>
                  </a:txBody>
                  <a:tcPr/>
                </a:tc>
                <a:tc>
                  <a:txBody>
                    <a:bodyPr/>
                    <a:lstStyle/>
                    <a:p>
                      <a:pPr algn="ctr">
                        <a:lnSpc>
                          <a:spcPct val="95000"/>
                        </a:lnSpc>
                      </a:pPr>
                      <a:r>
                        <a:rPr lang="en-US" sz="1400" dirty="0" smtClean="0">
                          <a:solidFill>
                            <a:srgbClr val="21386F"/>
                          </a:solidFill>
                        </a:rPr>
                        <a:t>Increase</a:t>
                      </a:r>
                      <a:endParaRPr lang="ru-RU" sz="1400" dirty="0">
                        <a:solidFill>
                          <a:srgbClr val="21386F"/>
                        </a:solidFill>
                      </a:endParaRPr>
                    </a:p>
                  </a:txBody>
                  <a:tcPr/>
                </a:tc>
              </a:tr>
              <a:tr h="263236">
                <a:tc>
                  <a:txBody>
                    <a:bodyPr/>
                    <a:lstStyle/>
                    <a:p>
                      <a:pPr marL="0" marR="0" indent="0" algn="l" defTabSz="457200" rtl="0" eaLnBrk="1" fontAlgn="auto" latinLnBrk="0" hangingPunct="1">
                        <a:lnSpc>
                          <a:spcPct val="95000"/>
                        </a:lnSpc>
                        <a:spcBef>
                          <a:spcPts val="0"/>
                        </a:spcBef>
                        <a:spcAft>
                          <a:spcPts val="0"/>
                        </a:spcAft>
                        <a:buClrTx/>
                        <a:buSzTx/>
                        <a:buFontTx/>
                        <a:buNone/>
                        <a:tabLst/>
                        <a:defRPr/>
                      </a:pPr>
                      <a:endParaRPr lang="ru-RU" sz="1400" b="1" dirty="0" smtClean="0">
                        <a:solidFill>
                          <a:srgbClr val="21386F"/>
                        </a:solidFill>
                      </a:endParaRPr>
                    </a:p>
                  </a:txBody>
                  <a:tcPr/>
                </a:tc>
                <a:tc>
                  <a:txBody>
                    <a:bodyPr/>
                    <a:lstStyle/>
                    <a:p>
                      <a:pPr algn="l">
                        <a:lnSpc>
                          <a:spcPct val="95000"/>
                        </a:lnSpc>
                      </a:pPr>
                      <a:r>
                        <a:rPr lang="en-US" sz="1400" dirty="0" smtClean="0">
                          <a:solidFill>
                            <a:srgbClr val="21386F"/>
                          </a:solidFill>
                        </a:rPr>
                        <a:t>Institutional</a:t>
                      </a:r>
                      <a:r>
                        <a:rPr lang="en-US" sz="1400" baseline="0" dirty="0" smtClean="0">
                          <a:solidFill>
                            <a:srgbClr val="21386F"/>
                          </a:solidFill>
                        </a:rPr>
                        <a:t> quality (investment risk rank) </a:t>
                      </a:r>
                      <a:endParaRPr lang="ru-RU" sz="1400" dirty="0">
                        <a:solidFill>
                          <a:srgbClr val="21386F"/>
                        </a:solidFill>
                      </a:endParaRPr>
                    </a:p>
                  </a:txBody>
                  <a:tcPr/>
                </a:tc>
                <a:tc>
                  <a:txBody>
                    <a:bodyPr/>
                    <a:lstStyle/>
                    <a:p>
                      <a:pPr algn="ctr">
                        <a:lnSpc>
                          <a:spcPct val="95000"/>
                        </a:lnSpc>
                      </a:pPr>
                      <a:r>
                        <a:rPr lang="en-US" sz="1400" dirty="0" smtClean="0">
                          <a:solidFill>
                            <a:srgbClr val="21386F"/>
                          </a:solidFill>
                        </a:rPr>
                        <a:t>Decrease</a:t>
                      </a:r>
                      <a:endParaRPr lang="ru-RU" sz="1400" dirty="0">
                        <a:solidFill>
                          <a:srgbClr val="21386F"/>
                        </a:solidFill>
                      </a:endParaRPr>
                    </a:p>
                  </a:txBody>
                  <a:tcPr/>
                </a:tc>
              </a:tr>
              <a:tr h="263236">
                <a:tc>
                  <a:txBody>
                    <a:bodyPr/>
                    <a:lstStyle/>
                    <a:p>
                      <a:pPr marL="0" marR="0" indent="0" algn="l" defTabSz="457200" rtl="0" eaLnBrk="1" fontAlgn="auto" latinLnBrk="0" hangingPunct="1">
                        <a:lnSpc>
                          <a:spcPct val="95000"/>
                        </a:lnSpc>
                        <a:spcBef>
                          <a:spcPts val="0"/>
                        </a:spcBef>
                        <a:spcAft>
                          <a:spcPts val="0"/>
                        </a:spcAft>
                        <a:buClrTx/>
                        <a:buSzTx/>
                        <a:buFontTx/>
                        <a:buNone/>
                        <a:tabLst/>
                        <a:defRPr/>
                      </a:pPr>
                      <a:r>
                        <a:rPr lang="en-US" sz="1400" b="1" dirty="0" smtClean="0">
                          <a:solidFill>
                            <a:srgbClr val="21386F"/>
                          </a:solidFill>
                        </a:rPr>
                        <a:t>Control variables: industry</a:t>
                      </a:r>
                      <a:endParaRPr lang="ru-RU" sz="1400" b="1" dirty="0" smtClean="0">
                        <a:solidFill>
                          <a:srgbClr val="21386F"/>
                        </a:solidFill>
                      </a:endParaRPr>
                    </a:p>
                  </a:txBody>
                  <a:tcPr/>
                </a:tc>
                <a:tc>
                  <a:txBody>
                    <a:bodyPr/>
                    <a:lstStyle/>
                    <a:p>
                      <a:pPr algn="l">
                        <a:lnSpc>
                          <a:spcPct val="95000"/>
                        </a:lnSpc>
                      </a:pPr>
                      <a:r>
                        <a:rPr lang="en-US" sz="1400" dirty="0" smtClean="0">
                          <a:solidFill>
                            <a:srgbClr val="21386F"/>
                          </a:solidFill>
                        </a:rPr>
                        <a:t>Share of industry in</a:t>
                      </a:r>
                      <a:r>
                        <a:rPr lang="en-US" sz="1400" baseline="0" dirty="0" smtClean="0">
                          <a:solidFill>
                            <a:srgbClr val="21386F"/>
                          </a:solidFill>
                        </a:rPr>
                        <a:t> GDP</a:t>
                      </a:r>
                      <a:endParaRPr lang="ru-RU" sz="1400" dirty="0">
                        <a:solidFill>
                          <a:srgbClr val="21386F"/>
                        </a:solidFill>
                      </a:endParaRPr>
                    </a:p>
                  </a:txBody>
                  <a:tcPr/>
                </a:tc>
                <a:tc>
                  <a:txBody>
                    <a:bodyPr/>
                    <a:lstStyle/>
                    <a:p>
                      <a:pPr algn="ctr">
                        <a:lnSpc>
                          <a:spcPct val="95000"/>
                        </a:lnSpc>
                      </a:pPr>
                      <a:r>
                        <a:rPr lang="en-US" sz="1400" dirty="0" smtClean="0">
                          <a:solidFill>
                            <a:srgbClr val="21386F"/>
                          </a:solidFill>
                        </a:rPr>
                        <a:t>Increase</a:t>
                      </a:r>
                      <a:endParaRPr lang="ru-RU" sz="1400" dirty="0">
                        <a:solidFill>
                          <a:srgbClr val="21386F"/>
                        </a:solidFill>
                      </a:endParaRPr>
                    </a:p>
                  </a:txBody>
                  <a:tcPr/>
                </a:tc>
              </a:tr>
            </a:tbl>
          </a:graphicData>
        </a:graphic>
      </p:graphicFrame>
    </p:spTree>
    <p:extLst>
      <p:ext uri="{BB962C8B-B14F-4D97-AF65-F5344CB8AC3E}">
        <p14:creationId xmlns:p14="http://schemas.microsoft.com/office/powerpoint/2010/main" val="2643949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a:solidFill>
                  <a:schemeClr val="bg1"/>
                </a:solidFill>
              </a:rPr>
              <a:t>6</a:t>
            </a:r>
            <a:endParaRPr lang="ru-RU" sz="800" dirty="0">
              <a:solidFill>
                <a:schemeClr val="bg1"/>
              </a:solidFill>
            </a:endParaRPr>
          </a:p>
        </p:txBody>
      </p:sp>
      <p:sp>
        <p:nvSpPr>
          <p:cNvPr id="14339" name="Title 1"/>
          <p:cNvSpPr txBox="1">
            <a:spLocks/>
          </p:cNvSpPr>
          <p:nvPr/>
        </p:nvSpPr>
        <p:spPr bwMode="auto">
          <a:xfrm>
            <a:off x="1518557" y="428625"/>
            <a:ext cx="6776357" cy="412750"/>
          </a:xfrm>
          <a:prstGeom prst="rect">
            <a:avLst/>
          </a:prstGeom>
          <a:noFill/>
          <a:ln w="9525">
            <a:noFill/>
            <a:miter lim="800000"/>
            <a:headEnd/>
            <a:tailEnd/>
          </a:ln>
        </p:spPr>
        <p:txBody>
          <a:bodyPr anchor="ctr"/>
          <a:lstStyle/>
          <a:p>
            <a:r>
              <a:rPr lang="en-US" sz="2800" dirty="0" smtClean="0">
                <a:solidFill>
                  <a:schemeClr val="bg1"/>
                </a:solidFill>
                <a:latin typeface="Myriad Pro"/>
              </a:rPr>
              <a:t>Main empirical results</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630055834"/>
              </p:ext>
            </p:extLst>
          </p:nvPr>
        </p:nvGraphicFramePr>
        <p:xfrm>
          <a:off x="409074" y="1397001"/>
          <a:ext cx="8337882" cy="4826015"/>
        </p:xfrm>
        <a:graphic>
          <a:graphicData uri="http://schemas.openxmlformats.org/drawingml/2006/table">
            <a:tbl>
              <a:tblPr firstRow="1" bandRow="1">
                <a:tableStyleId>{3B4B98B0-60AC-42C2-AFA5-B58CD77FA1E5}</a:tableStyleId>
              </a:tblPr>
              <a:tblGrid>
                <a:gridCol w="1389647"/>
                <a:gridCol w="234616"/>
                <a:gridCol w="541421"/>
                <a:gridCol w="613610"/>
                <a:gridCol w="1389647"/>
                <a:gridCol w="1389647"/>
                <a:gridCol w="1389647"/>
                <a:gridCol w="1389647"/>
              </a:tblGrid>
              <a:tr h="239294">
                <a:tc gridSpan="3">
                  <a:txBody>
                    <a:bodyPr/>
                    <a:lstStyle/>
                    <a:p>
                      <a:pPr>
                        <a:lnSpc>
                          <a:spcPct val="150000"/>
                        </a:lnSpc>
                      </a:pPr>
                      <a:r>
                        <a:rPr lang="en-US" sz="1200" dirty="0">
                          <a:effectLst/>
                        </a:rPr>
                        <a:t>Variables</a:t>
                      </a:r>
                      <a:endParaRPr lang="ru-RU" sz="1100" dirty="0">
                        <a:effectLst/>
                        <a:latin typeface="Calibri" panose="020F0502020204030204" pitchFamily="34" charset="0"/>
                      </a:endParaRPr>
                    </a:p>
                  </a:txBody>
                  <a:tcPr marL="68580" marR="68580" marT="0" marB="0"/>
                </a:tc>
                <a:tc hMerge="1">
                  <a:txBody>
                    <a:bodyPr/>
                    <a:lstStyle/>
                    <a:p>
                      <a:pPr algn="ctr">
                        <a:lnSpc>
                          <a:spcPct val="150000"/>
                        </a:lnSpc>
                      </a:pPr>
                      <a:endParaRPr lang="ru-RU" sz="1100">
                        <a:effectLst/>
                        <a:latin typeface="Calibri" panose="020F0502020204030204" pitchFamily="34" charset="0"/>
                      </a:endParaRPr>
                    </a:p>
                  </a:txBody>
                  <a:tcPr marL="68580" marR="68580" marT="0" marB="0"/>
                </a:tc>
                <a:tc hMerge="1">
                  <a:txBody>
                    <a:bodyPr/>
                    <a:lstStyle/>
                    <a:p>
                      <a:endParaRPr lang="ru-RU"/>
                    </a:p>
                  </a:txBody>
                  <a:tcPr/>
                </a:tc>
                <a:tc>
                  <a:txBody>
                    <a:bodyPr/>
                    <a:lstStyle/>
                    <a:p>
                      <a:pPr algn="ctr">
                        <a:lnSpc>
                          <a:spcPct val="150000"/>
                        </a:lnSpc>
                      </a:pPr>
                      <a:r>
                        <a:rPr lang="en-US" sz="1200">
                          <a:effectLst/>
                        </a:rPr>
                        <a:t>(1)</a:t>
                      </a:r>
                      <a:endParaRPr lang="ru-RU" sz="1100">
                        <a:effectLst/>
                        <a:latin typeface="Calibri" panose="020F0502020204030204" pitchFamily="34" charset="0"/>
                      </a:endParaRPr>
                    </a:p>
                  </a:txBody>
                  <a:tcPr marL="68580" marR="68580" marT="0" marB="0"/>
                </a:tc>
                <a:tc>
                  <a:txBody>
                    <a:bodyPr/>
                    <a:lstStyle/>
                    <a:p>
                      <a:pPr algn="ctr">
                        <a:lnSpc>
                          <a:spcPct val="150000"/>
                        </a:lnSpc>
                      </a:pPr>
                      <a:r>
                        <a:rPr lang="en-US" sz="1200" dirty="0">
                          <a:effectLst/>
                        </a:rPr>
                        <a:t>(2)</a:t>
                      </a:r>
                      <a:endParaRPr lang="ru-RU" sz="1100" dirty="0">
                        <a:effectLst/>
                        <a:latin typeface="Calibri" panose="020F0502020204030204" pitchFamily="34" charset="0"/>
                      </a:endParaRPr>
                    </a:p>
                  </a:txBody>
                  <a:tcPr marL="68580" marR="68580" marT="0" marB="0"/>
                </a:tc>
                <a:tc>
                  <a:txBody>
                    <a:bodyPr/>
                    <a:lstStyle/>
                    <a:p>
                      <a:pPr algn="ctr">
                        <a:lnSpc>
                          <a:spcPct val="150000"/>
                        </a:lnSpc>
                      </a:pPr>
                      <a:r>
                        <a:rPr lang="en-US" sz="1200" dirty="0">
                          <a:effectLst/>
                        </a:rPr>
                        <a:t>(3)</a:t>
                      </a:r>
                      <a:endParaRPr lang="ru-RU" sz="1100" dirty="0">
                        <a:effectLst/>
                        <a:latin typeface="Calibri" panose="020F0502020204030204" pitchFamily="34" charset="0"/>
                      </a:endParaRPr>
                    </a:p>
                  </a:txBody>
                  <a:tcPr marL="68580" marR="68580" marT="0" marB="0"/>
                </a:tc>
                <a:tc>
                  <a:txBody>
                    <a:bodyPr/>
                    <a:lstStyle/>
                    <a:p>
                      <a:pPr algn="ctr">
                        <a:lnSpc>
                          <a:spcPct val="150000"/>
                        </a:lnSpc>
                      </a:pPr>
                      <a:r>
                        <a:rPr lang="en-US" sz="1200">
                          <a:effectLst/>
                        </a:rPr>
                        <a:t>(4)</a:t>
                      </a:r>
                      <a:endParaRPr lang="ru-RU" sz="1100">
                        <a:effectLst/>
                        <a:latin typeface="Calibri" panose="020F0502020204030204" pitchFamily="34" charset="0"/>
                      </a:endParaRPr>
                    </a:p>
                  </a:txBody>
                  <a:tcPr marL="68580" marR="68580" marT="0" marB="0"/>
                </a:tc>
                <a:tc>
                  <a:txBody>
                    <a:bodyPr/>
                    <a:lstStyle/>
                    <a:p>
                      <a:pPr algn="ctr">
                        <a:lnSpc>
                          <a:spcPct val="150000"/>
                        </a:lnSpc>
                      </a:pPr>
                      <a:r>
                        <a:rPr lang="en-US" sz="1200">
                          <a:effectLst/>
                        </a:rPr>
                        <a:t>(5)</a:t>
                      </a:r>
                      <a:endParaRPr lang="ru-RU" sz="1100">
                        <a:effectLst/>
                        <a:latin typeface="Calibri" panose="020F0502020204030204" pitchFamily="34" charset="0"/>
                      </a:endParaRPr>
                    </a:p>
                  </a:txBody>
                  <a:tcPr marL="68580" marR="68580" marT="0" marB="0"/>
                </a:tc>
              </a:tr>
              <a:tr h="282053">
                <a:tc gridSpan="8">
                  <a:txBody>
                    <a:bodyPr/>
                    <a:lstStyle/>
                    <a:p>
                      <a:pPr algn="ctr">
                        <a:lnSpc>
                          <a:spcPct val="150000"/>
                        </a:lnSpc>
                      </a:pPr>
                      <a:r>
                        <a:rPr lang="en-US" sz="1200">
                          <a:effectLst/>
                        </a:rPr>
                        <a:t>Complexity of the case</a:t>
                      </a:r>
                      <a:endParaRPr lang="ru-RU" sz="1100">
                        <a:effectLst/>
                        <a:latin typeface="Calibri" panose="020F0502020204030204" pitchFamily="34"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74640">
                <a:tc gridSpan="2">
                  <a:txBody>
                    <a:bodyPr/>
                    <a:lstStyle/>
                    <a:p>
                      <a:pPr>
                        <a:lnSpc>
                          <a:spcPct val="150000"/>
                        </a:lnSpc>
                      </a:pPr>
                      <a:r>
                        <a:rPr lang="en-US" sz="1200" dirty="0">
                          <a:effectLst/>
                        </a:rPr>
                        <a:t>Art_11 (</a:t>
                      </a:r>
                      <a:r>
                        <a:rPr lang="en-US" sz="1200" dirty="0" err="1">
                          <a:effectLst/>
                        </a:rPr>
                        <a:t>agrts</a:t>
                      </a:r>
                      <a:r>
                        <a:rPr lang="en-US" sz="1200" dirty="0">
                          <a:effectLst/>
                        </a:rPr>
                        <a:t>)</a:t>
                      </a:r>
                      <a:endParaRPr lang="ru-RU" sz="1100" dirty="0">
                        <a:effectLst/>
                        <a:latin typeface="Calibri" panose="020F0502020204030204" pitchFamily="34" charset="0"/>
                      </a:endParaRPr>
                    </a:p>
                  </a:txBody>
                  <a:tcPr marL="68580" marR="68580" marT="0" marB="0"/>
                </a:tc>
                <a:tc hMerge="1">
                  <a:txBody>
                    <a:bodyPr/>
                    <a:lstStyle/>
                    <a:p>
                      <a:pPr algn="ctr">
                        <a:lnSpc>
                          <a:spcPct val="150000"/>
                        </a:lnSpc>
                      </a:pPr>
                      <a:endParaRPr lang="ru-RU" sz="1100">
                        <a:effectLst/>
                        <a:latin typeface="Calibri" panose="020F0502020204030204" pitchFamily="34" charset="0"/>
                      </a:endParaRPr>
                    </a:p>
                  </a:txBody>
                  <a:tcPr marL="68580" marR="68580" marT="0" marB="0"/>
                </a:tc>
                <a:tc gridSpan="2">
                  <a:txBody>
                    <a:bodyPr/>
                    <a:lstStyle/>
                    <a:p>
                      <a:pPr algn="ctr">
                        <a:lnSpc>
                          <a:spcPct val="150000"/>
                        </a:lnSpc>
                      </a:pPr>
                      <a:r>
                        <a:rPr lang="en-US" sz="1200">
                          <a:effectLst/>
                        </a:rPr>
                        <a:t>0.07*** (0.02)</a:t>
                      </a:r>
                      <a:endParaRPr lang="ru-RU" sz="1100">
                        <a:effectLst/>
                        <a:latin typeface="Calibri" panose="020F0502020204030204" pitchFamily="34" charset="0"/>
                      </a:endParaRPr>
                    </a:p>
                  </a:txBody>
                  <a:tcPr marL="68580" marR="68580" marT="0" marB="0"/>
                </a:tc>
                <a:tc hMerge="1">
                  <a:txBody>
                    <a:bodyPr/>
                    <a:lstStyle/>
                    <a:p>
                      <a:endParaRPr lang="ru-RU"/>
                    </a:p>
                  </a:txBody>
                  <a:tcPr/>
                </a:tc>
                <a:tc>
                  <a:txBody>
                    <a:bodyPr/>
                    <a:lstStyle/>
                    <a:p>
                      <a:pPr algn="ctr">
                        <a:lnSpc>
                          <a:spcPct val="150000"/>
                        </a:lnSpc>
                      </a:pPr>
                      <a:r>
                        <a:rPr lang="en-US" sz="1200">
                          <a:effectLst/>
                        </a:rPr>
                        <a:t>0.08*** (0.02)</a:t>
                      </a:r>
                      <a:endParaRPr lang="ru-RU" sz="1100">
                        <a:effectLst/>
                        <a:latin typeface="Calibri" panose="020F0502020204030204" pitchFamily="34" charset="0"/>
                      </a:endParaRPr>
                    </a:p>
                  </a:txBody>
                  <a:tcPr marL="68580" marR="68580" marT="0" marB="0"/>
                </a:tc>
                <a:tc>
                  <a:txBody>
                    <a:bodyPr/>
                    <a:lstStyle/>
                    <a:p>
                      <a:pPr>
                        <a:lnSpc>
                          <a:spcPct val="107000"/>
                        </a:lnSpc>
                      </a:pPr>
                      <a:endParaRPr lang="ru-RU" sz="1100">
                        <a:effectLst/>
                        <a:latin typeface="Calibri" panose="020F0502020204030204" pitchFamily="34" charset="0"/>
                      </a:endParaRPr>
                    </a:p>
                  </a:txBody>
                  <a:tcPr marL="68580" marR="68580" marT="0" marB="0"/>
                </a:tc>
                <a:tc>
                  <a:txBody>
                    <a:bodyPr/>
                    <a:lstStyle/>
                    <a:p>
                      <a:pPr>
                        <a:lnSpc>
                          <a:spcPct val="107000"/>
                        </a:lnSpc>
                      </a:pPr>
                      <a:endParaRPr lang="ru-RU" sz="1100">
                        <a:effectLst/>
                        <a:latin typeface="Calibri" panose="020F0502020204030204" pitchFamily="34" charset="0"/>
                      </a:endParaRPr>
                    </a:p>
                  </a:txBody>
                  <a:tcPr marL="68580" marR="68580" marT="0" marB="0"/>
                </a:tc>
                <a:tc>
                  <a:txBody>
                    <a:bodyPr/>
                    <a:lstStyle/>
                    <a:p>
                      <a:pPr algn="ctr">
                        <a:lnSpc>
                          <a:spcPct val="150000"/>
                        </a:lnSpc>
                      </a:pPr>
                      <a:r>
                        <a:rPr lang="en-US" sz="1200">
                          <a:effectLst/>
                        </a:rPr>
                        <a:t> </a:t>
                      </a:r>
                      <a:endParaRPr lang="ru-RU" sz="1100">
                        <a:effectLst/>
                        <a:latin typeface="Calibri" panose="020F0502020204030204" pitchFamily="34" charset="0"/>
                      </a:endParaRPr>
                    </a:p>
                  </a:txBody>
                  <a:tcPr marL="68580" marR="68580" marT="0" marB="0"/>
                </a:tc>
              </a:tr>
              <a:tr h="264925">
                <a:tc gridSpan="2">
                  <a:txBody>
                    <a:bodyPr/>
                    <a:lstStyle/>
                    <a:p>
                      <a:pPr>
                        <a:lnSpc>
                          <a:spcPct val="150000"/>
                        </a:lnSpc>
                      </a:pPr>
                      <a:r>
                        <a:rPr lang="en-US" sz="1200">
                          <a:effectLst/>
                        </a:rPr>
                        <a:t>Duration</a:t>
                      </a:r>
                      <a:endParaRPr lang="ru-RU" sz="1100">
                        <a:effectLst/>
                        <a:latin typeface="Calibri" panose="020F0502020204030204" pitchFamily="34" charset="0"/>
                      </a:endParaRPr>
                    </a:p>
                  </a:txBody>
                  <a:tcPr marL="68580" marR="68580" marT="0" marB="0"/>
                </a:tc>
                <a:tc hMerge="1">
                  <a:txBody>
                    <a:bodyPr/>
                    <a:lstStyle/>
                    <a:p>
                      <a:pPr algn="ctr">
                        <a:lnSpc>
                          <a:spcPct val="150000"/>
                        </a:lnSpc>
                      </a:pPr>
                      <a:endParaRPr lang="ru-RU" sz="1100">
                        <a:effectLst/>
                        <a:latin typeface="Calibri" panose="020F0502020204030204" pitchFamily="34" charset="0"/>
                      </a:endParaRPr>
                    </a:p>
                  </a:txBody>
                  <a:tcPr marL="68580" marR="68580" marT="0" marB="0"/>
                </a:tc>
                <a:tc gridSpan="2">
                  <a:txBody>
                    <a:bodyPr/>
                    <a:lstStyle/>
                    <a:p>
                      <a:pPr algn="ctr">
                        <a:lnSpc>
                          <a:spcPct val="150000"/>
                        </a:lnSpc>
                      </a:pPr>
                      <a:r>
                        <a:rPr lang="en-US" sz="1200">
                          <a:effectLst/>
                        </a:rPr>
                        <a:t> </a:t>
                      </a:r>
                      <a:endParaRPr lang="ru-RU" sz="1100">
                        <a:effectLst/>
                        <a:latin typeface="Calibri" panose="020F0502020204030204" pitchFamily="34" charset="0"/>
                      </a:endParaRPr>
                    </a:p>
                  </a:txBody>
                  <a:tcPr marL="68580" marR="68580" marT="0" marB="0"/>
                </a:tc>
                <a:tc hMerge="1">
                  <a:txBody>
                    <a:bodyPr/>
                    <a:lstStyle/>
                    <a:p>
                      <a:endParaRPr lang="ru-RU"/>
                    </a:p>
                  </a:txBody>
                  <a:tcPr/>
                </a:tc>
                <a:tc>
                  <a:txBody>
                    <a:bodyPr/>
                    <a:lstStyle/>
                    <a:p>
                      <a:pPr>
                        <a:lnSpc>
                          <a:spcPct val="107000"/>
                        </a:lnSpc>
                      </a:pPr>
                      <a:endParaRPr lang="ru-RU" sz="1100">
                        <a:effectLst/>
                        <a:latin typeface="Calibri" panose="020F0502020204030204" pitchFamily="34" charset="0"/>
                      </a:endParaRPr>
                    </a:p>
                  </a:txBody>
                  <a:tcPr marL="68580" marR="68580" marT="0" marB="0"/>
                </a:tc>
                <a:tc>
                  <a:txBody>
                    <a:bodyPr/>
                    <a:lstStyle/>
                    <a:p>
                      <a:pPr algn="ctr">
                        <a:lnSpc>
                          <a:spcPct val="150000"/>
                        </a:lnSpc>
                      </a:pPr>
                      <a:r>
                        <a:rPr lang="en-US" sz="1200">
                          <a:effectLst/>
                        </a:rPr>
                        <a:t>0.00*** (0.00)</a:t>
                      </a:r>
                      <a:endParaRPr lang="ru-RU" sz="1100">
                        <a:effectLst/>
                        <a:latin typeface="Calibri" panose="020F0502020204030204" pitchFamily="34" charset="0"/>
                      </a:endParaRPr>
                    </a:p>
                  </a:txBody>
                  <a:tcPr marL="68580" marR="68580" marT="0" marB="0"/>
                </a:tc>
                <a:tc>
                  <a:txBody>
                    <a:bodyPr/>
                    <a:lstStyle/>
                    <a:p>
                      <a:pPr algn="ctr">
                        <a:lnSpc>
                          <a:spcPct val="150000"/>
                        </a:lnSpc>
                      </a:pPr>
                      <a:r>
                        <a:rPr lang="en-US" sz="1200">
                          <a:effectLst/>
                        </a:rPr>
                        <a:t>0.01*** (0.00)</a:t>
                      </a:r>
                      <a:endParaRPr lang="ru-RU" sz="1100">
                        <a:effectLst/>
                        <a:latin typeface="Calibri" panose="020F0502020204030204" pitchFamily="34" charset="0"/>
                      </a:endParaRPr>
                    </a:p>
                  </a:txBody>
                  <a:tcPr marL="68580" marR="68580" marT="0" marB="0"/>
                </a:tc>
                <a:tc>
                  <a:txBody>
                    <a:bodyPr/>
                    <a:lstStyle/>
                    <a:p>
                      <a:pPr algn="ctr">
                        <a:lnSpc>
                          <a:spcPct val="150000"/>
                        </a:lnSpc>
                      </a:pPr>
                      <a:r>
                        <a:rPr lang="en-US" sz="1200">
                          <a:effectLst/>
                        </a:rPr>
                        <a:t>0.01***(0.00)</a:t>
                      </a:r>
                      <a:endParaRPr lang="ru-RU" sz="1100">
                        <a:effectLst/>
                        <a:latin typeface="Calibri" panose="020F0502020204030204" pitchFamily="34" charset="0"/>
                      </a:endParaRPr>
                    </a:p>
                  </a:txBody>
                  <a:tcPr marL="68580" marR="68580" marT="0" marB="0"/>
                </a:tc>
              </a:tr>
              <a:tr h="267026">
                <a:tc gridSpan="2">
                  <a:txBody>
                    <a:bodyPr/>
                    <a:lstStyle/>
                    <a:p>
                      <a:pPr>
                        <a:lnSpc>
                          <a:spcPct val="150000"/>
                        </a:lnSpc>
                      </a:pPr>
                      <a:r>
                        <a:rPr lang="en-US" sz="1200">
                          <a:effectLst/>
                        </a:rPr>
                        <a:t>Expertise</a:t>
                      </a:r>
                      <a:endParaRPr lang="ru-RU" sz="1100">
                        <a:effectLst/>
                        <a:latin typeface="Calibri" panose="020F0502020204030204" pitchFamily="34" charset="0"/>
                      </a:endParaRPr>
                    </a:p>
                  </a:txBody>
                  <a:tcPr marL="68580" marR="68580" marT="0" marB="0"/>
                </a:tc>
                <a:tc hMerge="1">
                  <a:txBody>
                    <a:bodyPr/>
                    <a:lstStyle/>
                    <a:p>
                      <a:pPr algn="ctr">
                        <a:lnSpc>
                          <a:spcPct val="150000"/>
                        </a:lnSpc>
                      </a:pPr>
                      <a:endParaRPr lang="ru-RU" sz="1100">
                        <a:effectLst/>
                        <a:latin typeface="Calibri" panose="020F0502020204030204" pitchFamily="34" charset="0"/>
                      </a:endParaRPr>
                    </a:p>
                  </a:txBody>
                  <a:tcPr marL="68580" marR="68580" marT="0" marB="0"/>
                </a:tc>
                <a:tc gridSpan="2">
                  <a:txBody>
                    <a:bodyPr/>
                    <a:lstStyle/>
                    <a:p>
                      <a:pPr algn="ctr">
                        <a:lnSpc>
                          <a:spcPct val="150000"/>
                        </a:lnSpc>
                      </a:pPr>
                      <a:r>
                        <a:rPr lang="en-US" sz="1200">
                          <a:effectLst/>
                        </a:rPr>
                        <a:t> </a:t>
                      </a:r>
                      <a:endParaRPr lang="ru-RU" sz="1100">
                        <a:effectLst/>
                        <a:latin typeface="Calibri" panose="020F0502020204030204" pitchFamily="34" charset="0"/>
                      </a:endParaRPr>
                    </a:p>
                  </a:txBody>
                  <a:tcPr marL="68580" marR="68580" marT="0" marB="0"/>
                </a:tc>
                <a:tc hMerge="1">
                  <a:txBody>
                    <a:bodyPr/>
                    <a:lstStyle/>
                    <a:p>
                      <a:endParaRPr lang="ru-RU"/>
                    </a:p>
                  </a:txBody>
                  <a:tcPr/>
                </a:tc>
                <a:tc>
                  <a:txBody>
                    <a:bodyPr/>
                    <a:lstStyle/>
                    <a:p>
                      <a:pPr>
                        <a:lnSpc>
                          <a:spcPct val="107000"/>
                        </a:lnSpc>
                      </a:pPr>
                      <a:endParaRPr lang="ru-RU" sz="1100">
                        <a:effectLst/>
                        <a:latin typeface="Calibri" panose="020F0502020204030204" pitchFamily="34" charset="0"/>
                      </a:endParaRPr>
                    </a:p>
                  </a:txBody>
                  <a:tcPr marL="68580" marR="68580" marT="0" marB="0"/>
                </a:tc>
                <a:tc>
                  <a:txBody>
                    <a:bodyPr/>
                    <a:lstStyle/>
                    <a:p>
                      <a:pPr algn="ctr">
                        <a:lnSpc>
                          <a:spcPct val="150000"/>
                        </a:lnSpc>
                      </a:pPr>
                      <a:r>
                        <a:rPr lang="en-US" sz="1200">
                          <a:effectLst/>
                        </a:rPr>
                        <a:t>0.06** (0.02)</a:t>
                      </a:r>
                      <a:endParaRPr lang="ru-RU" sz="1100">
                        <a:effectLst/>
                        <a:latin typeface="Calibri" panose="020F0502020204030204" pitchFamily="34" charset="0"/>
                      </a:endParaRPr>
                    </a:p>
                  </a:txBody>
                  <a:tcPr marL="68580" marR="68580" marT="0" marB="0"/>
                </a:tc>
                <a:tc>
                  <a:txBody>
                    <a:bodyPr/>
                    <a:lstStyle/>
                    <a:p>
                      <a:pPr algn="ctr">
                        <a:lnSpc>
                          <a:spcPct val="150000"/>
                        </a:lnSpc>
                      </a:pPr>
                      <a:r>
                        <a:rPr lang="en-US" sz="1200">
                          <a:effectLst/>
                        </a:rPr>
                        <a:t>0.06** (0.03)</a:t>
                      </a:r>
                      <a:endParaRPr lang="ru-RU" sz="1100">
                        <a:effectLst/>
                        <a:latin typeface="Calibri" panose="020F0502020204030204" pitchFamily="34" charset="0"/>
                      </a:endParaRPr>
                    </a:p>
                  </a:txBody>
                  <a:tcPr marL="68580" marR="68580" marT="0" marB="0"/>
                </a:tc>
                <a:tc>
                  <a:txBody>
                    <a:bodyPr/>
                    <a:lstStyle/>
                    <a:p>
                      <a:pPr algn="ctr">
                        <a:lnSpc>
                          <a:spcPct val="150000"/>
                        </a:lnSpc>
                      </a:pPr>
                      <a:r>
                        <a:rPr lang="en-US" sz="1200">
                          <a:effectLst/>
                        </a:rPr>
                        <a:t>0.06** (0.03)</a:t>
                      </a:r>
                      <a:endParaRPr lang="ru-RU" sz="1100">
                        <a:effectLst/>
                        <a:latin typeface="Calibri" panose="020F0502020204030204" pitchFamily="34" charset="0"/>
                      </a:endParaRPr>
                    </a:p>
                  </a:txBody>
                  <a:tcPr marL="68580" marR="68580" marT="0" marB="0"/>
                </a:tc>
              </a:tr>
              <a:tr h="288282">
                <a:tc gridSpan="8">
                  <a:txBody>
                    <a:bodyPr/>
                    <a:lstStyle/>
                    <a:p>
                      <a:pPr algn="ctr">
                        <a:lnSpc>
                          <a:spcPct val="150000"/>
                        </a:lnSpc>
                      </a:pPr>
                      <a:r>
                        <a:rPr lang="en-US" sz="1200" dirty="0">
                          <a:effectLst/>
                        </a:rPr>
                        <a:t>Characteristics of the contested sanctions</a:t>
                      </a:r>
                      <a:endParaRPr lang="ru-RU" sz="1100" dirty="0">
                        <a:effectLst/>
                        <a:latin typeface="Calibri" panose="020F0502020204030204" pitchFamily="34"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61774">
                <a:tc>
                  <a:txBody>
                    <a:bodyPr/>
                    <a:lstStyle/>
                    <a:p>
                      <a:pPr>
                        <a:lnSpc>
                          <a:spcPct val="150000"/>
                        </a:lnSpc>
                      </a:pPr>
                      <a:r>
                        <a:rPr lang="en-US" sz="1200">
                          <a:effectLst/>
                        </a:rPr>
                        <a:t>Conduct Remedies</a:t>
                      </a:r>
                      <a:endParaRPr lang="ru-RU" sz="1100">
                        <a:effectLst/>
                        <a:latin typeface="Calibri" panose="020F0502020204030204" pitchFamily="34" charset="0"/>
                      </a:endParaRPr>
                    </a:p>
                  </a:txBody>
                  <a:tcPr marL="68580" marR="68580" marT="0" marB="0"/>
                </a:tc>
                <a:tc gridSpan="3">
                  <a:txBody>
                    <a:bodyPr/>
                    <a:lstStyle/>
                    <a:p>
                      <a:pPr algn="ctr">
                        <a:lnSpc>
                          <a:spcPct val="150000"/>
                        </a:lnSpc>
                      </a:pPr>
                      <a:r>
                        <a:rPr lang="en-US" sz="1200">
                          <a:effectLst/>
                        </a:rPr>
                        <a:t>0.07*** (0.02)</a:t>
                      </a:r>
                      <a:endParaRPr lang="ru-RU" sz="1100">
                        <a:effectLst/>
                        <a:latin typeface="Calibri" panose="020F0502020204030204" pitchFamily="34" charset="0"/>
                      </a:endParaRPr>
                    </a:p>
                  </a:txBody>
                  <a:tcPr marL="68580" marR="68580" marT="0" marB="0"/>
                </a:tc>
                <a:tc hMerge="1">
                  <a:txBody>
                    <a:bodyPr/>
                    <a:lstStyle/>
                    <a:p>
                      <a:endParaRPr lang="ru-RU"/>
                    </a:p>
                  </a:txBody>
                  <a:tcPr/>
                </a:tc>
                <a:tc hMerge="1">
                  <a:txBody>
                    <a:bodyPr/>
                    <a:lstStyle/>
                    <a:p>
                      <a:endParaRPr lang="ru-RU"/>
                    </a:p>
                  </a:txBody>
                  <a:tcPr/>
                </a:tc>
                <a:tc>
                  <a:txBody>
                    <a:bodyPr/>
                    <a:lstStyle/>
                    <a:p>
                      <a:pPr algn="ctr">
                        <a:lnSpc>
                          <a:spcPct val="150000"/>
                        </a:lnSpc>
                      </a:pPr>
                      <a:r>
                        <a:rPr lang="en-US" sz="1200">
                          <a:effectLst/>
                        </a:rPr>
                        <a:t>0.07*** (0.02)</a:t>
                      </a:r>
                      <a:endParaRPr lang="ru-RU" sz="1100">
                        <a:effectLst/>
                        <a:latin typeface="Calibri" panose="020F0502020204030204" pitchFamily="34" charset="0"/>
                      </a:endParaRPr>
                    </a:p>
                  </a:txBody>
                  <a:tcPr marL="68580" marR="68580" marT="0" marB="0"/>
                </a:tc>
                <a:tc>
                  <a:txBody>
                    <a:bodyPr/>
                    <a:lstStyle/>
                    <a:p>
                      <a:pPr algn="ctr">
                        <a:lnSpc>
                          <a:spcPct val="150000"/>
                        </a:lnSpc>
                      </a:pPr>
                      <a:r>
                        <a:rPr lang="en-US" sz="1200">
                          <a:effectLst/>
                        </a:rPr>
                        <a:t>0.05*** (0.02)</a:t>
                      </a:r>
                      <a:endParaRPr lang="ru-RU" sz="1100">
                        <a:effectLst/>
                        <a:latin typeface="Calibri" panose="020F0502020204030204" pitchFamily="34" charset="0"/>
                      </a:endParaRPr>
                    </a:p>
                  </a:txBody>
                  <a:tcPr marL="68580" marR="68580" marT="0" marB="0"/>
                </a:tc>
                <a:tc>
                  <a:txBody>
                    <a:bodyPr/>
                    <a:lstStyle/>
                    <a:p>
                      <a:pPr algn="ctr">
                        <a:lnSpc>
                          <a:spcPct val="150000"/>
                        </a:lnSpc>
                      </a:pPr>
                      <a:r>
                        <a:rPr lang="en-US" sz="1200">
                          <a:effectLst/>
                        </a:rPr>
                        <a:t>0.05** (0.02)</a:t>
                      </a:r>
                      <a:endParaRPr lang="ru-RU" sz="1100">
                        <a:effectLst/>
                        <a:latin typeface="Calibri" panose="020F0502020204030204" pitchFamily="34" charset="0"/>
                      </a:endParaRPr>
                    </a:p>
                  </a:txBody>
                  <a:tcPr marL="68580" marR="68580" marT="0" marB="0"/>
                </a:tc>
                <a:tc>
                  <a:txBody>
                    <a:bodyPr/>
                    <a:lstStyle/>
                    <a:p>
                      <a:pPr algn="ctr">
                        <a:lnSpc>
                          <a:spcPct val="150000"/>
                        </a:lnSpc>
                      </a:pPr>
                      <a:r>
                        <a:rPr lang="en-US" sz="1200">
                          <a:effectLst/>
                        </a:rPr>
                        <a:t>0.05*** (0.02)</a:t>
                      </a:r>
                      <a:endParaRPr lang="ru-RU" sz="1100">
                        <a:effectLst/>
                        <a:latin typeface="Calibri" panose="020F0502020204030204" pitchFamily="34" charset="0"/>
                      </a:endParaRPr>
                    </a:p>
                  </a:txBody>
                  <a:tcPr marL="68580" marR="68580" marT="0" marB="0"/>
                </a:tc>
              </a:tr>
              <a:tr h="190620">
                <a:tc>
                  <a:txBody>
                    <a:bodyPr/>
                    <a:lstStyle/>
                    <a:p>
                      <a:pPr>
                        <a:lnSpc>
                          <a:spcPct val="90000"/>
                        </a:lnSpc>
                      </a:pPr>
                      <a:r>
                        <a:rPr lang="en-US" sz="1200" dirty="0">
                          <a:effectLst/>
                        </a:rPr>
                        <a:t>Monetary Fines</a:t>
                      </a:r>
                      <a:endParaRPr lang="ru-RU" sz="1100" dirty="0">
                        <a:effectLst/>
                        <a:latin typeface="Calibri" panose="020F0502020204030204" pitchFamily="34" charset="0"/>
                      </a:endParaRPr>
                    </a:p>
                  </a:txBody>
                  <a:tcPr marL="68580" marR="68580" marT="0" marB="0"/>
                </a:tc>
                <a:tc gridSpan="3">
                  <a:txBody>
                    <a:bodyPr/>
                    <a:lstStyle/>
                    <a:p>
                      <a:pPr algn="ctr">
                        <a:lnSpc>
                          <a:spcPct val="90000"/>
                        </a:lnSpc>
                      </a:pPr>
                      <a:r>
                        <a:rPr lang="en-US" sz="1200" dirty="0">
                          <a:effectLst/>
                        </a:rPr>
                        <a:t>0.07*** (0.03)</a:t>
                      </a:r>
                      <a:endParaRPr lang="ru-RU" sz="1100" dirty="0">
                        <a:effectLst/>
                        <a:latin typeface="Calibri" panose="020F0502020204030204" pitchFamily="34" charset="0"/>
                      </a:endParaRPr>
                    </a:p>
                  </a:txBody>
                  <a:tcPr marL="68580" marR="68580" marT="0" marB="0"/>
                </a:tc>
                <a:tc hMerge="1">
                  <a:txBody>
                    <a:bodyPr/>
                    <a:lstStyle/>
                    <a:p>
                      <a:endParaRPr lang="ru-RU"/>
                    </a:p>
                  </a:txBody>
                  <a:tcPr/>
                </a:tc>
                <a:tc hMerge="1">
                  <a:txBody>
                    <a:bodyPr/>
                    <a:lstStyle/>
                    <a:p>
                      <a:endParaRPr lang="ru-RU"/>
                    </a:p>
                  </a:txBody>
                  <a:tcPr/>
                </a:tc>
                <a:tc>
                  <a:txBody>
                    <a:bodyPr/>
                    <a:lstStyle/>
                    <a:p>
                      <a:pPr algn="ctr">
                        <a:lnSpc>
                          <a:spcPct val="90000"/>
                        </a:lnSpc>
                      </a:pPr>
                      <a:r>
                        <a:rPr lang="en-US" sz="1200">
                          <a:effectLst/>
                        </a:rPr>
                        <a:t>0.07*** (0.03)</a:t>
                      </a:r>
                      <a:endParaRPr lang="ru-RU" sz="1100">
                        <a:effectLst/>
                        <a:latin typeface="Calibri" panose="020F0502020204030204" pitchFamily="34" charset="0"/>
                      </a:endParaRPr>
                    </a:p>
                  </a:txBody>
                  <a:tcPr marL="68580" marR="68580" marT="0" marB="0"/>
                </a:tc>
                <a:tc>
                  <a:txBody>
                    <a:bodyPr/>
                    <a:lstStyle/>
                    <a:p>
                      <a:pPr>
                        <a:lnSpc>
                          <a:spcPct val="90000"/>
                        </a:lnSpc>
                      </a:pPr>
                      <a:endParaRPr lang="ru-RU" sz="1100">
                        <a:effectLst/>
                        <a:latin typeface="Calibri" panose="020F0502020204030204" pitchFamily="34" charset="0"/>
                      </a:endParaRPr>
                    </a:p>
                  </a:txBody>
                  <a:tcPr marL="68580" marR="68580" marT="0" marB="0"/>
                </a:tc>
                <a:tc>
                  <a:txBody>
                    <a:bodyPr/>
                    <a:lstStyle/>
                    <a:p>
                      <a:pPr>
                        <a:lnSpc>
                          <a:spcPct val="90000"/>
                        </a:lnSpc>
                      </a:pPr>
                      <a:endParaRPr lang="ru-RU" sz="1100">
                        <a:effectLst/>
                        <a:latin typeface="Calibri" panose="020F0502020204030204" pitchFamily="34" charset="0"/>
                      </a:endParaRPr>
                    </a:p>
                  </a:txBody>
                  <a:tcPr marL="68580" marR="68580" marT="0" marB="0"/>
                </a:tc>
                <a:tc>
                  <a:txBody>
                    <a:bodyPr/>
                    <a:lstStyle/>
                    <a:p>
                      <a:pPr algn="ctr">
                        <a:lnSpc>
                          <a:spcPct val="90000"/>
                        </a:lnSpc>
                      </a:pPr>
                      <a:r>
                        <a:rPr lang="en-US" sz="1200">
                          <a:effectLst/>
                        </a:rPr>
                        <a:t> </a:t>
                      </a:r>
                      <a:endParaRPr lang="ru-RU" sz="1100">
                        <a:effectLst/>
                        <a:latin typeface="Calibri" panose="020F0502020204030204" pitchFamily="34" charset="0"/>
                      </a:endParaRPr>
                    </a:p>
                  </a:txBody>
                  <a:tcPr marL="68580" marR="68580" marT="0" marB="0"/>
                </a:tc>
              </a:tr>
              <a:tr h="200860">
                <a:tc>
                  <a:txBody>
                    <a:bodyPr/>
                    <a:lstStyle/>
                    <a:p>
                      <a:pPr>
                        <a:lnSpc>
                          <a:spcPct val="90000"/>
                        </a:lnSpc>
                      </a:pPr>
                      <a:r>
                        <a:rPr lang="en-US" sz="1200">
                          <a:effectLst/>
                        </a:rPr>
                        <a:t>Ln_Fines</a:t>
                      </a:r>
                      <a:endParaRPr lang="ru-RU" sz="1100">
                        <a:effectLst/>
                        <a:latin typeface="Calibri" panose="020F0502020204030204" pitchFamily="34" charset="0"/>
                      </a:endParaRPr>
                    </a:p>
                  </a:txBody>
                  <a:tcPr marL="68580" marR="68580" marT="0" marB="0"/>
                </a:tc>
                <a:tc gridSpan="3">
                  <a:txBody>
                    <a:bodyPr/>
                    <a:lstStyle/>
                    <a:p>
                      <a:pPr algn="ctr">
                        <a:lnSpc>
                          <a:spcPct val="90000"/>
                        </a:lnSpc>
                      </a:pPr>
                      <a:r>
                        <a:rPr lang="en-US" sz="1200" dirty="0">
                          <a:effectLst/>
                        </a:rPr>
                        <a:t> </a:t>
                      </a:r>
                      <a:endParaRPr lang="ru-RU" sz="1100" dirty="0">
                        <a:effectLst/>
                        <a:latin typeface="Calibri" panose="020F0502020204030204" pitchFamily="34" charset="0"/>
                      </a:endParaRPr>
                    </a:p>
                  </a:txBody>
                  <a:tcPr marL="68580" marR="68580" marT="0" marB="0"/>
                </a:tc>
                <a:tc hMerge="1">
                  <a:txBody>
                    <a:bodyPr/>
                    <a:lstStyle/>
                    <a:p>
                      <a:endParaRPr lang="ru-RU"/>
                    </a:p>
                  </a:txBody>
                  <a:tcPr/>
                </a:tc>
                <a:tc hMerge="1">
                  <a:txBody>
                    <a:bodyPr/>
                    <a:lstStyle/>
                    <a:p>
                      <a:endParaRPr lang="ru-RU"/>
                    </a:p>
                  </a:txBody>
                  <a:tcPr/>
                </a:tc>
                <a:tc>
                  <a:txBody>
                    <a:bodyPr/>
                    <a:lstStyle/>
                    <a:p>
                      <a:pPr>
                        <a:lnSpc>
                          <a:spcPct val="90000"/>
                        </a:lnSpc>
                      </a:pPr>
                      <a:endParaRPr lang="ru-RU" sz="1100">
                        <a:effectLst/>
                        <a:latin typeface="Calibri" panose="020F0502020204030204" pitchFamily="34" charset="0"/>
                      </a:endParaRPr>
                    </a:p>
                  </a:txBody>
                  <a:tcPr marL="68580" marR="68580" marT="0" marB="0"/>
                </a:tc>
                <a:tc>
                  <a:txBody>
                    <a:bodyPr/>
                    <a:lstStyle/>
                    <a:p>
                      <a:pPr algn="ctr">
                        <a:lnSpc>
                          <a:spcPct val="90000"/>
                        </a:lnSpc>
                      </a:pPr>
                      <a:r>
                        <a:rPr lang="en-US" sz="1200">
                          <a:effectLst/>
                        </a:rPr>
                        <a:t>0.02*** (0.00)</a:t>
                      </a:r>
                      <a:endParaRPr lang="ru-RU" sz="1100">
                        <a:effectLst/>
                        <a:latin typeface="Calibri" panose="020F0502020204030204" pitchFamily="34" charset="0"/>
                      </a:endParaRPr>
                    </a:p>
                  </a:txBody>
                  <a:tcPr marL="68580" marR="68580" marT="0" marB="0"/>
                </a:tc>
                <a:tc>
                  <a:txBody>
                    <a:bodyPr/>
                    <a:lstStyle/>
                    <a:p>
                      <a:pPr algn="ctr">
                        <a:lnSpc>
                          <a:spcPct val="90000"/>
                        </a:lnSpc>
                      </a:pPr>
                      <a:r>
                        <a:rPr lang="en-US" sz="1200">
                          <a:effectLst/>
                        </a:rPr>
                        <a:t>0.01*** (0.00)</a:t>
                      </a:r>
                      <a:endParaRPr lang="ru-RU" sz="1100">
                        <a:effectLst/>
                        <a:latin typeface="Calibri" panose="020F0502020204030204" pitchFamily="34" charset="0"/>
                      </a:endParaRPr>
                    </a:p>
                  </a:txBody>
                  <a:tcPr marL="68580" marR="68580" marT="0" marB="0"/>
                </a:tc>
                <a:tc>
                  <a:txBody>
                    <a:bodyPr/>
                    <a:lstStyle/>
                    <a:p>
                      <a:pPr algn="ctr">
                        <a:lnSpc>
                          <a:spcPct val="90000"/>
                        </a:lnSpc>
                      </a:pPr>
                      <a:r>
                        <a:rPr lang="en-US" sz="1200">
                          <a:effectLst/>
                        </a:rPr>
                        <a:t>0.02*** (0.00)</a:t>
                      </a:r>
                      <a:endParaRPr lang="ru-RU" sz="1100">
                        <a:effectLst/>
                        <a:latin typeface="Calibri" panose="020F0502020204030204" pitchFamily="34" charset="0"/>
                      </a:endParaRPr>
                    </a:p>
                  </a:txBody>
                  <a:tcPr marL="68580" marR="68580" marT="0" marB="0"/>
                </a:tc>
              </a:tr>
              <a:tr h="200860">
                <a:tc gridSpan="8">
                  <a:txBody>
                    <a:bodyPr/>
                    <a:lstStyle/>
                    <a:p>
                      <a:pPr algn="ctr">
                        <a:lnSpc>
                          <a:spcPct val="90000"/>
                        </a:lnSpc>
                      </a:pPr>
                      <a:r>
                        <a:rPr lang="en-US" sz="1200" dirty="0">
                          <a:effectLst/>
                        </a:rPr>
                        <a:t>Characteristics of CA subdivision</a:t>
                      </a:r>
                      <a:endParaRPr lang="ru-RU" sz="1100" dirty="0">
                        <a:effectLst/>
                        <a:latin typeface="Calibri" panose="020F0502020204030204" pitchFamily="34"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00860">
                <a:tc>
                  <a:txBody>
                    <a:bodyPr/>
                    <a:lstStyle/>
                    <a:p>
                      <a:pPr>
                        <a:lnSpc>
                          <a:spcPct val="90000"/>
                        </a:lnSpc>
                      </a:pPr>
                      <a:r>
                        <a:rPr lang="en-US" sz="1200">
                          <a:effectLst/>
                        </a:rPr>
                        <a:t>Experience_CA</a:t>
                      </a:r>
                      <a:endParaRPr lang="ru-RU" sz="1100">
                        <a:effectLst/>
                        <a:latin typeface="Calibri" panose="020F0502020204030204" pitchFamily="34" charset="0"/>
                      </a:endParaRPr>
                    </a:p>
                  </a:txBody>
                  <a:tcPr marL="68580" marR="68580" marT="0" marB="0"/>
                </a:tc>
                <a:tc gridSpan="3">
                  <a:txBody>
                    <a:bodyPr/>
                    <a:lstStyle/>
                    <a:p>
                      <a:pPr algn="ctr">
                        <a:lnSpc>
                          <a:spcPct val="90000"/>
                        </a:lnSpc>
                      </a:pPr>
                      <a:r>
                        <a:rPr lang="en-US" sz="1200">
                          <a:effectLst/>
                        </a:rPr>
                        <a:t> </a:t>
                      </a:r>
                      <a:endParaRPr lang="ru-RU" sz="1100">
                        <a:effectLst/>
                        <a:latin typeface="Calibri" panose="020F0502020204030204" pitchFamily="34" charset="0"/>
                      </a:endParaRPr>
                    </a:p>
                  </a:txBody>
                  <a:tcPr marL="68580" marR="68580" marT="0" marB="0"/>
                </a:tc>
                <a:tc hMerge="1">
                  <a:txBody>
                    <a:bodyPr/>
                    <a:lstStyle/>
                    <a:p>
                      <a:endParaRPr lang="ru-RU"/>
                    </a:p>
                  </a:txBody>
                  <a:tcPr/>
                </a:tc>
                <a:tc hMerge="1">
                  <a:txBody>
                    <a:bodyPr/>
                    <a:lstStyle/>
                    <a:p>
                      <a:endParaRPr lang="ru-RU"/>
                    </a:p>
                  </a:txBody>
                  <a:tcPr/>
                </a:tc>
                <a:tc>
                  <a:txBody>
                    <a:bodyPr/>
                    <a:lstStyle/>
                    <a:p>
                      <a:pPr algn="ctr">
                        <a:lnSpc>
                          <a:spcPct val="90000"/>
                        </a:lnSpc>
                      </a:pPr>
                      <a:r>
                        <a:rPr lang="en-US" sz="1200">
                          <a:effectLst/>
                        </a:rPr>
                        <a:t>-0.04*** (0.01)</a:t>
                      </a:r>
                      <a:endParaRPr lang="ru-RU" sz="1100">
                        <a:effectLst/>
                        <a:latin typeface="Calibri" panose="020F0502020204030204" pitchFamily="34" charset="0"/>
                      </a:endParaRPr>
                    </a:p>
                  </a:txBody>
                  <a:tcPr marL="68580" marR="68580" marT="0" marB="0"/>
                </a:tc>
                <a:tc>
                  <a:txBody>
                    <a:bodyPr/>
                    <a:lstStyle/>
                    <a:p>
                      <a:pPr algn="ctr">
                        <a:lnSpc>
                          <a:spcPct val="90000"/>
                        </a:lnSpc>
                      </a:pPr>
                      <a:r>
                        <a:rPr lang="en-US" sz="1200">
                          <a:effectLst/>
                        </a:rPr>
                        <a:t>-0.04*** (0.01)</a:t>
                      </a:r>
                      <a:endParaRPr lang="ru-RU" sz="1100">
                        <a:effectLst/>
                        <a:latin typeface="Calibri" panose="020F0502020204030204" pitchFamily="34" charset="0"/>
                      </a:endParaRPr>
                    </a:p>
                  </a:txBody>
                  <a:tcPr marL="68580" marR="68580" marT="0" marB="0"/>
                </a:tc>
                <a:tc>
                  <a:txBody>
                    <a:bodyPr/>
                    <a:lstStyle/>
                    <a:p>
                      <a:pPr algn="ctr">
                        <a:lnSpc>
                          <a:spcPct val="90000"/>
                        </a:lnSpc>
                      </a:pPr>
                      <a:r>
                        <a:rPr lang="en-US" sz="1200">
                          <a:effectLst/>
                        </a:rPr>
                        <a:t>-0.06*** (0.01)</a:t>
                      </a:r>
                      <a:endParaRPr lang="ru-RU" sz="1100">
                        <a:effectLst/>
                        <a:latin typeface="Calibri" panose="020F0502020204030204" pitchFamily="34" charset="0"/>
                      </a:endParaRPr>
                    </a:p>
                  </a:txBody>
                  <a:tcPr marL="68580" marR="68580" marT="0" marB="0"/>
                </a:tc>
                <a:tc>
                  <a:txBody>
                    <a:bodyPr/>
                    <a:lstStyle/>
                    <a:p>
                      <a:pPr algn="ctr">
                        <a:lnSpc>
                          <a:spcPct val="90000"/>
                        </a:lnSpc>
                      </a:pPr>
                      <a:r>
                        <a:rPr lang="en-US" sz="1200">
                          <a:effectLst/>
                        </a:rPr>
                        <a:t>-0.05*** (0.01)</a:t>
                      </a:r>
                      <a:endParaRPr lang="ru-RU" sz="1100">
                        <a:effectLst/>
                        <a:latin typeface="Calibri" panose="020F0502020204030204" pitchFamily="34" charset="0"/>
                      </a:endParaRPr>
                    </a:p>
                  </a:txBody>
                  <a:tcPr marL="68580" marR="68580" marT="0" marB="0"/>
                </a:tc>
              </a:tr>
              <a:tr h="196396">
                <a:tc gridSpan="8">
                  <a:txBody>
                    <a:bodyPr/>
                    <a:lstStyle/>
                    <a:p>
                      <a:pPr algn="ctr">
                        <a:lnSpc>
                          <a:spcPct val="90000"/>
                        </a:lnSpc>
                        <a:spcAft>
                          <a:spcPts val="0"/>
                        </a:spcAft>
                      </a:pPr>
                      <a:r>
                        <a:rPr lang="en-US" sz="1200">
                          <a:effectLst/>
                        </a:rPr>
                        <a:t>Characteristics of the judge</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40546">
                <a:tc>
                  <a:txBody>
                    <a:bodyPr/>
                    <a:lstStyle/>
                    <a:p>
                      <a:pPr>
                        <a:lnSpc>
                          <a:spcPct val="90000"/>
                        </a:lnSpc>
                      </a:pPr>
                      <a:r>
                        <a:rPr lang="en-US" sz="1200">
                          <a:effectLst/>
                        </a:rPr>
                        <a:t>Mage judge</a:t>
                      </a:r>
                      <a:endParaRPr lang="ru-RU" sz="1100">
                        <a:effectLst/>
                        <a:latin typeface="Calibri" panose="020F0502020204030204" pitchFamily="34" charset="0"/>
                      </a:endParaRPr>
                    </a:p>
                  </a:txBody>
                  <a:tcPr marL="68580" marR="68580" marT="0" marB="0"/>
                </a:tc>
                <a:tc gridSpan="3">
                  <a:txBody>
                    <a:bodyPr/>
                    <a:lstStyle/>
                    <a:p>
                      <a:pPr algn="ctr">
                        <a:lnSpc>
                          <a:spcPct val="90000"/>
                        </a:lnSpc>
                      </a:pPr>
                      <a:r>
                        <a:rPr lang="en-US" sz="1200">
                          <a:effectLst/>
                        </a:rPr>
                        <a:t> </a:t>
                      </a:r>
                      <a:endParaRPr lang="ru-RU" sz="1100">
                        <a:effectLst/>
                        <a:latin typeface="Calibri" panose="020F0502020204030204" pitchFamily="34" charset="0"/>
                      </a:endParaRPr>
                    </a:p>
                  </a:txBody>
                  <a:tcPr marL="68580" marR="68580" marT="0" marB="0"/>
                </a:tc>
                <a:tc hMerge="1">
                  <a:txBody>
                    <a:bodyPr/>
                    <a:lstStyle/>
                    <a:p>
                      <a:endParaRPr lang="ru-RU"/>
                    </a:p>
                  </a:txBody>
                  <a:tcPr/>
                </a:tc>
                <a:tc hMerge="1">
                  <a:txBody>
                    <a:bodyPr/>
                    <a:lstStyle/>
                    <a:p>
                      <a:endParaRPr lang="ru-RU"/>
                    </a:p>
                  </a:txBody>
                  <a:tcPr/>
                </a:tc>
                <a:tc>
                  <a:txBody>
                    <a:bodyPr/>
                    <a:lstStyle/>
                    <a:p>
                      <a:pPr>
                        <a:lnSpc>
                          <a:spcPct val="90000"/>
                        </a:lnSpc>
                      </a:pPr>
                      <a:endParaRPr lang="ru-RU" sz="1100">
                        <a:effectLst/>
                        <a:latin typeface="Calibri" panose="020F0502020204030204" pitchFamily="34" charset="0"/>
                      </a:endParaRPr>
                    </a:p>
                  </a:txBody>
                  <a:tcPr marL="68580" marR="68580" marT="0" marB="0"/>
                </a:tc>
                <a:tc>
                  <a:txBody>
                    <a:bodyPr/>
                    <a:lstStyle/>
                    <a:p>
                      <a:pPr>
                        <a:lnSpc>
                          <a:spcPct val="90000"/>
                        </a:lnSpc>
                      </a:pPr>
                      <a:endParaRPr lang="ru-RU" sz="1100">
                        <a:effectLst/>
                        <a:latin typeface="Calibri" panose="020F0502020204030204" pitchFamily="34" charset="0"/>
                      </a:endParaRPr>
                    </a:p>
                  </a:txBody>
                  <a:tcPr marL="68580" marR="68580" marT="0" marB="0"/>
                </a:tc>
                <a:tc>
                  <a:txBody>
                    <a:bodyPr/>
                    <a:lstStyle/>
                    <a:p>
                      <a:pPr algn="ctr">
                        <a:lnSpc>
                          <a:spcPct val="90000"/>
                        </a:lnSpc>
                      </a:pPr>
                      <a:r>
                        <a:rPr lang="en-US" sz="1200">
                          <a:effectLst/>
                        </a:rPr>
                        <a:t>0.03* (0.02)</a:t>
                      </a:r>
                      <a:endParaRPr lang="ru-RU" sz="1100">
                        <a:effectLst/>
                        <a:latin typeface="Calibri" panose="020F0502020204030204" pitchFamily="34" charset="0"/>
                      </a:endParaRPr>
                    </a:p>
                  </a:txBody>
                  <a:tcPr marL="68580" marR="68580" marT="0" marB="0"/>
                </a:tc>
                <a:tc>
                  <a:txBody>
                    <a:bodyPr/>
                    <a:lstStyle/>
                    <a:p>
                      <a:pPr algn="ctr">
                        <a:lnSpc>
                          <a:spcPct val="90000"/>
                        </a:lnSpc>
                      </a:pPr>
                      <a:r>
                        <a:rPr lang="en-US" sz="1200">
                          <a:effectLst/>
                        </a:rPr>
                        <a:t>0.03* (0.02)</a:t>
                      </a:r>
                      <a:endParaRPr lang="ru-RU" sz="1100">
                        <a:effectLst/>
                        <a:latin typeface="Calibri" panose="020F0502020204030204" pitchFamily="34" charset="0"/>
                      </a:endParaRPr>
                    </a:p>
                  </a:txBody>
                  <a:tcPr marL="68580" marR="68580" marT="0" marB="0"/>
                </a:tc>
              </a:tr>
              <a:tr h="200860">
                <a:tc>
                  <a:txBody>
                    <a:bodyPr/>
                    <a:lstStyle/>
                    <a:p>
                      <a:pPr>
                        <a:lnSpc>
                          <a:spcPct val="90000"/>
                        </a:lnSpc>
                      </a:pPr>
                      <a:r>
                        <a:rPr lang="en-US" sz="1200" dirty="0" smtClean="0">
                          <a:effectLst/>
                        </a:rPr>
                        <a:t>Econ Education</a:t>
                      </a:r>
                      <a:endParaRPr lang="ru-RU" sz="1100" dirty="0">
                        <a:effectLst/>
                        <a:latin typeface="Calibri" panose="020F0502020204030204" pitchFamily="34" charset="0"/>
                      </a:endParaRPr>
                    </a:p>
                  </a:txBody>
                  <a:tcPr marL="68580" marR="68580" marT="0" marB="0"/>
                </a:tc>
                <a:tc gridSpan="3">
                  <a:txBody>
                    <a:bodyPr/>
                    <a:lstStyle/>
                    <a:p>
                      <a:pPr algn="ctr">
                        <a:lnSpc>
                          <a:spcPct val="90000"/>
                        </a:lnSpc>
                      </a:pPr>
                      <a:r>
                        <a:rPr lang="en-US" sz="1200">
                          <a:effectLst/>
                        </a:rPr>
                        <a:t> </a:t>
                      </a:r>
                      <a:endParaRPr lang="ru-RU" sz="1100">
                        <a:effectLst/>
                        <a:latin typeface="Calibri" panose="020F0502020204030204" pitchFamily="34" charset="0"/>
                      </a:endParaRPr>
                    </a:p>
                  </a:txBody>
                  <a:tcPr marL="68580" marR="68580" marT="0" marB="0"/>
                </a:tc>
                <a:tc hMerge="1">
                  <a:txBody>
                    <a:bodyPr/>
                    <a:lstStyle/>
                    <a:p>
                      <a:endParaRPr lang="ru-RU"/>
                    </a:p>
                  </a:txBody>
                  <a:tcPr/>
                </a:tc>
                <a:tc hMerge="1">
                  <a:txBody>
                    <a:bodyPr/>
                    <a:lstStyle/>
                    <a:p>
                      <a:endParaRPr lang="ru-RU"/>
                    </a:p>
                  </a:txBody>
                  <a:tcPr/>
                </a:tc>
                <a:tc>
                  <a:txBody>
                    <a:bodyPr/>
                    <a:lstStyle/>
                    <a:p>
                      <a:pPr>
                        <a:lnSpc>
                          <a:spcPct val="90000"/>
                        </a:lnSpc>
                      </a:pPr>
                      <a:endParaRPr lang="ru-RU" sz="1100">
                        <a:effectLst/>
                        <a:latin typeface="Calibri" panose="020F0502020204030204" pitchFamily="34" charset="0"/>
                      </a:endParaRPr>
                    </a:p>
                  </a:txBody>
                  <a:tcPr marL="68580" marR="68580" marT="0" marB="0"/>
                </a:tc>
                <a:tc>
                  <a:txBody>
                    <a:bodyPr/>
                    <a:lstStyle/>
                    <a:p>
                      <a:pPr>
                        <a:lnSpc>
                          <a:spcPct val="90000"/>
                        </a:lnSpc>
                      </a:pPr>
                      <a:endParaRPr lang="ru-RU" sz="1100">
                        <a:effectLst/>
                        <a:latin typeface="Calibri" panose="020F0502020204030204" pitchFamily="34" charset="0"/>
                      </a:endParaRPr>
                    </a:p>
                  </a:txBody>
                  <a:tcPr marL="68580" marR="68580" marT="0" marB="0"/>
                </a:tc>
                <a:tc>
                  <a:txBody>
                    <a:bodyPr/>
                    <a:lstStyle/>
                    <a:p>
                      <a:pPr algn="ctr">
                        <a:lnSpc>
                          <a:spcPct val="90000"/>
                        </a:lnSpc>
                      </a:pPr>
                      <a:r>
                        <a:rPr lang="en-US" sz="1200">
                          <a:solidFill>
                            <a:srgbClr val="FF0000"/>
                          </a:solidFill>
                          <a:effectLst/>
                        </a:rPr>
                        <a:t>0.12* (0.07)</a:t>
                      </a:r>
                      <a:endParaRPr lang="ru-RU" sz="1100">
                        <a:solidFill>
                          <a:srgbClr val="FF0000"/>
                        </a:solidFill>
                        <a:effectLst/>
                        <a:latin typeface="Calibri" panose="020F0502020204030204" pitchFamily="34" charset="0"/>
                      </a:endParaRPr>
                    </a:p>
                  </a:txBody>
                  <a:tcPr marL="68580" marR="68580" marT="0" marB="0"/>
                </a:tc>
                <a:tc>
                  <a:txBody>
                    <a:bodyPr/>
                    <a:lstStyle/>
                    <a:p>
                      <a:pPr algn="ctr">
                        <a:lnSpc>
                          <a:spcPct val="90000"/>
                        </a:lnSpc>
                      </a:pPr>
                      <a:r>
                        <a:rPr lang="en-US" sz="1200">
                          <a:solidFill>
                            <a:srgbClr val="FF0000"/>
                          </a:solidFill>
                          <a:effectLst/>
                        </a:rPr>
                        <a:t>0.10 (0.07)</a:t>
                      </a:r>
                      <a:endParaRPr lang="ru-RU" sz="1100">
                        <a:solidFill>
                          <a:srgbClr val="FF0000"/>
                        </a:solidFill>
                        <a:effectLst/>
                        <a:latin typeface="Calibri" panose="020F0502020204030204" pitchFamily="34" charset="0"/>
                      </a:endParaRPr>
                    </a:p>
                  </a:txBody>
                  <a:tcPr marL="68580" marR="68580" marT="0" marB="0"/>
                </a:tc>
              </a:tr>
              <a:tr h="189045">
                <a:tc>
                  <a:txBody>
                    <a:bodyPr/>
                    <a:lstStyle/>
                    <a:p>
                      <a:pPr>
                        <a:lnSpc>
                          <a:spcPct val="90000"/>
                        </a:lnSpc>
                      </a:pPr>
                      <a:r>
                        <a:rPr lang="en-US" sz="1200">
                          <a:effectLst/>
                        </a:rPr>
                        <a:t>Post-Soviet Degree</a:t>
                      </a:r>
                      <a:endParaRPr lang="ru-RU" sz="1100">
                        <a:effectLst/>
                        <a:latin typeface="Calibri" panose="020F0502020204030204" pitchFamily="34" charset="0"/>
                      </a:endParaRPr>
                    </a:p>
                  </a:txBody>
                  <a:tcPr marL="68580" marR="68580" marT="0" marB="0"/>
                </a:tc>
                <a:tc gridSpan="3">
                  <a:txBody>
                    <a:bodyPr/>
                    <a:lstStyle/>
                    <a:p>
                      <a:pPr algn="ctr">
                        <a:lnSpc>
                          <a:spcPct val="90000"/>
                        </a:lnSpc>
                      </a:pPr>
                      <a:r>
                        <a:rPr lang="en-US" sz="1200">
                          <a:effectLst/>
                        </a:rPr>
                        <a:t> </a:t>
                      </a:r>
                      <a:endParaRPr lang="ru-RU" sz="1100">
                        <a:effectLst/>
                        <a:latin typeface="Calibri" panose="020F0502020204030204" pitchFamily="34" charset="0"/>
                      </a:endParaRPr>
                    </a:p>
                  </a:txBody>
                  <a:tcPr marL="68580" marR="68580" marT="0" marB="0"/>
                </a:tc>
                <a:tc hMerge="1">
                  <a:txBody>
                    <a:bodyPr/>
                    <a:lstStyle/>
                    <a:p>
                      <a:endParaRPr lang="ru-RU"/>
                    </a:p>
                  </a:txBody>
                  <a:tcPr/>
                </a:tc>
                <a:tc hMerge="1">
                  <a:txBody>
                    <a:bodyPr/>
                    <a:lstStyle/>
                    <a:p>
                      <a:endParaRPr lang="ru-RU"/>
                    </a:p>
                  </a:txBody>
                  <a:tcPr/>
                </a:tc>
                <a:tc>
                  <a:txBody>
                    <a:bodyPr/>
                    <a:lstStyle/>
                    <a:p>
                      <a:pPr>
                        <a:lnSpc>
                          <a:spcPct val="90000"/>
                        </a:lnSpc>
                      </a:pPr>
                      <a:endParaRPr lang="ru-RU" sz="1100">
                        <a:effectLst/>
                        <a:latin typeface="Calibri" panose="020F0502020204030204" pitchFamily="34" charset="0"/>
                      </a:endParaRPr>
                    </a:p>
                  </a:txBody>
                  <a:tcPr marL="68580" marR="68580" marT="0" marB="0"/>
                </a:tc>
                <a:tc>
                  <a:txBody>
                    <a:bodyPr/>
                    <a:lstStyle/>
                    <a:p>
                      <a:pPr>
                        <a:lnSpc>
                          <a:spcPct val="90000"/>
                        </a:lnSpc>
                      </a:pPr>
                      <a:endParaRPr lang="ru-RU" sz="1100">
                        <a:effectLst/>
                        <a:latin typeface="Calibri" panose="020F0502020204030204" pitchFamily="34" charset="0"/>
                      </a:endParaRPr>
                    </a:p>
                  </a:txBody>
                  <a:tcPr marL="68580" marR="68580" marT="0" marB="0"/>
                </a:tc>
                <a:tc>
                  <a:txBody>
                    <a:bodyPr/>
                    <a:lstStyle/>
                    <a:p>
                      <a:pPr algn="ctr">
                        <a:lnSpc>
                          <a:spcPct val="90000"/>
                        </a:lnSpc>
                      </a:pPr>
                      <a:r>
                        <a:rPr lang="en-US" sz="1200">
                          <a:solidFill>
                            <a:srgbClr val="FF0000"/>
                          </a:solidFill>
                          <a:effectLst/>
                        </a:rPr>
                        <a:t>0.06** (0.03)</a:t>
                      </a:r>
                      <a:endParaRPr lang="ru-RU" sz="1100">
                        <a:solidFill>
                          <a:srgbClr val="FF0000"/>
                        </a:solidFill>
                        <a:effectLst/>
                        <a:latin typeface="Calibri" panose="020F0502020204030204" pitchFamily="34" charset="0"/>
                      </a:endParaRPr>
                    </a:p>
                  </a:txBody>
                  <a:tcPr marL="68580" marR="68580" marT="0" marB="0"/>
                </a:tc>
                <a:tc>
                  <a:txBody>
                    <a:bodyPr/>
                    <a:lstStyle/>
                    <a:p>
                      <a:pPr algn="ctr">
                        <a:lnSpc>
                          <a:spcPct val="90000"/>
                        </a:lnSpc>
                      </a:pPr>
                      <a:r>
                        <a:rPr lang="en-US" sz="1200">
                          <a:solidFill>
                            <a:srgbClr val="FF0000"/>
                          </a:solidFill>
                          <a:effectLst/>
                        </a:rPr>
                        <a:t>0.05** (0.02)</a:t>
                      </a:r>
                      <a:endParaRPr lang="ru-RU" sz="1100">
                        <a:solidFill>
                          <a:srgbClr val="FF0000"/>
                        </a:solidFill>
                        <a:effectLst/>
                        <a:latin typeface="Calibri" panose="020F0502020204030204" pitchFamily="34" charset="0"/>
                      </a:endParaRPr>
                    </a:p>
                  </a:txBody>
                  <a:tcPr marL="68580" marR="68580" marT="0" marB="0"/>
                </a:tc>
              </a:tr>
              <a:tr h="252115">
                <a:tc>
                  <a:txBody>
                    <a:bodyPr/>
                    <a:lstStyle/>
                    <a:p>
                      <a:pPr>
                        <a:lnSpc>
                          <a:spcPct val="90000"/>
                        </a:lnSpc>
                      </a:pPr>
                      <a:r>
                        <a:rPr lang="en-US" sz="1200" dirty="0" smtClean="0">
                          <a:effectLst/>
                        </a:rPr>
                        <a:t>Experience</a:t>
                      </a:r>
                      <a:r>
                        <a:rPr lang="en-US" sz="1200" baseline="0" dirty="0" smtClean="0">
                          <a:effectLst/>
                        </a:rPr>
                        <a:t> Ant-t </a:t>
                      </a:r>
                      <a:endParaRPr lang="ru-RU" sz="1100" dirty="0">
                        <a:effectLst/>
                        <a:latin typeface="Calibri" panose="020F0502020204030204" pitchFamily="34" charset="0"/>
                      </a:endParaRPr>
                    </a:p>
                  </a:txBody>
                  <a:tcPr marL="68580" marR="68580" marT="0" marB="0"/>
                </a:tc>
                <a:tc gridSpan="3">
                  <a:txBody>
                    <a:bodyPr/>
                    <a:lstStyle/>
                    <a:p>
                      <a:pPr algn="ctr">
                        <a:lnSpc>
                          <a:spcPct val="90000"/>
                        </a:lnSpc>
                      </a:pPr>
                      <a:r>
                        <a:rPr lang="en-US" sz="1200" dirty="0">
                          <a:effectLst/>
                        </a:rPr>
                        <a:t> </a:t>
                      </a:r>
                      <a:endParaRPr lang="ru-RU" sz="1100" dirty="0">
                        <a:effectLst/>
                        <a:latin typeface="Calibri" panose="020F0502020204030204" pitchFamily="34" charset="0"/>
                      </a:endParaRPr>
                    </a:p>
                  </a:txBody>
                  <a:tcPr marL="68580" marR="68580" marT="0" marB="0"/>
                </a:tc>
                <a:tc hMerge="1">
                  <a:txBody>
                    <a:bodyPr/>
                    <a:lstStyle/>
                    <a:p>
                      <a:endParaRPr lang="ru-RU"/>
                    </a:p>
                  </a:txBody>
                  <a:tcPr/>
                </a:tc>
                <a:tc hMerge="1">
                  <a:txBody>
                    <a:bodyPr/>
                    <a:lstStyle/>
                    <a:p>
                      <a:endParaRPr lang="ru-RU"/>
                    </a:p>
                  </a:txBody>
                  <a:tcPr/>
                </a:tc>
                <a:tc>
                  <a:txBody>
                    <a:bodyPr/>
                    <a:lstStyle/>
                    <a:p>
                      <a:pPr>
                        <a:lnSpc>
                          <a:spcPct val="90000"/>
                        </a:lnSpc>
                      </a:pPr>
                      <a:endParaRPr lang="ru-RU" sz="1100" dirty="0">
                        <a:effectLst/>
                        <a:latin typeface="Calibri" panose="020F0502020204030204" pitchFamily="34" charset="0"/>
                      </a:endParaRPr>
                    </a:p>
                  </a:txBody>
                  <a:tcPr marL="68580" marR="68580" marT="0" marB="0"/>
                </a:tc>
                <a:tc>
                  <a:txBody>
                    <a:bodyPr/>
                    <a:lstStyle/>
                    <a:p>
                      <a:pPr>
                        <a:lnSpc>
                          <a:spcPct val="90000"/>
                        </a:lnSpc>
                      </a:pPr>
                      <a:endParaRPr lang="ru-RU" sz="1100" dirty="0">
                        <a:effectLst/>
                        <a:latin typeface="Calibri" panose="020F0502020204030204" pitchFamily="34" charset="0"/>
                      </a:endParaRPr>
                    </a:p>
                  </a:txBody>
                  <a:tcPr marL="68580" marR="68580" marT="0" marB="0"/>
                </a:tc>
                <a:tc>
                  <a:txBody>
                    <a:bodyPr/>
                    <a:lstStyle/>
                    <a:p>
                      <a:pPr algn="ctr">
                        <a:lnSpc>
                          <a:spcPct val="90000"/>
                        </a:lnSpc>
                      </a:pPr>
                      <a:r>
                        <a:rPr lang="en-US" sz="1200" dirty="0">
                          <a:solidFill>
                            <a:srgbClr val="FF0000"/>
                          </a:solidFill>
                          <a:effectLst/>
                        </a:rPr>
                        <a:t>0.04*** (0.01)</a:t>
                      </a:r>
                      <a:endParaRPr lang="ru-RU" sz="1100" dirty="0">
                        <a:solidFill>
                          <a:srgbClr val="FF0000"/>
                        </a:solidFill>
                        <a:effectLst/>
                        <a:latin typeface="Calibri" panose="020F0502020204030204" pitchFamily="34" charset="0"/>
                      </a:endParaRPr>
                    </a:p>
                  </a:txBody>
                  <a:tcPr marL="68580" marR="68580" marT="0" marB="0"/>
                </a:tc>
                <a:tc>
                  <a:txBody>
                    <a:bodyPr/>
                    <a:lstStyle/>
                    <a:p>
                      <a:pPr algn="ctr">
                        <a:lnSpc>
                          <a:spcPct val="90000"/>
                        </a:lnSpc>
                      </a:pPr>
                      <a:r>
                        <a:rPr lang="en-US" sz="1200" dirty="0">
                          <a:solidFill>
                            <a:srgbClr val="FF0000"/>
                          </a:solidFill>
                          <a:effectLst/>
                        </a:rPr>
                        <a:t>0.03*** (0.01)</a:t>
                      </a:r>
                      <a:endParaRPr lang="ru-RU" sz="1100" dirty="0">
                        <a:solidFill>
                          <a:srgbClr val="FF0000"/>
                        </a:solidFill>
                        <a:effectLst/>
                        <a:latin typeface="Calibri" panose="020F0502020204030204" pitchFamily="34" charset="0"/>
                      </a:endParaRPr>
                    </a:p>
                  </a:txBody>
                  <a:tcPr marL="68580" marR="68580" marT="0" marB="0"/>
                </a:tc>
              </a:tr>
              <a:tr h="173291">
                <a:tc>
                  <a:txBody>
                    <a:bodyPr/>
                    <a:lstStyle/>
                    <a:p>
                      <a:pPr>
                        <a:lnSpc>
                          <a:spcPct val="90000"/>
                        </a:lnSpc>
                      </a:pPr>
                      <a:r>
                        <a:rPr lang="en-US" sz="1100" dirty="0" smtClean="0">
                          <a:effectLst/>
                          <a:latin typeface="Calibri" panose="020F0502020204030204" pitchFamily="34" charset="0"/>
                        </a:rPr>
                        <a:t>Year</a:t>
                      </a:r>
                      <a:endParaRPr lang="ru-RU" sz="1100" dirty="0">
                        <a:effectLst/>
                        <a:latin typeface="Calibri" panose="020F0502020204030204" pitchFamily="34" charset="0"/>
                      </a:endParaRPr>
                    </a:p>
                  </a:txBody>
                  <a:tcPr marL="68580" marR="68580" marT="0" marB="0"/>
                </a:tc>
                <a:tc gridSpan="3">
                  <a:txBody>
                    <a:bodyPr/>
                    <a:lstStyle/>
                    <a:p>
                      <a:pPr algn="ctr">
                        <a:lnSpc>
                          <a:spcPct val="90000"/>
                        </a:lnSpc>
                      </a:pPr>
                      <a:r>
                        <a:rPr lang="en-US" sz="1100" dirty="0" smtClean="0">
                          <a:effectLst/>
                          <a:latin typeface="Calibri" panose="020F0502020204030204" pitchFamily="34" charset="0"/>
                        </a:rPr>
                        <a:t>YES</a:t>
                      </a:r>
                      <a:endParaRPr lang="ru-RU" sz="1100" dirty="0">
                        <a:effectLst/>
                        <a:latin typeface="Calibri" panose="020F0502020204030204" pitchFamily="34" charset="0"/>
                      </a:endParaRPr>
                    </a:p>
                  </a:txBody>
                  <a:tcPr marL="68580" marR="68580" marT="0" marB="0"/>
                </a:tc>
                <a:tc hMerge="1">
                  <a:txBody>
                    <a:bodyPr/>
                    <a:lstStyle/>
                    <a:p>
                      <a:endParaRPr lang="ru-RU"/>
                    </a:p>
                  </a:txBody>
                  <a:tcPr/>
                </a:tc>
                <a:tc hMerge="1">
                  <a:txBody>
                    <a:bodyPr/>
                    <a:lstStyle/>
                    <a:p>
                      <a:endParaRPr lang="ru-RU"/>
                    </a:p>
                  </a:txBody>
                  <a:tcPr/>
                </a:tc>
                <a:tc>
                  <a:txBody>
                    <a:bodyPr/>
                    <a:lstStyle/>
                    <a:p>
                      <a:pPr algn="ctr">
                        <a:lnSpc>
                          <a:spcPct val="90000"/>
                        </a:lnSpc>
                      </a:pPr>
                      <a:r>
                        <a:rPr lang="en-US" sz="1100" dirty="0" smtClean="0">
                          <a:effectLst/>
                          <a:latin typeface="Calibri" panose="020F0502020204030204" pitchFamily="34" charset="0"/>
                        </a:rPr>
                        <a:t>YES</a:t>
                      </a:r>
                      <a:endParaRPr lang="ru-RU" sz="1100" dirty="0">
                        <a:effectLst/>
                        <a:latin typeface="Calibri" panose="020F0502020204030204" pitchFamily="34" charset="0"/>
                      </a:endParaRPr>
                    </a:p>
                  </a:txBody>
                  <a:tcPr marL="68580" marR="68580" marT="0" marB="0"/>
                </a:tc>
                <a:tc>
                  <a:txBody>
                    <a:bodyPr/>
                    <a:lstStyle/>
                    <a:p>
                      <a:pPr algn="ctr">
                        <a:lnSpc>
                          <a:spcPct val="90000"/>
                        </a:lnSpc>
                      </a:pPr>
                      <a:r>
                        <a:rPr lang="en-US" sz="1100" smtClean="0">
                          <a:effectLst/>
                          <a:latin typeface="Calibri" panose="020F0502020204030204" pitchFamily="34" charset="0"/>
                        </a:rPr>
                        <a:t>YES</a:t>
                      </a:r>
                      <a:endParaRPr lang="ru-RU" sz="1100" dirty="0">
                        <a:effectLst/>
                        <a:latin typeface="Calibri" panose="020F0502020204030204" pitchFamily="34" charset="0"/>
                      </a:endParaRPr>
                    </a:p>
                  </a:txBody>
                  <a:tcPr marL="68580" marR="68580" marT="0" marB="0"/>
                </a:tc>
                <a:tc>
                  <a:txBody>
                    <a:bodyPr/>
                    <a:lstStyle/>
                    <a:p>
                      <a:pPr algn="ctr">
                        <a:lnSpc>
                          <a:spcPct val="90000"/>
                        </a:lnSpc>
                      </a:pPr>
                      <a:r>
                        <a:rPr lang="en-US" sz="1100" smtClean="0">
                          <a:effectLst/>
                          <a:latin typeface="Calibri" panose="020F0502020204030204" pitchFamily="34" charset="0"/>
                        </a:rPr>
                        <a:t>YES</a:t>
                      </a:r>
                      <a:endParaRPr lang="ru-RU" sz="1100" dirty="0">
                        <a:effectLst/>
                        <a:latin typeface="Calibri" panose="020F0502020204030204" pitchFamily="34" charset="0"/>
                      </a:endParaRPr>
                    </a:p>
                  </a:txBody>
                  <a:tcPr marL="68580" marR="68580" marT="0" marB="0"/>
                </a:tc>
                <a:tc>
                  <a:txBody>
                    <a:bodyPr/>
                    <a:lstStyle/>
                    <a:p>
                      <a:pPr algn="ctr">
                        <a:lnSpc>
                          <a:spcPct val="90000"/>
                        </a:lnSpc>
                      </a:pPr>
                      <a:r>
                        <a:rPr lang="en-US" sz="1100" smtClean="0">
                          <a:effectLst/>
                          <a:latin typeface="Calibri" panose="020F0502020204030204" pitchFamily="34" charset="0"/>
                        </a:rPr>
                        <a:t>YES</a:t>
                      </a:r>
                      <a:endParaRPr lang="ru-RU" sz="1100" dirty="0">
                        <a:effectLst/>
                        <a:latin typeface="Calibri" panose="020F0502020204030204" pitchFamily="34" charset="0"/>
                      </a:endParaRPr>
                    </a:p>
                  </a:txBody>
                  <a:tcPr marL="68580" marR="68580" marT="0" marB="0"/>
                </a:tc>
              </a:tr>
              <a:tr h="165414">
                <a:tc>
                  <a:txBody>
                    <a:bodyPr/>
                    <a:lstStyle/>
                    <a:p>
                      <a:pPr>
                        <a:lnSpc>
                          <a:spcPct val="90000"/>
                        </a:lnSpc>
                      </a:pPr>
                      <a:r>
                        <a:rPr lang="en-US" sz="1100" dirty="0" smtClean="0">
                          <a:effectLst/>
                          <a:latin typeface="Calibri" panose="020F0502020204030204" pitchFamily="34" charset="0"/>
                        </a:rPr>
                        <a:t>Regional</a:t>
                      </a:r>
                      <a:r>
                        <a:rPr lang="en-US" sz="1100" baseline="0" dirty="0" smtClean="0">
                          <a:effectLst/>
                          <a:latin typeface="Calibri" panose="020F0502020204030204" pitchFamily="34" charset="0"/>
                        </a:rPr>
                        <a:t> variables</a:t>
                      </a:r>
                      <a:endParaRPr lang="ru-RU" sz="1100" dirty="0">
                        <a:effectLst/>
                        <a:latin typeface="Calibri" panose="020F0502020204030204" pitchFamily="34" charset="0"/>
                      </a:endParaRPr>
                    </a:p>
                  </a:txBody>
                  <a:tcPr marL="68580" marR="68580" marT="0" marB="0"/>
                </a:tc>
                <a:tc gridSpan="3">
                  <a:txBody>
                    <a:bodyPr/>
                    <a:lstStyle/>
                    <a:p>
                      <a:pPr algn="ctr">
                        <a:lnSpc>
                          <a:spcPct val="90000"/>
                        </a:lnSpc>
                      </a:pPr>
                      <a:r>
                        <a:rPr lang="en-US" sz="1100" smtClean="0">
                          <a:effectLst/>
                          <a:latin typeface="Calibri" panose="020F0502020204030204" pitchFamily="34" charset="0"/>
                        </a:rPr>
                        <a:t>YES</a:t>
                      </a:r>
                      <a:endParaRPr lang="ru-RU" sz="1100" dirty="0">
                        <a:effectLst/>
                        <a:latin typeface="Calibri" panose="020F0502020204030204" pitchFamily="34" charset="0"/>
                      </a:endParaRPr>
                    </a:p>
                  </a:txBody>
                  <a:tcPr marL="68580" marR="68580" marT="0" marB="0"/>
                </a:tc>
                <a:tc hMerge="1">
                  <a:txBody>
                    <a:bodyPr/>
                    <a:lstStyle/>
                    <a:p>
                      <a:endParaRPr lang="ru-RU"/>
                    </a:p>
                  </a:txBody>
                  <a:tcPr/>
                </a:tc>
                <a:tc hMerge="1">
                  <a:txBody>
                    <a:bodyPr/>
                    <a:lstStyle/>
                    <a:p>
                      <a:endParaRPr lang="ru-RU"/>
                    </a:p>
                  </a:txBody>
                  <a:tcPr/>
                </a:tc>
                <a:tc>
                  <a:txBody>
                    <a:bodyPr/>
                    <a:lstStyle/>
                    <a:p>
                      <a:pPr algn="ctr">
                        <a:lnSpc>
                          <a:spcPct val="90000"/>
                        </a:lnSpc>
                      </a:pPr>
                      <a:r>
                        <a:rPr lang="en-US" sz="1100" dirty="0" smtClean="0">
                          <a:effectLst/>
                          <a:latin typeface="Calibri" panose="020F0502020204030204" pitchFamily="34" charset="0"/>
                        </a:rPr>
                        <a:t>YES</a:t>
                      </a:r>
                      <a:endParaRPr lang="ru-RU" sz="1100" dirty="0">
                        <a:effectLst/>
                        <a:latin typeface="Calibri" panose="020F0502020204030204" pitchFamily="34" charset="0"/>
                      </a:endParaRPr>
                    </a:p>
                  </a:txBody>
                  <a:tcPr marL="68580" marR="68580" marT="0" marB="0"/>
                </a:tc>
                <a:tc>
                  <a:txBody>
                    <a:bodyPr/>
                    <a:lstStyle/>
                    <a:p>
                      <a:pPr algn="ctr">
                        <a:lnSpc>
                          <a:spcPct val="90000"/>
                        </a:lnSpc>
                      </a:pPr>
                      <a:r>
                        <a:rPr lang="en-US" sz="1100" smtClean="0">
                          <a:effectLst/>
                          <a:latin typeface="Calibri" panose="020F0502020204030204" pitchFamily="34" charset="0"/>
                        </a:rPr>
                        <a:t>YES</a:t>
                      </a:r>
                      <a:endParaRPr lang="ru-RU" sz="1100" dirty="0">
                        <a:effectLst/>
                        <a:latin typeface="Calibri" panose="020F0502020204030204" pitchFamily="34" charset="0"/>
                      </a:endParaRPr>
                    </a:p>
                  </a:txBody>
                  <a:tcPr marL="68580" marR="68580" marT="0" marB="0"/>
                </a:tc>
                <a:tc>
                  <a:txBody>
                    <a:bodyPr/>
                    <a:lstStyle/>
                    <a:p>
                      <a:pPr algn="ctr">
                        <a:lnSpc>
                          <a:spcPct val="90000"/>
                        </a:lnSpc>
                      </a:pPr>
                      <a:r>
                        <a:rPr lang="en-US" sz="1100" smtClean="0">
                          <a:effectLst/>
                          <a:latin typeface="Calibri" panose="020F0502020204030204" pitchFamily="34" charset="0"/>
                        </a:rPr>
                        <a:t>YES</a:t>
                      </a:r>
                      <a:endParaRPr lang="ru-RU" sz="1100" dirty="0">
                        <a:effectLst/>
                        <a:latin typeface="Calibri" panose="020F0502020204030204" pitchFamily="34" charset="0"/>
                      </a:endParaRPr>
                    </a:p>
                  </a:txBody>
                  <a:tcPr marL="68580" marR="68580" marT="0" marB="0"/>
                </a:tc>
                <a:tc>
                  <a:txBody>
                    <a:bodyPr/>
                    <a:lstStyle/>
                    <a:p>
                      <a:pPr algn="ctr">
                        <a:lnSpc>
                          <a:spcPct val="90000"/>
                        </a:lnSpc>
                      </a:pPr>
                      <a:r>
                        <a:rPr lang="en-US" sz="1100" dirty="0" smtClean="0">
                          <a:effectLst/>
                          <a:latin typeface="Calibri" panose="020F0502020204030204" pitchFamily="34" charset="0"/>
                        </a:rPr>
                        <a:t>YES</a:t>
                      </a:r>
                      <a:endParaRPr lang="ru-RU" sz="1100" dirty="0">
                        <a:effectLst/>
                        <a:latin typeface="Calibri" panose="020F0502020204030204" pitchFamily="34" charset="0"/>
                      </a:endParaRPr>
                    </a:p>
                  </a:txBody>
                  <a:tcPr marL="68580" marR="68580" marT="0" marB="0"/>
                </a:tc>
              </a:tr>
              <a:tr h="177230">
                <a:tc>
                  <a:txBody>
                    <a:bodyPr/>
                    <a:lstStyle/>
                    <a:p>
                      <a:pPr>
                        <a:lnSpc>
                          <a:spcPct val="90000"/>
                        </a:lnSpc>
                        <a:spcAft>
                          <a:spcPts val="0"/>
                        </a:spcAft>
                      </a:pPr>
                      <a:r>
                        <a:rPr lang="en-US" sz="1200" dirty="0">
                          <a:effectLst/>
                        </a:rPr>
                        <a:t>Number of </a:t>
                      </a:r>
                      <a:r>
                        <a:rPr lang="en-US" sz="1200" dirty="0" err="1">
                          <a:effectLst/>
                        </a:rPr>
                        <a:t>obs</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90000"/>
                        </a:lnSpc>
                      </a:pPr>
                      <a:r>
                        <a:rPr lang="en-US" sz="1200">
                          <a:effectLst/>
                        </a:rPr>
                        <a:t>3682</a:t>
                      </a:r>
                      <a:endParaRPr lang="ru-RU" sz="1100">
                        <a:effectLst/>
                        <a:latin typeface="Calibri" panose="020F0502020204030204" pitchFamily="34" charset="0"/>
                      </a:endParaRPr>
                    </a:p>
                  </a:txBody>
                  <a:tcPr marL="68580" marR="68580" marT="0" marB="0"/>
                </a:tc>
                <a:tc hMerge="1">
                  <a:txBody>
                    <a:bodyPr/>
                    <a:lstStyle/>
                    <a:p>
                      <a:endParaRPr lang="ru-RU"/>
                    </a:p>
                  </a:txBody>
                  <a:tcPr/>
                </a:tc>
                <a:tc hMerge="1">
                  <a:txBody>
                    <a:bodyPr/>
                    <a:lstStyle/>
                    <a:p>
                      <a:endParaRPr lang="ru-RU"/>
                    </a:p>
                  </a:txBody>
                  <a:tcPr/>
                </a:tc>
                <a:tc>
                  <a:txBody>
                    <a:bodyPr/>
                    <a:lstStyle/>
                    <a:p>
                      <a:pPr algn="ctr">
                        <a:lnSpc>
                          <a:spcPct val="90000"/>
                        </a:lnSpc>
                      </a:pPr>
                      <a:r>
                        <a:rPr lang="en-US" sz="1200">
                          <a:effectLst/>
                        </a:rPr>
                        <a:t>3673</a:t>
                      </a:r>
                      <a:endParaRPr lang="ru-RU" sz="1100">
                        <a:effectLst/>
                        <a:latin typeface="Calibri" panose="020F0502020204030204" pitchFamily="34" charset="0"/>
                      </a:endParaRPr>
                    </a:p>
                  </a:txBody>
                  <a:tcPr marL="68580" marR="68580" marT="0" marB="0"/>
                </a:tc>
                <a:tc>
                  <a:txBody>
                    <a:bodyPr/>
                    <a:lstStyle/>
                    <a:p>
                      <a:pPr algn="ctr">
                        <a:lnSpc>
                          <a:spcPct val="90000"/>
                        </a:lnSpc>
                      </a:pPr>
                      <a:r>
                        <a:rPr lang="en-US" sz="1200">
                          <a:effectLst/>
                        </a:rPr>
                        <a:t>3630</a:t>
                      </a:r>
                      <a:endParaRPr lang="ru-RU" sz="1100">
                        <a:effectLst/>
                        <a:latin typeface="Calibri" panose="020F0502020204030204" pitchFamily="34" charset="0"/>
                      </a:endParaRPr>
                    </a:p>
                  </a:txBody>
                  <a:tcPr marL="68580" marR="68580" marT="0" marB="0"/>
                </a:tc>
                <a:tc>
                  <a:txBody>
                    <a:bodyPr/>
                    <a:lstStyle/>
                    <a:p>
                      <a:pPr algn="ctr">
                        <a:lnSpc>
                          <a:spcPct val="90000"/>
                        </a:lnSpc>
                      </a:pPr>
                      <a:r>
                        <a:rPr lang="en-US" sz="1200">
                          <a:effectLst/>
                        </a:rPr>
                        <a:t>3130</a:t>
                      </a:r>
                      <a:endParaRPr lang="ru-RU" sz="1100">
                        <a:effectLst/>
                        <a:latin typeface="Calibri" panose="020F0502020204030204" pitchFamily="34" charset="0"/>
                      </a:endParaRPr>
                    </a:p>
                  </a:txBody>
                  <a:tcPr marL="68580" marR="68580" marT="0" marB="0"/>
                </a:tc>
                <a:tc>
                  <a:txBody>
                    <a:bodyPr/>
                    <a:lstStyle/>
                    <a:p>
                      <a:pPr algn="ctr">
                        <a:lnSpc>
                          <a:spcPct val="90000"/>
                        </a:lnSpc>
                      </a:pPr>
                      <a:r>
                        <a:rPr lang="en-US" sz="1200">
                          <a:effectLst/>
                        </a:rPr>
                        <a:t>3132</a:t>
                      </a:r>
                      <a:endParaRPr lang="ru-RU" sz="1100">
                        <a:effectLst/>
                        <a:latin typeface="Calibri" panose="020F0502020204030204" pitchFamily="34" charset="0"/>
                      </a:endParaRPr>
                    </a:p>
                  </a:txBody>
                  <a:tcPr marL="68580" marR="68580" marT="0" marB="0"/>
                </a:tc>
              </a:tr>
              <a:tr h="189045">
                <a:tc>
                  <a:txBody>
                    <a:bodyPr/>
                    <a:lstStyle/>
                    <a:p>
                      <a:pPr>
                        <a:lnSpc>
                          <a:spcPct val="90000"/>
                        </a:lnSpc>
                        <a:spcAft>
                          <a:spcPts val="0"/>
                        </a:spcAft>
                      </a:pPr>
                      <a:r>
                        <a:rPr lang="en-US" sz="1200">
                          <a:effectLst/>
                        </a:rPr>
                        <a:t>LR chi2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90000"/>
                        </a:lnSpc>
                      </a:pPr>
                      <a:r>
                        <a:rPr lang="en-US" sz="1200">
                          <a:effectLst/>
                        </a:rPr>
                        <a:t>80***</a:t>
                      </a:r>
                      <a:endParaRPr lang="ru-RU" sz="1100">
                        <a:effectLst/>
                        <a:latin typeface="Calibri" panose="020F0502020204030204" pitchFamily="34" charset="0"/>
                      </a:endParaRPr>
                    </a:p>
                  </a:txBody>
                  <a:tcPr marL="68580" marR="68580" marT="0" marB="0"/>
                </a:tc>
                <a:tc hMerge="1">
                  <a:txBody>
                    <a:bodyPr/>
                    <a:lstStyle/>
                    <a:p>
                      <a:endParaRPr lang="ru-RU"/>
                    </a:p>
                  </a:txBody>
                  <a:tcPr/>
                </a:tc>
                <a:tc hMerge="1">
                  <a:txBody>
                    <a:bodyPr/>
                    <a:lstStyle/>
                    <a:p>
                      <a:endParaRPr lang="ru-RU"/>
                    </a:p>
                  </a:txBody>
                  <a:tcPr/>
                </a:tc>
                <a:tc>
                  <a:txBody>
                    <a:bodyPr/>
                    <a:lstStyle/>
                    <a:p>
                      <a:pPr algn="ctr">
                        <a:lnSpc>
                          <a:spcPct val="90000"/>
                        </a:lnSpc>
                      </a:pPr>
                      <a:r>
                        <a:rPr lang="en-US" sz="1200">
                          <a:effectLst/>
                        </a:rPr>
                        <a:t>111***</a:t>
                      </a:r>
                      <a:endParaRPr lang="ru-RU" sz="1100">
                        <a:effectLst/>
                        <a:latin typeface="Calibri" panose="020F0502020204030204" pitchFamily="34" charset="0"/>
                      </a:endParaRPr>
                    </a:p>
                  </a:txBody>
                  <a:tcPr marL="68580" marR="68580" marT="0" marB="0"/>
                </a:tc>
                <a:tc>
                  <a:txBody>
                    <a:bodyPr/>
                    <a:lstStyle/>
                    <a:p>
                      <a:pPr algn="ctr">
                        <a:lnSpc>
                          <a:spcPct val="90000"/>
                        </a:lnSpc>
                      </a:pPr>
                      <a:r>
                        <a:rPr lang="en-US" sz="1200" dirty="0">
                          <a:effectLst/>
                        </a:rPr>
                        <a:t>126***</a:t>
                      </a:r>
                      <a:endParaRPr lang="ru-RU" sz="1100" dirty="0">
                        <a:effectLst/>
                        <a:latin typeface="Calibri" panose="020F0502020204030204" pitchFamily="34" charset="0"/>
                      </a:endParaRPr>
                    </a:p>
                  </a:txBody>
                  <a:tcPr marL="68580" marR="68580" marT="0" marB="0"/>
                </a:tc>
                <a:tc>
                  <a:txBody>
                    <a:bodyPr/>
                    <a:lstStyle/>
                    <a:p>
                      <a:pPr algn="ctr">
                        <a:lnSpc>
                          <a:spcPct val="90000"/>
                        </a:lnSpc>
                      </a:pPr>
                      <a:r>
                        <a:rPr lang="en-US" sz="1200">
                          <a:effectLst/>
                        </a:rPr>
                        <a:t>139***</a:t>
                      </a:r>
                      <a:endParaRPr lang="ru-RU" sz="1100">
                        <a:effectLst/>
                        <a:latin typeface="Calibri" panose="020F0502020204030204" pitchFamily="34" charset="0"/>
                      </a:endParaRPr>
                    </a:p>
                  </a:txBody>
                  <a:tcPr marL="68580" marR="68580" marT="0" marB="0"/>
                </a:tc>
                <a:tc>
                  <a:txBody>
                    <a:bodyPr/>
                    <a:lstStyle/>
                    <a:p>
                      <a:pPr algn="ctr">
                        <a:lnSpc>
                          <a:spcPct val="90000"/>
                        </a:lnSpc>
                      </a:pPr>
                      <a:r>
                        <a:rPr lang="en-US" sz="1200">
                          <a:effectLst/>
                        </a:rPr>
                        <a:t>142***</a:t>
                      </a:r>
                      <a:endParaRPr lang="ru-RU" sz="1100">
                        <a:effectLst/>
                        <a:latin typeface="Calibri" panose="020F0502020204030204" pitchFamily="34" charset="0"/>
                      </a:endParaRPr>
                    </a:p>
                  </a:txBody>
                  <a:tcPr marL="68580" marR="68580" marT="0" marB="0"/>
                </a:tc>
              </a:tr>
              <a:tr h="364174">
                <a:tc>
                  <a:txBody>
                    <a:bodyPr/>
                    <a:lstStyle/>
                    <a:p>
                      <a:pPr>
                        <a:lnSpc>
                          <a:spcPct val="90000"/>
                        </a:lnSpc>
                        <a:spcAft>
                          <a:spcPts val="0"/>
                        </a:spcAft>
                      </a:pPr>
                      <a:r>
                        <a:rPr lang="en-US" sz="1200">
                          <a:effectLst/>
                        </a:rPr>
                        <a:t>Pseudo R2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90000"/>
                        </a:lnSpc>
                      </a:pPr>
                      <a:r>
                        <a:rPr lang="en-US" sz="1200">
                          <a:effectLst/>
                        </a:rPr>
                        <a:t>0.016</a:t>
                      </a:r>
                      <a:endParaRPr lang="ru-RU" sz="1100">
                        <a:effectLst/>
                        <a:latin typeface="Calibri" panose="020F0502020204030204" pitchFamily="34" charset="0"/>
                      </a:endParaRPr>
                    </a:p>
                  </a:txBody>
                  <a:tcPr marL="68580" marR="68580" marT="0" marB="0"/>
                </a:tc>
                <a:tc hMerge="1">
                  <a:txBody>
                    <a:bodyPr/>
                    <a:lstStyle/>
                    <a:p>
                      <a:endParaRPr lang="ru-RU"/>
                    </a:p>
                  </a:txBody>
                  <a:tcPr/>
                </a:tc>
                <a:tc hMerge="1">
                  <a:txBody>
                    <a:bodyPr/>
                    <a:lstStyle/>
                    <a:p>
                      <a:endParaRPr lang="ru-RU"/>
                    </a:p>
                  </a:txBody>
                  <a:tcPr/>
                </a:tc>
                <a:tc>
                  <a:txBody>
                    <a:bodyPr/>
                    <a:lstStyle/>
                    <a:p>
                      <a:pPr algn="ctr">
                        <a:lnSpc>
                          <a:spcPct val="90000"/>
                        </a:lnSpc>
                      </a:pPr>
                      <a:r>
                        <a:rPr lang="en-US" sz="1200">
                          <a:effectLst/>
                        </a:rPr>
                        <a:t>0.023</a:t>
                      </a:r>
                      <a:endParaRPr lang="ru-RU" sz="1100">
                        <a:effectLst/>
                        <a:latin typeface="Calibri" panose="020F0502020204030204" pitchFamily="34" charset="0"/>
                      </a:endParaRPr>
                    </a:p>
                  </a:txBody>
                  <a:tcPr marL="68580" marR="68580" marT="0" marB="0"/>
                </a:tc>
                <a:tc>
                  <a:txBody>
                    <a:bodyPr/>
                    <a:lstStyle/>
                    <a:p>
                      <a:pPr algn="ctr">
                        <a:lnSpc>
                          <a:spcPct val="90000"/>
                        </a:lnSpc>
                      </a:pPr>
                      <a:r>
                        <a:rPr lang="en-US" sz="1200">
                          <a:effectLst/>
                        </a:rPr>
                        <a:t>0.026</a:t>
                      </a:r>
                      <a:endParaRPr lang="ru-RU" sz="1100">
                        <a:effectLst/>
                        <a:latin typeface="Calibri" panose="020F0502020204030204" pitchFamily="34" charset="0"/>
                      </a:endParaRPr>
                    </a:p>
                  </a:txBody>
                  <a:tcPr marL="68580" marR="68580" marT="0" marB="0"/>
                </a:tc>
                <a:tc>
                  <a:txBody>
                    <a:bodyPr/>
                    <a:lstStyle/>
                    <a:p>
                      <a:pPr algn="ctr">
                        <a:lnSpc>
                          <a:spcPct val="90000"/>
                        </a:lnSpc>
                      </a:pPr>
                      <a:r>
                        <a:rPr lang="en-US" sz="1200">
                          <a:effectLst/>
                        </a:rPr>
                        <a:t>0.033</a:t>
                      </a:r>
                      <a:endParaRPr lang="ru-RU" sz="1100">
                        <a:effectLst/>
                        <a:latin typeface="Calibri" panose="020F0502020204030204" pitchFamily="34" charset="0"/>
                      </a:endParaRPr>
                    </a:p>
                  </a:txBody>
                  <a:tcPr marL="68580" marR="68580" marT="0" marB="0"/>
                </a:tc>
                <a:tc>
                  <a:txBody>
                    <a:bodyPr/>
                    <a:lstStyle/>
                    <a:p>
                      <a:pPr algn="ctr">
                        <a:lnSpc>
                          <a:spcPct val="90000"/>
                        </a:lnSpc>
                      </a:pPr>
                      <a:r>
                        <a:rPr lang="en-US" sz="1200" dirty="0">
                          <a:effectLst/>
                        </a:rPr>
                        <a:t>0.034</a:t>
                      </a:r>
                      <a:endParaRPr lang="ru-RU" sz="1100" dirty="0">
                        <a:effectLst/>
                        <a:latin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219054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a:solidFill>
                  <a:schemeClr val="bg1"/>
                </a:solidFill>
              </a:rPr>
              <a:t>6</a:t>
            </a:r>
            <a:endParaRPr lang="ru-RU" sz="800" dirty="0">
              <a:solidFill>
                <a:schemeClr val="bg1"/>
              </a:solidFill>
            </a:endParaRPr>
          </a:p>
        </p:txBody>
      </p:sp>
      <p:sp>
        <p:nvSpPr>
          <p:cNvPr id="14339" name="Title 1"/>
          <p:cNvSpPr txBox="1">
            <a:spLocks/>
          </p:cNvSpPr>
          <p:nvPr/>
        </p:nvSpPr>
        <p:spPr bwMode="auto">
          <a:xfrm>
            <a:off x="1428750" y="635000"/>
            <a:ext cx="6776357" cy="412750"/>
          </a:xfrm>
          <a:prstGeom prst="rect">
            <a:avLst/>
          </a:prstGeom>
          <a:noFill/>
          <a:ln w="9525">
            <a:noFill/>
            <a:miter lim="800000"/>
            <a:headEnd/>
            <a:tailEnd/>
          </a:ln>
        </p:spPr>
        <p:txBody>
          <a:bodyPr anchor="ctr"/>
          <a:lstStyle/>
          <a:p>
            <a:r>
              <a:rPr lang="en-US" sz="2800" dirty="0" smtClean="0">
                <a:solidFill>
                  <a:schemeClr val="bg1"/>
                </a:solidFill>
                <a:latin typeface="Myriad Pro"/>
              </a:rPr>
              <a:t>Empirical results-1 (from </a:t>
            </a:r>
            <a:r>
              <a:rPr lang="en-US" sz="2800" dirty="0" err="1" smtClean="0">
                <a:solidFill>
                  <a:schemeClr val="bg1"/>
                </a:solidFill>
                <a:latin typeface="Myriad Pro"/>
              </a:rPr>
              <a:t>probit</a:t>
            </a:r>
            <a:r>
              <a:rPr lang="en-US" sz="2800" dirty="0" smtClean="0">
                <a:solidFill>
                  <a:schemeClr val="bg1"/>
                </a:solidFill>
                <a:latin typeface="Myriad Pro"/>
              </a:rPr>
              <a:t> regression) </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55588" y="1228228"/>
            <a:ext cx="8488362" cy="4524315"/>
          </a:xfrm>
          <a:prstGeom prst="rect">
            <a:avLst/>
          </a:prstGeom>
          <a:noFill/>
          <a:ln w="9525">
            <a:noFill/>
            <a:miter lim="800000"/>
            <a:headEnd/>
            <a:tailEnd/>
          </a:ln>
        </p:spPr>
        <p:txBody>
          <a:bodyPr wrap="square">
            <a:spAutoFit/>
          </a:bodyPr>
          <a:lstStyle/>
          <a:p>
            <a:pPr lvl="0"/>
            <a:r>
              <a:rPr lang="en-US" u="sng" dirty="0" smtClean="0">
                <a:solidFill>
                  <a:srgbClr val="003F82"/>
                </a:solidFill>
                <a:latin typeface="+mn-lt"/>
              </a:rPr>
              <a:t>On the main hypotheses: </a:t>
            </a:r>
          </a:p>
          <a:p>
            <a:pPr marL="285750" lvl="0" indent="-285750">
              <a:buFont typeface="Arial" panose="020B0604020202020204" pitchFamily="34" charset="0"/>
              <a:buChar char="•"/>
            </a:pPr>
            <a:r>
              <a:rPr lang="en-US" dirty="0" smtClean="0">
                <a:solidFill>
                  <a:srgbClr val="003F82"/>
                </a:solidFill>
                <a:latin typeface="+mn-lt"/>
              </a:rPr>
              <a:t>Decisions of the judges on first appointment </a:t>
            </a:r>
            <a:r>
              <a:rPr lang="en-US" u="sng" dirty="0" smtClean="0">
                <a:solidFill>
                  <a:srgbClr val="003F82"/>
                </a:solidFill>
                <a:latin typeface="+mn-lt"/>
              </a:rPr>
              <a:t>do not differ </a:t>
            </a:r>
            <a:r>
              <a:rPr lang="en-US" dirty="0" smtClean="0">
                <a:solidFill>
                  <a:srgbClr val="003F82"/>
                </a:solidFill>
                <a:latin typeface="+mn-lt"/>
              </a:rPr>
              <a:t>from those of tenured judges</a:t>
            </a:r>
          </a:p>
          <a:p>
            <a:pPr marL="285750" lvl="0" indent="-285750">
              <a:buFont typeface="Arial" panose="020B0604020202020204" pitchFamily="34" charset="0"/>
              <a:buChar char="•"/>
            </a:pPr>
            <a:r>
              <a:rPr lang="en-US" dirty="0" smtClean="0">
                <a:solidFill>
                  <a:srgbClr val="003F82"/>
                </a:solidFill>
                <a:latin typeface="+mn-lt"/>
              </a:rPr>
              <a:t>Institutional quality </a:t>
            </a:r>
            <a:r>
              <a:rPr lang="en-US" u="sng" dirty="0" smtClean="0">
                <a:solidFill>
                  <a:srgbClr val="003F82"/>
                </a:solidFill>
                <a:latin typeface="+mn-lt"/>
              </a:rPr>
              <a:t>does not influence </a:t>
            </a:r>
            <a:r>
              <a:rPr lang="en-US" dirty="0" smtClean="0">
                <a:solidFill>
                  <a:srgbClr val="003F82"/>
                </a:solidFill>
                <a:latin typeface="+mn-lt"/>
              </a:rPr>
              <a:t>the probability of annulment </a:t>
            </a:r>
          </a:p>
          <a:p>
            <a:pPr marL="285750" lvl="0" indent="-285750" algn="just">
              <a:buFont typeface="Arial" panose="020B0604020202020204" pitchFamily="34" charset="0"/>
              <a:buChar char="•"/>
            </a:pPr>
            <a:r>
              <a:rPr lang="en-US" dirty="0" smtClean="0">
                <a:solidFill>
                  <a:srgbClr val="003F82"/>
                </a:solidFill>
                <a:latin typeface="+mn-lt"/>
              </a:rPr>
              <a:t>Judges with economic education annul infringement decisions </a:t>
            </a:r>
            <a:r>
              <a:rPr lang="en-US" u="sng" dirty="0" smtClean="0">
                <a:solidFill>
                  <a:srgbClr val="003F82"/>
                </a:solidFill>
                <a:latin typeface="+mn-lt"/>
              </a:rPr>
              <a:t>more often</a:t>
            </a:r>
          </a:p>
          <a:p>
            <a:pPr marL="285750" indent="-285750" algn="just">
              <a:buFont typeface="Arial" panose="020B0604020202020204" pitchFamily="34" charset="0"/>
              <a:buChar char="•"/>
            </a:pPr>
            <a:r>
              <a:rPr lang="en-US" dirty="0">
                <a:solidFill>
                  <a:srgbClr val="003F82"/>
                </a:solidFill>
                <a:latin typeface="+mn-lt"/>
              </a:rPr>
              <a:t>J</a:t>
            </a:r>
            <a:r>
              <a:rPr lang="en-US" dirty="0" smtClean="0">
                <a:solidFill>
                  <a:srgbClr val="003F82"/>
                </a:solidFill>
                <a:latin typeface="+mn-lt"/>
              </a:rPr>
              <a:t>udges with </a:t>
            </a:r>
            <a:r>
              <a:rPr lang="en-US" dirty="0" smtClean="0">
                <a:solidFill>
                  <a:srgbClr val="003F82"/>
                </a:solidFill>
                <a:latin typeface="+mn-lt"/>
              </a:rPr>
              <a:t>post-socialist </a:t>
            </a:r>
            <a:r>
              <a:rPr lang="en-US" dirty="0" smtClean="0">
                <a:solidFill>
                  <a:srgbClr val="003F82"/>
                </a:solidFill>
                <a:latin typeface="+mn-lt"/>
              </a:rPr>
              <a:t>education </a:t>
            </a:r>
            <a:r>
              <a:rPr lang="en-US" dirty="0">
                <a:solidFill>
                  <a:srgbClr val="003F82"/>
                </a:solidFill>
                <a:latin typeface="+mn-lt"/>
              </a:rPr>
              <a:t>annul infringement decisions </a:t>
            </a:r>
            <a:r>
              <a:rPr lang="en-US" u="sng" dirty="0">
                <a:solidFill>
                  <a:srgbClr val="003F82"/>
                </a:solidFill>
                <a:latin typeface="+mn-lt"/>
              </a:rPr>
              <a:t>more often</a:t>
            </a:r>
          </a:p>
          <a:p>
            <a:pPr marL="285750" lvl="0" indent="-285750" algn="just">
              <a:buFont typeface="Arial" panose="020B0604020202020204" pitchFamily="34" charset="0"/>
              <a:buChar char="•"/>
            </a:pPr>
            <a:r>
              <a:rPr lang="en-US" dirty="0" smtClean="0">
                <a:solidFill>
                  <a:srgbClr val="003F82"/>
                </a:solidFill>
                <a:latin typeface="+mn-lt"/>
              </a:rPr>
              <a:t>The higher the experience of judge in resolving antitrust cases </a:t>
            </a:r>
            <a:r>
              <a:rPr lang="en-US" u="sng" dirty="0" smtClean="0">
                <a:solidFill>
                  <a:srgbClr val="003F82"/>
                </a:solidFill>
                <a:latin typeface="+mn-lt"/>
              </a:rPr>
              <a:t>the higher the probability of annulment </a:t>
            </a:r>
            <a:r>
              <a:rPr lang="en-US" dirty="0" smtClean="0">
                <a:solidFill>
                  <a:srgbClr val="003F82"/>
                </a:solidFill>
                <a:latin typeface="+mn-lt"/>
              </a:rPr>
              <a:t>of infringement decision. General experience (either measured) does not provide that impact</a:t>
            </a:r>
          </a:p>
          <a:p>
            <a:pPr lvl="0" algn="just"/>
            <a:endParaRPr lang="en-US" u="sng" dirty="0">
              <a:solidFill>
                <a:srgbClr val="003F82"/>
              </a:solidFill>
              <a:latin typeface="+mn-lt"/>
            </a:endParaRPr>
          </a:p>
          <a:p>
            <a:pPr lvl="0" algn="just"/>
            <a:r>
              <a:rPr lang="en-US" u="sng" dirty="0" smtClean="0">
                <a:solidFill>
                  <a:srgbClr val="003F82"/>
                </a:solidFill>
                <a:latin typeface="+mn-lt"/>
              </a:rPr>
              <a:t>Other interesting results: </a:t>
            </a:r>
          </a:p>
          <a:p>
            <a:pPr marL="285750" lvl="0" indent="-285750" algn="just">
              <a:buFont typeface="Arial" panose="020B0604020202020204" pitchFamily="34" charset="0"/>
              <a:buChar char="•"/>
            </a:pPr>
            <a:r>
              <a:rPr lang="en-US" dirty="0" smtClean="0">
                <a:solidFill>
                  <a:srgbClr val="003F82"/>
                </a:solidFill>
                <a:latin typeface="+mn-lt"/>
              </a:rPr>
              <a:t>Women judges </a:t>
            </a:r>
            <a:r>
              <a:rPr lang="en-US" u="sng" dirty="0" smtClean="0">
                <a:solidFill>
                  <a:srgbClr val="003F82"/>
                </a:solidFill>
                <a:latin typeface="+mn-lt"/>
              </a:rPr>
              <a:t>confirm</a:t>
            </a:r>
            <a:r>
              <a:rPr lang="en-US" dirty="0" smtClean="0">
                <a:solidFill>
                  <a:srgbClr val="003F82"/>
                </a:solidFill>
                <a:latin typeface="+mn-lt"/>
              </a:rPr>
              <a:t> the decisions of competition authorities </a:t>
            </a:r>
            <a:r>
              <a:rPr lang="en-US" u="sng" dirty="0" smtClean="0">
                <a:solidFill>
                  <a:srgbClr val="003F82"/>
                </a:solidFill>
                <a:latin typeface="+mn-lt"/>
              </a:rPr>
              <a:t>more often</a:t>
            </a:r>
          </a:p>
          <a:p>
            <a:pPr marL="285750" lvl="0" indent="-285750" algn="just">
              <a:buFont typeface="Arial" panose="020B0604020202020204" pitchFamily="34" charset="0"/>
              <a:buChar char="•"/>
            </a:pPr>
            <a:r>
              <a:rPr lang="en-US" dirty="0" smtClean="0">
                <a:solidFill>
                  <a:srgbClr val="003F82"/>
                </a:solidFill>
                <a:latin typeface="+mn-lt"/>
              </a:rPr>
              <a:t>Case complexity </a:t>
            </a:r>
            <a:r>
              <a:rPr lang="en-US" u="sng" dirty="0" smtClean="0">
                <a:solidFill>
                  <a:srgbClr val="003F82"/>
                </a:solidFill>
                <a:latin typeface="+mn-lt"/>
              </a:rPr>
              <a:t>increases </a:t>
            </a:r>
            <a:r>
              <a:rPr lang="en-US" dirty="0" smtClean="0">
                <a:solidFill>
                  <a:srgbClr val="003F82"/>
                </a:solidFill>
                <a:latin typeface="+mn-lt"/>
              </a:rPr>
              <a:t>the probability of infringement decision annulment </a:t>
            </a:r>
          </a:p>
          <a:p>
            <a:pPr marL="285750" indent="-285750" algn="just">
              <a:buFont typeface="Arial" panose="020B0604020202020204" pitchFamily="34" charset="0"/>
              <a:buChar char="•"/>
            </a:pPr>
            <a:r>
              <a:rPr lang="en-US" dirty="0">
                <a:solidFill>
                  <a:srgbClr val="003F82"/>
                </a:solidFill>
                <a:latin typeface="+mn-lt"/>
              </a:rPr>
              <a:t>Experience of competition authorities </a:t>
            </a:r>
            <a:r>
              <a:rPr lang="en-US" u="sng" dirty="0">
                <a:solidFill>
                  <a:srgbClr val="003F82"/>
                </a:solidFill>
                <a:latin typeface="+mn-lt"/>
              </a:rPr>
              <a:t>decreases</a:t>
            </a:r>
            <a:r>
              <a:rPr lang="en-US" dirty="0">
                <a:solidFill>
                  <a:srgbClr val="003F82"/>
                </a:solidFill>
                <a:latin typeface="+mn-lt"/>
              </a:rPr>
              <a:t> the probability of annulment </a:t>
            </a:r>
            <a:endParaRPr lang="en-US" dirty="0" smtClean="0">
              <a:solidFill>
                <a:srgbClr val="003F82"/>
              </a:solidFill>
              <a:latin typeface="+mn-lt"/>
            </a:endParaRPr>
          </a:p>
          <a:p>
            <a:pPr marL="285750" lvl="0" indent="-285750" algn="just">
              <a:buFont typeface="Arial" panose="020B0604020202020204" pitchFamily="34" charset="0"/>
              <a:buChar char="•"/>
            </a:pPr>
            <a:r>
              <a:rPr lang="en-US" dirty="0" smtClean="0">
                <a:solidFill>
                  <a:srgbClr val="003F82"/>
                </a:solidFill>
                <a:latin typeface="+mn-lt"/>
              </a:rPr>
              <a:t>Larger share of industry in GDP </a:t>
            </a:r>
            <a:r>
              <a:rPr lang="en-US" u="sng" dirty="0" smtClean="0">
                <a:solidFill>
                  <a:srgbClr val="003F82"/>
                </a:solidFill>
                <a:latin typeface="+mn-lt"/>
              </a:rPr>
              <a:t>increases </a:t>
            </a:r>
            <a:r>
              <a:rPr lang="en-US" dirty="0" smtClean="0">
                <a:solidFill>
                  <a:srgbClr val="003F82"/>
                </a:solidFill>
                <a:latin typeface="+mn-lt"/>
              </a:rPr>
              <a:t>the probability of infringement decision annulment</a:t>
            </a:r>
            <a:endParaRPr lang="en-US" u="sng" dirty="0" smtClean="0">
              <a:solidFill>
                <a:srgbClr val="003F82"/>
              </a:solidFill>
              <a:latin typeface="+mn-lt"/>
            </a:endParaRPr>
          </a:p>
        </p:txBody>
      </p:sp>
    </p:spTree>
    <p:extLst>
      <p:ext uri="{BB962C8B-B14F-4D97-AF65-F5344CB8AC3E}">
        <p14:creationId xmlns:p14="http://schemas.microsoft.com/office/powerpoint/2010/main" val="1145352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a:solidFill>
                  <a:schemeClr val="bg1"/>
                </a:solidFill>
              </a:rPr>
              <a:t>6</a:t>
            </a:r>
            <a:endParaRPr lang="ru-RU" sz="800" dirty="0">
              <a:solidFill>
                <a:schemeClr val="bg1"/>
              </a:solidFill>
            </a:endParaRPr>
          </a:p>
        </p:txBody>
      </p:sp>
      <p:sp>
        <p:nvSpPr>
          <p:cNvPr id="14339" name="Title 1"/>
          <p:cNvSpPr txBox="1">
            <a:spLocks/>
          </p:cNvSpPr>
          <p:nvPr/>
        </p:nvSpPr>
        <p:spPr bwMode="auto">
          <a:xfrm>
            <a:off x="1428750" y="635000"/>
            <a:ext cx="6776357" cy="412750"/>
          </a:xfrm>
          <a:prstGeom prst="rect">
            <a:avLst/>
          </a:prstGeom>
          <a:noFill/>
          <a:ln w="9525">
            <a:noFill/>
            <a:miter lim="800000"/>
            <a:headEnd/>
            <a:tailEnd/>
          </a:ln>
        </p:spPr>
        <p:txBody>
          <a:bodyPr anchor="ctr"/>
          <a:lstStyle/>
          <a:p>
            <a:r>
              <a:rPr lang="en-US" sz="2800" dirty="0" smtClean="0">
                <a:solidFill>
                  <a:schemeClr val="bg1"/>
                </a:solidFill>
                <a:latin typeface="Myriad Pro"/>
              </a:rPr>
              <a:t>Empirical results-2: why does annulment rate decrease?  </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572747" y="1839211"/>
            <a:ext cx="8488362" cy="3748719"/>
          </a:xfrm>
          <a:prstGeom prst="rect">
            <a:avLst/>
          </a:prstGeom>
          <a:noFill/>
          <a:ln w="9525">
            <a:noFill/>
            <a:miter lim="800000"/>
            <a:headEnd/>
            <a:tailEnd/>
          </a:ln>
        </p:spPr>
        <p:txBody>
          <a:bodyPr wrap="square">
            <a:spAutoFit/>
          </a:bodyPr>
          <a:lstStyle/>
          <a:p>
            <a:pPr lvl="0">
              <a:lnSpc>
                <a:spcPct val="120000"/>
              </a:lnSpc>
            </a:pPr>
            <a:r>
              <a:rPr lang="en-US" dirty="0" smtClean="0">
                <a:solidFill>
                  <a:srgbClr val="003F82"/>
                </a:solidFill>
                <a:latin typeface="+mn-lt"/>
              </a:rPr>
              <a:t>In the baseline regression years are significant…</a:t>
            </a:r>
          </a:p>
          <a:p>
            <a:pPr lvl="0">
              <a:lnSpc>
                <a:spcPct val="120000"/>
              </a:lnSpc>
            </a:pPr>
            <a:r>
              <a:rPr lang="en-US" dirty="0" smtClean="0">
                <a:solidFill>
                  <a:srgbClr val="003F82"/>
                </a:solidFill>
                <a:latin typeface="+mn-lt"/>
              </a:rPr>
              <a:t>They become insignificant when we take into account: </a:t>
            </a:r>
          </a:p>
          <a:p>
            <a:pPr marL="285750" lvl="0" indent="-285750">
              <a:lnSpc>
                <a:spcPct val="120000"/>
              </a:lnSpc>
              <a:buFont typeface="Arial" panose="020B0604020202020204" pitchFamily="34" charset="0"/>
              <a:buChar char="•"/>
            </a:pPr>
            <a:r>
              <a:rPr lang="en-US" dirty="0" smtClean="0">
                <a:solidFill>
                  <a:srgbClr val="003F82"/>
                </a:solidFill>
                <a:latin typeface="+mn-lt"/>
              </a:rPr>
              <a:t>Increasing  experience of competition authorities (from 5 cases being presented before judge in 2008 to 72 cases in 2012 cumulative for regional subdivision of competition authority)</a:t>
            </a:r>
          </a:p>
          <a:p>
            <a:pPr marL="285750" lvl="0" indent="-285750">
              <a:lnSpc>
                <a:spcPct val="120000"/>
              </a:lnSpc>
              <a:buFont typeface="Arial" panose="020B0604020202020204" pitchFamily="34" charset="0"/>
              <a:buChar char="•"/>
            </a:pPr>
            <a:r>
              <a:rPr lang="en-US" dirty="0" smtClean="0">
                <a:solidFill>
                  <a:srgbClr val="003F82"/>
                </a:solidFill>
                <a:latin typeface="+mn-lt"/>
              </a:rPr>
              <a:t>This effect overweighs the effects </a:t>
            </a:r>
          </a:p>
          <a:p>
            <a:pPr marL="742950" lvl="1" indent="-285750">
              <a:lnSpc>
                <a:spcPct val="120000"/>
              </a:lnSpc>
              <a:buFont typeface="Arial" panose="020B0604020202020204" pitchFamily="34" charset="0"/>
              <a:buChar char="•"/>
            </a:pPr>
            <a:r>
              <a:rPr lang="en-US" dirty="0" smtClean="0">
                <a:solidFill>
                  <a:srgbClr val="003F82"/>
                </a:solidFill>
                <a:latin typeface="+mn-lt"/>
              </a:rPr>
              <a:t>of increasing experience of the judges (from 11 to 64 cases decided in average before particular case) </a:t>
            </a:r>
          </a:p>
          <a:p>
            <a:pPr marL="742950" lvl="1" indent="-285750">
              <a:lnSpc>
                <a:spcPct val="120000"/>
              </a:lnSpc>
              <a:buFont typeface="Arial" panose="020B0604020202020204" pitchFamily="34" charset="0"/>
              <a:buChar char="•"/>
            </a:pPr>
            <a:r>
              <a:rPr lang="en-US" dirty="0" smtClean="0">
                <a:solidFill>
                  <a:srgbClr val="003F82"/>
                </a:solidFill>
                <a:latin typeface="+mn-lt"/>
              </a:rPr>
              <a:t>of increasing amounts of fine (from 1,1 </a:t>
            </a:r>
            <a:r>
              <a:rPr lang="en-US" dirty="0" err="1" smtClean="0">
                <a:solidFill>
                  <a:srgbClr val="003F82"/>
                </a:solidFill>
                <a:latin typeface="+mn-lt"/>
              </a:rPr>
              <a:t>mln</a:t>
            </a:r>
            <a:r>
              <a:rPr lang="en-US" dirty="0" smtClean="0">
                <a:solidFill>
                  <a:srgbClr val="003F82"/>
                </a:solidFill>
                <a:latin typeface="+mn-lt"/>
              </a:rPr>
              <a:t> RUR to 2.5 </a:t>
            </a:r>
            <a:r>
              <a:rPr lang="en-US" dirty="0" err="1" smtClean="0">
                <a:solidFill>
                  <a:srgbClr val="003F82"/>
                </a:solidFill>
                <a:latin typeface="+mn-lt"/>
              </a:rPr>
              <a:t>mln</a:t>
            </a:r>
            <a:r>
              <a:rPr lang="en-US" dirty="0" smtClean="0">
                <a:solidFill>
                  <a:srgbClr val="003F82"/>
                </a:solidFill>
                <a:latin typeface="+mn-lt"/>
              </a:rPr>
              <a:t> RUR in average)</a:t>
            </a:r>
          </a:p>
          <a:p>
            <a:pPr>
              <a:lnSpc>
                <a:spcPct val="120000"/>
              </a:lnSpc>
            </a:pPr>
            <a:r>
              <a:rPr lang="en-US" dirty="0" smtClean="0">
                <a:solidFill>
                  <a:srgbClr val="003F82"/>
                </a:solidFill>
                <a:latin typeface="+mn-lt"/>
              </a:rPr>
              <a:t>Therefore there is not independent decreasing trend in annulment rates…</a:t>
            </a:r>
          </a:p>
          <a:p>
            <a:pPr marL="285750" lvl="0" indent="-285750">
              <a:lnSpc>
                <a:spcPct val="120000"/>
              </a:lnSpc>
              <a:buFont typeface="Arial" panose="020B0604020202020204" pitchFamily="34" charset="0"/>
              <a:buChar char="•"/>
            </a:pPr>
            <a:endParaRPr lang="en-US" dirty="0" smtClean="0">
              <a:solidFill>
                <a:srgbClr val="003F82"/>
              </a:solidFill>
              <a:latin typeface="+mn-lt"/>
            </a:endParaRPr>
          </a:p>
        </p:txBody>
      </p:sp>
    </p:spTree>
    <p:extLst>
      <p:ext uri="{BB962C8B-B14F-4D97-AF65-F5344CB8AC3E}">
        <p14:creationId xmlns:p14="http://schemas.microsoft.com/office/powerpoint/2010/main" val="4173758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a:solidFill>
                  <a:schemeClr val="bg1"/>
                </a:solidFill>
              </a:rPr>
              <a:t>6</a:t>
            </a:r>
            <a:endParaRPr lang="ru-RU" sz="800" dirty="0">
              <a:solidFill>
                <a:schemeClr val="bg1"/>
              </a:solidFill>
            </a:endParaRPr>
          </a:p>
        </p:txBody>
      </p:sp>
      <p:sp>
        <p:nvSpPr>
          <p:cNvPr id="14339" name="Title 1"/>
          <p:cNvSpPr txBox="1">
            <a:spLocks/>
          </p:cNvSpPr>
          <p:nvPr/>
        </p:nvSpPr>
        <p:spPr bwMode="auto">
          <a:xfrm>
            <a:off x="1428750" y="635000"/>
            <a:ext cx="6776357" cy="412750"/>
          </a:xfrm>
          <a:prstGeom prst="rect">
            <a:avLst/>
          </a:prstGeom>
          <a:noFill/>
          <a:ln w="9525">
            <a:noFill/>
            <a:miter lim="800000"/>
            <a:headEnd/>
            <a:tailEnd/>
          </a:ln>
        </p:spPr>
        <p:txBody>
          <a:bodyPr anchor="ctr"/>
          <a:lstStyle/>
          <a:p>
            <a:r>
              <a:rPr lang="en-US" sz="2800" dirty="0" smtClean="0">
                <a:solidFill>
                  <a:schemeClr val="bg1"/>
                </a:solidFill>
                <a:latin typeface="Myriad Pro"/>
              </a:rPr>
              <a:t>Discussions and implications </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408214" y="1411634"/>
            <a:ext cx="8464853" cy="4308872"/>
          </a:xfrm>
          <a:prstGeom prst="rect">
            <a:avLst/>
          </a:prstGeom>
          <a:noFill/>
          <a:ln w="9525">
            <a:noFill/>
            <a:miter lim="800000"/>
            <a:headEnd/>
            <a:tailEnd/>
          </a:ln>
        </p:spPr>
        <p:txBody>
          <a:bodyPr wrap="square">
            <a:spAutoFit/>
          </a:bodyPr>
          <a:lstStyle/>
          <a:p>
            <a:pPr indent="360000">
              <a:spcBef>
                <a:spcPts val="600"/>
              </a:spcBef>
              <a:spcAft>
                <a:spcPts val="600"/>
              </a:spcAft>
            </a:pPr>
            <a:r>
              <a:rPr lang="en-US" dirty="0" smtClean="0">
                <a:solidFill>
                  <a:srgbClr val="003F82"/>
                </a:solidFill>
                <a:latin typeface="Myriad Pro"/>
              </a:rPr>
              <a:t>Not all the hypotheses are confirmed, and even not control variables work in expected direction</a:t>
            </a:r>
          </a:p>
          <a:p>
            <a:pPr indent="360000">
              <a:spcBef>
                <a:spcPts val="600"/>
              </a:spcBef>
              <a:spcAft>
                <a:spcPts val="600"/>
              </a:spcAft>
            </a:pPr>
            <a:r>
              <a:rPr lang="en-US" dirty="0" smtClean="0">
                <a:solidFill>
                  <a:srgbClr val="003F82"/>
                </a:solidFill>
                <a:latin typeface="Myriad Pro"/>
              </a:rPr>
              <a:t>In spite of all that</a:t>
            </a:r>
            <a:r>
              <a:rPr lang="en-US" dirty="0" smtClean="0">
                <a:solidFill>
                  <a:srgbClr val="003F82"/>
                </a:solidFill>
                <a:latin typeface="Myriad Pro"/>
              </a:rPr>
              <a:t>, </a:t>
            </a:r>
            <a:r>
              <a:rPr lang="en-US" dirty="0">
                <a:solidFill>
                  <a:srgbClr val="003F82"/>
                </a:solidFill>
                <a:latin typeface="Myriad Pro"/>
              </a:rPr>
              <a:t>c</a:t>
            </a:r>
            <a:r>
              <a:rPr lang="en-US" dirty="0" smtClean="0">
                <a:solidFill>
                  <a:srgbClr val="003F82"/>
                </a:solidFill>
                <a:latin typeface="Myriad Pro"/>
              </a:rPr>
              <a:t>ontribution </a:t>
            </a:r>
            <a:r>
              <a:rPr lang="en-US" dirty="0" smtClean="0">
                <a:solidFill>
                  <a:srgbClr val="003F82"/>
                </a:solidFill>
                <a:latin typeface="Myriad Pro"/>
              </a:rPr>
              <a:t>of the results to discussion: </a:t>
            </a:r>
          </a:p>
          <a:p>
            <a:pPr marL="285750" indent="-285750">
              <a:spcBef>
                <a:spcPts val="600"/>
              </a:spcBef>
              <a:spcAft>
                <a:spcPts val="600"/>
              </a:spcAft>
              <a:buFont typeface="Arial" panose="020B0604020202020204" pitchFamily="34" charset="0"/>
              <a:buChar char="•"/>
            </a:pPr>
            <a:r>
              <a:rPr lang="en-US" i="1" dirty="0" smtClean="0">
                <a:solidFill>
                  <a:srgbClr val="003F82"/>
                </a:solidFill>
                <a:latin typeface="Myriad Pro"/>
              </a:rPr>
              <a:t>On the comparative analysis of generalist vs specialized judges</a:t>
            </a:r>
            <a:r>
              <a:rPr lang="en-US" dirty="0" smtClean="0">
                <a:solidFill>
                  <a:srgbClr val="003F82"/>
                </a:solidFill>
                <a:latin typeface="Myriad Pro"/>
              </a:rPr>
              <a:t>. As in </a:t>
            </a:r>
            <a:r>
              <a:rPr lang="en-US" dirty="0" err="1" smtClean="0">
                <a:solidFill>
                  <a:srgbClr val="003F82"/>
                </a:solidFill>
                <a:latin typeface="Myriad Pro"/>
              </a:rPr>
              <a:t>Baye</a:t>
            </a:r>
            <a:r>
              <a:rPr lang="en-US" dirty="0" smtClean="0">
                <a:solidFill>
                  <a:srgbClr val="003F82"/>
                </a:solidFill>
                <a:latin typeface="Myriad Pro"/>
              </a:rPr>
              <a:t> and Wright (2011) specialization (which is experience in our specification) matters for the litigation outcome</a:t>
            </a:r>
          </a:p>
          <a:p>
            <a:pPr marL="285750" indent="-285750">
              <a:spcBef>
                <a:spcPts val="600"/>
              </a:spcBef>
              <a:spcAft>
                <a:spcPts val="600"/>
              </a:spcAft>
              <a:buFont typeface="Arial" panose="020B0604020202020204" pitchFamily="34" charset="0"/>
              <a:buChar char="•"/>
            </a:pPr>
            <a:r>
              <a:rPr lang="en-US" i="1" dirty="0" smtClean="0">
                <a:solidFill>
                  <a:srgbClr val="003F82"/>
                </a:solidFill>
                <a:latin typeface="Myriad Pro"/>
              </a:rPr>
              <a:t>On the direction and scale of bias in the decisions of Russian judges. </a:t>
            </a:r>
            <a:r>
              <a:rPr lang="en-US" dirty="0" smtClean="0">
                <a:solidFill>
                  <a:srgbClr val="003F82"/>
                </a:solidFill>
                <a:latin typeface="Myriad Pro"/>
              </a:rPr>
              <a:t>Results supports the conclusions of </a:t>
            </a:r>
            <a:r>
              <a:rPr lang="en-US" dirty="0" err="1" smtClean="0">
                <a:solidFill>
                  <a:srgbClr val="003F82"/>
                </a:solidFill>
                <a:latin typeface="Myriad Pro"/>
              </a:rPr>
              <a:t>Volkov</a:t>
            </a:r>
            <a:r>
              <a:rPr lang="en-US" dirty="0" smtClean="0">
                <a:solidFill>
                  <a:srgbClr val="003F82"/>
                </a:solidFill>
                <a:latin typeface="Myriad Pro"/>
              </a:rPr>
              <a:t> et al (2014) and </a:t>
            </a:r>
            <a:r>
              <a:rPr lang="en-US" dirty="0" err="1" smtClean="0">
                <a:solidFill>
                  <a:srgbClr val="003F82"/>
                </a:solidFill>
                <a:latin typeface="Myriad Pro"/>
              </a:rPr>
              <a:t>Trochev</a:t>
            </a:r>
            <a:r>
              <a:rPr lang="en-US" dirty="0" smtClean="0">
                <a:solidFill>
                  <a:srgbClr val="003F82"/>
                </a:solidFill>
                <a:latin typeface="Myriad Pro"/>
              </a:rPr>
              <a:t> (2012, 2014) on the sharp difference between judges in commercial courts and courts of general </a:t>
            </a:r>
            <a:r>
              <a:rPr lang="en-US" dirty="0" err="1" smtClean="0">
                <a:solidFill>
                  <a:srgbClr val="003F82"/>
                </a:solidFill>
                <a:latin typeface="Myriad Pro"/>
              </a:rPr>
              <a:t>jurisdictiolns</a:t>
            </a:r>
            <a:endParaRPr lang="en-US" dirty="0" smtClean="0">
              <a:solidFill>
                <a:srgbClr val="003F82"/>
              </a:solidFill>
              <a:latin typeface="Myriad Pro"/>
            </a:endParaRPr>
          </a:p>
          <a:p>
            <a:pPr marL="285750" indent="-285750">
              <a:spcBef>
                <a:spcPts val="600"/>
              </a:spcBef>
              <a:spcAft>
                <a:spcPts val="600"/>
              </a:spcAft>
              <a:buFont typeface="Arial" panose="020B0604020202020204" pitchFamily="34" charset="0"/>
              <a:buChar char="•"/>
            </a:pPr>
            <a:r>
              <a:rPr lang="en-US" i="1" dirty="0" smtClean="0">
                <a:solidFill>
                  <a:srgbClr val="003F82"/>
                </a:solidFill>
                <a:latin typeface="Myriad Pro"/>
              </a:rPr>
              <a:t>On the expected outcome of the on-going court reform in Russia. </a:t>
            </a:r>
            <a:r>
              <a:rPr lang="en-US" dirty="0" smtClean="0">
                <a:solidFill>
                  <a:srgbClr val="003F82"/>
                </a:solidFill>
                <a:latin typeface="Myriad Pro"/>
              </a:rPr>
              <a:t>Possible unfavorable outcomes</a:t>
            </a:r>
            <a:r>
              <a:rPr lang="en-US" dirty="0" smtClean="0">
                <a:solidFill>
                  <a:srgbClr val="003F82"/>
                </a:solidFill>
                <a:latin typeface="Myriad Pro"/>
              </a:rPr>
              <a:t> </a:t>
            </a:r>
            <a:r>
              <a:rPr lang="en-US" dirty="0" smtClean="0">
                <a:solidFill>
                  <a:srgbClr val="003F82"/>
                </a:solidFill>
                <a:latin typeface="Myriad Pro"/>
              </a:rPr>
              <a:t>of subordination of commercial courts to</a:t>
            </a:r>
            <a:r>
              <a:rPr lang="ru-RU" dirty="0">
                <a:solidFill>
                  <a:srgbClr val="003F82"/>
                </a:solidFill>
                <a:latin typeface="Myriad Pro"/>
              </a:rPr>
              <a:t> </a:t>
            </a:r>
            <a:r>
              <a:rPr lang="en-US" dirty="0" smtClean="0">
                <a:solidFill>
                  <a:srgbClr val="003F82"/>
                </a:solidFill>
                <a:latin typeface="Myriad Pro"/>
              </a:rPr>
              <a:t>the higher courts of general </a:t>
            </a:r>
            <a:r>
              <a:rPr lang="en-US" dirty="0" smtClean="0">
                <a:solidFill>
                  <a:srgbClr val="003F82"/>
                </a:solidFill>
                <a:latin typeface="Myriad Pro"/>
              </a:rPr>
              <a:t>jurisdiction</a:t>
            </a:r>
            <a:endParaRPr lang="en-US" dirty="0" smtClean="0">
              <a:solidFill>
                <a:srgbClr val="003F82"/>
              </a:solidFill>
              <a:latin typeface="Myriad Pro"/>
            </a:endParaRPr>
          </a:p>
        </p:txBody>
      </p:sp>
    </p:spTree>
    <p:extLst>
      <p:ext uri="{BB962C8B-B14F-4D97-AF65-F5344CB8AC3E}">
        <p14:creationId xmlns:p14="http://schemas.microsoft.com/office/powerpoint/2010/main" val="1536680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a:solidFill>
                  <a:schemeClr val="bg1"/>
                </a:solidFill>
              </a:rPr>
              <a:t>6</a:t>
            </a:r>
            <a:endParaRPr lang="ru-RU" sz="800" dirty="0">
              <a:solidFill>
                <a:schemeClr val="bg1"/>
              </a:solidFill>
            </a:endParaRPr>
          </a:p>
        </p:txBody>
      </p:sp>
      <p:sp>
        <p:nvSpPr>
          <p:cNvPr id="14339" name="Title 1"/>
          <p:cNvSpPr txBox="1">
            <a:spLocks/>
          </p:cNvSpPr>
          <p:nvPr/>
        </p:nvSpPr>
        <p:spPr bwMode="auto">
          <a:xfrm>
            <a:off x="1413328" y="428625"/>
            <a:ext cx="6776357" cy="412750"/>
          </a:xfrm>
          <a:prstGeom prst="rect">
            <a:avLst/>
          </a:prstGeom>
          <a:noFill/>
          <a:ln w="9525">
            <a:noFill/>
            <a:miter lim="800000"/>
            <a:headEnd/>
            <a:tailEnd/>
          </a:ln>
        </p:spPr>
        <p:txBody>
          <a:bodyPr anchor="ctr"/>
          <a:lstStyle/>
          <a:p>
            <a:r>
              <a:rPr lang="en-US" sz="2800" dirty="0" smtClean="0">
                <a:solidFill>
                  <a:schemeClr val="bg1"/>
                </a:solidFill>
                <a:latin typeface="Myriad Pro"/>
              </a:rPr>
              <a:t/>
            </a:r>
            <a:br>
              <a:rPr lang="en-US" sz="2800" dirty="0" smtClean="0">
                <a:solidFill>
                  <a:schemeClr val="bg1"/>
                </a:solidFill>
                <a:latin typeface="Myriad Pro"/>
              </a:rPr>
            </a:br>
            <a:r>
              <a:rPr lang="en-US" sz="2800" dirty="0" smtClean="0">
                <a:solidFill>
                  <a:schemeClr val="bg1"/>
                </a:solidFill>
                <a:latin typeface="Myriad Pro"/>
              </a:rPr>
              <a:t>Conclusion </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369208" y="1426716"/>
            <a:ext cx="8358414" cy="4862870"/>
          </a:xfrm>
          <a:prstGeom prst="rect">
            <a:avLst/>
          </a:prstGeom>
          <a:noFill/>
          <a:ln w="9525">
            <a:noFill/>
            <a:miter lim="800000"/>
            <a:headEnd/>
            <a:tailEnd/>
          </a:ln>
        </p:spPr>
        <p:txBody>
          <a:bodyPr wrap="square">
            <a:spAutoFit/>
          </a:bodyPr>
          <a:lstStyle/>
          <a:p>
            <a:pPr>
              <a:lnSpc>
                <a:spcPct val="130000"/>
              </a:lnSpc>
              <a:spcBef>
                <a:spcPts val="600"/>
              </a:spcBef>
              <a:spcAft>
                <a:spcPts val="600"/>
              </a:spcAft>
            </a:pPr>
            <a:r>
              <a:rPr lang="en-US" sz="2000" dirty="0" smtClean="0">
                <a:solidFill>
                  <a:srgbClr val="003F82"/>
                </a:solidFill>
                <a:latin typeface="Myriad Pro"/>
              </a:rPr>
              <a:t>There is no doubt that transition matters for the decision of the judges: </a:t>
            </a:r>
          </a:p>
          <a:p>
            <a:pPr marL="342900" indent="-342900">
              <a:lnSpc>
                <a:spcPct val="130000"/>
              </a:lnSpc>
              <a:spcBef>
                <a:spcPts val="600"/>
              </a:spcBef>
              <a:spcAft>
                <a:spcPts val="600"/>
              </a:spcAft>
              <a:buFont typeface="Arial" panose="020B0604020202020204" pitchFamily="34" charset="0"/>
              <a:buChar char="•"/>
            </a:pPr>
            <a:r>
              <a:rPr lang="en-US" sz="2000" dirty="0" smtClean="0">
                <a:solidFill>
                  <a:srgbClr val="003F82"/>
                </a:solidFill>
                <a:latin typeface="Myriad Pro"/>
              </a:rPr>
              <a:t>However there is no evidence that judges in </a:t>
            </a:r>
            <a:r>
              <a:rPr lang="en-US" sz="2000" dirty="0" smtClean="0">
                <a:solidFill>
                  <a:srgbClr val="003F82"/>
                </a:solidFill>
                <a:latin typeface="Myriad Pro"/>
              </a:rPr>
              <a:t>Russian commercial </a:t>
            </a:r>
            <a:r>
              <a:rPr lang="en-US" sz="2000" dirty="0" smtClean="0">
                <a:solidFill>
                  <a:srgbClr val="003F82"/>
                </a:solidFill>
                <a:latin typeface="Myriad Pro"/>
              </a:rPr>
              <a:t>courts are biased towards executive authorities</a:t>
            </a:r>
          </a:p>
          <a:p>
            <a:pPr marL="342900" indent="-342900">
              <a:lnSpc>
                <a:spcPct val="130000"/>
              </a:lnSpc>
              <a:spcBef>
                <a:spcPts val="600"/>
              </a:spcBef>
              <a:spcAft>
                <a:spcPts val="600"/>
              </a:spcAft>
              <a:buFont typeface="Arial" panose="020B0604020202020204" pitchFamily="34" charset="0"/>
              <a:buChar char="•"/>
            </a:pPr>
            <a:r>
              <a:rPr lang="en-US" sz="2000" dirty="0" smtClean="0">
                <a:solidFill>
                  <a:srgbClr val="003F82"/>
                </a:solidFill>
                <a:latin typeface="Myriad Pro"/>
              </a:rPr>
              <a:t>There is no evidence that </a:t>
            </a:r>
            <a:r>
              <a:rPr lang="en-US" sz="2000" u="sng" dirty="0" smtClean="0">
                <a:solidFill>
                  <a:srgbClr val="003F82"/>
                </a:solidFill>
                <a:latin typeface="Myriad Pro"/>
              </a:rPr>
              <a:t>overall quality of institutions </a:t>
            </a:r>
            <a:r>
              <a:rPr lang="en-US" sz="2000" dirty="0" smtClean="0">
                <a:solidFill>
                  <a:srgbClr val="003F82"/>
                </a:solidFill>
                <a:latin typeface="Myriad Pro"/>
              </a:rPr>
              <a:t>affects judges</a:t>
            </a:r>
          </a:p>
          <a:p>
            <a:pPr marL="342900" indent="-342900">
              <a:lnSpc>
                <a:spcPct val="130000"/>
              </a:lnSpc>
              <a:spcBef>
                <a:spcPts val="600"/>
              </a:spcBef>
              <a:spcAft>
                <a:spcPts val="600"/>
              </a:spcAft>
              <a:buFont typeface="Arial" panose="020B0604020202020204" pitchFamily="34" charset="0"/>
              <a:buChar char="•"/>
            </a:pPr>
            <a:r>
              <a:rPr lang="en-US" sz="2000" dirty="0" smtClean="0">
                <a:solidFill>
                  <a:srgbClr val="003F82"/>
                </a:solidFill>
                <a:latin typeface="Myriad Pro"/>
              </a:rPr>
              <a:t>Therefore rule of reason in the Russian commercial courts is not completely ‘failed’</a:t>
            </a:r>
          </a:p>
          <a:p>
            <a:pPr marL="342900" indent="-342900">
              <a:lnSpc>
                <a:spcPct val="130000"/>
              </a:lnSpc>
              <a:spcBef>
                <a:spcPts val="600"/>
              </a:spcBef>
              <a:spcAft>
                <a:spcPts val="600"/>
              </a:spcAft>
              <a:buFont typeface="Arial" panose="020B0604020202020204" pitchFamily="34" charset="0"/>
              <a:buChar char="•"/>
            </a:pPr>
            <a:r>
              <a:rPr lang="en-US" sz="2000" i="1" dirty="0" smtClean="0">
                <a:solidFill>
                  <a:srgbClr val="003F82"/>
                </a:solidFill>
                <a:latin typeface="Myriad Pro"/>
              </a:rPr>
              <a:t>At the same time </a:t>
            </a:r>
            <a:r>
              <a:rPr lang="en-US" sz="2000" u="sng" dirty="0" smtClean="0">
                <a:solidFill>
                  <a:srgbClr val="003F82"/>
                </a:solidFill>
                <a:latin typeface="Myriad Pro"/>
              </a:rPr>
              <a:t>education </a:t>
            </a:r>
            <a:r>
              <a:rPr lang="en-US" sz="2000" dirty="0" smtClean="0">
                <a:solidFill>
                  <a:srgbClr val="003F82"/>
                </a:solidFill>
                <a:latin typeface="Myriad Pro"/>
              </a:rPr>
              <a:t>and </a:t>
            </a:r>
            <a:r>
              <a:rPr lang="en-US" sz="2000" u="sng" dirty="0" smtClean="0">
                <a:solidFill>
                  <a:srgbClr val="003F82"/>
                </a:solidFill>
                <a:latin typeface="Myriad Pro"/>
              </a:rPr>
              <a:t>experience</a:t>
            </a:r>
            <a:r>
              <a:rPr lang="en-US" sz="2000" dirty="0" smtClean="0">
                <a:solidFill>
                  <a:srgbClr val="003F82"/>
                </a:solidFill>
                <a:latin typeface="Myriad Pro"/>
              </a:rPr>
              <a:t> matter a lot  </a:t>
            </a:r>
          </a:p>
          <a:p>
            <a:pPr marL="342900" indent="-342900">
              <a:lnSpc>
                <a:spcPct val="130000"/>
              </a:lnSpc>
              <a:spcBef>
                <a:spcPts val="600"/>
              </a:spcBef>
              <a:spcAft>
                <a:spcPts val="600"/>
              </a:spcAft>
              <a:buFont typeface="Arial" panose="020B0604020202020204" pitchFamily="34" charset="0"/>
              <a:buChar char="•"/>
            </a:pPr>
            <a:r>
              <a:rPr lang="en-US" sz="2000" dirty="0" smtClean="0">
                <a:solidFill>
                  <a:srgbClr val="003F82"/>
                </a:solidFill>
                <a:latin typeface="Myriad Pro"/>
              </a:rPr>
              <a:t>Under enforcement of administrative legislation courts with better educated and more experienced judges effectively correct Type I errors (wrongful convictions)</a:t>
            </a:r>
            <a:endParaRPr lang="en-US" sz="2000" dirty="0">
              <a:solidFill>
                <a:srgbClr val="003F82"/>
              </a:solidFill>
              <a:latin typeface="Myriad Pro"/>
            </a:endParaRPr>
          </a:p>
        </p:txBody>
      </p:sp>
    </p:spTree>
    <p:extLst>
      <p:ext uri="{BB962C8B-B14F-4D97-AF65-F5344CB8AC3E}">
        <p14:creationId xmlns:p14="http://schemas.microsoft.com/office/powerpoint/2010/main" val="1110863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Subtitle 2"/>
          <p:cNvSpPr>
            <a:spLocks noGrp="1"/>
          </p:cNvSpPr>
          <p:nvPr>
            <p:ph type="subTitle" idx="1"/>
          </p:nvPr>
        </p:nvSpPr>
        <p:spPr>
          <a:xfrm>
            <a:off x="1371600" y="4468813"/>
            <a:ext cx="6400800" cy="908050"/>
          </a:xfrm>
        </p:spPr>
        <p:txBody>
          <a:bodyPr/>
          <a:lstStyle/>
          <a:p>
            <a:r>
              <a:rPr lang="ru-RU" sz="1200" smtClean="0">
                <a:solidFill>
                  <a:srgbClr val="003F82"/>
                </a:solidFill>
                <a:latin typeface="Myriad Pro"/>
                <a:ea typeface="ＭＳ Ｐゴシック"/>
                <a:cs typeface="ＭＳ Ｐゴシック"/>
              </a:rPr>
              <a:t>20, Myasnitskaya str., Moscow, Russia, 101000</a:t>
            </a:r>
          </a:p>
          <a:p>
            <a:r>
              <a:rPr lang="ru-RU" sz="1200" smtClean="0">
                <a:solidFill>
                  <a:srgbClr val="003F82"/>
                </a:solidFill>
                <a:latin typeface="Myriad Pro"/>
                <a:ea typeface="ＭＳ Ｐゴシック"/>
                <a:cs typeface="ＭＳ Ｐゴシック"/>
              </a:rPr>
              <a:t>Tel.: +7 (495) 628-8829, Fax: +7 (495) 628-7931</a:t>
            </a:r>
            <a:endParaRPr lang="en-US" sz="1200" smtClean="0">
              <a:solidFill>
                <a:srgbClr val="003F82"/>
              </a:solidFill>
              <a:latin typeface="Myriad Pro"/>
              <a:ea typeface="ＭＳ Ｐゴシック"/>
              <a:cs typeface="ＭＳ Ｐゴシック"/>
            </a:endParaRPr>
          </a:p>
          <a:p>
            <a:r>
              <a:rPr lang="en-US" sz="1200" smtClean="0">
                <a:solidFill>
                  <a:srgbClr val="003F82"/>
                </a:solidFill>
                <a:latin typeface="Myriad Pro"/>
                <a:ea typeface="ＭＳ Ｐゴシック"/>
                <a:cs typeface="ＭＳ Ｐゴシック"/>
              </a:rPr>
              <a:t>www.hse.ru</a:t>
            </a:r>
            <a:endParaRPr lang="ru-RU" sz="1200" smtClean="0">
              <a:solidFill>
                <a:srgbClr val="003F82"/>
              </a:solidFill>
              <a:latin typeface="Myriad Pro"/>
              <a:ea typeface="ＭＳ Ｐゴシック"/>
              <a:cs typeface="ＭＳ Ｐゴシック"/>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a:solidFill>
                  <a:schemeClr val="bg1"/>
                </a:solidFill>
              </a:rPr>
              <a:t>6</a:t>
            </a:r>
            <a:endParaRPr lang="ru-RU" sz="800" dirty="0">
              <a:solidFill>
                <a:schemeClr val="bg1"/>
              </a:solidFill>
            </a:endParaRPr>
          </a:p>
        </p:txBody>
      </p:sp>
      <p:sp>
        <p:nvSpPr>
          <p:cNvPr id="14339" name="Title 1"/>
          <p:cNvSpPr txBox="1">
            <a:spLocks/>
          </p:cNvSpPr>
          <p:nvPr/>
        </p:nvSpPr>
        <p:spPr bwMode="auto">
          <a:xfrm>
            <a:off x="1428750" y="428625"/>
            <a:ext cx="7625603" cy="412750"/>
          </a:xfrm>
          <a:prstGeom prst="rect">
            <a:avLst/>
          </a:prstGeom>
          <a:noFill/>
          <a:ln w="9525">
            <a:noFill/>
            <a:miter lim="800000"/>
            <a:headEnd/>
            <a:tailEnd/>
          </a:ln>
        </p:spPr>
        <p:txBody>
          <a:bodyPr anchor="ctr"/>
          <a:lstStyle/>
          <a:p>
            <a:r>
              <a:rPr lang="en-US" sz="2800" dirty="0" smtClean="0">
                <a:solidFill>
                  <a:schemeClr val="bg1"/>
                </a:solidFill>
                <a:latin typeface="Myriad Pro"/>
              </a:rPr>
              <a:t>Institutional reform in transition economies </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graphicFrame>
        <p:nvGraphicFramePr>
          <p:cNvPr id="9" name="Content Placeholder 4"/>
          <p:cNvGraphicFramePr>
            <a:graphicFrameLocks noGrp="1"/>
          </p:cNvGraphicFramePr>
          <p:nvPr>
            <p:ph idx="1"/>
            <p:extLst>
              <p:ext uri="{D42A27DB-BD31-4B8C-83A1-F6EECF244321}">
                <p14:modId xmlns:p14="http://schemas.microsoft.com/office/powerpoint/2010/main" val="3735232006"/>
              </p:ext>
            </p:extLst>
          </p:nvPr>
        </p:nvGraphicFramePr>
        <p:xfrm>
          <a:off x="107504" y="2061641"/>
          <a:ext cx="8856983" cy="30955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4141694" y="2734235"/>
            <a:ext cx="1207527" cy="1569660"/>
          </a:xfrm>
          <a:prstGeom prst="rect">
            <a:avLst/>
          </a:prstGeom>
          <a:noFill/>
        </p:spPr>
        <p:txBody>
          <a:bodyPr wrap="square" rtlCol="0">
            <a:spAutoFit/>
          </a:bodyPr>
          <a:lstStyle/>
          <a:p>
            <a:r>
              <a:rPr lang="ru-RU" sz="9600" dirty="0" smtClean="0">
                <a:solidFill>
                  <a:srgbClr val="21386F"/>
                </a:solidFill>
                <a:latin typeface="+mj-lt"/>
              </a:rPr>
              <a:t>?</a:t>
            </a:r>
            <a:r>
              <a:rPr lang="ru-RU" sz="9600" dirty="0" smtClean="0"/>
              <a:t> </a:t>
            </a:r>
            <a:endParaRPr lang="ru-RU" sz="9600" dirty="0"/>
          </a:p>
        </p:txBody>
      </p:sp>
    </p:spTree>
    <p:extLst>
      <p:ext uri="{BB962C8B-B14F-4D97-AF65-F5344CB8AC3E}">
        <p14:creationId xmlns:p14="http://schemas.microsoft.com/office/powerpoint/2010/main" val="2619037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a:solidFill>
                  <a:schemeClr val="bg1"/>
                </a:solidFill>
              </a:rPr>
              <a:t>6</a:t>
            </a:r>
            <a:endParaRPr lang="ru-RU" sz="800" dirty="0">
              <a:solidFill>
                <a:schemeClr val="bg1"/>
              </a:solidFill>
            </a:endParaRPr>
          </a:p>
        </p:txBody>
      </p:sp>
      <p:sp>
        <p:nvSpPr>
          <p:cNvPr id="14339" name="Title 1"/>
          <p:cNvSpPr txBox="1">
            <a:spLocks/>
          </p:cNvSpPr>
          <p:nvPr/>
        </p:nvSpPr>
        <p:spPr bwMode="auto">
          <a:xfrm>
            <a:off x="1428750" y="233082"/>
            <a:ext cx="6776357" cy="768631"/>
          </a:xfrm>
          <a:prstGeom prst="rect">
            <a:avLst/>
          </a:prstGeom>
          <a:noFill/>
          <a:ln w="9525">
            <a:noFill/>
            <a:miter lim="800000"/>
            <a:headEnd/>
            <a:tailEnd/>
          </a:ln>
        </p:spPr>
        <p:txBody>
          <a:bodyPr anchor="ctr"/>
          <a:lstStyle/>
          <a:p>
            <a:r>
              <a:rPr lang="en-US" sz="2800" dirty="0" smtClean="0">
                <a:solidFill>
                  <a:schemeClr val="bg1"/>
                </a:solidFill>
                <a:latin typeface="Myriad Pro"/>
              </a:rPr>
              <a:t>Future of the rule of law in transition economies </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638908" y="1330463"/>
            <a:ext cx="7617280" cy="4939814"/>
          </a:xfrm>
          <a:prstGeom prst="rect">
            <a:avLst/>
          </a:prstGeom>
          <a:noFill/>
          <a:ln w="9525">
            <a:noFill/>
            <a:miter lim="800000"/>
            <a:headEnd/>
            <a:tailEnd/>
          </a:ln>
        </p:spPr>
        <p:txBody>
          <a:bodyPr wrap="square">
            <a:spAutoFit/>
          </a:bodyPr>
          <a:lstStyle/>
          <a:p>
            <a:pPr marL="342900" indent="-34290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Still developing legislation </a:t>
            </a:r>
          </a:p>
          <a:p>
            <a:pPr marL="342900" indent="-34290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Increasing impact of court decisions</a:t>
            </a:r>
          </a:p>
          <a:p>
            <a:pPr marL="342900" indent="-34290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Evidence of decisions that seem ‘wrong’ </a:t>
            </a:r>
          </a:p>
          <a:p>
            <a:pPr marL="800100" lvl="1" indent="-34290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Judicial errors? </a:t>
            </a:r>
          </a:p>
          <a:p>
            <a:pPr marL="800100" lvl="1" indent="-34290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Prosecutorial bias? </a:t>
            </a:r>
          </a:p>
          <a:p>
            <a:pPr marL="800100" lvl="1" indent="-34290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Corruption? </a:t>
            </a:r>
          </a:p>
          <a:p>
            <a:pPr marL="342900" indent="-34290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Evidence on how judges behave is important: </a:t>
            </a:r>
          </a:p>
          <a:p>
            <a:pPr marL="800100" lvl="1" indent="-34290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to answer the questions on the future of institutional development in transition</a:t>
            </a:r>
          </a:p>
          <a:p>
            <a:pPr marL="800100" lvl="1" indent="-34290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to assess the legal reforms </a:t>
            </a:r>
          </a:p>
          <a:p>
            <a:pPr marL="800100" lvl="1" indent="-34290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(for instance, Russian on-going court reform, convergence of commercial courts with the courts of general jurisdiction)</a:t>
            </a:r>
          </a:p>
        </p:txBody>
      </p:sp>
    </p:spTree>
    <p:extLst>
      <p:ext uri="{BB962C8B-B14F-4D97-AF65-F5344CB8AC3E}">
        <p14:creationId xmlns:p14="http://schemas.microsoft.com/office/powerpoint/2010/main" val="1030605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a:solidFill>
                  <a:schemeClr val="bg1"/>
                </a:solidFill>
              </a:rPr>
              <a:t>6</a:t>
            </a:r>
            <a:endParaRPr lang="ru-RU" sz="800" dirty="0">
              <a:solidFill>
                <a:schemeClr val="bg1"/>
              </a:solidFill>
            </a:endParaRPr>
          </a:p>
        </p:txBody>
      </p:sp>
      <p:sp>
        <p:nvSpPr>
          <p:cNvPr id="14339" name="Title 1"/>
          <p:cNvSpPr txBox="1">
            <a:spLocks/>
          </p:cNvSpPr>
          <p:nvPr/>
        </p:nvSpPr>
        <p:spPr bwMode="auto">
          <a:xfrm>
            <a:off x="1428750" y="233082"/>
            <a:ext cx="7401485" cy="768631"/>
          </a:xfrm>
          <a:prstGeom prst="rect">
            <a:avLst/>
          </a:prstGeom>
          <a:noFill/>
          <a:ln w="9525">
            <a:noFill/>
            <a:miter lim="800000"/>
            <a:headEnd/>
            <a:tailEnd/>
          </a:ln>
        </p:spPr>
        <p:txBody>
          <a:bodyPr anchor="ctr"/>
          <a:lstStyle/>
          <a:p>
            <a:r>
              <a:rPr lang="en-US" sz="2800" dirty="0" smtClean="0">
                <a:solidFill>
                  <a:schemeClr val="bg1"/>
                </a:solidFill>
                <a:latin typeface="Myriad Pro"/>
              </a:rPr>
              <a:t>Scarce empirical evidence on the judicial behavior in transition ex-socialist economies</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456745" y="1276965"/>
            <a:ext cx="7617280" cy="5709255"/>
          </a:xfrm>
          <a:prstGeom prst="rect">
            <a:avLst/>
          </a:prstGeom>
          <a:noFill/>
          <a:ln w="9525">
            <a:noFill/>
            <a:miter lim="800000"/>
            <a:headEnd/>
            <a:tailEnd/>
          </a:ln>
        </p:spPr>
        <p:txBody>
          <a:bodyPr wrap="square">
            <a:spAutoFit/>
          </a:bodyPr>
          <a:lstStyle/>
          <a:p>
            <a:pPr marL="285750" indent="-28575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Slovenia (</a:t>
            </a:r>
            <a:r>
              <a:rPr lang="en-US" dirty="0" err="1" smtClean="0">
                <a:solidFill>
                  <a:srgbClr val="003F82"/>
                </a:solidFill>
                <a:latin typeface="Myriad Pro"/>
              </a:rPr>
              <a:t>Dimitrova-Graizl</a:t>
            </a:r>
            <a:r>
              <a:rPr lang="en-US" dirty="0" smtClean="0">
                <a:solidFill>
                  <a:srgbClr val="003F82"/>
                </a:solidFill>
                <a:latin typeface="Myriad Pro"/>
              </a:rPr>
              <a:t> et al, 2010, 2011…) </a:t>
            </a:r>
          </a:p>
          <a:p>
            <a:pPr marL="742950" lvl="1" indent="-28575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Determinants of judicial </a:t>
            </a:r>
            <a:r>
              <a:rPr lang="en-US" dirty="0" smtClean="0">
                <a:solidFill>
                  <a:srgbClr val="003F82"/>
                </a:solidFill>
                <a:latin typeface="Myriad Pro"/>
              </a:rPr>
              <a:t>productivity</a:t>
            </a:r>
            <a:r>
              <a:rPr lang="ru-RU" dirty="0" smtClean="0">
                <a:solidFill>
                  <a:srgbClr val="003F82"/>
                </a:solidFill>
                <a:latin typeface="Myriad Pro"/>
              </a:rPr>
              <a:t> </a:t>
            </a:r>
            <a:r>
              <a:rPr lang="en-US" dirty="0" smtClean="0">
                <a:solidFill>
                  <a:srgbClr val="003F82"/>
                </a:solidFill>
                <a:latin typeface="Myriad Pro"/>
              </a:rPr>
              <a:t>and quantity-quality tradeoffs </a:t>
            </a:r>
            <a:r>
              <a:rPr lang="en-US" dirty="0" smtClean="0">
                <a:solidFill>
                  <a:srgbClr val="003F82"/>
                </a:solidFill>
                <a:latin typeface="Myriad Pro"/>
              </a:rPr>
              <a:t>– including caseload, gender, education, promotion concerns, salary, </a:t>
            </a:r>
            <a:r>
              <a:rPr lang="en-US" dirty="0" smtClean="0">
                <a:solidFill>
                  <a:srgbClr val="003F82"/>
                </a:solidFill>
                <a:latin typeface="Myriad Pro"/>
              </a:rPr>
              <a:t>specialization</a:t>
            </a:r>
            <a:endParaRPr lang="en-US" dirty="0" smtClean="0">
              <a:solidFill>
                <a:srgbClr val="003F82"/>
              </a:solidFill>
              <a:latin typeface="Myriad Pro"/>
            </a:endParaRPr>
          </a:p>
          <a:p>
            <a:pPr marL="285750" indent="-285750">
              <a:lnSpc>
                <a:spcPct val="125000"/>
              </a:lnSpc>
              <a:spcBef>
                <a:spcPts val="300"/>
              </a:spcBef>
              <a:spcAft>
                <a:spcPts val="300"/>
              </a:spcAft>
              <a:buFont typeface="Arial" panose="020B0604020202020204" pitchFamily="34" charset="0"/>
              <a:buChar char="•"/>
            </a:pPr>
            <a:r>
              <a:rPr lang="en-US" dirty="0">
                <a:solidFill>
                  <a:srgbClr val="003F82"/>
                </a:solidFill>
                <a:latin typeface="Myriad Pro"/>
              </a:rPr>
              <a:t>Russia (</a:t>
            </a:r>
            <a:r>
              <a:rPr lang="en-US" dirty="0" err="1">
                <a:solidFill>
                  <a:srgbClr val="003F82"/>
                </a:solidFill>
                <a:latin typeface="Myriad Pro"/>
              </a:rPr>
              <a:t>Schults</a:t>
            </a:r>
            <a:r>
              <a:rPr lang="en-US" dirty="0">
                <a:solidFill>
                  <a:srgbClr val="003F82"/>
                </a:solidFill>
                <a:latin typeface="Myriad Pro"/>
              </a:rPr>
              <a:t> et al, 2014)</a:t>
            </a:r>
          </a:p>
          <a:p>
            <a:pPr marL="742950" lvl="1" indent="-285750">
              <a:lnSpc>
                <a:spcPct val="125000"/>
              </a:lnSpc>
              <a:spcBef>
                <a:spcPts val="300"/>
              </a:spcBef>
              <a:spcAft>
                <a:spcPts val="300"/>
              </a:spcAft>
              <a:buFont typeface="Arial" panose="020B0604020202020204" pitchFamily="34" charset="0"/>
              <a:buChar char="•"/>
            </a:pPr>
            <a:r>
              <a:rPr lang="en-US" dirty="0">
                <a:solidFill>
                  <a:srgbClr val="003F82"/>
                </a:solidFill>
                <a:latin typeface="Myriad Pro"/>
              </a:rPr>
              <a:t>Prosecutorial bias in criminal courts </a:t>
            </a:r>
            <a:r>
              <a:rPr lang="en-US" dirty="0" smtClean="0">
                <a:solidFill>
                  <a:srgbClr val="003F82"/>
                </a:solidFill>
                <a:latin typeface="Myriad Pro"/>
              </a:rPr>
              <a:t> </a:t>
            </a:r>
          </a:p>
          <a:p>
            <a:pPr marL="285750" indent="-28575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Russia </a:t>
            </a:r>
            <a:r>
              <a:rPr lang="en-US" dirty="0" smtClean="0">
                <a:solidFill>
                  <a:srgbClr val="003F82"/>
                </a:solidFill>
                <a:latin typeface="Myriad Pro"/>
              </a:rPr>
              <a:t>(</a:t>
            </a:r>
            <a:r>
              <a:rPr lang="en-US" dirty="0" err="1" smtClean="0">
                <a:solidFill>
                  <a:srgbClr val="003F82"/>
                </a:solidFill>
                <a:latin typeface="Myriad Pro"/>
              </a:rPr>
              <a:t>Volkov</a:t>
            </a:r>
            <a:r>
              <a:rPr lang="en-US" dirty="0" smtClean="0">
                <a:solidFill>
                  <a:srgbClr val="003F82"/>
                </a:solidFill>
                <a:latin typeface="Myriad Pro"/>
              </a:rPr>
              <a:t> et al, 2014) </a:t>
            </a:r>
          </a:p>
          <a:p>
            <a:pPr marL="742950" lvl="1" indent="-28575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‘Claimant-</a:t>
            </a:r>
            <a:r>
              <a:rPr lang="en-US" dirty="0" err="1" smtClean="0">
                <a:solidFill>
                  <a:srgbClr val="003F82"/>
                </a:solidFill>
                <a:latin typeface="Myriad Pro"/>
              </a:rPr>
              <a:t>bias’</a:t>
            </a:r>
            <a:r>
              <a:rPr lang="en-US" dirty="0">
                <a:solidFill>
                  <a:srgbClr val="003F82"/>
                </a:solidFill>
                <a:latin typeface="Myriad Pro"/>
              </a:rPr>
              <a:t> </a:t>
            </a:r>
            <a:r>
              <a:rPr lang="en-US" dirty="0" smtClean="0">
                <a:solidFill>
                  <a:srgbClr val="003F82"/>
                </a:solidFill>
                <a:latin typeface="Myriad Pro"/>
              </a:rPr>
              <a:t>in commercial courts </a:t>
            </a:r>
          </a:p>
          <a:p>
            <a:pPr marL="742950" lvl="1" indent="-28575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Impact of personal characteristics of judges on outcome</a:t>
            </a:r>
          </a:p>
          <a:p>
            <a:pPr marL="285750" indent="-28575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Russia (</a:t>
            </a:r>
            <a:r>
              <a:rPr lang="en-US" dirty="0" err="1" smtClean="0">
                <a:solidFill>
                  <a:srgbClr val="003F82"/>
                </a:solidFill>
                <a:latin typeface="Myriad Pro"/>
              </a:rPr>
              <a:t>Trochev</a:t>
            </a:r>
            <a:r>
              <a:rPr lang="en-US" dirty="0" smtClean="0">
                <a:solidFill>
                  <a:srgbClr val="003F82"/>
                </a:solidFill>
                <a:latin typeface="Myriad Pro"/>
              </a:rPr>
              <a:t>, 2012, 2014) </a:t>
            </a:r>
          </a:p>
          <a:p>
            <a:pPr marL="742950" lvl="1" indent="-28575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Explains paradox of successful suing executive authorities in Russian courts </a:t>
            </a:r>
          </a:p>
          <a:p>
            <a:pPr marL="742950" lvl="1" indent="-28575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Complex strategies to protect judicial independence</a:t>
            </a:r>
          </a:p>
          <a:p>
            <a:pPr marL="742950" lvl="1" indent="-285750">
              <a:lnSpc>
                <a:spcPct val="125000"/>
              </a:lnSpc>
              <a:spcBef>
                <a:spcPts val="300"/>
              </a:spcBef>
              <a:spcAft>
                <a:spcPts val="300"/>
              </a:spcAft>
              <a:buFont typeface="Arial" panose="020B0604020202020204" pitchFamily="34" charset="0"/>
              <a:buChar char="•"/>
            </a:pPr>
            <a:endParaRPr lang="en-US" dirty="0" smtClean="0">
              <a:solidFill>
                <a:srgbClr val="003F82"/>
              </a:solidFill>
              <a:latin typeface="Myriad Pro"/>
            </a:endParaRPr>
          </a:p>
        </p:txBody>
      </p:sp>
    </p:spTree>
    <p:extLst>
      <p:ext uri="{BB962C8B-B14F-4D97-AF65-F5344CB8AC3E}">
        <p14:creationId xmlns:p14="http://schemas.microsoft.com/office/powerpoint/2010/main" val="174333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a:solidFill>
                  <a:schemeClr val="bg1"/>
                </a:solidFill>
              </a:rPr>
              <a:t>6</a:t>
            </a:r>
            <a:endParaRPr lang="ru-RU" sz="800" dirty="0">
              <a:solidFill>
                <a:schemeClr val="bg1"/>
              </a:solidFill>
            </a:endParaRPr>
          </a:p>
        </p:txBody>
      </p:sp>
      <p:sp>
        <p:nvSpPr>
          <p:cNvPr id="14339" name="Title 1"/>
          <p:cNvSpPr txBox="1">
            <a:spLocks/>
          </p:cNvSpPr>
          <p:nvPr/>
        </p:nvSpPr>
        <p:spPr bwMode="auto">
          <a:xfrm>
            <a:off x="1428750" y="233082"/>
            <a:ext cx="6776357" cy="768631"/>
          </a:xfrm>
          <a:prstGeom prst="rect">
            <a:avLst/>
          </a:prstGeom>
          <a:noFill/>
          <a:ln w="9525">
            <a:noFill/>
            <a:miter lim="800000"/>
            <a:headEnd/>
            <a:tailEnd/>
          </a:ln>
        </p:spPr>
        <p:txBody>
          <a:bodyPr anchor="ctr"/>
          <a:lstStyle/>
          <a:p>
            <a:r>
              <a:rPr lang="en-US" sz="2800" dirty="0" smtClean="0">
                <a:solidFill>
                  <a:schemeClr val="bg1"/>
                </a:solidFill>
                <a:latin typeface="Myriad Pro"/>
              </a:rPr>
              <a:t>Our focus </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456745" y="1276965"/>
            <a:ext cx="7617280" cy="4824398"/>
          </a:xfrm>
          <a:prstGeom prst="rect">
            <a:avLst/>
          </a:prstGeom>
          <a:noFill/>
          <a:ln w="9525">
            <a:noFill/>
            <a:miter lim="800000"/>
            <a:headEnd/>
            <a:tailEnd/>
          </a:ln>
        </p:spPr>
        <p:txBody>
          <a:bodyPr wrap="square">
            <a:spAutoFit/>
          </a:bodyPr>
          <a:lstStyle/>
          <a:p>
            <a:pPr marL="285750" indent="-28575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Presumed prosecutorial bias as bias in favor of executive authorities (‘failure of judges’) </a:t>
            </a:r>
          </a:p>
          <a:p>
            <a:pPr marL="285750" indent="-28575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Judges in the courts specialized on civil cases (*)</a:t>
            </a:r>
          </a:p>
          <a:p>
            <a:pPr marL="285750" indent="-28575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In the claims which result from completely new legislation for ex-soviet country</a:t>
            </a:r>
          </a:p>
          <a:p>
            <a:pPr marL="285750" indent="-285750">
              <a:lnSpc>
                <a:spcPct val="125000"/>
              </a:lnSpc>
              <a:spcBef>
                <a:spcPts val="300"/>
              </a:spcBef>
              <a:spcAft>
                <a:spcPts val="300"/>
              </a:spcAft>
              <a:buFont typeface="Arial" panose="020B0604020202020204" pitchFamily="34" charset="0"/>
              <a:buChar char="•"/>
            </a:pPr>
            <a:endParaRPr lang="en-US" dirty="0">
              <a:solidFill>
                <a:srgbClr val="003F82"/>
              </a:solidFill>
              <a:latin typeface="Myriad Pro"/>
            </a:endParaRPr>
          </a:p>
          <a:p>
            <a:pPr>
              <a:lnSpc>
                <a:spcPct val="125000"/>
              </a:lnSpc>
              <a:spcBef>
                <a:spcPts val="300"/>
              </a:spcBef>
              <a:spcAft>
                <a:spcPts val="300"/>
              </a:spcAft>
            </a:pPr>
            <a:r>
              <a:rPr lang="en-US" sz="2400" i="1" dirty="0" smtClean="0">
                <a:solidFill>
                  <a:srgbClr val="003F82"/>
                </a:solidFill>
                <a:latin typeface="Myriad Pro"/>
              </a:rPr>
              <a:t>Are decisions predicted by the ‘specific ex-socialist considerations’ ?</a:t>
            </a:r>
          </a:p>
          <a:p>
            <a:pPr>
              <a:lnSpc>
                <a:spcPct val="125000"/>
              </a:lnSpc>
              <a:spcBef>
                <a:spcPts val="300"/>
              </a:spcBef>
              <a:spcAft>
                <a:spcPts val="300"/>
              </a:spcAft>
            </a:pPr>
            <a:r>
              <a:rPr lang="en-US" sz="2400" i="1" dirty="0" smtClean="0">
                <a:solidFill>
                  <a:srgbClr val="003F82"/>
                </a:solidFill>
                <a:latin typeface="Myriad Pro"/>
              </a:rPr>
              <a:t>If yes, which are these ‘specific ex-socialist considerations’? </a:t>
            </a:r>
          </a:p>
          <a:p>
            <a:pPr>
              <a:lnSpc>
                <a:spcPct val="125000"/>
              </a:lnSpc>
              <a:spcBef>
                <a:spcPts val="300"/>
              </a:spcBef>
              <a:spcAft>
                <a:spcPts val="300"/>
              </a:spcAft>
            </a:pPr>
            <a:endParaRPr lang="en-US" dirty="0" smtClean="0">
              <a:solidFill>
                <a:srgbClr val="003F82"/>
              </a:solidFill>
              <a:latin typeface="Myriad Pro"/>
            </a:endParaRPr>
          </a:p>
        </p:txBody>
      </p:sp>
    </p:spTree>
    <p:extLst>
      <p:ext uri="{BB962C8B-B14F-4D97-AF65-F5344CB8AC3E}">
        <p14:creationId xmlns:p14="http://schemas.microsoft.com/office/powerpoint/2010/main" val="4139540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a:solidFill>
                  <a:schemeClr val="bg1"/>
                </a:solidFill>
              </a:rPr>
              <a:t>6</a:t>
            </a:r>
            <a:endParaRPr lang="ru-RU" sz="800" dirty="0">
              <a:solidFill>
                <a:schemeClr val="bg1"/>
              </a:solidFill>
            </a:endParaRPr>
          </a:p>
        </p:txBody>
      </p:sp>
      <p:sp>
        <p:nvSpPr>
          <p:cNvPr id="14339" name="Title 1"/>
          <p:cNvSpPr txBox="1">
            <a:spLocks/>
          </p:cNvSpPr>
          <p:nvPr/>
        </p:nvSpPr>
        <p:spPr bwMode="auto">
          <a:xfrm>
            <a:off x="1428750" y="233082"/>
            <a:ext cx="6776357" cy="768631"/>
          </a:xfrm>
          <a:prstGeom prst="rect">
            <a:avLst/>
          </a:prstGeom>
          <a:noFill/>
          <a:ln w="9525">
            <a:noFill/>
            <a:miter lim="800000"/>
            <a:headEnd/>
            <a:tailEnd/>
          </a:ln>
        </p:spPr>
        <p:txBody>
          <a:bodyPr anchor="ctr"/>
          <a:lstStyle/>
          <a:p>
            <a:r>
              <a:rPr lang="en-US" sz="2800" dirty="0" smtClean="0">
                <a:solidFill>
                  <a:schemeClr val="bg1"/>
                </a:solidFill>
                <a:latin typeface="Myriad Pro"/>
              </a:rPr>
              <a:t>Russian context-1: commercial courts </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55588" y="1348922"/>
            <a:ext cx="8574647" cy="4766690"/>
          </a:xfrm>
          <a:prstGeom prst="rect">
            <a:avLst/>
          </a:prstGeom>
          <a:noFill/>
          <a:ln w="9525">
            <a:noFill/>
            <a:miter lim="800000"/>
            <a:headEnd/>
            <a:tailEnd/>
          </a:ln>
        </p:spPr>
        <p:txBody>
          <a:bodyPr wrap="square">
            <a:spAutoFit/>
          </a:bodyPr>
          <a:lstStyle/>
          <a:p>
            <a:pPr marL="285750" indent="-28575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Until recently: two relatively isolated branches of court systems </a:t>
            </a:r>
          </a:p>
          <a:p>
            <a:pPr marL="742950" lvl="1" indent="-285750">
              <a:lnSpc>
                <a:spcPct val="114000"/>
              </a:lnSpc>
              <a:spcBef>
                <a:spcPts val="300"/>
              </a:spcBef>
              <a:spcAft>
                <a:spcPts val="300"/>
              </a:spcAft>
              <a:buFont typeface="Arial" panose="020B0604020202020204" pitchFamily="34" charset="0"/>
              <a:buChar char="•"/>
            </a:pPr>
            <a:r>
              <a:rPr lang="en-US" dirty="0" smtClean="0">
                <a:solidFill>
                  <a:srgbClr val="003F82"/>
                </a:solidFill>
                <a:latin typeface="Myriad Pro"/>
              </a:rPr>
              <a:t>to decide criminal </a:t>
            </a:r>
            <a:r>
              <a:rPr lang="en-US" i="1" dirty="0" smtClean="0">
                <a:solidFill>
                  <a:srgbClr val="003F82"/>
                </a:solidFill>
                <a:latin typeface="Myriad Pro"/>
              </a:rPr>
              <a:t>and </a:t>
            </a:r>
            <a:r>
              <a:rPr lang="en-US" dirty="0" smtClean="0">
                <a:solidFill>
                  <a:srgbClr val="003F82"/>
                </a:solidFill>
                <a:latin typeface="Myriad Pro"/>
              </a:rPr>
              <a:t>civil cases between physical persons (general jurisdiction courts)</a:t>
            </a:r>
          </a:p>
          <a:p>
            <a:pPr marL="742950" lvl="1" indent="-285750">
              <a:lnSpc>
                <a:spcPct val="114000"/>
              </a:lnSpc>
              <a:spcBef>
                <a:spcPts val="300"/>
              </a:spcBef>
              <a:spcAft>
                <a:spcPts val="300"/>
              </a:spcAft>
              <a:buFont typeface="Arial" panose="020B0604020202020204" pitchFamily="34" charset="0"/>
              <a:buChar char="•"/>
            </a:pPr>
            <a:r>
              <a:rPr lang="en-US" dirty="0" smtClean="0">
                <a:solidFill>
                  <a:srgbClr val="003F82"/>
                </a:solidFill>
                <a:latin typeface="Myriad Pro"/>
              </a:rPr>
              <a:t>to decide cases between entrepreneurs as legal persons and between entrepreneurs and executive authorities (commercial courts)</a:t>
            </a:r>
          </a:p>
          <a:p>
            <a:pPr marL="742950" lvl="1" indent="-285750">
              <a:lnSpc>
                <a:spcPct val="114000"/>
              </a:lnSpc>
              <a:spcBef>
                <a:spcPts val="300"/>
              </a:spcBef>
              <a:spcAft>
                <a:spcPts val="300"/>
              </a:spcAft>
              <a:buFont typeface="Arial" panose="020B0604020202020204" pitchFamily="34" charset="0"/>
              <a:buChar char="•"/>
            </a:pPr>
            <a:r>
              <a:rPr lang="en-US" dirty="0" smtClean="0">
                <a:solidFill>
                  <a:srgbClr val="003F82"/>
                </a:solidFill>
                <a:latin typeface="Myriad Pro"/>
              </a:rPr>
              <a:t>organized by regions – 83 regional courts of first instance </a:t>
            </a:r>
          </a:p>
          <a:p>
            <a:pPr marL="285750" indent="-285750">
              <a:lnSpc>
                <a:spcPct val="114000"/>
              </a:lnSpc>
              <a:spcBef>
                <a:spcPts val="300"/>
              </a:spcBef>
              <a:spcAft>
                <a:spcPts val="300"/>
              </a:spcAft>
              <a:buFont typeface="Arial" panose="020B0604020202020204" pitchFamily="34" charset="0"/>
              <a:buChar char="•"/>
            </a:pPr>
            <a:r>
              <a:rPr lang="en-US" dirty="0" smtClean="0">
                <a:solidFill>
                  <a:srgbClr val="003F82"/>
                </a:solidFill>
                <a:latin typeface="Myriad Pro"/>
              </a:rPr>
              <a:t>Specialized appellation and cassation instances in every branch</a:t>
            </a:r>
          </a:p>
          <a:p>
            <a:pPr marL="285750" indent="-285750">
              <a:lnSpc>
                <a:spcPct val="114000"/>
              </a:lnSpc>
              <a:spcBef>
                <a:spcPts val="300"/>
              </a:spcBef>
              <a:spcAft>
                <a:spcPts val="300"/>
              </a:spcAft>
              <a:buFont typeface="Arial" panose="020B0604020202020204" pitchFamily="34" charset="0"/>
              <a:buChar char="•"/>
            </a:pPr>
            <a:r>
              <a:rPr lang="en-US" dirty="0" smtClean="0">
                <a:solidFill>
                  <a:srgbClr val="003F82"/>
                </a:solidFill>
                <a:latin typeface="Myriad Pro"/>
              </a:rPr>
              <a:t>Since 2014 under the process of unification (subordination of commercial courts system to general jurisdiction court system)</a:t>
            </a:r>
          </a:p>
          <a:p>
            <a:pPr marL="285750" indent="-285750">
              <a:lnSpc>
                <a:spcPct val="114000"/>
              </a:lnSpc>
              <a:spcBef>
                <a:spcPts val="300"/>
              </a:spcBef>
              <a:spcAft>
                <a:spcPts val="300"/>
              </a:spcAft>
              <a:buFont typeface="Arial" panose="020B0604020202020204" pitchFamily="34" charset="0"/>
              <a:buChar char="•"/>
            </a:pPr>
            <a:r>
              <a:rPr lang="en-US" dirty="0" smtClean="0">
                <a:solidFill>
                  <a:srgbClr val="003F82"/>
                </a:solidFill>
                <a:latin typeface="Myriad Pro"/>
              </a:rPr>
              <a:t>Access to court system is extremely easy in Russia – negligible fees, no restrictions of representation, motivation on no backlog</a:t>
            </a:r>
          </a:p>
          <a:p>
            <a:pPr marL="285750" indent="-285750">
              <a:lnSpc>
                <a:spcPct val="114000"/>
              </a:lnSpc>
              <a:spcBef>
                <a:spcPts val="300"/>
              </a:spcBef>
              <a:spcAft>
                <a:spcPts val="300"/>
              </a:spcAft>
              <a:buFont typeface="Arial" panose="020B0604020202020204" pitchFamily="34" charset="0"/>
              <a:buChar char="•"/>
            </a:pPr>
            <a:r>
              <a:rPr lang="en-US" dirty="0" err="1" smtClean="0">
                <a:solidFill>
                  <a:srgbClr val="003F82"/>
                </a:solidFill>
                <a:latin typeface="Myriad Pro"/>
              </a:rPr>
              <a:t>Recenty</a:t>
            </a:r>
            <a:r>
              <a:rPr lang="en-US" dirty="0" smtClean="0">
                <a:solidFill>
                  <a:srgbClr val="003F82"/>
                </a:solidFill>
                <a:latin typeface="Myriad Pro"/>
              </a:rPr>
              <a:t> from 1,2 to 1,4 </a:t>
            </a:r>
            <a:r>
              <a:rPr lang="en-US" dirty="0" err="1" smtClean="0">
                <a:solidFill>
                  <a:srgbClr val="003F82"/>
                </a:solidFill>
                <a:latin typeface="Myriad Pro"/>
              </a:rPr>
              <a:t>mln</a:t>
            </a:r>
            <a:r>
              <a:rPr lang="en-US" dirty="0" smtClean="0">
                <a:solidFill>
                  <a:srgbClr val="003F82"/>
                </a:solidFill>
                <a:latin typeface="Myriad Pro"/>
              </a:rPr>
              <a:t> cases annually, about 5 </a:t>
            </a:r>
            <a:r>
              <a:rPr lang="en-US" dirty="0" err="1" smtClean="0">
                <a:solidFill>
                  <a:srgbClr val="003F82"/>
                </a:solidFill>
                <a:latin typeface="Myriad Pro"/>
              </a:rPr>
              <a:t>mln</a:t>
            </a:r>
            <a:r>
              <a:rPr lang="en-US" dirty="0" smtClean="0">
                <a:solidFill>
                  <a:srgbClr val="003F82"/>
                </a:solidFill>
                <a:latin typeface="Myriad Pro"/>
              </a:rPr>
              <a:t> against administrative  decisions of executive authorities </a:t>
            </a:r>
            <a:endParaRPr lang="en-US" dirty="0">
              <a:solidFill>
                <a:srgbClr val="003F82"/>
              </a:solidFill>
              <a:latin typeface="Myriad Pro"/>
            </a:endParaRPr>
          </a:p>
        </p:txBody>
      </p:sp>
    </p:spTree>
    <p:extLst>
      <p:ext uri="{BB962C8B-B14F-4D97-AF65-F5344CB8AC3E}">
        <p14:creationId xmlns:p14="http://schemas.microsoft.com/office/powerpoint/2010/main" val="3701577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a:solidFill>
                  <a:schemeClr val="bg1"/>
                </a:solidFill>
              </a:rPr>
              <a:t>6</a:t>
            </a:r>
            <a:endParaRPr lang="ru-RU" sz="800" dirty="0">
              <a:solidFill>
                <a:schemeClr val="bg1"/>
              </a:solidFill>
            </a:endParaRPr>
          </a:p>
        </p:txBody>
      </p:sp>
      <p:sp>
        <p:nvSpPr>
          <p:cNvPr id="14339" name="Title 1"/>
          <p:cNvSpPr txBox="1">
            <a:spLocks/>
          </p:cNvSpPr>
          <p:nvPr/>
        </p:nvSpPr>
        <p:spPr bwMode="auto">
          <a:xfrm>
            <a:off x="1428750" y="233082"/>
            <a:ext cx="6776357" cy="768631"/>
          </a:xfrm>
          <a:prstGeom prst="rect">
            <a:avLst/>
          </a:prstGeom>
          <a:noFill/>
          <a:ln w="9525">
            <a:noFill/>
            <a:miter lim="800000"/>
            <a:headEnd/>
            <a:tailEnd/>
          </a:ln>
        </p:spPr>
        <p:txBody>
          <a:bodyPr anchor="ctr"/>
          <a:lstStyle/>
          <a:p>
            <a:r>
              <a:rPr lang="en-US" sz="2800" dirty="0" smtClean="0">
                <a:solidFill>
                  <a:schemeClr val="bg1"/>
                </a:solidFill>
                <a:latin typeface="Myriad Pro"/>
              </a:rPr>
              <a:t>Russian context-2: judges and their motivation </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367097" y="1348922"/>
            <a:ext cx="8283844" cy="4362733"/>
          </a:xfrm>
          <a:prstGeom prst="rect">
            <a:avLst/>
          </a:prstGeom>
          <a:noFill/>
          <a:ln w="9525">
            <a:noFill/>
            <a:miter lim="800000"/>
            <a:headEnd/>
            <a:tailEnd/>
          </a:ln>
        </p:spPr>
        <p:txBody>
          <a:bodyPr wrap="square">
            <a:spAutoFit/>
          </a:bodyPr>
          <a:lstStyle/>
          <a:p>
            <a:pPr marL="285750" indent="-28575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Legislation on the judges’ carrier in commercial courts of first instance: </a:t>
            </a:r>
          </a:p>
          <a:p>
            <a:pPr marL="742950" lvl="1" indent="-28575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First three years appointment</a:t>
            </a:r>
          </a:p>
          <a:p>
            <a:pPr marL="742950" lvl="1" indent="-28575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Then life tenure (conditional on the records in first three years) </a:t>
            </a:r>
          </a:p>
          <a:p>
            <a:pPr marL="285750" indent="-28575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Motivation</a:t>
            </a:r>
          </a:p>
          <a:p>
            <a:pPr marL="742950" lvl="1" indent="-285750">
              <a:lnSpc>
                <a:spcPct val="125000"/>
              </a:lnSpc>
              <a:spcBef>
                <a:spcPts val="300"/>
              </a:spcBef>
              <a:spcAft>
                <a:spcPts val="300"/>
              </a:spcAft>
              <a:buFont typeface="Arial" panose="020B0604020202020204" pitchFamily="34" charset="0"/>
              <a:buChar char="•"/>
            </a:pPr>
            <a:r>
              <a:rPr lang="en-US" dirty="0">
                <a:solidFill>
                  <a:srgbClr val="003F82"/>
                </a:solidFill>
                <a:latin typeface="Myriad Pro"/>
              </a:rPr>
              <a:t>M</a:t>
            </a:r>
            <a:r>
              <a:rPr lang="en-US" dirty="0" smtClean="0">
                <a:solidFill>
                  <a:srgbClr val="003F82"/>
                </a:solidFill>
                <a:latin typeface="Myriad Pro"/>
              </a:rPr>
              <a:t>otivation on </a:t>
            </a:r>
            <a:r>
              <a:rPr lang="en-US" i="1" dirty="0" smtClean="0">
                <a:solidFill>
                  <a:srgbClr val="003F82"/>
                </a:solidFill>
                <a:latin typeface="Myriad Pro"/>
              </a:rPr>
              <a:t>no backlog </a:t>
            </a:r>
          </a:p>
          <a:p>
            <a:pPr marL="742950" lvl="1" indent="-28575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Motivation on </a:t>
            </a:r>
            <a:r>
              <a:rPr lang="en-US" i="1" dirty="0" smtClean="0">
                <a:solidFill>
                  <a:srgbClr val="003F82"/>
                </a:solidFill>
                <a:latin typeface="Myriad Pro"/>
              </a:rPr>
              <a:t>no </a:t>
            </a:r>
            <a:r>
              <a:rPr lang="en-US" i="1" dirty="0" smtClean="0">
                <a:solidFill>
                  <a:srgbClr val="003F82"/>
                </a:solidFill>
                <a:latin typeface="Myriad Pro"/>
              </a:rPr>
              <a:t>appeals </a:t>
            </a:r>
            <a:r>
              <a:rPr lang="en-US" dirty="0" smtClean="0">
                <a:solidFill>
                  <a:srgbClr val="003F82"/>
                </a:solidFill>
                <a:latin typeface="Myriad Pro"/>
              </a:rPr>
              <a:t>: if appellant is not satisfied with the decision of the first instance + appeal + cassation </a:t>
            </a:r>
            <a:r>
              <a:rPr lang="en-US" i="1" dirty="0" smtClean="0">
                <a:solidFill>
                  <a:srgbClr val="003F82"/>
                </a:solidFill>
                <a:latin typeface="Myriad Pro"/>
              </a:rPr>
              <a:t>and </a:t>
            </a:r>
            <a:r>
              <a:rPr lang="en-US" dirty="0" smtClean="0">
                <a:solidFill>
                  <a:srgbClr val="003F82"/>
                </a:solidFill>
                <a:latin typeface="Myriad Pro"/>
              </a:rPr>
              <a:t>Supreme Court considers decision does not comply with substantive or procedural rules – the case returns to the first instance</a:t>
            </a:r>
          </a:p>
          <a:p>
            <a:pPr marL="742950" lvl="1" indent="-28575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Executive authorities almost automatically appeal unfavorable court decision, more often than companies (in case of company vs authority)</a:t>
            </a:r>
          </a:p>
        </p:txBody>
      </p:sp>
    </p:spTree>
    <p:extLst>
      <p:ext uri="{BB962C8B-B14F-4D97-AF65-F5344CB8AC3E}">
        <p14:creationId xmlns:p14="http://schemas.microsoft.com/office/powerpoint/2010/main" val="4139724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a:solidFill>
                  <a:schemeClr val="bg1"/>
                </a:solidFill>
              </a:rPr>
              <a:t>6</a:t>
            </a:r>
            <a:endParaRPr lang="ru-RU" sz="800" dirty="0">
              <a:solidFill>
                <a:schemeClr val="bg1"/>
              </a:solidFill>
            </a:endParaRPr>
          </a:p>
        </p:txBody>
      </p:sp>
      <p:sp>
        <p:nvSpPr>
          <p:cNvPr id="14339" name="Title 1"/>
          <p:cNvSpPr txBox="1">
            <a:spLocks/>
          </p:cNvSpPr>
          <p:nvPr/>
        </p:nvSpPr>
        <p:spPr bwMode="auto">
          <a:xfrm>
            <a:off x="1428750" y="233082"/>
            <a:ext cx="6776357" cy="768631"/>
          </a:xfrm>
          <a:prstGeom prst="rect">
            <a:avLst/>
          </a:prstGeom>
          <a:noFill/>
          <a:ln w="9525">
            <a:noFill/>
            <a:miter lim="800000"/>
            <a:headEnd/>
            <a:tailEnd/>
          </a:ln>
        </p:spPr>
        <p:txBody>
          <a:bodyPr anchor="ctr"/>
          <a:lstStyle/>
          <a:p>
            <a:r>
              <a:rPr lang="en-US" sz="2800" dirty="0" smtClean="0">
                <a:solidFill>
                  <a:schemeClr val="bg1"/>
                </a:solidFill>
                <a:latin typeface="Myriad Pro"/>
              </a:rPr>
              <a:t>Russian context-3: antitrust </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55588" y="1348922"/>
            <a:ext cx="8574647" cy="4556697"/>
          </a:xfrm>
          <a:prstGeom prst="rect">
            <a:avLst/>
          </a:prstGeom>
          <a:noFill/>
          <a:ln w="9525">
            <a:noFill/>
            <a:miter lim="800000"/>
            <a:headEnd/>
            <a:tailEnd/>
          </a:ln>
        </p:spPr>
        <p:txBody>
          <a:bodyPr wrap="square">
            <a:spAutoFit/>
          </a:bodyPr>
          <a:lstStyle/>
          <a:p>
            <a:pPr marL="285750" indent="-285750">
              <a:lnSpc>
                <a:spcPct val="114000"/>
              </a:lnSpc>
              <a:spcBef>
                <a:spcPts val="300"/>
              </a:spcBef>
              <a:spcAft>
                <a:spcPts val="300"/>
              </a:spcAft>
              <a:buFont typeface="Arial" panose="020B0604020202020204" pitchFamily="34" charset="0"/>
              <a:buChar char="•"/>
            </a:pPr>
            <a:r>
              <a:rPr lang="en-US" dirty="0" smtClean="0">
                <a:solidFill>
                  <a:srgbClr val="003F82"/>
                </a:solidFill>
                <a:latin typeface="Myriad Pro"/>
              </a:rPr>
              <a:t>Among the clams to executive authorities (under administrative legislation enforcement) </a:t>
            </a:r>
            <a:r>
              <a:rPr lang="en-US" i="1" dirty="0" smtClean="0">
                <a:solidFill>
                  <a:srgbClr val="003F82"/>
                </a:solidFill>
                <a:latin typeface="Myriad Pro"/>
              </a:rPr>
              <a:t>claims to annul infringement decisions of competition authority </a:t>
            </a:r>
            <a:r>
              <a:rPr lang="en-US" dirty="0" smtClean="0">
                <a:solidFill>
                  <a:srgbClr val="003F82"/>
                </a:solidFill>
                <a:latin typeface="Myriad Pro"/>
              </a:rPr>
              <a:t>(on antitrust legislation) are not large but important part</a:t>
            </a:r>
          </a:p>
          <a:p>
            <a:pPr marL="285750" indent="-285750">
              <a:lnSpc>
                <a:spcPct val="114000"/>
              </a:lnSpc>
              <a:spcBef>
                <a:spcPts val="300"/>
              </a:spcBef>
              <a:spcAft>
                <a:spcPts val="300"/>
              </a:spcAft>
              <a:buFont typeface="Arial" panose="020B0604020202020204" pitchFamily="34" charset="0"/>
              <a:buChar char="•"/>
            </a:pPr>
            <a:r>
              <a:rPr lang="en-US" dirty="0" smtClean="0">
                <a:solidFill>
                  <a:srgbClr val="003F82"/>
                </a:solidFill>
                <a:latin typeface="Myriad Pro"/>
              </a:rPr>
              <a:t>High threshold of fines on antitrust violation since 2007 </a:t>
            </a:r>
          </a:p>
          <a:p>
            <a:pPr marL="285750" indent="-285750">
              <a:lnSpc>
                <a:spcPct val="125000"/>
              </a:lnSpc>
              <a:spcBef>
                <a:spcPts val="300"/>
              </a:spcBef>
              <a:spcAft>
                <a:spcPts val="300"/>
              </a:spcAft>
              <a:buFont typeface="Arial" panose="020B0604020202020204" pitchFamily="34" charset="0"/>
              <a:buChar char="•"/>
            </a:pPr>
            <a:r>
              <a:rPr lang="en-US" dirty="0" smtClean="0">
                <a:solidFill>
                  <a:srgbClr val="003F82"/>
                </a:solidFill>
                <a:latin typeface="Myriad Pro"/>
              </a:rPr>
              <a:t>In comparison to EU, under </a:t>
            </a:r>
            <a:r>
              <a:rPr lang="en-US" dirty="0">
                <a:solidFill>
                  <a:srgbClr val="003F82"/>
                </a:solidFill>
                <a:latin typeface="Myriad Pro"/>
              </a:rPr>
              <a:t>similar substantive rules antitrust legislation is enforced much more often </a:t>
            </a:r>
          </a:p>
          <a:p>
            <a:pPr marL="285750" indent="-285750">
              <a:lnSpc>
                <a:spcPct val="125000"/>
              </a:lnSpc>
              <a:spcBef>
                <a:spcPts val="300"/>
              </a:spcBef>
              <a:spcAft>
                <a:spcPts val="300"/>
              </a:spcAft>
              <a:buFont typeface="Arial" panose="020B0604020202020204" pitchFamily="34" charset="0"/>
              <a:buChar char="•"/>
            </a:pPr>
            <a:r>
              <a:rPr lang="en-US" dirty="0">
                <a:solidFill>
                  <a:srgbClr val="003F82"/>
                </a:solidFill>
                <a:latin typeface="Myriad Pro"/>
              </a:rPr>
              <a:t>Distributional considerations are extremely important for the authorities</a:t>
            </a:r>
          </a:p>
          <a:p>
            <a:pPr marL="285750" indent="-285750">
              <a:lnSpc>
                <a:spcPct val="125000"/>
              </a:lnSpc>
              <a:spcBef>
                <a:spcPts val="300"/>
              </a:spcBef>
              <a:spcAft>
                <a:spcPts val="300"/>
              </a:spcAft>
              <a:buFont typeface="Arial" panose="020B0604020202020204" pitchFamily="34" charset="0"/>
              <a:buChar char="•"/>
            </a:pPr>
            <a:r>
              <a:rPr lang="en-US" dirty="0">
                <a:solidFill>
                  <a:srgbClr val="003F82"/>
                </a:solidFill>
                <a:latin typeface="Myriad Pro"/>
              </a:rPr>
              <a:t>Abuse of dominance: ‘exploitative’ conduct </a:t>
            </a:r>
          </a:p>
          <a:p>
            <a:pPr marL="285750" indent="-285750">
              <a:lnSpc>
                <a:spcPct val="125000"/>
              </a:lnSpc>
              <a:spcBef>
                <a:spcPts val="300"/>
              </a:spcBef>
              <a:spcAft>
                <a:spcPts val="300"/>
              </a:spcAft>
              <a:buFont typeface="Arial" panose="020B0604020202020204" pitchFamily="34" charset="0"/>
              <a:buChar char="•"/>
            </a:pPr>
            <a:r>
              <a:rPr lang="en-US" dirty="0">
                <a:solidFill>
                  <a:srgbClr val="003F82"/>
                </a:solidFill>
                <a:latin typeface="Myriad Pro"/>
              </a:rPr>
              <a:t>Large number of appeals on infringement decisions of competition authorities: roughly about every 3</a:t>
            </a:r>
            <a:r>
              <a:rPr lang="en-US" baseline="30000" dirty="0">
                <a:solidFill>
                  <a:srgbClr val="003F82"/>
                </a:solidFill>
                <a:latin typeface="Myriad Pro"/>
              </a:rPr>
              <a:t>rd</a:t>
            </a:r>
            <a:r>
              <a:rPr lang="en-US" dirty="0">
                <a:solidFill>
                  <a:srgbClr val="003F82"/>
                </a:solidFill>
                <a:latin typeface="Myriad Pro"/>
              </a:rPr>
              <a:t> </a:t>
            </a:r>
            <a:r>
              <a:rPr lang="en-US" dirty="0" smtClean="0">
                <a:solidFill>
                  <a:srgbClr val="003F82"/>
                </a:solidFill>
                <a:latin typeface="Myriad Pro"/>
              </a:rPr>
              <a:t>decision  </a:t>
            </a:r>
            <a:r>
              <a:rPr lang="en-US" dirty="0">
                <a:solidFill>
                  <a:srgbClr val="003F82"/>
                </a:solidFill>
                <a:latin typeface="Myriad Pro"/>
              </a:rPr>
              <a:t>is appealed, from 3 thousand </a:t>
            </a:r>
            <a:r>
              <a:rPr lang="en-US" dirty="0" smtClean="0">
                <a:solidFill>
                  <a:srgbClr val="003F82"/>
                </a:solidFill>
                <a:latin typeface="Myriad Pro"/>
              </a:rPr>
              <a:t>decisions (followed from 10 thousand investigations) </a:t>
            </a:r>
            <a:r>
              <a:rPr lang="en-US" dirty="0">
                <a:solidFill>
                  <a:srgbClr val="003F82"/>
                </a:solidFill>
                <a:latin typeface="Myriad Pro"/>
              </a:rPr>
              <a:t>annually </a:t>
            </a:r>
          </a:p>
          <a:p>
            <a:pPr marL="285750" indent="-285750">
              <a:lnSpc>
                <a:spcPct val="114000"/>
              </a:lnSpc>
              <a:spcBef>
                <a:spcPts val="300"/>
              </a:spcBef>
              <a:spcAft>
                <a:spcPts val="300"/>
              </a:spcAft>
              <a:buFont typeface="Arial" panose="020B0604020202020204" pitchFamily="34" charset="0"/>
              <a:buChar char="•"/>
            </a:pPr>
            <a:endParaRPr lang="en-US" dirty="0">
              <a:solidFill>
                <a:srgbClr val="003F82"/>
              </a:solidFill>
              <a:latin typeface="Myriad Pro"/>
            </a:endParaRPr>
          </a:p>
        </p:txBody>
      </p:sp>
    </p:spTree>
    <p:extLst>
      <p:ext uri="{BB962C8B-B14F-4D97-AF65-F5344CB8AC3E}">
        <p14:creationId xmlns:p14="http://schemas.microsoft.com/office/powerpoint/2010/main" val="2193254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a:solidFill>
                  <a:schemeClr val="bg1"/>
                </a:solidFill>
              </a:rPr>
              <a:t>6</a:t>
            </a:r>
            <a:endParaRPr lang="ru-RU" sz="800" dirty="0">
              <a:solidFill>
                <a:schemeClr val="bg1"/>
              </a:solidFill>
            </a:endParaRPr>
          </a:p>
        </p:txBody>
      </p:sp>
      <p:sp>
        <p:nvSpPr>
          <p:cNvPr id="14339" name="Title 1"/>
          <p:cNvSpPr txBox="1">
            <a:spLocks/>
          </p:cNvSpPr>
          <p:nvPr/>
        </p:nvSpPr>
        <p:spPr bwMode="auto">
          <a:xfrm>
            <a:off x="1518557" y="428625"/>
            <a:ext cx="6776357" cy="412750"/>
          </a:xfrm>
          <a:prstGeom prst="rect">
            <a:avLst/>
          </a:prstGeom>
          <a:noFill/>
          <a:ln w="9525">
            <a:noFill/>
            <a:miter lim="800000"/>
            <a:headEnd/>
            <a:tailEnd/>
          </a:ln>
        </p:spPr>
        <p:txBody>
          <a:bodyPr anchor="ctr"/>
          <a:lstStyle/>
          <a:p>
            <a:r>
              <a:rPr lang="en-US" sz="2800" dirty="0" smtClean="0">
                <a:solidFill>
                  <a:schemeClr val="bg1"/>
                </a:solidFill>
                <a:latin typeface="Myriad Pro"/>
              </a:rPr>
              <a:t>Specific context provides opportunities to test hypotheses </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177800" y="1213584"/>
            <a:ext cx="8643471" cy="5355312"/>
          </a:xfrm>
          <a:prstGeom prst="rect">
            <a:avLst/>
          </a:prstGeom>
          <a:noFill/>
          <a:ln w="9525">
            <a:noFill/>
            <a:miter lim="800000"/>
            <a:headEnd/>
            <a:tailEnd/>
          </a:ln>
        </p:spPr>
        <p:txBody>
          <a:bodyPr wrap="square">
            <a:spAutoFit/>
          </a:bodyPr>
          <a:lstStyle/>
          <a:p>
            <a:pPr marL="285750" indent="-285750">
              <a:spcBef>
                <a:spcPts val="600"/>
              </a:spcBef>
              <a:spcAft>
                <a:spcPts val="600"/>
              </a:spcAft>
              <a:buFont typeface="Arial" panose="020B0604020202020204" pitchFamily="34" charset="0"/>
              <a:buChar char="•"/>
            </a:pPr>
            <a:r>
              <a:rPr lang="en-US" i="1" u="sng" dirty="0" smtClean="0">
                <a:solidFill>
                  <a:srgbClr val="003F82"/>
                </a:solidFill>
                <a:latin typeface="+mn-lt"/>
              </a:rPr>
              <a:t>On the bias towards executive authorities</a:t>
            </a:r>
            <a:r>
              <a:rPr lang="en-US" u="sng" dirty="0" smtClean="0">
                <a:solidFill>
                  <a:srgbClr val="003F82"/>
                </a:solidFill>
                <a:latin typeface="+mn-lt"/>
              </a:rPr>
              <a:t>: </a:t>
            </a:r>
          </a:p>
          <a:p>
            <a:pPr marL="742950" lvl="1" indent="-285750">
              <a:spcBef>
                <a:spcPts val="600"/>
              </a:spcBef>
              <a:spcAft>
                <a:spcPts val="600"/>
              </a:spcAft>
              <a:buFont typeface="Arial" panose="020B0604020202020204" pitchFamily="34" charset="0"/>
              <a:buChar char="•"/>
            </a:pPr>
            <a:r>
              <a:rPr lang="en-US" dirty="0" smtClean="0">
                <a:solidFill>
                  <a:srgbClr val="003F82"/>
                </a:solidFill>
                <a:latin typeface="+mn-lt"/>
              </a:rPr>
              <a:t>If there is a bias</a:t>
            </a:r>
            <a:r>
              <a:rPr lang="ru-RU" dirty="0" smtClean="0">
                <a:solidFill>
                  <a:srgbClr val="003F82"/>
                </a:solidFill>
                <a:latin typeface="+mn-lt"/>
              </a:rPr>
              <a:t> </a:t>
            </a:r>
            <a:r>
              <a:rPr lang="en-US" dirty="0" smtClean="0">
                <a:solidFill>
                  <a:srgbClr val="003F82"/>
                </a:solidFill>
                <a:latin typeface="+mn-lt"/>
              </a:rPr>
              <a:t>towards executive authorities it should be stronger for the judges on their first three-years appointment</a:t>
            </a:r>
          </a:p>
          <a:p>
            <a:pPr marL="742950" lvl="1" indent="-285750">
              <a:spcBef>
                <a:spcPts val="600"/>
              </a:spcBef>
              <a:spcAft>
                <a:spcPts val="600"/>
              </a:spcAft>
              <a:buFont typeface="Arial" panose="020B0604020202020204" pitchFamily="34" charset="0"/>
              <a:buChar char="•"/>
            </a:pPr>
            <a:r>
              <a:rPr lang="en-US" dirty="0" smtClean="0">
                <a:solidFill>
                  <a:srgbClr val="003F82"/>
                </a:solidFill>
                <a:latin typeface="+mn-lt"/>
              </a:rPr>
              <a:t>It should be stronger in the regions with poor institutions </a:t>
            </a:r>
          </a:p>
          <a:p>
            <a:pPr marL="285750" indent="-285750">
              <a:spcBef>
                <a:spcPts val="600"/>
              </a:spcBef>
              <a:spcAft>
                <a:spcPts val="600"/>
              </a:spcAft>
              <a:buFont typeface="Arial" panose="020B0604020202020204" pitchFamily="34" charset="0"/>
              <a:buChar char="•"/>
            </a:pPr>
            <a:r>
              <a:rPr lang="en-US" i="1" u="sng" dirty="0" smtClean="0">
                <a:solidFill>
                  <a:srgbClr val="003F82"/>
                </a:solidFill>
                <a:latin typeface="+mn-lt"/>
              </a:rPr>
              <a:t>On the role of experience and education of judges</a:t>
            </a:r>
          </a:p>
          <a:p>
            <a:pPr marL="742950" lvl="1" indent="-285750">
              <a:spcBef>
                <a:spcPts val="600"/>
              </a:spcBef>
              <a:spcAft>
                <a:spcPts val="600"/>
              </a:spcAft>
              <a:buFont typeface="Arial" panose="020B0604020202020204" pitchFamily="34" charset="0"/>
              <a:buChar char="•"/>
            </a:pPr>
            <a:r>
              <a:rPr lang="en-US" dirty="0" smtClean="0">
                <a:solidFill>
                  <a:srgbClr val="003F82"/>
                </a:solidFill>
                <a:latin typeface="+mn-lt"/>
              </a:rPr>
              <a:t>Since large part of antitrust cases considered in the courts should be enforced according to </a:t>
            </a:r>
            <a:r>
              <a:rPr lang="en-US" i="1" dirty="0" smtClean="0">
                <a:solidFill>
                  <a:srgbClr val="003F82"/>
                </a:solidFill>
                <a:latin typeface="+mn-lt"/>
              </a:rPr>
              <a:t>effect-based standard</a:t>
            </a:r>
          </a:p>
          <a:p>
            <a:pPr marL="742950" lvl="1" indent="-285750">
              <a:spcBef>
                <a:spcPts val="600"/>
              </a:spcBef>
              <a:spcAft>
                <a:spcPts val="600"/>
              </a:spcAft>
              <a:buFont typeface="Arial" panose="020B0604020202020204" pitchFamily="34" charset="0"/>
              <a:buChar char="•"/>
            </a:pPr>
            <a:r>
              <a:rPr lang="en-US" i="1" dirty="0" smtClean="0">
                <a:solidFill>
                  <a:srgbClr val="003F82"/>
                </a:solidFill>
                <a:latin typeface="+mn-lt"/>
              </a:rPr>
              <a:t>Comparison of </a:t>
            </a:r>
            <a:r>
              <a:rPr lang="en-US" i="1" u="sng" dirty="0" smtClean="0">
                <a:solidFill>
                  <a:srgbClr val="003F82"/>
                </a:solidFill>
                <a:latin typeface="+mn-lt"/>
              </a:rPr>
              <a:t>expected welfare effects </a:t>
            </a:r>
            <a:r>
              <a:rPr lang="en-US" dirty="0" smtClean="0">
                <a:solidFill>
                  <a:srgbClr val="003F82"/>
                </a:solidFill>
                <a:latin typeface="+mn-lt"/>
              </a:rPr>
              <a:t>depends on the ability to evaluate positive efficiencies specific to the case </a:t>
            </a:r>
            <a:endParaRPr lang="en-US" i="1" u="sng" dirty="0" smtClean="0">
              <a:solidFill>
                <a:srgbClr val="003F82"/>
              </a:solidFill>
              <a:latin typeface="+mn-lt"/>
            </a:endParaRPr>
          </a:p>
          <a:p>
            <a:pPr marL="742950" lvl="1" indent="-285750">
              <a:spcBef>
                <a:spcPts val="600"/>
              </a:spcBef>
              <a:spcAft>
                <a:spcPts val="600"/>
              </a:spcAft>
              <a:buFont typeface="Arial" panose="020B0604020202020204" pitchFamily="34" charset="0"/>
              <a:buChar char="•"/>
            </a:pPr>
            <a:r>
              <a:rPr lang="en-US" dirty="0" smtClean="0">
                <a:solidFill>
                  <a:srgbClr val="003F82"/>
                </a:solidFill>
                <a:latin typeface="+mn-lt"/>
              </a:rPr>
              <a:t>Better educated judge with higher likelihood makes decision in favor of company</a:t>
            </a:r>
          </a:p>
          <a:p>
            <a:pPr marL="742950" lvl="1" indent="-285750">
              <a:spcBef>
                <a:spcPts val="600"/>
              </a:spcBef>
              <a:spcAft>
                <a:spcPts val="600"/>
              </a:spcAft>
              <a:buFont typeface="Arial" panose="020B0604020202020204" pitchFamily="34" charset="0"/>
              <a:buChar char="•"/>
            </a:pPr>
            <a:r>
              <a:rPr lang="en-US" dirty="0" smtClean="0">
                <a:solidFill>
                  <a:srgbClr val="003F82"/>
                </a:solidFill>
                <a:latin typeface="+mn-lt"/>
              </a:rPr>
              <a:t>More experienced judges can do the same </a:t>
            </a:r>
          </a:p>
          <a:p>
            <a:pPr marL="285750" indent="-285750">
              <a:spcBef>
                <a:spcPts val="600"/>
              </a:spcBef>
              <a:spcAft>
                <a:spcPts val="600"/>
              </a:spcAft>
              <a:buFont typeface="Arial" panose="020B0604020202020204" pitchFamily="34" charset="0"/>
              <a:buChar char="•"/>
            </a:pPr>
            <a:r>
              <a:rPr lang="en-US" i="1" u="sng" dirty="0" smtClean="0">
                <a:solidFill>
                  <a:srgbClr val="003F82"/>
                </a:solidFill>
                <a:latin typeface="+mn-lt"/>
              </a:rPr>
              <a:t>On the impact of regional institutions</a:t>
            </a:r>
          </a:p>
          <a:p>
            <a:pPr marL="742950" lvl="1" indent="-285750">
              <a:spcBef>
                <a:spcPts val="600"/>
              </a:spcBef>
              <a:spcAft>
                <a:spcPts val="600"/>
              </a:spcAft>
              <a:buFont typeface="Arial" panose="020B0604020202020204" pitchFamily="34" charset="0"/>
              <a:buChar char="•"/>
            </a:pPr>
            <a:r>
              <a:rPr lang="en-US" dirty="0" smtClean="0">
                <a:solidFill>
                  <a:srgbClr val="003F82"/>
                </a:solidFill>
                <a:latin typeface="+mn-lt"/>
              </a:rPr>
              <a:t>In the regional with better institutional environment judges should be less biased towards executives</a:t>
            </a:r>
            <a:endParaRPr lang="ru-RU" dirty="0">
              <a:solidFill>
                <a:srgbClr val="003F82"/>
              </a:solidFill>
              <a:latin typeface="+mn-lt"/>
            </a:endParaRPr>
          </a:p>
        </p:txBody>
      </p:sp>
    </p:spTree>
    <p:extLst>
      <p:ext uri="{BB962C8B-B14F-4D97-AF65-F5344CB8AC3E}">
        <p14:creationId xmlns:p14="http://schemas.microsoft.com/office/powerpoint/2010/main" val="3899311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470</TotalTime>
  <Words>2088</Words>
  <Application>Microsoft Office PowerPoint</Application>
  <PresentationFormat>Экран (4:3)</PresentationFormat>
  <Paragraphs>332</Paragraphs>
  <Slides>18</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18</vt:i4>
      </vt:variant>
    </vt:vector>
  </HeadingPairs>
  <TitlesOfParts>
    <vt:vector size="26" baseType="lpstr">
      <vt:lpstr>ＭＳ Ｐゴシック</vt:lpstr>
      <vt:lpstr>Arial</vt:lpstr>
      <vt:lpstr>Calibri</vt:lpstr>
      <vt:lpstr>Century Gothic</vt:lpstr>
      <vt:lpstr>Myriad Pro</vt:lpstr>
      <vt:lpstr>Myriad Pro Semibold</vt:lpstr>
      <vt:lpstr>Times New Roman</vt:lpstr>
      <vt:lpstr>Office Theme</vt:lpstr>
      <vt:lpstr>How and why Russian judges decide on appeals of the decisions of administrative authorities  (on the example of antitrust law)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vkremlev</dc:creator>
  <cp:lastModifiedBy>DF</cp:lastModifiedBy>
  <cp:revision>99</cp:revision>
  <dcterms:created xsi:type="dcterms:W3CDTF">2010-09-30T07:07:58Z</dcterms:created>
  <dcterms:modified xsi:type="dcterms:W3CDTF">2016-06-28T09:48:17Z</dcterms:modified>
</cp:coreProperties>
</file>