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6" r:id="rId4"/>
    <p:sldId id="264" r:id="rId5"/>
    <p:sldId id="271" r:id="rId6"/>
    <p:sldId id="257" r:id="rId7"/>
    <p:sldId id="265" r:id="rId8"/>
    <p:sldId id="267" r:id="rId9"/>
    <p:sldId id="273" r:id="rId10"/>
    <p:sldId id="274" r:id="rId11"/>
    <p:sldId id="259" r:id="rId12"/>
    <p:sldId id="275" r:id="rId13"/>
    <p:sldId id="276" r:id="rId14"/>
    <p:sldId id="260" r:id="rId15"/>
    <p:sldId id="270" r:id="rId16"/>
    <p:sldId id="269" r:id="rId17"/>
    <p:sldId id="268" r:id="rId18"/>
    <p:sldId id="262" r:id="rId19"/>
    <p:sldId id="263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99" autoAdjust="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851B-BA67-46BD-9FEA-542EE9E9FC61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46FAE-DA6B-4326-866E-AB08B37B8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215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0E6D4-C2DF-4F36-B8E4-B4E48B26A60C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00EC3-DBAD-4DE1-BEA7-8A8834E8B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2069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00EC3-DBAD-4DE1-BEA7-8A8834E8B782}" type="slidenum">
              <a:rPr lang="ru-RU" smtClean="0"/>
              <a:t>2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3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00EC3-DBAD-4DE1-BEA7-8A8834E8B782}" type="slidenum">
              <a:rPr lang="ru-RU" smtClean="0"/>
              <a:t>6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36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Sports for comparison: basketball, baseball, rugby, hockey, American football, baseball, handball, </a:t>
            </a:r>
            <a:r>
              <a:rPr lang="en-US" dirty="0" err="1"/>
              <a:t>waterpolo</a:t>
            </a:r>
            <a:r>
              <a:rPr lang="en-US" dirty="0"/>
              <a:t>, volleyball (team aggressive active sports). They should be re-checked due to the attendance (popularity) and level of clubs. Multiple means more than 3 alternative to soccer. Only clubs alternatives counted (not between sports itself):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00EC3-DBAD-4DE1-BEA7-8A8834E8B782}" type="slidenum">
              <a:rPr lang="ru-RU" smtClean="0"/>
              <a:t>7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67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7B25-2274-4FC0-BAB0-EDEF80B632D5}" type="datetime1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Higher School of Economics, Moscow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4446-CC50-477D-9413-5F3A123D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48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75C6-DB35-4448-A981-888ED37951AC}" type="datetime1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Higher School of Economics, Moscow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4446-CC50-477D-9413-5F3A123D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1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4696-558C-4390-B565-A0C9E2AE12D0}" type="datetime1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Higher School of Economics, Moscow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4446-CC50-477D-9413-5F3A123D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69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2435-447D-4CB1-80B2-B09401ABA9F7}" type="datetime1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Higher School of Economics, Moscow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4446-CC50-477D-9413-5F3A123D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1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9DB4-F75B-4C1C-886A-322807DF1B0B}" type="datetime1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Higher School of Economics, Moscow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4446-CC50-477D-9413-5F3A123D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1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BB809-A36D-4233-AD7A-E4C264ECCA2D}" type="datetime1">
              <a:rPr lang="ru-RU" smtClean="0"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Higher School of Economics, Moscow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4446-CC50-477D-9413-5F3A123D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86A5-A6A7-46DB-B0E3-F0B98A3A2210}" type="datetime1">
              <a:rPr lang="ru-RU" smtClean="0"/>
              <a:t>02.09.2016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Higher School of Economics, Moscow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4446-CC50-477D-9413-5F3A123D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8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6405-62BE-45FC-819C-1AB1346E6F83}" type="datetime1">
              <a:rPr lang="ru-RU" smtClean="0"/>
              <a:t>02.09.2016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Higher School of Economics, Moscow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4446-CC50-477D-9413-5F3A123D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5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789F-C7BC-493A-BAD0-A1A284A33287}" type="datetime1">
              <a:rPr lang="ru-RU" smtClean="0"/>
              <a:t>02.09.2016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Higher School of Economics, Moscow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4446-CC50-477D-9413-5F3A123D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5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A53B-F559-4410-A2F9-29A99B66442C}" type="datetime1">
              <a:rPr lang="ru-RU" smtClean="0"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Higher School of Economics, Moscow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4446-CC50-477D-9413-5F3A123D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4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0F90-9248-4182-8D60-84DC7DDB0420}" type="datetime1">
              <a:rPr lang="ru-RU" smtClean="0"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Higher School of Economics, Moscow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04446-CC50-477D-9413-5F3A123D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4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2F28B-76C6-4A76-BF5A-331A869E3F17}" type="datetime1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Higher School of Economics, Moscow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04446-CC50-477D-9413-5F3A123D1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2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mailto:AndreevaKA1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0924" y="1152005"/>
            <a:ext cx="11309659" cy="255681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Demonopolization</a:t>
            </a:r>
            <a:r>
              <a:rPr lang="en-US" dirty="0"/>
              <a:t> Perspectives in Russian Football: Experience	of Krasnodar City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68420" y="5800459"/>
            <a:ext cx="7065215" cy="1057541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Ksenia</a:t>
            </a:r>
            <a:r>
              <a:rPr lang="en-US" dirty="0"/>
              <a:t> </a:t>
            </a:r>
            <a:r>
              <a:rPr lang="en-US" dirty="0" err="1"/>
              <a:t>Andreeva</a:t>
            </a:r>
            <a:r>
              <a:rPr lang="en-US" dirty="0"/>
              <a:t>, PhD candidate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National Research University Higher School of Economics, Moscow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3" y="4620596"/>
            <a:ext cx="3371716" cy="22374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59" y="3655214"/>
            <a:ext cx="2500459" cy="2500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1250" cy="16954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65920" y="206671"/>
            <a:ext cx="8366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8th ESEA European Conference on Sport Economics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0110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2746"/>
            <a:ext cx="11240678" cy="1325563"/>
          </a:xfrm>
        </p:spPr>
        <p:txBody>
          <a:bodyPr/>
          <a:lstStyle/>
          <a:p>
            <a:r>
              <a:rPr lang="en-US" b="1" dirty="0"/>
              <a:t>An optimal number of clubs presented in a city-2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1121" y="1448309"/>
                <a:ext cx="11765437" cy="431122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ru-RU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ru-RU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case 1 both types go to the stadium, their utility is zero </a:t>
                </a:r>
              </a:p>
              <a:p>
                <a:r>
                  <a:rPr lang="en-US" dirty="0"/>
                  <a:t>In case 2 fans are redistributed among two teams because of higher utility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121" y="1448309"/>
                <a:ext cx="11765437" cy="4311224"/>
              </a:xfrm>
              <a:blipFill>
                <a:blip r:embed="rId2"/>
                <a:stretch>
                  <a:fillRect l="-9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614707"/>
                  </p:ext>
                </p:extLst>
              </p:nvPr>
            </p:nvGraphicFramePr>
            <p:xfrm>
              <a:off x="176854" y="3603921"/>
              <a:ext cx="7468235" cy="2060007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1077235">
                      <a:extLst>
                        <a:ext uri="{9D8B030D-6E8A-4147-A177-3AD203B41FA5}">
                          <a16:colId xmlns:a16="http://schemas.microsoft.com/office/drawing/2014/main" val="3340836451"/>
                        </a:ext>
                      </a:extLst>
                    </a:gridCol>
                    <a:gridCol w="1079775">
                      <a:extLst>
                        <a:ext uri="{9D8B030D-6E8A-4147-A177-3AD203B41FA5}">
                          <a16:colId xmlns:a16="http://schemas.microsoft.com/office/drawing/2014/main" val="788259104"/>
                        </a:ext>
                      </a:extLst>
                    </a:gridCol>
                    <a:gridCol w="1079775">
                      <a:extLst>
                        <a:ext uri="{9D8B030D-6E8A-4147-A177-3AD203B41FA5}">
                          <a16:colId xmlns:a16="http://schemas.microsoft.com/office/drawing/2014/main" val="1844388345"/>
                        </a:ext>
                      </a:extLst>
                    </a:gridCol>
                    <a:gridCol w="1170604">
                      <a:extLst>
                        <a:ext uri="{9D8B030D-6E8A-4147-A177-3AD203B41FA5}">
                          <a16:colId xmlns:a16="http://schemas.microsoft.com/office/drawing/2014/main" val="919557908"/>
                        </a:ext>
                      </a:extLst>
                    </a:gridCol>
                    <a:gridCol w="990218">
                      <a:extLst>
                        <a:ext uri="{9D8B030D-6E8A-4147-A177-3AD203B41FA5}">
                          <a16:colId xmlns:a16="http://schemas.microsoft.com/office/drawing/2014/main" val="2335674975"/>
                        </a:ext>
                      </a:extLst>
                    </a:gridCol>
                    <a:gridCol w="990853">
                      <a:extLst>
                        <a:ext uri="{9D8B030D-6E8A-4147-A177-3AD203B41FA5}">
                          <a16:colId xmlns:a16="http://schemas.microsoft.com/office/drawing/2014/main" val="2850224616"/>
                        </a:ext>
                      </a:extLst>
                    </a:gridCol>
                    <a:gridCol w="1079775">
                      <a:extLst>
                        <a:ext uri="{9D8B030D-6E8A-4147-A177-3AD203B41FA5}">
                          <a16:colId xmlns:a16="http://schemas.microsoft.com/office/drawing/2014/main" val="165151364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=0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=1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=0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=0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0799073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ru-RU" sz="12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200" dirty="0">
                              <a:effectLst/>
                            </a:rPr>
                            <a:t>=0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(0, 0)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(0, </m:t>
                                </m:r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(0, 1)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(0, </m:t>
                                </m:r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(0, 1)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(0, 1)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7493578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0)</m:t>
                              </m:r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(0, 0)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)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(0, 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)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1)</m:t>
                              </m:r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6161808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=1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(1</m:t>
                              </m:r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)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)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(0, 0)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(1, 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)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0)</m:t>
                              </m:r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(1,1)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90126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=0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0)</m:t>
                              </m:r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1)</m:t>
                              </m:r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(0, 0)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(0, </m:t>
                                </m:r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)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0946558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(1</m:t>
                              </m:r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0)</m:t>
                              </m:r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)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(0, </m:t>
                                </m:r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0)</m:t>
                              </m:r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(0, 0)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(0, </m:t>
                                </m:r>
                                <m:f>
                                  <m:f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4170192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=0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(1</m:t>
                              </m:r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)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(1</m:t>
                              </m:r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)\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(1,1)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)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)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(0, 0)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64822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614707"/>
                  </p:ext>
                </p:extLst>
              </p:nvPr>
            </p:nvGraphicFramePr>
            <p:xfrm>
              <a:off x="176854" y="3603921"/>
              <a:ext cx="7468235" cy="2060007"/>
            </p:xfrm>
            <a:graphic>
              <a:graphicData uri="http://schemas.openxmlformats.org/drawingml/2006/table">
                <a:tbl>
                  <a:tblPr firstRow="1" firstCol="1" bandRow="1">
                    <a:tableStyleId>{9D7B26C5-4107-4FEC-AEDC-1716B250A1EF}</a:tableStyleId>
                  </a:tblPr>
                  <a:tblGrid>
                    <a:gridCol w="1077235">
                      <a:extLst>
                        <a:ext uri="{9D8B030D-6E8A-4147-A177-3AD203B41FA5}">
                          <a16:colId xmlns:a16="http://schemas.microsoft.com/office/drawing/2014/main" val="3340836451"/>
                        </a:ext>
                      </a:extLst>
                    </a:gridCol>
                    <a:gridCol w="1079775">
                      <a:extLst>
                        <a:ext uri="{9D8B030D-6E8A-4147-A177-3AD203B41FA5}">
                          <a16:colId xmlns:a16="http://schemas.microsoft.com/office/drawing/2014/main" val="788259104"/>
                        </a:ext>
                      </a:extLst>
                    </a:gridCol>
                    <a:gridCol w="1079775">
                      <a:extLst>
                        <a:ext uri="{9D8B030D-6E8A-4147-A177-3AD203B41FA5}">
                          <a16:colId xmlns:a16="http://schemas.microsoft.com/office/drawing/2014/main" val="1844388345"/>
                        </a:ext>
                      </a:extLst>
                    </a:gridCol>
                    <a:gridCol w="1170604">
                      <a:extLst>
                        <a:ext uri="{9D8B030D-6E8A-4147-A177-3AD203B41FA5}">
                          <a16:colId xmlns:a16="http://schemas.microsoft.com/office/drawing/2014/main" val="919557908"/>
                        </a:ext>
                      </a:extLst>
                    </a:gridCol>
                    <a:gridCol w="990218">
                      <a:extLst>
                        <a:ext uri="{9D8B030D-6E8A-4147-A177-3AD203B41FA5}">
                          <a16:colId xmlns:a16="http://schemas.microsoft.com/office/drawing/2014/main" val="2335674975"/>
                        </a:ext>
                      </a:extLst>
                    </a:gridCol>
                    <a:gridCol w="990853">
                      <a:extLst>
                        <a:ext uri="{9D8B030D-6E8A-4147-A177-3AD203B41FA5}">
                          <a16:colId xmlns:a16="http://schemas.microsoft.com/office/drawing/2014/main" val="2850224616"/>
                        </a:ext>
                      </a:extLst>
                    </a:gridCol>
                    <a:gridCol w="1079775">
                      <a:extLst>
                        <a:ext uri="{9D8B030D-6E8A-4147-A177-3AD203B41FA5}">
                          <a16:colId xmlns:a16="http://schemas.microsoft.com/office/drawing/2014/main" val="1651513641"/>
                        </a:ext>
                      </a:extLst>
                    </a:gridCol>
                  </a:tblGrid>
                  <a:tr h="25825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 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000" t="-16667" r="-493220" b="-7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000" t="-16667" r="-393220" b="-7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75130" t="-16667" r="-260622" b="-7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6914" t="-16667" r="-210494" b="-7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43558" t="-16667" r="-109202" b="-7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92655" t="-16667" r="-565" b="-7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7990738"/>
                      </a:ext>
                    </a:extLst>
                  </a:tr>
                  <a:tr h="34232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t="-85965" r="-593220" b="-4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000" t="-85965" r="-493220" b="-4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000" t="-85965" r="-393220" b="-4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75130" t="-85965" r="-260622" b="-4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6914" t="-85965" r="-210494" b="-4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43558" t="-85965" r="-109202" b="-4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92655" t="-85965" r="-565" b="-4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4935785"/>
                      </a:ext>
                    </a:extLst>
                  </a:tr>
                  <a:tr h="25825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t="-252381" r="-593220" b="-4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000" t="-252381" r="-493220" b="-4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000" t="-252381" r="-393220" b="-4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75130" t="-252381" r="-260622" b="-4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6914" t="-252381" r="-210494" b="-4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43558" t="-252381" r="-109202" b="-4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92655" t="-252381" r="-565" b="-4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61618083"/>
                      </a:ext>
                    </a:extLst>
                  </a:tr>
                  <a:tr h="25825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t="-344186" r="-593220" b="-38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000" t="-344186" r="-493220" b="-38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000" t="-344186" r="-393220" b="-38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75130" t="-344186" r="-260622" b="-38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6914" t="-344186" r="-210494" b="-38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43558" t="-344186" r="-109202" b="-38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(1,1)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9012601"/>
                      </a:ext>
                    </a:extLst>
                  </a:tr>
                  <a:tr h="34232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t="-341071" r="-593220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000" t="-341071" r="-493220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000" t="-341071" r="-393220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75130" t="-341071" r="-26062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6914" t="-341071" r="-210494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43558" t="-341071" r="-10920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92655" t="-341071" r="-565" b="-1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9465587"/>
                      </a:ext>
                    </a:extLst>
                  </a:tr>
                  <a:tr h="34232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t="-433333" r="-593220" b="-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000" t="-433333" r="-493220" b="-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000" t="-433333" r="-393220" b="-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75130" t="-433333" r="-260622" b="-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6914" t="-433333" r="-210494" b="-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43558" t="-433333" r="-109202" b="-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92655" t="-433333" r="-565" b="-8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1701929"/>
                      </a:ext>
                    </a:extLst>
                  </a:tr>
                  <a:tr h="25825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t="-723810" r="-593220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00000" t="-723810" r="-493220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000" t="-723810" r="-393220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(1,1)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46914" t="-723810" r="-210494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43558" t="-723810" r="-109202" b="-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592655" t="-723810" r="-565" b="-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6482206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40" y="5978587"/>
            <a:ext cx="5058342" cy="6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69" y="1"/>
            <a:ext cx="10515600" cy="115746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 optimal number of clubs presented in a city-3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957" y="1066029"/>
            <a:ext cx="11824504" cy="548842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Who betters off? Clubs, fans, regional government… </a:t>
            </a:r>
            <a:endParaRPr lang="en-US" sz="2000" dirty="0"/>
          </a:p>
          <a:p>
            <a:pPr marL="0" lvl="0" indent="0">
              <a:buNone/>
            </a:pPr>
            <a:r>
              <a:rPr lang="en-US" sz="2400" dirty="0"/>
              <a:t>What influences the decision on the attendance? Is it among all the belongingness to a certain type of audience? </a:t>
            </a:r>
          </a:p>
          <a:p>
            <a:pPr marL="0" lvl="0" indent="0">
              <a:buNone/>
            </a:pPr>
            <a:r>
              <a:rPr lang="en-US" sz="2400" dirty="0"/>
              <a:t>Derby –segregation: </a:t>
            </a:r>
          </a:p>
          <a:p>
            <a:r>
              <a:rPr lang="en-US" sz="2400" dirty="0"/>
              <a:t>Economical: blue collars (Milan, Atletico, Sparta, Boca Juniors) and middle class or wealthy (Inter, Real, </a:t>
            </a:r>
            <a:r>
              <a:rPr lang="en-US" sz="2400" dirty="0" err="1"/>
              <a:t>Slavia</a:t>
            </a:r>
            <a:r>
              <a:rPr lang="en-US" sz="2400" dirty="0"/>
              <a:t>, River Plate) </a:t>
            </a:r>
          </a:p>
          <a:p>
            <a:r>
              <a:rPr lang="en-US" sz="2400" dirty="0"/>
              <a:t>Political views: nationalists (Barcelona) and monarchists (</a:t>
            </a:r>
            <a:r>
              <a:rPr lang="en-US" sz="2400" dirty="0" err="1"/>
              <a:t>Espanol</a:t>
            </a:r>
            <a:r>
              <a:rPr lang="en-US" sz="2400" dirty="0"/>
              <a:t>)</a:t>
            </a:r>
          </a:p>
          <a:p>
            <a:r>
              <a:rPr lang="en-US" sz="2400" dirty="0"/>
              <a:t>Distance from the center: city (Rome) and surroundings (Lazio) </a:t>
            </a:r>
          </a:p>
          <a:p>
            <a:r>
              <a:rPr lang="en-US" sz="2400" dirty="0"/>
              <a:t>Religion: Celtic and Rangers, etc.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Not for all derbies – Manchester, Liverpool, Genoa, Lisbon</a:t>
            </a:r>
          </a:p>
          <a:p>
            <a:pPr marL="0" lvl="0" indent="0">
              <a:buNone/>
            </a:pPr>
            <a:r>
              <a:rPr lang="en-US" dirty="0"/>
              <a:t>And for Krasnodar? 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52926" y="30028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5936460"/>
            <a:ext cx="5058342" cy="6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81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36" y="82321"/>
            <a:ext cx="10515600" cy="1050740"/>
          </a:xfrm>
        </p:spPr>
        <p:txBody>
          <a:bodyPr>
            <a:normAutofit fontScale="90000"/>
          </a:bodyPr>
          <a:lstStyle/>
          <a:p>
            <a:r>
              <a:rPr lang="en-US" dirty="0"/>
              <a:t>Consumers’ behavior </a:t>
            </a:r>
            <a:br>
              <a:rPr lang="en-US" dirty="0"/>
            </a:br>
            <a:r>
              <a:rPr lang="en-US" dirty="0"/>
              <a:t>in Krasnodar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2336" y="1212882"/>
                <a:ext cx="11840852" cy="5140783"/>
              </a:xfrm>
            </p:spPr>
            <p:txBody>
              <a:bodyPr>
                <a:normAutofit/>
              </a:bodyPr>
              <a:lstStyle/>
              <a:p>
                <a:r>
                  <a:rPr lang="ru-RU" dirty="0"/>
                  <a:t>T=67, N=2</a:t>
                </a:r>
                <a:r>
                  <a:rPr lang="en-US" dirty="0"/>
                  <a:t>, Seasons </a:t>
                </a:r>
                <a:r>
                  <a:rPr lang="ru-RU" dirty="0"/>
                  <a:t>2011/2012, 2012/2013, 2013/2014, 2014/2015</a:t>
                </a:r>
                <a:r>
                  <a:rPr lang="en-US" dirty="0"/>
                  <a:t> </a:t>
                </a:r>
                <a:endParaRPr lang="en-US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attendance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it</m:t>
                        </m:r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pgame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it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opgame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it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derby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it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quality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it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quality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it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month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it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earn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it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336" y="1212882"/>
                <a:ext cx="11840852" cy="5140783"/>
              </a:xfrm>
              <a:blipFill>
                <a:blip r:embed="rId2"/>
                <a:stretch>
                  <a:fillRect l="-926" t="-20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6" y="2799761"/>
            <a:ext cx="4440809" cy="336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42" y="4056086"/>
            <a:ext cx="3570007" cy="250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147" y="2620652"/>
            <a:ext cx="3601041" cy="2687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658" y="127104"/>
            <a:ext cx="5058342" cy="6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9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364"/>
            <a:ext cx="10515600" cy="822652"/>
          </a:xfrm>
        </p:spPr>
        <p:txBody>
          <a:bodyPr>
            <a:normAutofit/>
          </a:bodyPr>
          <a:lstStyle/>
          <a:p>
            <a:r>
              <a:rPr lang="en-US" sz="3600" dirty="0"/>
              <a:t>What is a Krasnodar experiment about? 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75" y="3629318"/>
            <a:ext cx="6749591" cy="26796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Redistribution effect – not the monopoly model </a:t>
            </a:r>
          </a:p>
          <a:p>
            <a:r>
              <a:rPr lang="en-US" dirty="0"/>
              <a:t>No competition between clubs – rival’s results </a:t>
            </a:r>
          </a:p>
          <a:p>
            <a:pPr marL="0" indent="0">
              <a:buNone/>
            </a:pPr>
            <a:r>
              <a:rPr lang="en-US" dirty="0"/>
              <a:t>do not influence (percentage difference between the fact and the ideal behavior)</a:t>
            </a:r>
          </a:p>
          <a:p>
            <a:r>
              <a:rPr lang="en-US" dirty="0"/>
              <a:t>If costs didn’t matter, the best strategy would be to visit games of both clubs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5068" t="26715" r="26140" b="13137"/>
          <a:stretch/>
        </p:blipFill>
        <p:spPr bwMode="auto">
          <a:xfrm>
            <a:off x="224224" y="841153"/>
            <a:ext cx="4388072" cy="2578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14513" t="26591" r="25327" b="14122"/>
          <a:stretch/>
        </p:blipFill>
        <p:spPr bwMode="auto">
          <a:xfrm>
            <a:off x="4836520" y="841153"/>
            <a:ext cx="4646845" cy="2656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/>
          <a:srcRect l="24817" t="22574" r="8930" b="9505"/>
          <a:stretch/>
        </p:blipFill>
        <p:spPr bwMode="auto">
          <a:xfrm>
            <a:off x="7159942" y="3751415"/>
            <a:ext cx="4782526" cy="2987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6" y="91181"/>
            <a:ext cx="4665646" cy="6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4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3884"/>
            <a:ext cx="11915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  <a:ea typeface="+mj-ea"/>
                <a:cs typeface="+mj-cs"/>
              </a:rPr>
              <a:t>Perspectives for intra-city competition in Russia</a:t>
            </a:r>
            <a:endParaRPr lang="ru-RU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8" y="590530"/>
            <a:ext cx="7665665" cy="43261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2399" y="5052535"/>
            <a:ext cx="119773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have 4 cities for potential internal competition (we do not take into account the second teams of the main one):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Makhachkala (</a:t>
            </a:r>
            <a:r>
              <a:rPr lang="en-US" i="1" dirty="0" err="1"/>
              <a:t>Anzhi</a:t>
            </a:r>
            <a:r>
              <a:rPr lang="en-US" i="1" dirty="0"/>
              <a:t> in the Premier League and FC Legion-Dynamo Makhachkala, founded in 2015, in the second league)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Saint-Petersburg (</a:t>
            </a:r>
            <a:r>
              <a:rPr lang="en-US" i="1" dirty="0" err="1"/>
              <a:t>Zenit</a:t>
            </a:r>
            <a:r>
              <a:rPr lang="en-US" i="1" dirty="0"/>
              <a:t> in the Premier League, Dynamo in the PFL</a:t>
            </a:r>
            <a:r>
              <a:rPr lang="ru-RU" i="1" dirty="0"/>
              <a:t>)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Krasnodar (Krasnodar in the Premier League and Kuban in the FNL)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Rostov-</a:t>
            </a:r>
            <a:r>
              <a:rPr lang="en-US" i="1" dirty="0" err="1"/>
              <a:t>na</a:t>
            </a:r>
            <a:r>
              <a:rPr lang="en-US" i="1" dirty="0"/>
              <a:t>-</a:t>
            </a:r>
            <a:r>
              <a:rPr lang="en-US" i="1" dirty="0" err="1"/>
              <a:t>donu</a:t>
            </a:r>
            <a:r>
              <a:rPr lang="en-US" i="1" dirty="0"/>
              <a:t> (Rostov in the Premier League and SKA in the PFL)</a:t>
            </a:r>
          </a:p>
          <a:p>
            <a:r>
              <a:rPr lang="en-US" i="1" dirty="0"/>
              <a:t>The only question is the resistance to constraints</a:t>
            </a:r>
            <a:r>
              <a:rPr lang="ru-RU" i="1" dirty="0"/>
              <a:t> – </a:t>
            </a:r>
            <a:r>
              <a:rPr lang="en-US" i="1" dirty="0"/>
              <a:t>but all are in the ½ in the GRP ranking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68094" y="674978"/>
            <a:ext cx="4261609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Clubs in 1 league from the competitive city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8094" y="1180214"/>
            <a:ext cx="426160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Clubs in 1 league from non-competitive city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868094" y="1685450"/>
            <a:ext cx="432390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Clubs in 2 leagues from the competitive cities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868093" y="2475925"/>
            <a:ext cx="426160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Clubs in 2 leagues from non-competitive cities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868094" y="3279089"/>
            <a:ext cx="432390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Clubs in 3 leagues from the competitive cities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868093" y="4069564"/>
            <a:ext cx="426160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Clubs in 3 leagues from non-competitive cities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5734747"/>
            <a:ext cx="5058342" cy="6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21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2085163" cy="791852"/>
          </a:xfrm>
        </p:spPr>
        <p:txBody>
          <a:bodyPr/>
          <a:lstStyle/>
          <a:p>
            <a:r>
              <a:rPr lang="en-US" i="1" dirty="0"/>
              <a:t>General regulatory policy 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763" y="791853"/>
            <a:ext cx="9983772" cy="5967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Monopolization is sustained through the following instruments: </a:t>
            </a:r>
          </a:p>
          <a:p>
            <a:r>
              <a:rPr lang="en-US" dirty="0"/>
              <a:t>Licensing and fair play (no possibility for the aggressive market entrance) </a:t>
            </a:r>
          </a:p>
          <a:p>
            <a:r>
              <a:rPr lang="en-US" dirty="0"/>
              <a:t>Multidivisional approach (it takes 4-5 years for the European club to play in the Premier league). Or even no rotation at the end of the season (USA) </a:t>
            </a:r>
          </a:p>
          <a:p>
            <a:r>
              <a:rPr lang="en-US" dirty="0"/>
              <a:t>Property rights </a:t>
            </a:r>
          </a:p>
          <a:p>
            <a:r>
              <a:rPr lang="en-US" dirty="0"/>
              <a:t>Limited number of clubs in the league (9 in Lithuania</a:t>
            </a:r>
            <a:r>
              <a:rPr lang="ru-RU" dirty="0"/>
              <a:t>, 20 </a:t>
            </a:r>
            <a:r>
              <a:rPr lang="en-US" dirty="0"/>
              <a:t>in Spain)  - no correlation between population and number of clubs in general</a:t>
            </a:r>
          </a:p>
          <a:p>
            <a:r>
              <a:rPr lang="en-US" dirty="0"/>
              <a:t>Distribution of income etc.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81" y="86928"/>
            <a:ext cx="5058342" cy="6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3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26" y="44882"/>
            <a:ext cx="11876995" cy="755561"/>
          </a:xfrm>
        </p:spPr>
        <p:txBody>
          <a:bodyPr>
            <a:normAutofit/>
          </a:bodyPr>
          <a:lstStyle/>
          <a:p>
            <a:r>
              <a:rPr lang="en-US" sz="3600" dirty="0"/>
              <a:t>Hypothetical map of the Russian Premier league in 2022/2023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1980" y="968537"/>
            <a:ext cx="7258041" cy="5219611"/>
          </a:xfrm>
        </p:spPr>
        <p:txBody>
          <a:bodyPr>
            <a:normAutofit/>
          </a:bodyPr>
          <a:lstStyle/>
          <a:p>
            <a:r>
              <a:rPr lang="en-US" i="1" dirty="0"/>
              <a:t>All 4 cities are represented by 2 clubs </a:t>
            </a:r>
          </a:p>
          <a:p>
            <a:r>
              <a:rPr lang="en-US" i="1" dirty="0"/>
              <a:t>Moscow is also presented by 2 clubs with the highest own attendance and the highest attendance of derby (now its Spartak and CSKA)</a:t>
            </a:r>
          </a:p>
          <a:p>
            <a:pPr lvl="1"/>
            <a:r>
              <a:rPr lang="en-US" i="1" dirty="0" err="1"/>
              <a:t>Lokomotiv</a:t>
            </a:r>
            <a:r>
              <a:rPr lang="en-US" i="1" dirty="0"/>
              <a:t> Moscow moves to Bryansk (the light grey zone, according to the fans distribution, local stadium capacity, social structure)</a:t>
            </a:r>
          </a:p>
          <a:p>
            <a:pPr lvl="1"/>
            <a:r>
              <a:rPr lang="en-US" i="1" dirty="0"/>
              <a:t>Dynamo Moscow moves to Saransk</a:t>
            </a:r>
          </a:p>
          <a:p>
            <a:r>
              <a:rPr lang="en-US" i="1" dirty="0"/>
              <a:t>Let other clubs to be Terek, Tom, Rubin, </a:t>
            </a:r>
            <a:r>
              <a:rPr lang="en-US" i="1" dirty="0" err="1"/>
              <a:t>Amkar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15" y="6090347"/>
            <a:ext cx="5058342" cy="617998"/>
          </a:xfrm>
          <a:prstGeom prst="rect">
            <a:avLst/>
          </a:prstGeom>
        </p:spPr>
      </p:pic>
      <p:grpSp>
        <p:nvGrpSpPr>
          <p:cNvPr id="98" name="Группа 97"/>
          <p:cNvGrpSpPr/>
          <p:nvPr/>
        </p:nvGrpSpPr>
        <p:grpSpPr>
          <a:xfrm>
            <a:off x="83026" y="800442"/>
            <a:ext cx="4481023" cy="3000281"/>
            <a:chOff x="1715405" y="2012949"/>
            <a:chExt cx="4023409" cy="3072998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1715405" y="2012949"/>
              <a:ext cx="4023409" cy="3072998"/>
              <a:chOff x="6654272" y="1371468"/>
              <a:chExt cx="4023409" cy="3072998"/>
            </a:xfrm>
          </p:grpSpPr>
          <p:grpSp>
            <p:nvGrpSpPr>
              <p:cNvPr id="92" name="Группа 91"/>
              <p:cNvGrpSpPr/>
              <p:nvPr/>
            </p:nvGrpSpPr>
            <p:grpSpPr>
              <a:xfrm>
                <a:off x="6654272" y="1371468"/>
                <a:ext cx="4023409" cy="3072998"/>
                <a:chOff x="5543392" y="1241037"/>
                <a:chExt cx="4023409" cy="3072998"/>
              </a:xfrm>
            </p:grpSpPr>
            <p:pic>
              <p:nvPicPr>
                <p:cNvPr id="74" name="Рисунок 73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86" t="20328" r="42070" b="7839"/>
                <a:stretch/>
              </p:blipFill>
              <p:spPr>
                <a:xfrm>
                  <a:off x="5543392" y="1241037"/>
                  <a:ext cx="4023409" cy="3072998"/>
                </a:xfrm>
                <a:prstGeom prst="rect">
                  <a:avLst/>
                </a:prstGeom>
              </p:spPr>
            </p:pic>
            <p:grpSp>
              <p:nvGrpSpPr>
                <p:cNvPr id="77" name="Группа 76"/>
                <p:cNvGrpSpPr/>
                <p:nvPr/>
              </p:nvGrpSpPr>
              <p:grpSpPr>
                <a:xfrm>
                  <a:off x="5806667" y="1906621"/>
                  <a:ext cx="2863920" cy="1833492"/>
                  <a:chOff x="765455" y="2589351"/>
                  <a:chExt cx="3810679" cy="2075530"/>
                </a:xfrm>
              </p:grpSpPr>
              <p:sp>
                <p:nvSpPr>
                  <p:cNvPr id="78" name="Овал 77"/>
                  <p:cNvSpPr/>
                  <p:nvPr/>
                </p:nvSpPr>
                <p:spPr>
                  <a:xfrm>
                    <a:off x="765455" y="3894168"/>
                    <a:ext cx="112008" cy="111718"/>
                  </a:xfrm>
                  <a:prstGeom prst="ellipse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80" name="Группа 79"/>
                  <p:cNvGrpSpPr/>
                  <p:nvPr/>
                </p:nvGrpSpPr>
                <p:grpSpPr>
                  <a:xfrm>
                    <a:off x="901676" y="2589351"/>
                    <a:ext cx="3674458" cy="2075530"/>
                    <a:chOff x="901676" y="2589351"/>
                    <a:chExt cx="3674458" cy="2075530"/>
                  </a:xfrm>
                </p:grpSpPr>
                <p:sp>
                  <p:nvSpPr>
                    <p:cNvPr id="83" name="Овал 82"/>
                    <p:cNvSpPr/>
                    <p:nvPr/>
                  </p:nvSpPr>
                  <p:spPr>
                    <a:xfrm>
                      <a:off x="1616458" y="2589351"/>
                      <a:ext cx="112009" cy="111718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4" name="Овал 83"/>
                    <p:cNvSpPr/>
                    <p:nvPr/>
                  </p:nvSpPr>
                  <p:spPr>
                    <a:xfrm>
                      <a:off x="2138426" y="3621037"/>
                      <a:ext cx="112008" cy="111718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5" name="Овал 84"/>
                    <p:cNvSpPr/>
                    <p:nvPr/>
                  </p:nvSpPr>
                  <p:spPr>
                    <a:xfrm>
                      <a:off x="2747035" y="3661303"/>
                      <a:ext cx="112009" cy="111718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8" name="Овал 87"/>
                    <p:cNvSpPr/>
                    <p:nvPr/>
                  </p:nvSpPr>
                  <p:spPr>
                    <a:xfrm>
                      <a:off x="901676" y="4441445"/>
                      <a:ext cx="112008" cy="11171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9" name="Овал 88"/>
                    <p:cNvSpPr/>
                    <p:nvPr/>
                  </p:nvSpPr>
                  <p:spPr>
                    <a:xfrm>
                      <a:off x="1013684" y="4553163"/>
                      <a:ext cx="112008" cy="111718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0" name="Овал 89"/>
                    <p:cNvSpPr/>
                    <p:nvPr/>
                  </p:nvSpPr>
                  <p:spPr>
                    <a:xfrm>
                      <a:off x="4464126" y="4441445"/>
                      <a:ext cx="112008" cy="11171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  <p:sp>
            <p:nvSpPr>
              <p:cNvPr id="93" name="Овал 92"/>
              <p:cNvSpPr/>
              <p:nvPr/>
            </p:nvSpPr>
            <p:spPr>
              <a:xfrm>
                <a:off x="7472939" y="2538672"/>
                <a:ext cx="84180" cy="9869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Овал 93"/>
              <p:cNvSpPr/>
              <p:nvPr/>
            </p:nvSpPr>
            <p:spPr>
              <a:xfrm>
                <a:off x="6778117" y="3298597"/>
                <a:ext cx="84180" cy="9869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6" name="Овал 95"/>
            <p:cNvSpPr/>
            <p:nvPr/>
          </p:nvSpPr>
          <p:spPr>
            <a:xfrm>
              <a:off x="2209468" y="3173368"/>
              <a:ext cx="84180" cy="986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722633" y="3526789"/>
              <a:ext cx="84180" cy="986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9" name="Рисунок 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" y="3938622"/>
            <a:ext cx="4481023" cy="252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4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55" y="120028"/>
            <a:ext cx="11833781" cy="12090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Wealfare</a:t>
            </a:r>
            <a:r>
              <a:rPr lang="en-US" dirty="0"/>
              <a:t> model </a:t>
            </a:r>
            <a:r>
              <a:rPr lang="en-US" sz="3100" i="1" dirty="0"/>
              <a:t>(The optimal size of a sports league (S. </a:t>
            </a:r>
            <a:r>
              <a:rPr lang="en-US" sz="3100" i="1" dirty="0" err="1"/>
              <a:t>Kesenne</a:t>
            </a:r>
            <a:r>
              <a:rPr lang="en-US" sz="3100" i="1" dirty="0"/>
              <a:t>, 2008))</a:t>
            </a:r>
            <a:br>
              <a:rPr lang="en-US" i="1" dirty="0"/>
            </a:b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4055" y="893134"/>
                <a:ext cx="11974527" cy="528382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u-RU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determined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Krasnodar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expirement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𝑤𝑒𝑙𝑓𝑎𝑟𝑒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𝑐𝑜𝑛𝑠𝑢𝑚𝑒𝑟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𝑠𝑢𝑟𝑝𝑙𝑢𝑠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revenue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clubs</m:t>
                    </m:r>
                  </m:oMath>
                </a14:m>
                <a:r>
                  <a:rPr lang="en-US" dirty="0"/>
                  <a:t>, no consequences for domestic teams except derbies (</a:t>
                </a:r>
                <a:r>
                  <a:rPr lang="ru-RU" dirty="0"/>
                  <a:t>25</a:t>
                </a:r>
                <a:r>
                  <a:rPr lang="en-US" dirty="0"/>
                  <a:t>%+</a:t>
                </a:r>
                <a:r>
                  <a:rPr lang="ru-RU" dirty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example, a surplus for </a:t>
                </a:r>
                <a:r>
                  <a:rPr lang="en-US" dirty="0" err="1"/>
                  <a:t>Anzhi</a:t>
                </a:r>
                <a:r>
                  <a:rPr lang="en-US" dirty="0"/>
                  <a:t> would be 2*1,25*10000*</a:t>
                </a:r>
                <a:r>
                  <a:rPr lang="ru-RU" dirty="0"/>
                  <a:t>4</a:t>
                </a:r>
                <a:r>
                  <a:rPr lang="en-US" dirty="0"/>
                  <a:t>00=1</a:t>
                </a:r>
                <a:r>
                  <a:rPr lang="ru-RU" dirty="0"/>
                  <a:t>2</a:t>
                </a:r>
                <a:r>
                  <a:rPr lang="en-US" dirty="0"/>
                  <a:t> 000 000</a:t>
                </a:r>
              </a:p>
              <a:p>
                <a:pPr marL="0" indent="0">
                  <a:buNone/>
                </a:pPr>
                <a:r>
                  <a:rPr lang="en-US" dirty="0"/>
                  <a:t>Then new clubs generate a surplus of (30-2)*p*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*attendance</a:t>
                </a:r>
              </a:p>
              <a:p>
                <a:pPr marL="0" indent="0">
                  <a:buNone/>
                </a:pPr>
                <a:r>
                  <a:rPr lang="en-US" dirty="0"/>
                  <a:t>Total for clubs: old clubs surplus (58 </a:t>
                </a:r>
                <a:r>
                  <a:rPr lang="en-US" dirty="0" err="1"/>
                  <a:t>mln</a:t>
                </a:r>
                <a:r>
                  <a:rPr lang="en-US" dirty="0"/>
                  <a:t>)</a:t>
                </a:r>
                <a:r>
                  <a:rPr lang="ru-RU" dirty="0"/>
                  <a:t>+</a:t>
                </a:r>
                <a:r>
                  <a:rPr lang="en-US" dirty="0"/>
                  <a:t>new clubs surplus (109 </a:t>
                </a:r>
                <a:r>
                  <a:rPr lang="en-US" dirty="0" err="1"/>
                  <a:t>mln</a:t>
                </a:r>
                <a:r>
                  <a:rPr lang="en-US" dirty="0"/>
                  <a:t>) – Moscow clubs (</a:t>
                </a:r>
                <a:r>
                  <a:rPr lang="ru-RU" dirty="0"/>
                  <a:t>75,6 </a:t>
                </a:r>
                <a:r>
                  <a:rPr lang="en-US" dirty="0" err="1"/>
                  <a:t>mln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Total for fans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new ones – old ones = 16 800 &gt;0</a:t>
                </a:r>
              </a:p>
              <a:p>
                <a:pPr marL="0" indent="0">
                  <a:buNone/>
                </a:pPr>
                <a:r>
                  <a:rPr lang="en-US" dirty="0"/>
                  <a:t>According to </a:t>
                </a:r>
                <a:r>
                  <a:rPr lang="en-US" dirty="0" err="1"/>
                  <a:t>Kaldor</a:t>
                </a:r>
                <a:r>
                  <a:rPr lang="en-US" dirty="0"/>
                  <a:t>–Hicks criteria, the league betters off</a:t>
                </a:r>
              </a:p>
              <a:p>
                <a:pPr marL="0" indent="0">
                  <a:buNone/>
                </a:pPr>
                <a:r>
                  <a:rPr lang="en-US" dirty="0"/>
                  <a:t>But! The risk of the evidence-based policy – linear programming model? 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055" y="893134"/>
                <a:ext cx="11974527" cy="5283829"/>
              </a:xfrm>
              <a:blipFill>
                <a:blip r:embed="rId2"/>
                <a:stretch>
                  <a:fillRect l="-1069" r="-6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40" y="6176963"/>
            <a:ext cx="5058342" cy="6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47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95" y="110602"/>
            <a:ext cx="10515600" cy="794372"/>
          </a:xfrm>
        </p:spPr>
        <p:txBody>
          <a:bodyPr/>
          <a:lstStyle/>
          <a:p>
            <a:r>
              <a:rPr lang="en-US" b="1" dirty="0"/>
              <a:t>Regulatory policy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95" y="1175174"/>
            <a:ext cx="11868346" cy="55272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Instruments: </a:t>
            </a:r>
          </a:p>
          <a:p>
            <a:r>
              <a:rPr lang="en-US" dirty="0"/>
              <a:t>Tax reductions </a:t>
            </a:r>
          </a:p>
          <a:p>
            <a:r>
              <a:rPr lang="en-US" dirty="0"/>
              <a:t>Stadium sharing </a:t>
            </a:r>
          </a:p>
          <a:p>
            <a:r>
              <a:rPr lang="en-US" dirty="0"/>
              <a:t>Rankings – competitive index</a:t>
            </a:r>
          </a:p>
          <a:p>
            <a:r>
              <a:rPr lang="en-US" dirty="0"/>
              <a:t>Natural experiment </a:t>
            </a:r>
          </a:p>
          <a:p>
            <a:r>
              <a:rPr lang="en-US" dirty="0"/>
              <a:t>Smooth limits on foreign players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Conditions: </a:t>
            </a:r>
          </a:p>
          <a:p>
            <a:r>
              <a:rPr lang="en-US" dirty="0"/>
              <a:t>Complicated social structure in the city </a:t>
            </a:r>
          </a:p>
          <a:p>
            <a:r>
              <a:rPr lang="en-US" dirty="0"/>
              <a:t>Zero transaction costs for clubs 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52" y="198789"/>
            <a:ext cx="5058342" cy="6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/>
              <a:t>Conclusions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443" y="1466810"/>
            <a:ext cx="11755056" cy="5269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directions of the future research are the following: </a:t>
            </a:r>
          </a:p>
          <a:p>
            <a:r>
              <a:rPr lang="en-US" dirty="0"/>
              <a:t>Regions – not cities </a:t>
            </a:r>
          </a:p>
          <a:p>
            <a:r>
              <a:rPr lang="en-US" dirty="0"/>
              <a:t>Audience criteria (especially in the inter-sport competition) </a:t>
            </a:r>
          </a:p>
          <a:p>
            <a:r>
              <a:rPr lang="en-US" dirty="0"/>
              <a:t>Updating classifications </a:t>
            </a:r>
          </a:p>
          <a:p>
            <a:r>
              <a:rPr lang="en-US" dirty="0"/>
              <a:t>Difference-in-difference modelling for all derbies of the same period </a:t>
            </a:r>
          </a:p>
          <a:p>
            <a:r>
              <a:rPr lang="en-US" dirty="0"/>
              <a:t>Modelling the structure changes and its consequences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15" y="274259"/>
            <a:ext cx="5058342" cy="6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0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4" y="77849"/>
            <a:ext cx="11905527" cy="751492"/>
          </a:xfrm>
        </p:spPr>
        <p:txBody>
          <a:bodyPr/>
          <a:lstStyle/>
          <a:p>
            <a:r>
              <a:rPr lang="en-US" dirty="0"/>
              <a:t>Plan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92" y="1211511"/>
            <a:ext cx="11905527" cy="3621207"/>
          </a:xfrm>
        </p:spPr>
        <p:txBody>
          <a:bodyPr/>
          <a:lstStyle/>
          <a:p>
            <a:r>
              <a:rPr lang="en-US" dirty="0"/>
              <a:t>Basics of the research. The core issue</a:t>
            </a:r>
          </a:p>
          <a:p>
            <a:r>
              <a:rPr lang="en-US" dirty="0"/>
              <a:t>Concept of exclusivity  </a:t>
            </a:r>
          </a:p>
          <a:p>
            <a:r>
              <a:rPr lang="en-US" dirty="0"/>
              <a:t>Football exclusivity in Europe</a:t>
            </a:r>
          </a:p>
          <a:p>
            <a:r>
              <a:rPr lang="en-US" dirty="0"/>
              <a:t>Optimal number of clubs in a city – Krasnodar experiment </a:t>
            </a:r>
          </a:p>
          <a:p>
            <a:r>
              <a:rPr lang="en-US" dirty="0"/>
              <a:t>Perspectives of </a:t>
            </a:r>
            <a:r>
              <a:rPr lang="en-US" dirty="0" err="1"/>
              <a:t>demonopolization</a:t>
            </a:r>
            <a:r>
              <a:rPr lang="en-US" dirty="0"/>
              <a:t> in Russia </a:t>
            </a:r>
          </a:p>
          <a:p>
            <a:r>
              <a:rPr lang="en-US" dirty="0"/>
              <a:t>New competitive policy </a:t>
            </a:r>
          </a:p>
          <a:p>
            <a:r>
              <a:rPr lang="en-US" dirty="0"/>
              <a:t>Discussion and feedback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258497"/>
            <a:ext cx="119055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Two types of statements – propositions and proved results </a:t>
            </a:r>
            <a:endParaRPr lang="ru-RU" sz="20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591" y="77849"/>
            <a:ext cx="5058342" cy="6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8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872" y="307910"/>
            <a:ext cx="1153919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Thank you for your attention. For any recommendations or suggestions please contact me via </a:t>
            </a:r>
            <a:r>
              <a:rPr lang="en-US" dirty="0">
                <a:hlinkClick r:id="rId2"/>
              </a:rPr>
              <a:t>AndreevaKA1@yandex.ru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t="10454" r="8923" b="29755"/>
          <a:stretch/>
        </p:blipFill>
        <p:spPr>
          <a:xfrm>
            <a:off x="2938657" y="2296631"/>
            <a:ext cx="5987176" cy="330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1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6" y="35607"/>
            <a:ext cx="11870803" cy="661977"/>
          </a:xfrm>
        </p:spPr>
        <p:txBody>
          <a:bodyPr>
            <a:normAutofit fontScale="90000"/>
          </a:bodyPr>
          <a:lstStyle/>
          <a:p>
            <a:r>
              <a:rPr lang="en-US" dirty="0"/>
              <a:t>Core issue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864" y="1101948"/>
            <a:ext cx="11870803" cy="410228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Krasnodar experience</a:t>
            </a:r>
            <a:r>
              <a:rPr lang="en-US" dirty="0"/>
              <a:t>: the mean sum attendance was higher than the highest one in the league (in 2013/2014). </a:t>
            </a:r>
            <a:r>
              <a:rPr lang="en-US" i="1" dirty="0"/>
              <a:t>It means that either football popularity has grown or supply has become sufficient </a:t>
            </a:r>
          </a:p>
          <a:p>
            <a:pPr lvl="1"/>
            <a:r>
              <a:rPr lang="en-US" i="1" dirty="0"/>
              <a:t>No changes in prices </a:t>
            </a:r>
          </a:p>
          <a:p>
            <a:pPr lvl="1"/>
            <a:r>
              <a:rPr lang="en-US" i="1" dirty="0"/>
              <a:t>Interest to derby </a:t>
            </a:r>
          </a:p>
          <a:p>
            <a:pPr lvl="1"/>
            <a:r>
              <a:rPr lang="en-US" i="1" dirty="0"/>
              <a:t>No correlation between attendance and its rivals results </a:t>
            </a:r>
          </a:p>
          <a:p>
            <a:r>
              <a:rPr lang="en-US" b="1" dirty="0"/>
              <a:t>Hypothesis of weak patient for a particular club </a:t>
            </a:r>
            <a:r>
              <a:rPr lang="en-US" dirty="0"/>
              <a:t>– Yaroslavl (</a:t>
            </a:r>
            <a:r>
              <a:rPr lang="en-US" dirty="0" err="1"/>
              <a:t>Shinnik</a:t>
            </a:r>
            <a:r>
              <a:rPr lang="en-US" dirty="0"/>
              <a:t> and </a:t>
            </a:r>
            <a:r>
              <a:rPr lang="en-US" dirty="0" err="1"/>
              <a:t>Lokomotiv</a:t>
            </a:r>
            <a:r>
              <a:rPr lang="en-US" dirty="0"/>
              <a:t>)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Temporary policy </a:t>
            </a:r>
            <a:r>
              <a:rPr lang="en-US" dirty="0"/>
              <a:t>– </a:t>
            </a:r>
            <a:r>
              <a:rPr lang="en-US" dirty="0" err="1"/>
              <a:t>Lokomotiv</a:t>
            </a:r>
            <a:r>
              <a:rPr lang="en-US" dirty="0"/>
              <a:t> Moscow in 2000-2002. </a:t>
            </a:r>
            <a:r>
              <a:rPr lang="en-US" i="1" dirty="0"/>
              <a:t>Higher attendance of the Saturn-</a:t>
            </a:r>
            <a:r>
              <a:rPr lang="en-US" i="1" dirty="0" err="1"/>
              <a:t>Lokomotiv</a:t>
            </a:r>
            <a:r>
              <a:rPr lang="en-US" i="1" dirty="0"/>
              <a:t> games than average; FC </a:t>
            </a:r>
            <a:r>
              <a:rPr lang="en-US" i="1" dirty="0" err="1"/>
              <a:t>Tosno</a:t>
            </a:r>
            <a:r>
              <a:rPr lang="en-US" i="1" dirty="0"/>
              <a:t>  </a:t>
            </a:r>
          </a:p>
          <a:p>
            <a:r>
              <a:rPr lang="en-US" dirty="0"/>
              <a:t>Measures of regulatory policy and its limitations – </a:t>
            </a:r>
            <a:r>
              <a:rPr lang="en-US" b="1" dirty="0"/>
              <a:t>no possibilities to increase popularity</a:t>
            </a:r>
          </a:p>
          <a:p>
            <a:r>
              <a:rPr lang="en-US" b="1" dirty="0"/>
              <a:t>Control supply </a:t>
            </a:r>
            <a:r>
              <a:rPr lang="en-US" dirty="0"/>
              <a:t>(badminton)</a:t>
            </a:r>
          </a:p>
          <a:p>
            <a:r>
              <a:rPr lang="en-US" b="1" dirty="0"/>
              <a:t>Derby effect </a:t>
            </a:r>
            <a:r>
              <a:rPr lang="en-US" dirty="0"/>
              <a:t>(B. </a:t>
            </a:r>
            <a:r>
              <a:rPr lang="en-US" dirty="0" err="1"/>
              <a:t>Buraimo</a:t>
            </a:r>
            <a:r>
              <a:rPr lang="en-US" dirty="0"/>
              <a:t>, R. Simmons, 2008) - 6.4% increase of audience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6864" y="5204233"/>
            <a:ext cx="11619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the number of clubs in the city influence consumers’ welfare and under what conditions does it positively influence the average attendance? </a:t>
            </a:r>
            <a:endParaRPr lang="ru-RU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25" y="79586"/>
            <a:ext cx="5058342" cy="6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1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5" y="214654"/>
            <a:ext cx="11836078" cy="722895"/>
          </a:xfrm>
        </p:spPr>
        <p:txBody>
          <a:bodyPr>
            <a:normAutofit/>
          </a:bodyPr>
          <a:lstStyle/>
          <a:p>
            <a:r>
              <a:rPr lang="en-US" sz="4000" dirty="0"/>
              <a:t>Exclusivity and sports monopoly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95" y="937549"/>
            <a:ext cx="11836078" cy="5717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Noll R. G. The organization of sports leagues </a:t>
            </a:r>
            <a:r>
              <a:rPr lang="ru-RU" b="1" dirty="0"/>
              <a:t> (</a:t>
            </a:r>
            <a:r>
              <a:rPr lang="en-US" b="1" dirty="0"/>
              <a:t>2003</a:t>
            </a:r>
            <a:r>
              <a:rPr lang="ru-RU" b="1" dirty="0"/>
              <a:t>)</a:t>
            </a:r>
          </a:p>
          <a:p>
            <a:r>
              <a:rPr lang="en-US" dirty="0"/>
              <a:t>Three types of exclusivity: league, territory and club. Some countries develop institutional barriers to sustain territory exclusivity (USA) </a:t>
            </a:r>
            <a:endParaRPr lang="ru-RU" dirty="0"/>
          </a:p>
          <a:p>
            <a:r>
              <a:rPr lang="en-US" dirty="0"/>
              <a:t>Sheffield in England: United and Wednesday. Withdrawal from the market of one club does not influence the attendance of the second (should be checked for other cities like Birmingham)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3625" t="31465" r="25280" b="30970"/>
          <a:stretch/>
        </p:blipFill>
        <p:spPr bwMode="auto">
          <a:xfrm>
            <a:off x="108995" y="3586335"/>
            <a:ext cx="4940525" cy="28413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47675" r="49380" b="22764"/>
          <a:stretch/>
        </p:blipFill>
        <p:spPr>
          <a:xfrm>
            <a:off x="5173042" y="3586335"/>
            <a:ext cx="6648508" cy="21839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19" y="260351"/>
            <a:ext cx="5058342" cy="6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8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1533"/>
            <a:ext cx="11836078" cy="722895"/>
          </a:xfrm>
        </p:spPr>
        <p:txBody>
          <a:bodyPr>
            <a:normAutofit/>
          </a:bodyPr>
          <a:lstStyle/>
          <a:p>
            <a:r>
              <a:rPr lang="en-US" sz="3600" dirty="0"/>
              <a:t>Exclusivity and sports monopoly – 2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276" y="1286341"/>
            <a:ext cx="11836078" cy="52275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Breuer M. The demand for football tickets depending on the number of clubs in a city – Empirical evidence from Germany (2009)</a:t>
            </a:r>
            <a:endParaRPr lang="ru-RU" dirty="0"/>
          </a:p>
          <a:p>
            <a:r>
              <a:rPr lang="en-US" dirty="0"/>
              <a:t>two clubs playing in two different stadiums</a:t>
            </a:r>
          </a:p>
          <a:p>
            <a:r>
              <a:rPr lang="en-US" dirty="0"/>
              <a:t>wealth function depends on the utility of service of a particular quality minus travel costs: </a:t>
            </a:r>
            <a:r>
              <a:rPr lang="ru-RU" dirty="0"/>
              <a:t>U(Ɵ1) – </a:t>
            </a:r>
            <a:r>
              <a:rPr lang="ru-RU" dirty="0" err="1"/>
              <a:t>tD</a:t>
            </a:r>
            <a:r>
              <a:rPr lang="ru-RU" dirty="0"/>
              <a:t> </a:t>
            </a:r>
            <a:r>
              <a:rPr lang="en-US" dirty="0"/>
              <a:t>and </a:t>
            </a:r>
            <a:r>
              <a:rPr lang="ru-RU" dirty="0"/>
              <a:t>U(Ɵ2) – t(1 – D) – </a:t>
            </a:r>
            <a:r>
              <a:rPr lang="en-US" i="1" dirty="0" err="1"/>
              <a:t>Hotelling</a:t>
            </a:r>
            <a:r>
              <a:rPr lang="en-US" i="1" dirty="0"/>
              <a:t> model </a:t>
            </a:r>
          </a:p>
          <a:p>
            <a:r>
              <a:rPr lang="en-US" dirty="0"/>
              <a:t>if clubs play in different leagues, the indifferent consumer leaves in D-distance from the stadium: </a:t>
            </a:r>
            <a:r>
              <a:rPr lang="ru-RU" dirty="0"/>
              <a:t>D* = (U(Ɵ1) –U(Ɵ2) )/2t+1/2 </a:t>
            </a:r>
          </a:p>
          <a:p>
            <a:r>
              <a:rPr lang="en-US" dirty="0"/>
              <a:t>if clubs play in the same league, the indifferent consumer leaves in the center: </a:t>
            </a:r>
            <a:r>
              <a:rPr lang="ru-RU" dirty="0"/>
              <a:t>D*= 1/2. </a:t>
            </a:r>
            <a:endParaRPr lang="en-US" dirty="0"/>
          </a:p>
          <a:p>
            <a:r>
              <a:rPr lang="en-US" dirty="0"/>
              <a:t>the empirical results show that in six German cities with two-club model from 1963 consumer preferences have not been changed due to the appearance of a rival club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280" y="153981"/>
            <a:ext cx="5058342" cy="6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7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33" y="58452"/>
            <a:ext cx="11944544" cy="805110"/>
          </a:xfrm>
        </p:spPr>
        <p:txBody>
          <a:bodyPr>
            <a:noAutofit/>
          </a:bodyPr>
          <a:lstStyle/>
          <a:p>
            <a:r>
              <a:rPr lang="en-US" sz="2800" b="1" dirty="0"/>
              <a:t>Football exclusivity in Europe. Historical retrospective (stability from 1990s)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6547" y="1261643"/>
            <a:ext cx="5568614" cy="4132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 Three types of leagues: </a:t>
            </a:r>
          </a:p>
          <a:p>
            <a:r>
              <a:rPr lang="en-US" i="1" dirty="0"/>
              <a:t>Strong competition in the capital and several cities with 2 clubs (England, Sweden, Portugal) </a:t>
            </a:r>
          </a:p>
          <a:p>
            <a:r>
              <a:rPr lang="en-US" i="1" dirty="0"/>
              <a:t>A couple of cities with 2 clubs (Spain, Germany, Italy, Croatia , Belgium) </a:t>
            </a:r>
          </a:p>
          <a:p>
            <a:r>
              <a:rPr lang="en-US" i="1" dirty="0"/>
              <a:t>Non-competitive leagues within one city (France)</a:t>
            </a:r>
          </a:p>
          <a:p>
            <a:r>
              <a:rPr lang="en-US" i="1" dirty="0"/>
              <a:t>Occasional experiments*: Sweden, Russia (strong competition in the capital, 1 city with 2 clubs) </a:t>
            </a:r>
          </a:p>
        </p:txBody>
      </p:sp>
      <p:sp>
        <p:nvSpPr>
          <p:cNvPr id="6" name="Овал 5"/>
          <p:cNvSpPr/>
          <p:nvPr/>
        </p:nvSpPr>
        <p:spPr>
          <a:xfrm>
            <a:off x="11485944" y="4087705"/>
            <a:ext cx="509286" cy="32409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312324" y="3235126"/>
            <a:ext cx="509286" cy="324091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545256" y="2366805"/>
            <a:ext cx="509286" cy="324091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633" y="5373122"/>
            <a:ext cx="119325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Actually it means that there may be capital-oriented competition with at least 2 clubs in the capital</a:t>
            </a:r>
            <a:r>
              <a:rPr lang="ru-RU" dirty="0"/>
              <a:t> (</a:t>
            </a:r>
            <a:r>
              <a:rPr lang="en-US" dirty="0"/>
              <a:t>Austria, Azerbaijan), distributed competition (one or several regional cities with competitive clubs), non-competitive leagues and super-competitive leagues. </a:t>
            </a:r>
          </a:p>
          <a:p>
            <a:r>
              <a:rPr lang="en-US" dirty="0"/>
              <a:t>Exception – Rotterdam with 3 clubs </a:t>
            </a:r>
          </a:p>
          <a:p>
            <a:r>
              <a:rPr lang="en-US" sz="1600" i="1" dirty="0"/>
              <a:t>* Experiment lasts less than 5 seasons </a:t>
            </a:r>
            <a:endParaRPr lang="ru-RU" sz="1600" i="1" dirty="0"/>
          </a:p>
        </p:txBody>
      </p:sp>
      <p:sp>
        <p:nvSpPr>
          <p:cNvPr id="11" name="Овал 10"/>
          <p:cNvSpPr/>
          <p:nvPr/>
        </p:nvSpPr>
        <p:spPr>
          <a:xfrm>
            <a:off x="10561899" y="5010527"/>
            <a:ext cx="509286" cy="324091"/>
          </a:xfrm>
          <a:prstGeom prst="ellipse">
            <a:avLst/>
          </a:prstGeom>
          <a:solidFill>
            <a:srgbClr val="BC9EBA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7" y="1276254"/>
            <a:ext cx="5878086" cy="39177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10" y="6189966"/>
            <a:ext cx="5058342" cy="6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3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55" y="38129"/>
            <a:ext cx="11944544" cy="546360"/>
          </a:xfrm>
        </p:spPr>
        <p:txBody>
          <a:bodyPr>
            <a:noAutofit/>
          </a:bodyPr>
          <a:lstStyle/>
          <a:p>
            <a:r>
              <a:rPr lang="en-US" sz="2800" b="1" dirty="0"/>
              <a:t>Football exclusivity in Europe. Inter-competition via intra-competition in 2016/2017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46" y="5010150"/>
            <a:ext cx="1671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  alternatives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56795" y="403582"/>
            <a:ext cx="4353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Resource: List of top-division football clubs in UEFA countries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19186" y="678641"/>
            <a:ext cx="2381561" cy="1135801"/>
            <a:chOff x="249001" y="2942656"/>
            <a:chExt cx="2381561" cy="1135801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64453" y="2942656"/>
              <a:ext cx="2366109" cy="1135801"/>
              <a:chOff x="264451" y="3068948"/>
              <a:chExt cx="7295846" cy="3297858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3"/>
              <a:srcRect l="74364" t="29917" r="2585" b="51559"/>
              <a:stretch/>
            </p:blipFill>
            <p:spPr>
              <a:xfrm>
                <a:off x="264451" y="3068948"/>
                <a:ext cx="7295846" cy="3297858"/>
              </a:xfrm>
              <a:prstGeom prst="rect">
                <a:avLst/>
              </a:prstGeom>
            </p:spPr>
          </p:pic>
          <p:sp>
            <p:nvSpPr>
              <p:cNvPr id="7" name="Овал 6"/>
              <p:cNvSpPr/>
              <p:nvPr/>
            </p:nvSpPr>
            <p:spPr>
              <a:xfrm>
                <a:off x="3648172" y="5649917"/>
                <a:ext cx="188536" cy="179109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1321322" y="3629185"/>
                <a:ext cx="188536" cy="179109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1858651" y="4570951"/>
                <a:ext cx="188536" cy="179109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49001" y="3677463"/>
              <a:ext cx="1185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Belgium</a:t>
              </a:r>
              <a:endParaRPr lang="ru-RU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523705" y="676928"/>
            <a:ext cx="2409243" cy="1473040"/>
            <a:chOff x="2799169" y="3162756"/>
            <a:chExt cx="2712631" cy="147304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799169" y="3162756"/>
              <a:ext cx="2712631" cy="1473040"/>
              <a:chOff x="3402419" y="3105088"/>
              <a:chExt cx="4486940" cy="1648724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4"/>
              <a:srcRect l="73178" t="58219" r="2287" b="25754"/>
              <a:stretch/>
            </p:blipFill>
            <p:spPr>
              <a:xfrm>
                <a:off x="3402419" y="3105088"/>
                <a:ext cx="4486940" cy="1648724"/>
              </a:xfrm>
              <a:prstGeom prst="rect">
                <a:avLst/>
              </a:prstGeom>
            </p:spPr>
          </p:pic>
          <p:sp>
            <p:nvSpPr>
              <p:cNvPr id="12" name="Овал 11"/>
              <p:cNvSpPr/>
              <p:nvPr/>
            </p:nvSpPr>
            <p:spPr>
              <a:xfrm>
                <a:off x="6896100" y="3339652"/>
                <a:ext cx="101600" cy="13268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7215327" y="3339651"/>
                <a:ext cx="228202" cy="229567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3787030" y="3867903"/>
              <a:ext cx="1185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Austria</a:t>
              </a:r>
              <a:endParaRPr lang="ru-RU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021463" y="622011"/>
            <a:ext cx="2124667" cy="1614760"/>
            <a:chOff x="5804989" y="2741864"/>
            <a:chExt cx="2272212" cy="180220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5804989" y="2741864"/>
              <a:ext cx="2272212" cy="1802200"/>
              <a:chOff x="5904136" y="2741863"/>
              <a:chExt cx="4080535" cy="3330322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5"/>
              <a:srcRect l="81055" t="39612" r="2519" b="36556"/>
              <a:stretch/>
            </p:blipFill>
            <p:spPr>
              <a:xfrm>
                <a:off x="5904136" y="2741863"/>
                <a:ext cx="4080535" cy="3330322"/>
              </a:xfrm>
              <a:prstGeom prst="rect">
                <a:avLst/>
              </a:prstGeom>
            </p:spPr>
          </p:pic>
          <p:sp>
            <p:nvSpPr>
              <p:cNvPr id="16" name="Овал 15"/>
              <p:cNvSpPr/>
              <p:nvPr/>
            </p:nvSpPr>
            <p:spPr>
              <a:xfrm>
                <a:off x="7335078" y="3501229"/>
                <a:ext cx="104172" cy="1524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6112889" y="4376958"/>
                <a:ext cx="104172" cy="1524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6450819" y="3942205"/>
                <a:ext cx="104172" cy="1524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9727096" y="2741863"/>
                <a:ext cx="198782" cy="265043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7633756" y="5478437"/>
                <a:ext cx="198782" cy="265043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6608641" y="3626616"/>
              <a:ext cx="1185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Croatia</a:t>
              </a:r>
              <a:endParaRPr lang="ru-RU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289242" y="651671"/>
            <a:ext cx="1557094" cy="2592206"/>
            <a:chOff x="9916549" y="3013914"/>
            <a:chExt cx="1923666" cy="2807487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916549" y="3013914"/>
              <a:ext cx="1923666" cy="2807487"/>
              <a:chOff x="6931389" y="1808422"/>
              <a:chExt cx="2938711" cy="4672010"/>
            </a:xfrm>
          </p:grpSpPr>
          <p:pic>
            <p:nvPicPr>
              <p:cNvPr id="29" name="Рисунок 28"/>
              <p:cNvPicPr>
                <a:picLocks noChangeAspect="1"/>
              </p:cNvPicPr>
              <p:nvPr/>
            </p:nvPicPr>
            <p:blipFill rotWithShape="1">
              <a:blip r:embed="rId6"/>
              <a:srcRect l="78376" t="34565" r="5554" b="20018"/>
              <a:stretch/>
            </p:blipFill>
            <p:spPr>
              <a:xfrm>
                <a:off x="6931389" y="1808422"/>
                <a:ext cx="2938711" cy="4672010"/>
              </a:xfrm>
              <a:prstGeom prst="rect">
                <a:avLst/>
              </a:prstGeom>
            </p:spPr>
          </p:pic>
          <p:sp>
            <p:nvSpPr>
              <p:cNvPr id="30" name="Овал 29"/>
              <p:cNvSpPr/>
              <p:nvPr/>
            </p:nvSpPr>
            <p:spPr>
              <a:xfrm>
                <a:off x="9222920" y="4927600"/>
                <a:ext cx="200480" cy="2159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9124040" y="2995448"/>
                <a:ext cx="86180" cy="114292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8714367" y="3998802"/>
                <a:ext cx="86180" cy="114292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8132552" y="2949778"/>
                <a:ext cx="86180" cy="114292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8342102" y="5699542"/>
                <a:ext cx="86180" cy="114292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7733293" y="3205967"/>
                <a:ext cx="200480" cy="2159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8044463" y="3194029"/>
                <a:ext cx="200480" cy="2159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8674259" y="2244432"/>
                <a:ext cx="86180" cy="11429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8168894" y="3681189"/>
                <a:ext cx="86180" cy="11429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7248144" y="4890098"/>
                <a:ext cx="86180" cy="11429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9111340" y="4884440"/>
                <a:ext cx="86180" cy="11429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9979852" y="3344599"/>
              <a:ext cx="1185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England</a:t>
              </a:r>
              <a:endParaRPr lang="ru-RU" dirty="0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19186" y="1976052"/>
            <a:ext cx="1894448" cy="2064975"/>
            <a:chOff x="3555104" y="2888843"/>
            <a:chExt cx="3886886" cy="3001768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3555104" y="2888843"/>
              <a:ext cx="3886886" cy="3001768"/>
              <a:chOff x="3555103" y="2888843"/>
              <a:chExt cx="3061663" cy="3001768"/>
            </a:xfrm>
          </p:grpSpPr>
          <p:pic>
            <p:nvPicPr>
              <p:cNvPr id="62" name="Рисунок 61"/>
              <p:cNvPicPr>
                <a:picLocks noChangeAspect="1"/>
              </p:cNvPicPr>
              <p:nvPr/>
            </p:nvPicPr>
            <p:blipFill rotWithShape="1">
              <a:blip r:embed="rId7"/>
              <a:srcRect l="72246" t="35309" r="2749" b="21382"/>
              <a:stretch/>
            </p:blipFill>
            <p:spPr>
              <a:xfrm>
                <a:off x="3555103" y="2907890"/>
                <a:ext cx="3061663" cy="2982721"/>
              </a:xfrm>
              <a:prstGeom prst="rect">
                <a:avLst/>
              </a:prstGeom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5569422" y="2888843"/>
                <a:ext cx="9839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Italy</a:t>
                </a:r>
                <a:endParaRPr lang="ru-RU" dirty="0"/>
              </a:p>
            </p:txBody>
          </p:sp>
        </p:grpSp>
        <p:sp>
          <p:nvSpPr>
            <p:cNvPr id="65" name="Овал 64"/>
            <p:cNvSpPr/>
            <p:nvPr/>
          </p:nvSpPr>
          <p:spPr>
            <a:xfrm>
              <a:off x="4155484" y="3541974"/>
              <a:ext cx="253424" cy="24315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4276103" y="3166399"/>
              <a:ext cx="217581" cy="20592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5283779" y="4363744"/>
              <a:ext cx="253424" cy="24315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782557" y="3309514"/>
              <a:ext cx="253424" cy="24315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5002860" y="3514319"/>
              <a:ext cx="120113" cy="11015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324836" y="5206400"/>
              <a:ext cx="120113" cy="11015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4493684" y="3096317"/>
              <a:ext cx="120113" cy="11015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4886107" y="3196365"/>
              <a:ext cx="120113" cy="11015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5941472" y="4696401"/>
              <a:ext cx="120113" cy="1101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5606694" y="2986167"/>
              <a:ext cx="120113" cy="1101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2055115" y="2256948"/>
            <a:ext cx="2570466" cy="2614749"/>
            <a:chOff x="2666051" y="1868264"/>
            <a:chExt cx="4747009" cy="5003937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2666051" y="1868264"/>
              <a:ext cx="4747009" cy="5003937"/>
              <a:chOff x="2666051" y="1868264"/>
              <a:chExt cx="4747009" cy="5003937"/>
            </a:xfrm>
          </p:grpSpPr>
          <p:pic>
            <p:nvPicPr>
              <p:cNvPr id="79" name="Рисунок 78"/>
              <p:cNvPicPr>
                <a:picLocks noChangeAspect="1"/>
              </p:cNvPicPr>
              <p:nvPr/>
            </p:nvPicPr>
            <p:blipFill rotWithShape="1">
              <a:blip r:embed="rId8"/>
              <a:srcRect l="75271" t="35480" r="3933" b="25550"/>
              <a:stretch/>
            </p:blipFill>
            <p:spPr>
              <a:xfrm>
                <a:off x="2666051" y="1868264"/>
                <a:ext cx="4747009" cy="5003937"/>
              </a:xfrm>
              <a:prstGeom prst="rect">
                <a:avLst/>
              </a:prstGeom>
            </p:spPr>
          </p:pic>
          <p:sp>
            <p:nvSpPr>
              <p:cNvPr id="80" name="Овал 79"/>
              <p:cNvSpPr/>
              <p:nvPr/>
            </p:nvSpPr>
            <p:spPr>
              <a:xfrm>
                <a:off x="3973965" y="4444439"/>
                <a:ext cx="425214" cy="38651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5242268" y="5505597"/>
                <a:ext cx="146858" cy="204232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3919460" y="4294461"/>
                <a:ext cx="146858" cy="204232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4833829" y="4246748"/>
                <a:ext cx="146858" cy="204232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5680407" y="4796583"/>
                <a:ext cx="146858" cy="20423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6" name="Овал 85"/>
              <p:cNvSpPr/>
              <p:nvPr/>
            </p:nvSpPr>
            <p:spPr>
              <a:xfrm>
                <a:off x="4760400" y="5287643"/>
                <a:ext cx="146858" cy="20423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7" name="Овал 86"/>
              <p:cNvSpPr/>
              <p:nvPr/>
            </p:nvSpPr>
            <p:spPr>
              <a:xfrm>
                <a:off x="6844787" y="3980403"/>
                <a:ext cx="146858" cy="20423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8" name="Овал 87"/>
              <p:cNvSpPr/>
              <p:nvPr/>
            </p:nvSpPr>
            <p:spPr>
              <a:xfrm>
                <a:off x="6557371" y="2133430"/>
                <a:ext cx="146858" cy="20423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3102342" y="2070836"/>
              <a:ext cx="2578065" cy="706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Netherlands</a:t>
              </a:r>
              <a:endParaRPr lang="ru-RU" dirty="0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4753584" y="2390067"/>
            <a:ext cx="2223684" cy="2554236"/>
            <a:chOff x="3229276" y="2180325"/>
            <a:chExt cx="3602841" cy="4403352"/>
          </a:xfrm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 rotWithShape="1">
            <a:blip r:embed="rId9"/>
            <a:srcRect l="77575" t="20761" r="3596" b="34636"/>
            <a:stretch/>
          </p:blipFill>
          <p:spPr>
            <a:xfrm>
              <a:off x="3229276" y="2180325"/>
              <a:ext cx="3304592" cy="4403352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3934693" y="4172803"/>
              <a:ext cx="2897424" cy="636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Portugal</a:t>
              </a:r>
              <a:endParaRPr lang="ru-RU" dirty="0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3712943" y="5943336"/>
              <a:ext cx="246539" cy="2948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4183955" y="2996373"/>
              <a:ext cx="246539" cy="2948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436073" y="2890543"/>
              <a:ext cx="163122" cy="15610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4486226" y="2614543"/>
              <a:ext cx="163122" cy="15610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8728867" y="3265254"/>
            <a:ext cx="3135563" cy="2388236"/>
            <a:chOff x="2291352" y="737936"/>
            <a:chExt cx="6614299" cy="5518250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2291352" y="737936"/>
              <a:ext cx="6614299" cy="5518250"/>
              <a:chOff x="4229812" y="737936"/>
              <a:chExt cx="4675839" cy="5365613"/>
            </a:xfrm>
          </p:grpSpPr>
          <p:pic>
            <p:nvPicPr>
              <p:cNvPr id="99" name="Рисунок 98"/>
              <p:cNvPicPr>
                <a:picLocks noChangeAspect="1"/>
              </p:cNvPicPr>
              <p:nvPr/>
            </p:nvPicPr>
            <p:blipFill rotWithShape="1">
              <a:blip r:embed="rId10"/>
              <a:srcRect l="39795" t="23840" r="34637" b="24001"/>
              <a:stretch/>
            </p:blipFill>
            <p:spPr>
              <a:xfrm>
                <a:off x="4229812" y="737936"/>
                <a:ext cx="4675839" cy="5365613"/>
              </a:xfrm>
              <a:prstGeom prst="rect">
                <a:avLst/>
              </a:prstGeom>
            </p:spPr>
          </p:pic>
          <p:sp>
            <p:nvSpPr>
              <p:cNvPr id="101" name="TextBox 100"/>
              <p:cNvSpPr txBox="1"/>
              <p:nvPr/>
            </p:nvSpPr>
            <p:spPr>
              <a:xfrm>
                <a:off x="7183899" y="978568"/>
                <a:ext cx="11614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Russia</a:t>
                </a:r>
                <a:endParaRPr lang="ru-RU" dirty="0"/>
              </a:p>
            </p:txBody>
          </p:sp>
        </p:grpSp>
        <p:sp>
          <p:nvSpPr>
            <p:cNvPr id="103" name="Овал 102"/>
            <p:cNvSpPr/>
            <p:nvPr/>
          </p:nvSpPr>
          <p:spPr>
            <a:xfrm>
              <a:off x="3914363" y="2938534"/>
              <a:ext cx="347407" cy="29947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2624123" y="3939204"/>
              <a:ext cx="198788" cy="1831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4232730" y="2198392"/>
              <a:ext cx="143951" cy="15024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4873833" y="3572189"/>
              <a:ext cx="143951" cy="15024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5685716" y="3640022"/>
              <a:ext cx="143951" cy="15024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5319316" y="3993077"/>
              <a:ext cx="143951" cy="15024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3028985" y="3827931"/>
              <a:ext cx="143951" cy="15024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5935289" y="3960638"/>
              <a:ext cx="143951" cy="15024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2995092" y="4572905"/>
              <a:ext cx="143951" cy="1502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3147492" y="4725305"/>
              <a:ext cx="143951" cy="1502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8202986" y="4689208"/>
              <a:ext cx="143951" cy="15024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07174" y="4275685"/>
              <a:ext cx="143951" cy="1502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4646237" y="3882388"/>
              <a:ext cx="143951" cy="15024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130045" y="4323879"/>
            <a:ext cx="1976029" cy="1844972"/>
            <a:chOff x="4085068" y="1701159"/>
            <a:chExt cx="5249391" cy="4025557"/>
          </a:xfrm>
        </p:grpSpPr>
        <p:pic>
          <p:nvPicPr>
            <p:cNvPr id="117" name="Рисунок 116"/>
            <p:cNvPicPr>
              <a:picLocks noChangeAspect="1"/>
            </p:cNvPicPr>
            <p:nvPr/>
          </p:nvPicPr>
          <p:blipFill rotWithShape="1">
            <a:blip r:embed="rId11"/>
            <a:srcRect l="68649" t="32267" r="3615" b="28600"/>
            <a:stretch/>
          </p:blipFill>
          <p:spPr>
            <a:xfrm>
              <a:off x="4085068" y="1701159"/>
              <a:ext cx="5072437" cy="4025557"/>
            </a:xfrm>
            <a:prstGeom prst="rect">
              <a:avLst/>
            </a:prstGeom>
          </p:spPr>
        </p:pic>
        <p:sp>
          <p:nvSpPr>
            <p:cNvPr id="118" name="TextBox 117"/>
            <p:cNvSpPr txBox="1"/>
            <p:nvPr/>
          </p:nvSpPr>
          <p:spPr>
            <a:xfrm>
              <a:off x="7008702" y="4372618"/>
              <a:ext cx="2325757" cy="805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Spain</a:t>
              </a:r>
              <a:endParaRPr lang="ru-RU" dirty="0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8244204" y="2926244"/>
              <a:ext cx="279144" cy="27229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7449016" y="3960592"/>
              <a:ext cx="129131" cy="15757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5367581" y="4934362"/>
              <a:ext cx="325516" cy="26468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6143417" y="3489855"/>
              <a:ext cx="294030" cy="25246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6493182" y="2177624"/>
              <a:ext cx="174660" cy="18340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4514480" y="2167085"/>
              <a:ext cx="174660" cy="18340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6280606" y="5048640"/>
              <a:ext cx="174660" cy="18340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431680" y="2676888"/>
              <a:ext cx="174660" cy="18340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5943397" y="5190234"/>
              <a:ext cx="174660" cy="18340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5564939" y="2058774"/>
              <a:ext cx="174660" cy="18340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6955705" y="2410312"/>
              <a:ext cx="174660" cy="18340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6580512" y="2413725"/>
              <a:ext cx="174660" cy="18340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8936657" y="649955"/>
            <a:ext cx="1670686" cy="1761238"/>
            <a:chOff x="10519608" y="2721198"/>
            <a:chExt cx="1548448" cy="3186693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10519608" y="2721198"/>
              <a:ext cx="1405194" cy="3186693"/>
              <a:chOff x="1513263" y="1499196"/>
              <a:chExt cx="3727682" cy="5011911"/>
            </a:xfrm>
          </p:grpSpPr>
          <p:pic>
            <p:nvPicPr>
              <p:cNvPr id="26" name="Рисунок 25"/>
              <p:cNvPicPr>
                <a:picLocks noChangeAspect="1"/>
              </p:cNvPicPr>
              <p:nvPr/>
            </p:nvPicPr>
            <p:blipFill rotWithShape="1">
              <a:blip r:embed="rId12"/>
              <a:srcRect l="74268" t="19975" r="5349" b="31304"/>
              <a:stretch/>
            </p:blipFill>
            <p:spPr>
              <a:xfrm>
                <a:off x="1513263" y="1499196"/>
                <a:ext cx="3727682" cy="5011911"/>
              </a:xfrm>
              <a:prstGeom prst="rect">
                <a:avLst/>
              </a:prstGeom>
            </p:spPr>
          </p:pic>
          <p:grpSp>
            <p:nvGrpSpPr>
              <p:cNvPr id="28" name="Группа 27"/>
              <p:cNvGrpSpPr/>
              <p:nvPr/>
            </p:nvGrpSpPr>
            <p:grpSpPr>
              <a:xfrm>
                <a:off x="2074471" y="2396044"/>
                <a:ext cx="2769557" cy="3620492"/>
                <a:chOff x="2074471" y="2396044"/>
                <a:chExt cx="2769557" cy="3620492"/>
              </a:xfrm>
            </p:grpSpPr>
            <p:sp>
              <p:nvSpPr>
                <p:cNvPr id="27" name="Овал 26"/>
                <p:cNvSpPr/>
                <p:nvPr/>
              </p:nvSpPr>
              <p:spPr>
                <a:xfrm>
                  <a:off x="3320073" y="2396044"/>
                  <a:ext cx="141724" cy="143545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7" name="Овал 46"/>
                <p:cNvSpPr/>
                <p:nvPr/>
              </p:nvSpPr>
              <p:spPr>
                <a:xfrm>
                  <a:off x="4067332" y="5764977"/>
                  <a:ext cx="100752" cy="143368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8" name="Овал 47"/>
                <p:cNvSpPr/>
                <p:nvPr/>
              </p:nvSpPr>
              <p:spPr>
                <a:xfrm>
                  <a:off x="2828953" y="4582991"/>
                  <a:ext cx="109870" cy="103905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9" name="Овал 48"/>
                <p:cNvSpPr/>
                <p:nvPr/>
              </p:nvSpPr>
              <p:spPr>
                <a:xfrm>
                  <a:off x="3757234" y="5717498"/>
                  <a:ext cx="109870" cy="103905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2319752" y="3699775"/>
                  <a:ext cx="109870" cy="103905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1" name="Овал 50"/>
                <p:cNvSpPr/>
                <p:nvPr/>
              </p:nvSpPr>
              <p:spPr>
                <a:xfrm>
                  <a:off x="2484910" y="5912631"/>
                  <a:ext cx="109870" cy="103905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2" name="Овал 51"/>
                <p:cNvSpPr/>
                <p:nvPr/>
              </p:nvSpPr>
              <p:spPr>
                <a:xfrm>
                  <a:off x="2639544" y="4660607"/>
                  <a:ext cx="109870" cy="103905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3" name="Овал 52"/>
                <p:cNvSpPr/>
                <p:nvPr/>
              </p:nvSpPr>
              <p:spPr>
                <a:xfrm>
                  <a:off x="4734158" y="3068596"/>
                  <a:ext cx="109870" cy="103905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4" name="Овал 53"/>
                <p:cNvSpPr/>
                <p:nvPr/>
              </p:nvSpPr>
              <p:spPr>
                <a:xfrm>
                  <a:off x="4380126" y="3807513"/>
                  <a:ext cx="109870" cy="10390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6" name="Овал 55"/>
                <p:cNvSpPr/>
                <p:nvPr/>
              </p:nvSpPr>
              <p:spPr>
                <a:xfrm>
                  <a:off x="4018510" y="5433111"/>
                  <a:ext cx="109870" cy="10390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7" name="Овал 56"/>
                <p:cNvSpPr/>
                <p:nvPr/>
              </p:nvSpPr>
              <p:spPr>
                <a:xfrm>
                  <a:off x="2074471" y="4076429"/>
                  <a:ext cx="109870" cy="10390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8" name="Овал 57"/>
                <p:cNvSpPr/>
                <p:nvPr/>
              </p:nvSpPr>
              <p:spPr>
                <a:xfrm>
                  <a:off x="3711729" y="3138457"/>
                  <a:ext cx="109870" cy="10390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  <p:sp>
          <p:nvSpPr>
            <p:cNvPr id="60" name="TextBox 59"/>
            <p:cNvSpPr txBox="1"/>
            <p:nvPr/>
          </p:nvSpPr>
          <p:spPr>
            <a:xfrm>
              <a:off x="10865041" y="2723080"/>
              <a:ext cx="1203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Germany</a:t>
              </a:r>
              <a:endParaRPr lang="ru-RU" dirty="0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10482031" y="656237"/>
            <a:ext cx="1593749" cy="2298820"/>
            <a:chOff x="3764652" y="1350002"/>
            <a:chExt cx="3690993" cy="4563225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 rotWithShape="1">
            <a:blip r:embed="rId13"/>
            <a:srcRect l="76446" t="45899" r="3372" b="9742"/>
            <a:stretch/>
          </p:blipFill>
          <p:spPr>
            <a:xfrm>
              <a:off x="3764652" y="1350002"/>
              <a:ext cx="3690993" cy="4563225"/>
            </a:xfrm>
            <a:prstGeom prst="rect">
              <a:avLst/>
            </a:prstGeom>
          </p:spPr>
        </p:pic>
        <p:sp>
          <p:nvSpPr>
            <p:cNvPr id="133" name="TextBox 132"/>
            <p:cNvSpPr txBox="1"/>
            <p:nvPr/>
          </p:nvSpPr>
          <p:spPr>
            <a:xfrm>
              <a:off x="4036293" y="1885529"/>
              <a:ext cx="3039180" cy="73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Sweden</a:t>
              </a:r>
              <a:endParaRPr lang="ru-RU" dirty="0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5799790" y="3499439"/>
              <a:ext cx="289517" cy="31706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5110396" y="3580580"/>
              <a:ext cx="139051" cy="14734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4515940" y="5641096"/>
              <a:ext cx="139051" cy="14734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5658380" y="1827570"/>
              <a:ext cx="139051" cy="14734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5606677" y="2785675"/>
              <a:ext cx="139051" cy="14734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4534775" y="4428092"/>
              <a:ext cx="139051" cy="14734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157968" y="4400363"/>
              <a:ext cx="319900" cy="359337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5361994" y="3926408"/>
              <a:ext cx="139051" cy="14734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5354183" y="5015526"/>
              <a:ext cx="139051" cy="14734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4361032" y="4898753"/>
              <a:ext cx="139051" cy="14734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47" name="Овал 146"/>
          <p:cNvSpPr/>
          <p:nvPr/>
        </p:nvSpPr>
        <p:spPr>
          <a:xfrm>
            <a:off x="2265766" y="5080295"/>
            <a:ext cx="240853" cy="2238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8" name="Овал 147"/>
          <p:cNvSpPr/>
          <p:nvPr/>
        </p:nvSpPr>
        <p:spPr>
          <a:xfrm>
            <a:off x="2247793" y="5507960"/>
            <a:ext cx="240853" cy="2238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Овал 148"/>
          <p:cNvSpPr/>
          <p:nvPr/>
        </p:nvSpPr>
        <p:spPr>
          <a:xfrm>
            <a:off x="2247792" y="5964381"/>
            <a:ext cx="240853" cy="2238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0" name="Овал 149"/>
          <p:cNvSpPr/>
          <p:nvPr/>
        </p:nvSpPr>
        <p:spPr>
          <a:xfrm>
            <a:off x="2247627" y="6368071"/>
            <a:ext cx="240853" cy="2238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1" name="Овал 150"/>
          <p:cNvSpPr/>
          <p:nvPr/>
        </p:nvSpPr>
        <p:spPr>
          <a:xfrm>
            <a:off x="4543412" y="5144994"/>
            <a:ext cx="645557" cy="6468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4" name="Прямоугольник 153"/>
          <p:cNvSpPr/>
          <p:nvPr/>
        </p:nvSpPr>
        <p:spPr>
          <a:xfrm>
            <a:off x="2574763" y="5468824"/>
            <a:ext cx="2459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  alternatives</a:t>
            </a:r>
            <a:endParaRPr lang="ru-RU" dirty="0"/>
          </a:p>
        </p:txBody>
      </p:sp>
      <p:sp>
        <p:nvSpPr>
          <p:cNvPr id="155" name="Прямоугольник 154"/>
          <p:cNvSpPr/>
          <p:nvPr/>
        </p:nvSpPr>
        <p:spPr>
          <a:xfrm>
            <a:off x="2555746" y="5900107"/>
            <a:ext cx="2412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 alternative </a:t>
            </a:r>
            <a:endParaRPr lang="ru-RU" dirty="0"/>
          </a:p>
        </p:txBody>
      </p:sp>
      <p:sp>
        <p:nvSpPr>
          <p:cNvPr id="156" name="Прямоугольник 155"/>
          <p:cNvSpPr/>
          <p:nvPr/>
        </p:nvSpPr>
        <p:spPr>
          <a:xfrm>
            <a:off x="4404770" y="5838156"/>
            <a:ext cx="1671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with competitive soccer club </a:t>
            </a:r>
            <a:endParaRPr lang="ru-RU" dirty="0"/>
          </a:p>
        </p:txBody>
      </p:sp>
      <p:sp>
        <p:nvSpPr>
          <p:cNvPr id="157" name="Прямоугольник 156"/>
          <p:cNvSpPr/>
          <p:nvPr/>
        </p:nvSpPr>
        <p:spPr>
          <a:xfrm>
            <a:off x="2591448" y="6264293"/>
            <a:ext cx="1671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multiple choice</a:t>
            </a:r>
            <a:endParaRPr lang="ru-RU" dirty="0"/>
          </a:p>
        </p:txBody>
      </p:sp>
      <p:sp>
        <p:nvSpPr>
          <p:cNvPr id="158" name="Прямоугольник 157"/>
          <p:cNvSpPr/>
          <p:nvPr/>
        </p:nvSpPr>
        <p:spPr>
          <a:xfrm>
            <a:off x="6283846" y="586565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Sports for comparison: basketball, baseball, rugby, hockey, American football, baseball, handball, volleyball (team aggressive active sports)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7395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98" y="81023"/>
            <a:ext cx="12002946" cy="688171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results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98" y="1027612"/>
            <a:ext cx="11715830" cy="54725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may be a followership for a particular type of sport </a:t>
            </a:r>
          </a:p>
          <a:p>
            <a:r>
              <a:rPr lang="en-US" dirty="0"/>
              <a:t>Does population matter? Strong competition may be both in the capital and small cities (Zagreb and Split, Leicester or Hull and London, Augsburg and Munich </a:t>
            </a:r>
            <a:r>
              <a:rPr lang="en-US" dirty="0" err="1"/>
              <a:t>etc</a:t>
            </a:r>
            <a:r>
              <a:rPr lang="en-US" dirty="0"/>
              <a:t>). Sometimes capitals compete for fans less than small cities (Bologna and Milan)</a:t>
            </a:r>
          </a:p>
          <a:p>
            <a:r>
              <a:rPr lang="en-US" dirty="0"/>
              <a:t>For many European cities football is the only sport to be presented in the highest league (the only reason for pride) </a:t>
            </a:r>
          </a:p>
          <a:p>
            <a:pPr marL="0" indent="0">
              <a:buNone/>
            </a:pPr>
            <a:r>
              <a:rPr lang="en-US" dirty="0"/>
              <a:t>Basically there are </a:t>
            </a:r>
            <a:endParaRPr lang="en-US" i="1" dirty="0"/>
          </a:p>
          <a:p>
            <a:r>
              <a:rPr lang="en-US" i="1" dirty="0"/>
              <a:t>Regional inter-sport countries (with more than 50</a:t>
            </a:r>
            <a:r>
              <a:rPr lang="ru-RU" i="1" dirty="0"/>
              <a:t>%</a:t>
            </a:r>
            <a:r>
              <a:rPr lang="en-US" i="1" dirty="0"/>
              <a:t> of cities with competed sports): Sweden, Russia, Spain, Italy – </a:t>
            </a:r>
            <a:r>
              <a:rPr lang="en-US" i="1" u="sng" dirty="0"/>
              <a:t>coincidence with previous classification </a:t>
            </a:r>
          </a:p>
          <a:p>
            <a:r>
              <a:rPr lang="ru-RU" i="1" dirty="0"/>
              <a:t>«</a:t>
            </a:r>
            <a:r>
              <a:rPr lang="en-US" i="1" dirty="0"/>
              <a:t>Football countries</a:t>
            </a:r>
            <a:r>
              <a:rPr lang="ru-RU" i="1" dirty="0"/>
              <a:t>»</a:t>
            </a:r>
            <a:r>
              <a:rPr lang="en-US" i="1" dirty="0"/>
              <a:t>: Portugal (with almost no competition between sports), Belgium</a:t>
            </a:r>
          </a:p>
          <a:p>
            <a:pPr marL="0" indent="0">
              <a:buNone/>
            </a:pPr>
            <a:r>
              <a:rPr lang="en-US" dirty="0"/>
              <a:t>and Austria as a capital-centered sports country 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070221" y="2411216"/>
            <a:ext cx="4121779" cy="323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86" y="81023"/>
            <a:ext cx="5058342" cy="6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7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9454"/>
            <a:ext cx="11240678" cy="1325563"/>
          </a:xfrm>
        </p:spPr>
        <p:txBody>
          <a:bodyPr/>
          <a:lstStyle/>
          <a:p>
            <a:r>
              <a:rPr lang="en-US" b="1" dirty="0"/>
              <a:t>An optimal number of clubs presented in a city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06603" y="1250590"/>
                <a:ext cx="11765437" cy="53576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Case 1 – one club with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Case 2 – the second club appears with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ru-RU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ru-RU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i="1" dirty="0"/>
                  <a:t>. </a:t>
                </a:r>
                <a:endParaRPr lang="en-US" i="1" dirty="0"/>
              </a:p>
              <a:p>
                <a:r>
                  <a:rPr lang="en-US" dirty="0"/>
                  <a:t>If prices are flexible (they are actually not), level of unattractiveness c doesn’t influence equilibrium amounts,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bSup>
                    <m:r>
                      <a:rPr lang="ru-RU" i="1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dirty="0"/>
                  <a:t> </a:t>
                </a:r>
                <a:r>
                  <a:rPr lang="en-US" dirty="0"/>
                  <a:t>and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∗∗</m:t>
                        </m:r>
                      </m:sup>
                    </m:sSubSup>
                    <m:r>
                      <a:rPr lang="ru-RU" i="1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, but the attendance of the first club decreases </a:t>
                </a:r>
              </a:p>
              <a:p>
                <a:r>
                  <a:rPr lang="en-US" dirty="0"/>
                  <a:t>If prices are not flexible and the second club may set any price, there is a possibility for higher attendance and revenues for both clubs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603" y="1250590"/>
                <a:ext cx="11765437" cy="5357600"/>
              </a:xfrm>
              <a:blipFill>
                <a:blip r:embed="rId2"/>
                <a:stretch>
                  <a:fillRect l="-933" r="-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20" y="5897307"/>
            <a:ext cx="5058342" cy="6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8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1542</Words>
  <Application>Microsoft Office PowerPoint</Application>
  <PresentationFormat>Широкоэкранный</PresentationFormat>
  <Paragraphs>218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Тема Office</vt:lpstr>
      <vt:lpstr>Demonopolization Perspectives in Russian Football: Experience of Krasnodar City</vt:lpstr>
      <vt:lpstr>Plan</vt:lpstr>
      <vt:lpstr>Core issue </vt:lpstr>
      <vt:lpstr>Exclusivity and sports monopoly </vt:lpstr>
      <vt:lpstr>Exclusivity and sports monopoly – 2 </vt:lpstr>
      <vt:lpstr>Football exclusivity in Europe. Historical retrospective (stability from 1990s) </vt:lpstr>
      <vt:lpstr>Football exclusivity in Europe. Inter-competition via intra-competition in 2016/2017</vt:lpstr>
      <vt:lpstr>Current results</vt:lpstr>
      <vt:lpstr>An optimal number of clubs presented in a city </vt:lpstr>
      <vt:lpstr>An optimal number of clubs presented in a city-2</vt:lpstr>
      <vt:lpstr>An optimal number of clubs presented in a city-3 </vt:lpstr>
      <vt:lpstr>Consumers’ behavior  in Krasnodar </vt:lpstr>
      <vt:lpstr>What is a Krasnodar experiment about?  </vt:lpstr>
      <vt:lpstr>Презентация PowerPoint</vt:lpstr>
      <vt:lpstr>General regulatory policy </vt:lpstr>
      <vt:lpstr>Hypothetical map of the Russian Premier league in 2022/2023</vt:lpstr>
      <vt:lpstr>Wealfare model (The optimal size of a sports league (S. Kesenne, 2008)) </vt:lpstr>
      <vt:lpstr>Regulatory policy</vt:lpstr>
      <vt:lpstr>Conclusions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Demonopolization Perspectives in Russian Football: Experience of Krasnodar City</dc:title>
  <dc:creator>Галина Андреева</dc:creator>
  <cp:lastModifiedBy>Галина Андреева</cp:lastModifiedBy>
  <cp:revision>173</cp:revision>
  <dcterms:created xsi:type="dcterms:W3CDTF">2016-08-25T20:38:40Z</dcterms:created>
  <dcterms:modified xsi:type="dcterms:W3CDTF">2016-09-02T06:51:19Z</dcterms:modified>
</cp:coreProperties>
</file>