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6" r:id="rId2"/>
  </p:sldMasterIdLst>
  <p:notesMasterIdLst>
    <p:notesMasterId r:id="rId9"/>
  </p:notesMasterIdLst>
  <p:handoutMasterIdLst>
    <p:handoutMasterId r:id="rId10"/>
  </p:handoutMasterIdLst>
  <p:sldIdLst>
    <p:sldId id="264" r:id="rId3"/>
    <p:sldId id="294" r:id="rId4"/>
    <p:sldId id="296" r:id="rId5"/>
    <p:sldId id="293" r:id="rId6"/>
    <p:sldId id="292" r:id="rId7"/>
    <p:sldId id="290" r:id="rId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7" pos="6580" userDrawn="1">
          <p15:clr>
            <a:srgbClr val="A4A3A4"/>
          </p15:clr>
        </p15:guide>
        <p15:guide id="8" orient="horz" pos="4062" userDrawn="1">
          <p15:clr>
            <a:srgbClr val="A4A3A4"/>
          </p15:clr>
        </p15:guide>
        <p15:guide id="9" orient="horz" pos="461" userDrawn="1">
          <p15:clr>
            <a:srgbClr val="A4A3A4"/>
          </p15:clr>
        </p15:guide>
        <p15:guide id="10" pos="3711" userDrawn="1">
          <p15:clr>
            <a:srgbClr val="A4A3A4"/>
          </p15:clr>
        </p15:guide>
        <p15:guide id="11" pos="4035" userDrawn="1">
          <p15:clr>
            <a:srgbClr val="A4A3A4"/>
          </p15:clr>
        </p15:guide>
        <p15:guide id="12" pos="7378" userDrawn="1">
          <p15:clr>
            <a:srgbClr val="A4A3A4"/>
          </p15:clr>
        </p15:guide>
        <p15:guide id="13" pos="364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C3F"/>
    <a:srgbClr val="E60000"/>
    <a:srgbClr val="E87722"/>
    <a:srgbClr val="2CD5C4"/>
    <a:srgbClr val="888B8D"/>
    <a:srgbClr val="E8927C"/>
    <a:srgbClr val="00A3E0"/>
    <a:srgbClr val="F8BCAE"/>
    <a:srgbClr val="D9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3961" autoAdjust="0"/>
  </p:normalViewPr>
  <p:slideViewPr>
    <p:cSldViewPr snapToGrid="0" showGuides="1">
      <p:cViewPr>
        <p:scale>
          <a:sx n="60" d="100"/>
          <a:sy n="60" d="100"/>
        </p:scale>
        <p:origin x="-894" y="-282"/>
      </p:cViewPr>
      <p:guideLst>
        <p:guide orient="horz" pos="2160"/>
        <p:guide orient="horz" pos="981"/>
        <p:guide orient="horz" pos="3770"/>
        <p:guide orient="horz" pos="4062"/>
        <p:guide orient="horz" pos="461"/>
        <p:guide pos="3840"/>
        <p:guide pos="6580"/>
        <p:guide pos="3711"/>
        <p:guide pos="4035"/>
        <p:guide pos="7378"/>
        <p:guide pos="3646"/>
      </p:guideLst>
    </p:cSldViewPr>
  </p:slideViewPr>
  <p:outlineViewPr>
    <p:cViewPr>
      <p:scale>
        <a:sx n="33" d="100"/>
        <a:sy n="33" d="100"/>
      </p:scale>
      <p:origin x="48" y="6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4080" y="-114"/>
      </p:cViewPr>
      <p:guideLst>
        <p:guide orient="horz" pos="3113"/>
        <p:guide orient="horz" pos="3130"/>
        <p:guide pos="2103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6"/>
          </a:xfrm>
          <a:prstGeom prst="rect">
            <a:avLst/>
          </a:prstGeom>
        </p:spPr>
        <p:txBody>
          <a:bodyPr vert="horz" lIns="92584" tIns="46292" rIns="92584" bIns="462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2"/>
            <a:ext cx="2950475" cy="497046"/>
          </a:xfrm>
          <a:prstGeom prst="rect">
            <a:avLst/>
          </a:prstGeom>
        </p:spPr>
        <p:txBody>
          <a:bodyPr vert="horz" lIns="92584" tIns="46292" rIns="92584" bIns="46292" rtlCol="0"/>
          <a:lstStyle>
            <a:lvl1pPr algn="r">
              <a:defRPr sz="1200"/>
            </a:lvl1pPr>
          </a:lstStyle>
          <a:p>
            <a:fld id="{2453BEEE-7B4D-44C2-92A4-DE7BBA1D422A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2584" tIns="46292" rIns="92584" bIns="462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2584" tIns="46292" rIns="92584" bIns="46292" rtlCol="0" anchor="b"/>
          <a:lstStyle>
            <a:lvl1pPr algn="r">
              <a:defRPr sz="1200"/>
            </a:lvl1pPr>
          </a:lstStyle>
          <a:p>
            <a:fld id="{463F6195-24C0-4E23-B48D-EE4ED56170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2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2584" tIns="46292" rIns="92584" bIns="46292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584" tIns="46292" rIns="92584" bIns="46292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9FE923-1DF5-4102-BAE5-2EA887801C03}" type="datetimeFigureOut">
              <a:rPr lang="en-GB" smtClean="0"/>
              <a:pPr/>
              <a:t>09/02/2017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4" tIns="46292" rIns="92584" bIns="4629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2584" tIns="46292" rIns="92584" bIns="4629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2584" tIns="46292" rIns="92584" bIns="46292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2584" tIns="46292" rIns="92584" bIns="46292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76CCC25-78B5-4EAE-B720-38C7A2B811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9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83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обучение финансовому учету на английском языке (аналог экзамена </a:t>
            </a:r>
            <a:r>
              <a:rPr lang="en-US" dirty="0"/>
              <a:t>F</a:t>
            </a:r>
            <a:r>
              <a:rPr lang="ru-RU" dirty="0"/>
              <a:t>3 </a:t>
            </a:r>
            <a:r>
              <a:rPr lang="en-US" dirty="0"/>
              <a:t>Financial accounting ACCA</a:t>
            </a:r>
            <a:r>
              <a:rPr lang="ru-RU" dirty="0"/>
              <a:t>).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Обучение хотим ориентировать на амбициозных ребят, которые хотят улучшить свои знания в этой области, познакомиться с англо-саксонской моделью учета и свободно «читать» финансовую отчетность на английском языке. </a:t>
            </a:r>
          </a:p>
          <a:p>
            <a:r>
              <a:rPr lang="ru-RU" dirty="0"/>
              <a:t>русский для объяснения терминологии и логики. Но вся информация на слайдах, ключевые моменты теории, задачи, решение задач, т.е. все, что понадобится на экзамене будет на английском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7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3341133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41820" y="2566800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65" y="338929"/>
            <a:ext cx="2213038" cy="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BFD295-1C6E-4174-9143-198319682686}" type="datetime1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bg1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ltGray">
          <a:xfrm>
            <a:off x="2318400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2264" y="3378732"/>
            <a:ext cx="2520000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72" y="6188510"/>
            <a:ext cx="1171202" cy="4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609601" y="1386000"/>
            <a:ext cx="10265833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8828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auto">
          <a:xfrm>
            <a:off x="657109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hidden">
          <a:xfrm>
            <a:off x="3152423" y="333375"/>
            <a:ext cx="2520000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ltGray">
          <a:xfrm>
            <a:off x="6815588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109384" y="2829740"/>
            <a:ext cx="3060000" cy="306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48196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446571" y="3458300"/>
            <a:ext cx="2520000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824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03861" y="3472055"/>
            <a:ext cx="2520000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D585-53FF-4B4D-95A0-B205DDCFD9D9}" type="datetime1">
              <a:rPr lang="en-GB" smtClean="0"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346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3341133" y="1270800"/>
            <a:ext cx="2242800" cy="2242800"/>
          </a:xfrm>
          <a:solidFill>
            <a:schemeClr val="accent5"/>
          </a:solidFill>
        </p:spPr>
        <p:txBody>
          <a:bodyPr vert="horz" lIns="198000" tIns="162000" rIns="198000" bIns="360000" rtlCol="0" anchor="t" anchorCtr="0">
            <a:normAutofit/>
          </a:bodyPr>
          <a:lstStyle>
            <a:lvl1pPr>
              <a:defRPr lang="en-US" sz="1800" dirty="0"/>
            </a:lvl1pPr>
          </a:lstStyle>
          <a:p>
            <a:pPr lvl="0">
              <a:spcAft>
                <a:spcPts val="0"/>
              </a:spcAft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41820" y="2566800"/>
            <a:ext cx="3600000" cy="360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65" y="338929"/>
            <a:ext cx="2213038" cy="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35711" y="1642775"/>
            <a:ext cx="3600000" cy="360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3182237" y="4156790"/>
            <a:ext cx="2242800" cy="2242800"/>
          </a:xfrm>
          <a:solidFill>
            <a:schemeClr val="accent5"/>
          </a:solidFill>
        </p:spPr>
        <p:txBody>
          <a:bodyPr vert="horz" lIns="198000" tIns="162000" rIns="198000" bIns="360000" rtlCol="0" anchor="t" anchorCtr="0">
            <a:normAutofit/>
          </a:bodyPr>
          <a:lstStyle>
            <a:lvl1pPr>
              <a:defRPr lang="en-US" sz="1800" dirty="0"/>
            </a:lvl1pPr>
          </a:lstStyle>
          <a:p>
            <a:pPr lvl="0">
              <a:spcAft>
                <a:spcPts val="0"/>
              </a:spcAft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65" y="338929"/>
            <a:ext cx="2213038" cy="7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35711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3182237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65" y="338929"/>
            <a:ext cx="2213038" cy="7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 flipH="1">
            <a:off x="8120152" y="1642775"/>
            <a:ext cx="3600000" cy="3600000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6899848" y="4158378"/>
            <a:ext cx="2242800" cy="2242800"/>
          </a:xfrm>
          <a:solidFill>
            <a:schemeClr val="accent5"/>
          </a:solidFill>
        </p:spPr>
        <p:txBody>
          <a:bodyPr vert="horz" lIns="198000" tIns="162000" rIns="198000" bIns="360000" rtlCol="0" anchor="t" anchorCtr="0">
            <a:normAutofit/>
          </a:bodyPr>
          <a:lstStyle>
            <a:lvl1pPr>
              <a:defRPr lang="en-US" sz="1800" dirty="0"/>
            </a:lvl1pPr>
          </a:lstStyle>
          <a:p>
            <a:pPr lvl="0">
              <a:spcAft>
                <a:spcPts val="0"/>
              </a:spcAft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65" y="338929"/>
            <a:ext cx="2213038" cy="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7096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4000"/>
            <a:ext cx="110832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9710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4000"/>
            <a:ext cx="528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412800" y="1494000"/>
            <a:ext cx="528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2774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4000"/>
            <a:ext cx="528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067691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12800" y="1558835"/>
            <a:ext cx="528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609600" y="1551875"/>
            <a:ext cx="528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412800" y="1494000"/>
            <a:ext cx="528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1202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ltGray">
          <a:xfrm>
            <a:off x="637611" y="1014160"/>
            <a:ext cx="3600000" cy="3600000"/>
          </a:xfrm>
          <a:solidFill>
            <a:schemeClr val="accent6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ltGray">
          <a:xfrm>
            <a:off x="3146574" y="3493119"/>
            <a:ext cx="2520000" cy="2521554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BFD295-1C6E-4174-9143-198319682686}" type="datetime1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bg1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ltGray">
          <a:xfrm>
            <a:off x="6770219" y="891612"/>
            <a:ext cx="3600000" cy="3600000"/>
          </a:xfrm>
          <a:solidFill>
            <a:schemeClr val="accent5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ltGray">
          <a:xfrm>
            <a:off x="5321378" y="3366562"/>
            <a:ext cx="2520000" cy="2521554"/>
          </a:xfrm>
          <a:solidFill>
            <a:schemeClr val="accent6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72" y="6188510"/>
            <a:ext cx="1171202" cy="4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609601" y="1386000"/>
            <a:ext cx="10265833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9121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 flipH="1">
            <a:off x="8120152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6899848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65" y="338929"/>
            <a:ext cx="2213038" cy="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737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auto">
          <a:xfrm>
            <a:off x="658067" y="1462971"/>
            <a:ext cx="4500000" cy="4500000"/>
          </a:xfrm>
          <a:noFill/>
          <a:ln w="57150">
            <a:solidFill>
              <a:schemeClr val="accent5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hidden">
          <a:xfrm>
            <a:off x="3669466" y="333375"/>
            <a:ext cx="2520000" cy="2521554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ltGray">
          <a:xfrm>
            <a:off x="6632713" y="333375"/>
            <a:ext cx="3600000" cy="3600000"/>
          </a:xfrm>
          <a:solidFill>
            <a:schemeClr val="accent6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747297" y="2765704"/>
            <a:ext cx="3060000" cy="3060000"/>
          </a:xfrm>
          <a:ln>
            <a:solidFill>
              <a:srgbClr val="888B8D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14618" y="333375"/>
            <a:ext cx="4500000" cy="4500000"/>
          </a:xfrm>
          <a:solidFill>
            <a:schemeClr val="accent5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346849" y="3458300"/>
            <a:ext cx="2520000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824" y="333375"/>
            <a:ext cx="4500000" cy="4500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698196" y="3472055"/>
            <a:ext cx="2520000" cy="2521554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D585-53FF-4B4D-95A0-B205DDCFD9D9}" type="datetime1">
              <a:rPr lang="en-GB" smtClean="0"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309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5630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4000"/>
            <a:ext cx="110832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6244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4000"/>
            <a:ext cx="528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412800" y="1494000"/>
            <a:ext cx="528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9635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4000"/>
            <a:ext cx="528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067691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12800" y="1558835"/>
            <a:ext cx="528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3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ltGray">
          <a:xfrm>
            <a:off x="609600" y="1557494"/>
            <a:ext cx="4435200" cy="4436505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559150" y="1494000"/>
            <a:ext cx="613365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0538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067692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ltGray">
          <a:xfrm>
            <a:off x="2318196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2264" y="3378732"/>
            <a:ext cx="2520000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4000"/>
            <a:ext cx="110832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4000"/>
            <a:ext cx="984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1833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2A1F234-D2DD-4BFD-BE9F-B79735316A9D}" type="datetime1">
              <a:rPr lang="en-GB" smtClean="0"/>
              <a:pPr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196" y="6336000"/>
            <a:ext cx="528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36000"/>
            <a:ext cx="481263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71" y="6188510"/>
            <a:ext cx="1171204" cy="4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2" r:id="rId4"/>
    <p:sldLayoutId id="2147483668" r:id="rId5"/>
    <p:sldLayoutId id="2147483669" r:id="rId6"/>
    <p:sldLayoutId id="2147483719" r:id="rId7"/>
    <p:sldLayoutId id="2147483694" r:id="rId8"/>
    <p:sldLayoutId id="2147483663" r:id="rId9"/>
    <p:sldLayoutId id="2147483692" r:id="rId10"/>
    <p:sldLayoutId id="2147483676" r:id="rId11"/>
    <p:sldLayoutId id="2147483666" r:id="rId12"/>
    <p:sldLayoutId id="2147483672" r:id="rId13"/>
    <p:sldLayoutId id="2147483673" r:id="rId14"/>
    <p:sldLayoutId id="2147483674" r:id="rId15"/>
    <p:sldLayoutId id="2147483675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4000"/>
            <a:ext cx="110832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4000"/>
            <a:ext cx="984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1833" y="6336000"/>
            <a:ext cx="91589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2A1F234-D2DD-4BFD-BE9F-B79735316A9D}" type="datetime1">
              <a:rPr lang="en-GB" smtClean="0"/>
              <a:pPr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8196" y="6336000"/>
            <a:ext cx="528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36000"/>
            <a:ext cx="481263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71" y="6188510"/>
            <a:ext cx="1171204" cy="4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20" r:id="rId7"/>
    <p:sldLayoutId id="2147483703" r:id="rId8"/>
    <p:sldLayoutId id="2147483713" r:id="rId9"/>
    <p:sldLayoutId id="2147483714" r:id="rId10"/>
    <p:sldLayoutId id="2147483706" r:id="rId11"/>
    <p:sldLayoutId id="2147483707" r:id="rId12"/>
    <p:sldLayoutId id="2147483715" r:id="rId13"/>
    <p:sldLayoutId id="2147483716" r:id="rId14"/>
    <p:sldLayoutId id="2147483717" r:id="rId15"/>
    <p:sldLayoutId id="2147483718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Project ACCA F3 – Financial Accounting </a:t>
            </a:r>
            <a:br>
              <a:rPr lang="en-US" sz="2400" dirty="0" smtClean="0"/>
            </a:br>
            <a:r>
              <a:rPr lang="ru-RU" sz="2400" dirty="0" smtClean="0"/>
              <a:t>Проект </a:t>
            </a:r>
            <a:r>
              <a:rPr lang="en-US" sz="2400" dirty="0" smtClean="0"/>
              <a:t>F3 – </a:t>
            </a:r>
            <a:r>
              <a:rPr lang="ru-RU" sz="2400" dirty="0"/>
              <a:t>Ф</a:t>
            </a:r>
            <a:r>
              <a:rPr lang="ru-RU" sz="2400" dirty="0" smtClean="0"/>
              <a:t>инансовый учет на английском языке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844" y="4087336"/>
            <a:ext cx="2242800" cy="18877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Екатерина </a:t>
            </a:r>
          </a:p>
          <a:p>
            <a:r>
              <a:rPr lang="ru-RU" dirty="0" smtClean="0"/>
              <a:t>Ломухина</a:t>
            </a:r>
          </a:p>
          <a:p>
            <a:endParaRPr lang="ru-RU" dirty="0" smtClean="0"/>
          </a:p>
          <a:p>
            <a:r>
              <a:rPr lang="ru-RU" dirty="0" smtClean="0"/>
              <a:t>Менеджер по деловым связям</a:t>
            </a:r>
          </a:p>
          <a:p>
            <a:r>
              <a:rPr lang="ru-RU" dirty="0" smtClean="0"/>
              <a:t>АССА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710" y="504497"/>
            <a:ext cx="5449780" cy="4720935"/>
          </a:xfrm>
        </p:spPr>
        <p:txBody>
          <a:bodyPr>
            <a:noAutofit/>
          </a:bodyPr>
          <a:lstStyle/>
          <a:p>
            <a:r>
              <a:rPr lang="ru-RU" sz="2800" dirty="0"/>
              <a:t>Цель – развитие знаний и навыков по Финансовому учету на </a:t>
            </a:r>
            <a:r>
              <a:rPr lang="ru-RU" sz="2800" dirty="0" smtClean="0"/>
              <a:t>английком </a:t>
            </a:r>
            <a:r>
              <a:rPr lang="ru-RU" sz="2800" dirty="0"/>
              <a:t>языке</a:t>
            </a:r>
            <a:r>
              <a:rPr lang="en-US" sz="2800" dirty="0"/>
              <a:t> </a:t>
            </a:r>
            <a:r>
              <a:rPr lang="ru-RU" sz="2800" dirty="0" smtClean="0"/>
              <a:t>у студентов.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Курс читается на английском и русском языках.</a:t>
            </a:r>
            <a:endParaRPr lang="ru-RU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822" y="4225158"/>
            <a:ext cx="4564117" cy="140313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Даты проведения курса: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</a:rPr>
              <a:t>13 марта – 31 марта</a:t>
            </a:r>
            <a:endParaRPr lang="ru-RU" sz="2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877" y="3256415"/>
            <a:ext cx="5108028" cy="23391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Условия участия в проекте :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Регистрация в качестве студента </a:t>
            </a:r>
            <a:r>
              <a:rPr lang="en-US" b="1" dirty="0">
                <a:solidFill>
                  <a:schemeClr val="bg1"/>
                </a:solidFill>
              </a:rPr>
              <a:t>ACCA </a:t>
            </a:r>
            <a:r>
              <a:rPr lang="ru-RU" b="1" dirty="0">
                <a:solidFill>
                  <a:schemeClr val="bg1"/>
                </a:solidFill>
              </a:rPr>
              <a:t>за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20 £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Выписка из зачетной ведомости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Уровень английского языка не ниже </a:t>
            </a:r>
            <a:r>
              <a:rPr lang="en-US" b="1" dirty="0" smtClean="0">
                <a:solidFill>
                  <a:schemeClr val="bg1"/>
                </a:solidFill>
              </a:rPr>
              <a:t>Intermediate</a:t>
            </a:r>
            <a:endParaRPr lang="ru-RU" sz="1400" b="1" dirty="0"/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1877" y="588437"/>
            <a:ext cx="4028091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Аналог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бумаги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ACCA </a:t>
            </a: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F3 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– Financial 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Accounting</a:t>
            </a:r>
            <a:endParaRPr lang="ru-RU" sz="1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04185" y="1480989"/>
            <a:ext cx="827692" cy="980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5943600" y="3240649"/>
            <a:ext cx="788277" cy="1185317"/>
          </a:xfrm>
          <a:prstGeom prst="straightConnector1">
            <a:avLst/>
          </a:prstGeom>
          <a:ln>
            <a:solidFill>
              <a:srgbClr val="E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8" y="256345"/>
            <a:ext cx="11083200" cy="97200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По окончании курса Вы получаете: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51" y="3075717"/>
            <a:ext cx="2081895" cy="2858532"/>
          </a:xfrm>
          <a:ln>
            <a:solidFill>
              <a:schemeClr val="tx2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8196" y="6336000"/>
            <a:ext cx="5280000" cy="522000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* при наличии права на освобождения на основе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выписки из учетной ведомости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3</a:t>
            </a:fld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57146" y="709448"/>
            <a:ext cx="835571" cy="804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84122" y="709448"/>
            <a:ext cx="662153" cy="796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0394" y="1598287"/>
            <a:ext cx="458776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Сертификат о прохождении интенсивного курса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F3 Project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Финансовый учет на английском языке»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9984" y="1598287"/>
            <a:ext cx="452470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Диплом специалиста по бухгалтерскому учету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бизнесу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Diploma in Accounting and Business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</a:rPr>
              <a:t>» *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3033129"/>
            <a:ext cx="2137605" cy="2960582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442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Структура курса: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6" y="678223"/>
            <a:ext cx="3326524" cy="245840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62151" y="1040524"/>
            <a:ext cx="504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2 раза в неделю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3 недели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академических часа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3 мастер-класса от компаний-партнеров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950371" y="4051223"/>
            <a:ext cx="1513489" cy="48873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85444" y="3136628"/>
            <a:ext cx="1048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18" y="3136628"/>
            <a:ext cx="4324230" cy="1228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14" y="5519633"/>
            <a:ext cx="3373238" cy="391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50" y="4162097"/>
            <a:ext cx="4673312" cy="9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4000"/>
            <a:ext cx="11083200" cy="103642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Целевая аудитория</a:t>
            </a:r>
            <a:br>
              <a:rPr lang="ru-RU" u="sng" dirty="0" smtClean="0"/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Курс рассчитан на студентов ведущих финансово-экономических вузов Москвы: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6" y="1589025"/>
            <a:ext cx="4435200" cy="443650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Высшая школа экономики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МГИМО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МГУ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МФЮА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РАНХиГС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РЭУ им.Г.В. Плеханова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Финансовый университет при Правительстве Российской Федерации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1608526"/>
            <a:ext cx="4508938" cy="43823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Right Arrow 8"/>
          <p:cNvSpPr/>
          <p:nvPr/>
        </p:nvSpPr>
        <p:spPr>
          <a:xfrm>
            <a:off x="5249917" y="3168869"/>
            <a:ext cx="1749973" cy="945931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pPr/>
              <a:t>09/02/2017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  <p:sp>
        <p:nvSpPr>
          <p:cNvPr id="3" name="Прямоугольник 2"/>
          <p:cNvSpPr/>
          <p:nvPr/>
        </p:nvSpPr>
        <p:spPr>
          <a:xfrm>
            <a:off x="5914030" y="6856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ru-RU" b="1" dirty="0" smtClean="0"/>
              <a:t>Екатерина Ломухина</a:t>
            </a:r>
          </a:p>
          <a:p>
            <a:r>
              <a:rPr lang="ru-RU" dirty="0" smtClean="0"/>
              <a:t>Менеджер по деловым связям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 smtClean="0"/>
              <a:t>Ekaterina.Lomukhina@accaglobal.com</a:t>
            </a:r>
            <a:endParaRPr lang="ru-RU" dirty="0" smtClean="0"/>
          </a:p>
          <a:p>
            <a:r>
              <a:rPr lang="ru-RU" dirty="0" smtClean="0"/>
              <a:t>Моб.</a:t>
            </a:r>
            <a:r>
              <a:rPr lang="en-US" dirty="0" smtClean="0"/>
              <a:t>: </a:t>
            </a:r>
            <a:r>
              <a:rPr lang="en-US" dirty="0"/>
              <a:t>+7 </a:t>
            </a:r>
            <a:r>
              <a:rPr lang="en-US" dirty="0" smtClean="0"/>
              <a:t>966 001 22 27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Ekaterina.lomukhina@accaglobal.com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A_Presentation">
  <a:themeElements>
    <a:clrScheme name="ACCA">
      <a:dk1>
        <a:srgbClr val="747678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007AA8"/>
      </a:hlink>
      <a:folHlink>
        <a:srgbClr val="6F2C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CCA_Presentation_28_1" id="{22E0E291-807D-4DAC-8C69-94FAC8585F4F}" vid="{13D2A6BE-86A1-4FA0-9DFD-873C47A9E75A}"/>
    </a:ext>
  </a:extLst>
</a:theme>
</file>

<file path=ppt/theme/theme2.xml><?xml version="1.0" encoding="utf-8"?>
<a:theme xmlns:a="http://schemas.openxmlformats.org/drawingml/2006/main" name="STUDENT">
  <a:themeElements>
    <a:clrScheme name="ACCA">
      <a:dk1>
        <a:srgbClr val="747678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007AA8"/>
      </a:hlink>
      <a:folHlink>
        <a:srgbClr val="6F2C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CCA_Presentation_28_1" id="{22E0E291-807D-4DAC-8C69-94FAC8585F4F}" vid="{13D2A6BE-86A1-4FA0-9DFD-873C47A9E7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ACCA_Presentation_28_1</Template>
  <TotalTime>1819</TotalTime>
  <Words>212</Words>
  <Application>Microsoft Office PowerPoint</Application>
  <PresentationFormat>Custom</PresentationFormat>
  <Paragraphs>62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ACCA_Presentation</vt:lpstr>
      <vt:lpstr>STUDENT</vt:lpstr>
      <vt:lpstr>Project ACCA F3 – Financial Accounting  Проект F3 – Финансовый учет на английском языке </vt:lpstr>
      <vt:lpstr>Цель – развитие знаний и навыков по Финансовому учету на английком языке у студентов.  Курс читается на английском и русском языках.</vt:lpstr>
      <vt:lpstr>По окончании курса Вы получаете:</vt:lpstr>
      <vt:lpstr>Структура курса:</vt:lpstr>
      <vt:lpstr>Целевая аудитория Курс рассчитан на студентов ведущих финансово-экономических вузов Москвы: </vt:lpstr>
      <vt:lpstr>PowerPoint Presentation</vt:lpstr>
    </vt:vector>
  </TitlesOfParts>
  <Company>ACCA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Nicolson Michelle</dc:creator>
  <cp:lastModifiedBy>Ekaterina Lomukhina</cp:lastModifiedBy>
  <cp:revision>173</cp:revision>
  <cp:lastPrinted>2017-02-09T06:28:26Z</cp:lastPrinted>
  <dcterms:created xsi:type="dcterms:W3CDTF">2015-02-09T09:06:19Z</dcterms:created>
  <dcterms:modified xsi:type="dcterms:W3CDTF">2017-02-09T06:34:51Z</dcterms:modified>
</cp:coreProperties>
</file>