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C5100D8-4348-4F14-A281-7A960D797700}" type="datetimeFigureOut">
              <a:rPr lang="ru-RU" smtClean="0"/>
              <a:t>05.06.2017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384418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5100D8-4348-4F14-A281-7A960D797700}" type="datetimeFigureOut">
              <a:rPr lang="ru-RU" smtClean="0"/>
              <a:t>05.06.2017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200878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5100D8-4348-4F14-A281-7A960D797700}" type="datetimeFigureOut">
              <a:rPr lang="ru-RU" smtClean="0"/>
              <a:t>05.06.2017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222638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5100D8-4348-4F14-A281-7A960D797700}" type="datetimeFigureOut">
              <a:rPr lang="ru-RU" smtClean="0"/>
              <a:t>05.06.2017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368069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C5100D8-4348-4F14-A281-7A960D797700}" type="datetimeFigureOut">
              <a:rPr lang="ru-RU" smtClean="0"/>
              <a:t>05.06.2017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343132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C5100D8-4348-4F14-A281-7A960D797700}" type="datetimeFigureOut">
              <a:rPr lang="ru-RU" smtClean="0"/>
              <a:t>05.06.2017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64773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C5100D8-4348-4F14-A281-7A960D797700}" type="datetimeFigureOut">
              <a:rPr lang="ru-RU" smtClean="0"/>
              <a:t>05.06.2017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239076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C5100D8-4348-4F14-A281-7A960D797700}" type="datetimeFigureOut">
              <a:rPr lang="ru-RU" smtClean="0"/>
              <a:t>05.06.2017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3734513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C5100D8-4348-4F14-A281-7A960D797700}" type="datetimeFigureOut">
              <a:rPr lang="ru-RU" smtClean="0"/>
              <a:t>05.06.2017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346677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5100D8-4348-4F14-A281-7A960D797700}" type="datetimeFigureOut">
              <a:rPr lang="ru-RU" smtClean="0"/>
              <a:t>05.06.2017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55646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5100D8-4348-4F14-A281-7A960D797700}" type="datetimeFigureOut">
              <a:rPr lang="ru-RU" smtClean="0"/>
              <a:t>05.06.2017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B3706D-EB01-4EF4-9EFB-937083EF2C68}" type="slidenum">
              <a:rPr lang="ru-RU" smtClean="0"/>
              <a:t>‹#›</a:t>
            </a:fld>
            <a:endParaRPr lang="ru-RU"/>
          </a:p>
        </p:txBody>
      </p:sp>
    </p:spTree>
    <p:extLst>
      <p:ext uri="{BB962C8B-B14F-4D97-AF65-F5344CB8AC3E}">
        <p14:creationId xmlns:p14="http://schemas.microsoft.com/office/powerpoint/2010/main" val="154864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100D8-4348-4F14-A281-7A960D797700}" type="datetimeFigureOut">
              <a:rPr lang="ru-RU" smtClean="0"/>
              <a:t>05.06.2017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3706D-EB01-4EF4-9EFB-937083EF2C68}" type="slidenum">
              <a:rPr lang="ru-RU" smtClean="0"/>
              <a:t>‹#›</a:t>
            </a:fld>
            <a:endParaRPr lang="ru-RU"/>
          </a:p>
        </p:txBody>
      </p:sp>
    </p:spTree>
    <p:extLst>
      <p:ext uri="{BB962C8B-B14F-4D97-AF65-F5344CB8AC3E}">
        <p14:creationId xmlns:p14="http://schemas.microsoft.com/office/powerpoint/2010/main" val="353220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	Methodenstreits between behavioural and neoclassical (or keynesian) economics</a:t>
            </a:r>
            <a:endParaRPr lang="ru-RU" dirty="0"/>
          </a:p>
        </p:txBody>
      </p:sp>
      <p:sp>
        <p:nvSpPr>
          <p:cNvPr id="3" name="Подзаголовок 2"/>
          <p:cNvSpPr>
            <a:spLocks noGrp="1"/>
          </p:cNvSpPr>
          <p:nvPr>
            <p:ph type="subTitle" idx="1"/>
          </p:nvPr>
        </p:nvSpPr>
        <p:spPr/>
        <p:txBody>
          <a:bodyPr>
            <a:normAutofit fontScale="62500" lnSpcReduction="20000"/>
          </a:bodyPr>
          <a:lstStyle/>
          <a:p>
            <a:pPr lvl="0"/>
            <a:r>
              <a:rPr lang="en-US" dirty="0"/>
              <a:t> Vladimir </a:t>
            </a:r>
            <a:r>
              <a:rPr lang="en-US" dirty="0" smtClean="0"/>
              <a:t>Avtonomov</a:t>
            </a:r>
            <a:endParaRPr lang="ru-RU" dirty="0" smtClean="0"/>
          </a:p>
          <a:p>
            <a:pPr lvl="0"/>
            <a:r>
              <a:rPr lang="en-US" dirty="0" smtClean="0"/>
              <a:t>      National Research University Higher School of Economics Moscow</a:t>
            </a:r>
            <a:endParaRPr lang="ru-RU" dirty="0" smtClean="0"/>
          </a:p>
          <a:p>
            <a:pPr lvl="0"/>
            <a:r>
              <a:rPr lang="en-US" dirty="0" smtClean="0"/>
              <a:t>                                                                                              </a:t>
            </a:r>
            <a:r>
              <a:rPr lang="en-US" dirty="0"/>
              <a:t>Primakov NRI </a:t>
            </a:r>
            <a:r>
              <a:rPr lang="en-US" dirty="0" smtClean="0"/>
              <a:t>IMEMO of the Russian Academy of Sciences Moscow</a:t>
            </a:r>
            <a:endParaRPr lang="ru-RU" dirty="0"/>
          </a:p>
        </p:txBody>
      </p:sp>
    </p:spTree>
    <p:extLst>
      <p:ext uri="{BB962C8B-B14F-4D97-AF65-F5344CB8AC3E}">
        <p14:creationId xmlns:p14="http://schemas.microsoft.com/office/powerpoint/2010/main" val="3957335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Mini MS 1a between R.Lester and F.Machlup (marginalist controversy)</a:t>
            </a:r>
            <a:endParaRPr lang="ru-RU" dirty="0"/>
          </a:p>
        </p:txBody>
      </p:sp>
      <p:sp>
        <p:nvSpPr>
          <p:cNvPr id="3" name="Объект 2"/>
          <p:cNvSpPr>
            <a:spLocks noGrp="1"/>
          </p:cNvSpPr>
          <p:nvPr>
            <p:ph idx="1"/>
          </p:nvPr>
        </p:nvSpPr>
        <p:spPr/>
        <p:txBody>
          <a:bodyPr>
            <a:normAutofit/>
          </a:bodyPr>
          <a:lstStyle/>
          <a:p>
            <a:endParaRPr lang="en-US" dirty="0" smtClean="0"/>
          </a:p>
          <a:p>
            <a:r>
              <a:rPr lang="en-US" b="1" dirty="0" smtClean="0"/>
              <a:t>Instrument:</a:t>
            </a:r>
            <a:r>
              <a:rPr lang="en-US" dirty="0" smtClean="0"/>
              <a:t> the survey method</a:t>
            </a:r>
          </a:p>
          <a:p>
            <a:endParaRPr lang="en-US" dirty="0"/>
          </a:p>
          <a:p>
            <a:r>
              <a:rPr lang="en-US" b="1" dirty="0" smtClean="0"/>
              <a:t>Challenged</a:t>
            </a:r>
            <a:r>
              <a:rPr lang="en-US" dirty="0" smtClean="0"/>
              <a:t>: the realisticness of neoclassical microeconomics </a:t>
            </a:r>
          </a:p>
          <a:p>
            <a:r>
              <a:rPr lang="en-US" dirty="0" smtClean="0"/>
              <a:t>American Economic Review 1945-1950</a:t>
            </a:r>
            <a:endParaRPr lang="ru-RU" dirty="0"/>
          </a:p>
        </p:txBody>
      </p:sp>
    </p:spTree>
    <p:extLst>
      <p:ext uri="{BB962C8B-B14F-4D97-AF65-F5344CB8AC3E}">
        <p14:creationId xmlns:p14="http://schemas.microsoft.com/office/powerpoint/2010/main" val="26598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1a Stage 1</a:t>
            </a:r>
            <a:endParaRPr lang="ru-RU" dirty="0"/>
          </a:p>
        </p:txBody>
      </p:sp>
      <p:sp>
        <p:nvSpPr>
          <p:cNvPr id="3" name="Объект 2"/>
          <p:cNvSpPr>
            <a:spLocks noGrp="1"/>
          </p:cNvSpPr>
          <p:nvPr>
            <p:ph idx="1"/>
          </p:nvPr>
        </p:nvSpPr>
        <p:spPr/>
        <p:txBody>
          <a:bodyPr>
            <a:normAutofit lnSpcReduction="10000"/>
          </a:bodyPr>
          <a:lstStyle/>
          <a:p>
            <a:r>
              <a:rPr lang="en-US" dirty="0" smtClean="0"/>
              <a:t>R.Lester conducted a survey of manufacturers  which proved that they never used “equating at the margin” while deciding how many workers to hire and how much output to produce. </a:t>
            </a:r>
          </a:p>
          <a:p>
            <a:r>
              <a:rPr lang="en-US" dirty="0" smtClean="0"/>
              <a:t>Fritz Machlup disproved Lester’s thesis about  non-validity of neoclassical theory  on methodological grounds (as if) later elaborated by M.Friedman</a:t>
            </a:r>
            <a:endParaRPr lang="ru-RU" dirty="0"/>
          </a:p>
        </p:txBody>
      </p:sp>
    </p:spTree>
    <p:extLst>
      <p:ext uri="{BB962C8B-B14F-4D97-AF65-F5344CB8AC3E}">
        <p14:creationId xmlns:p14="http://schemas.microsoft.com/office/powerpoint/2010/main" val="223575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1 a Stage 2</a:t>
            </a:r>
            <a:endParaRPr lang="ru-RU" dirty="0"/>
          </a:p>
        </p:txBody>
      </p:sp>
      <p:sp>
        <p:nvSpPr>
          <p:cNvPr id="3" name="Объект 2"/>
          <p:cNvSpPr>
            <a:spLocks noGrp="1"/>
          </p:cNvSpPr>
          <p:nvPr>
            <p:ph idx="1"/>
          </p:nvPr>
        </p:nvSpPr>
        <p:spPr/>
        <p:txBody>
          <a:bodyPr/>
          <a:lstStyle/>
          <a:p>
            <a:r>
              <a:rPr lang="en-US" dirty="0" smtClean="0"/>
              <a:t>Machlup was proclaimed the winner</a:t>
            </a:r>
          </a:p>
          <a:p>
            <a:pPr marL="0" indent="0">
              <a:buNone/>
            </a:pPr>
            <a:endParaRPr lang="en-US" dirty="0"/>
          </a:p>
        </p:txBody>
      </p:sp>
    </p:spTree>
    <p:extLst>
      <p:ext uri="{BB962C8B-B14F-4D97-AF65-F5344CB8AC3E}">
        <p14:creationId xmlns:p14="http://schemas.microsoft.com/office/powerpoint/2010/main" val="2004107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Mini MS 1a Stage 3</a:t>
            </a:r>
            <a:endParaRPr lang="ru-RU" dirty="0"/>
          </a:p>
        </p:txBody>
      </p:sp>
      <p:sp>
        <p:nvSpPr>
          <p:cNvPr id="3" name="Объект 2"/>
          <p:cNvSpPr>
            <a:spLocks noGrp="1"/>
          </p:cNvSpPr>
          <p:nvPr>
            <p:ph idx="1"/>
          </p:nvPr>
        </p:nvSpPr>
        <p:spPr/>
        <p:txBody>
          <a:bodyPr/>
          <a:lstStyle/>
          <a:p>
            <a:r>
              <a:rPr lang="en-US" dirty="0"/>
              <a:t>Baumol’s </a:t>
            </a:r>
            <a:r>
              <a:rPr lang="en-US" dirty="0" smtClean="0"/>
              <a:t>and others’ theory of </a:t>
            </a:r>
            <a:r>
              <a:rPr lang="en-US" dirty="0"/>
              <a:t>the </a:t>
            </a:r>
            <a:r>
              <a:rPr lang="en-US" dirty="0" smtClean="0"/>
              <a:t>firm with alternative goals</a:t>
            </a:r>
            <a:endParaRPr lang="ru-RU" dirty="0"/>
          </a:p>
        </p:txBody>
      </p:sp>
    </p:spTree>
    <p:extLst>
      <p:ext uri="{BB962C8B-B14F-4D97-AF65-F5344CB8AC3E}">
        <p14:creationId xmlns:p14="http://schemas.microsoft.com/office/powerpoint/2010/main" val="2629724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Mini-MS 2. Around incorporation of von Neuman/Morgenstern behavioural axioms in economics</a:t>
            </a:r>
            <a:endParaRPr lang="ru-RU" dirty="0"/>
          </a:p>
        </p:txBody>
      </p:sp>
      <p:sp>
        <p:nvSpPr>
          <p:cNvPr id="3" name="Объект 2"/>
          <p:cNvSpPr>
            <a:spLocks noGrp="1"/>
          </p:cNvSpPr>
          <p:nvPr>
            <p:ph idx="1"/>
          </p:nvPr>
        </p:nvSpPr>
        <p:spPr/>
        <p:txBody>
          <a:bodyPr/>
          <a:lstStyle/>
          <a:p>
            <a:endParaRPr lang="en-US" dirty="0" smtClean="0"/>
          </a:p>
          <a:p>
            <a:r>
              <a:rPr lang="en-US" b="1" dirty="0" smtClean="0"/>
              <a:t>Instrument: psychological experiments</a:t>
            </a:r>
          </a:p>
          <a:p>
            <a:r>
              <a:rPr lang="en-US" b="1" dirty="0" smtClean="0"/>
              <a:t>Challenged:expected utility hypothesis</a:t>
            </a:r>
          </a:p>
          <a:p>
            <a:r>
              <a:rPr lang="en-US" dirty="0" smtClean="0"/>
              <a:t>This Mini-MS evolved around two discoveries : game theory and expected utility theory on the side of the First Canon and psychological experiments on the side of the Second</a:t>
            </a:r>
            <a:endParaRPr lang="ru-RU" dirty="0"/>
          </a:p>
        </p:txBody>
      </p:sp>
    </p:spTree>
    <p:extLst>
      <p:ext uri="{BB962C8B-B14F-4D97-AF65-F5344CB8AC3E}">
        <p14:creationId xmlns:p14="http://schemas.microsoft.com/office/powerpoint/2010/main" val="417388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2.1.  Stage 1-2-3</a:t>
            </a:r>
            <a:endParaRPr lang="ru-RU" dirty="0"/>
          </a:p>
        </p:txBody>
      </p:sp>
      <p:sp>
        <p:nvSpPr>
          <p:cNvPr id="3" name="Объект 2"/>
          <p:cNvSpPr>
            <a:spLocks noGrp="1"/>
          </p:cNvSpPr>
          <p:nvPr>
            <p:ph idx="1"/>
          </p:nvPr>
        </p:nvSpPr>
        <p:spPr/>
        <p:txBody>
          <a:bodyPr>
            <a:normAutofit/>
          </a:bodyPr>
          <a:lstStyle/>
          <a:p>
            <a:r>
              <a:rPr lang="en-US" dirty="0" smtClean="0"/>
              <a:t>in 1952-1954 – the dispute between M.Allais and L.Savage. </a:t>
            </a:r>
          </a:p>
          <a:p>
            <a:r>
              <a:rPr lang="en-US" dirty="0" smtClean="0"/>
              <a:t>Savage did not recognize his defeat but corrected his position  (normative/decriptive)</a:t>
            </a:r>
          </a:p>
        </p:txBody>
      </p:sp>
    </p:spTree>
    <p:extLst>
      <p:ext uri="{BB962C8B-B14F-4D97-AF65-F5344CB8AC3E}">
        <p14:creationId xmlns:p14="http://schemas.microsoft.com/office/powerpoint/2010/main" val="1393400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MS2.2 Stage 1</a:t>
            </a:r>
            <a:endParaRPr lang="ru-RU" dirty="0"/>
          </a:p>
        </p:txBody>
      </p:sp>
      <p:sp>
        <p:nvSpPr>
          <p:cNvPr id="3" name="Объект 2"/>
          <p:cNvSpPr>
            <a:spLocks noGrp="1"/>
          </p:cNvSpPr>
          <p:nvPr>
            <p:ph idx="1"/>
          </p:nvPr>
        </p:nvSpPr>
        <p:spPr/>
        <p:txBody>
          <a:bodyPr>
            <a:normAutofit fontScale="92500" lnSpcReduction="10000"/>
          </a:bodyPr>
          <a:lstStyle/>
          <a:p>
            <a:r>
              <a:rPr lang="en-US" dirty="0" smtClean="0"/>
              <a:t>1970-ies  new psychologists’ reseach from the University ofMichigan: Slovic and Lichtenstein preference rev ersals </a:t>
            </a:r>
          </a:p>
          <a:p>
            <a:r>
              <a:rPr lang="en-US" dirty="0" smtClean="0"/>
              <a:t>Counterarguments: laboratory experiments could not approximate the real economic behaviour. The important experiments by Grether and Plott (1979) who aspired to prove these theses surprisingly proved the opposite: anomalies can’t be eliminated by perfection of experimental techniques. </a:t>
            </a:r>
            <a:endParaRPr lang="ru-RU" dirty="0"/>
          </a:p>
        </p:txBody>
      </p:sp>
    </p:spTree>
    <p:extLst>
      <p:ext uri="{BB962C8B-B14F-4D97-AF65-F5344CB8AC3E}">
        <p14:creationId xmlns:p14="http://schemas.microsoft.com/office/powerpoint/2010/main" val="1296175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MS2.3. Stage 1</a:t>
            </a:r>
            <a:endParaRPr lang="ru-RU" dirty="0"/>
          </a:p>
        </p:txBody>
      </p:sp>
      <p:sp>
        <p:nvSpPr>
          <p:cNvPr id="3" name="Объект 2"/>
          <p:cNvSpPr>
            <a:spLocks noGrp="1"/>
          </p:cNvSpPr>
          <p:nvPr>
            <p:ph idx="1"/>
          </p:nvPr>
        </p:nvSpPr>
        <p:spPr/>
        <p:txBody>
          <a:bodyPr>
            <a:normAutofit/>
          </a:bodyPr>
          <a:lstStyle/>
          <a:p>
            <a:r>
              <a:rPr lang="en-US" dirty="0" smtClean="0"/>
              <a:t>The new real MS was observed in 1985 at the Conference in Chicago University organized by R.Hogarth and M. Reder. (“ The Behavioral Foundations of Economic Theory”, 1986).  </a:t>
            </a:r>
            <a:endParaRPr lang="ru-RU" dirty="0"/>
          </a:p>
        </p:txBody>
      </p:sp>
    </p:spTree>
    <p:extLst>
      <p:ext uri="{BB962C8B-B14F-4D97-AF65-F5344CB8AC3E}">
        <p14:creationId xmlns:p14="http://schemas.microsoft.com/office/powerpoint/2010/main" val="4270104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MS2 Stage 3</a:t>
            </a:r>
            <a:endParaRPr lang="ru-RU" dirty="0"/>
          </a:p>
        </p:txBody>
      </p:sp>
      <p:sp>
        <p:nvSpPr>
          <p:cNvPr id="3" name="Объект 2"/>
          <p:cNvSpPr>
            <a:spLocks noGrp="1"/>
          </p:cNvSpPr>
          <p:nvPr>
            <p:ph idx="1"/>
          </p:nvPr>
        </p:nvSpPr>
        <p:spPr/>
        <p:txBody>
          <a:bodyPr>
            <a:normAutofit fontScale="77500" lnSpcReduction="20000"/>
          </a:bodyPr>
          <a:lstStyle/>
          <a:p>
            <a:r>
              <a:rPr lang="en-US" b="1" dirty="0" smtClean="0"/>
              <a:t>On the one hand </a:t>
            </a:r>
            <a:r>
              <a:rPr lang="en-US" dirty="0" smtClean="0"/>
              <a:t>behavioural economists did their best to become more model-like (prospect theory of Kahneman and Tversky). In fact Tversky and Kahneman inherited Savage’s descriptive/ normative distinction. Normative theory is OK! They gave the descriptive one. </a:t>
            </a:r>
          </a:p>
          <a:p>
            <a:r>
              <a:rPr lang="en-US" dirty="0" smtClean="0"/>
              <a:t>R.Thaler pointed in his works towards empirical correction of neoclassical consumer choice theory (disregarding opportunity costs, taking into account sunk costs etc.) </a:t>
            </a:r>
          </a:p>
          <a:p>
            <a:r>
              <a:rPr lang="en-US" dirty="0" smtClean="0"/>
              <a:t> The new behavioural economics unlike the old one (Simon) concentrated not on outright  refutation but rather on weakening or correcting neoclassical assumptions which made them mainstream-compatible.</a:t>
            </a:r>
            <a:endParaRPr lang="ru-RU" dirty="0"/>
          </a:p>
        </p:txBody>
      </p:sp>
    </p:spTree>
    <p:extLst>
      <p:ext uri="{BB962C8B-B14F-4D97-AF65-F5344CB8AC3E}">
        <p14:creationId xmlns:p14="http://schemas.microsoft.com/office/powerpoint/2010/main" val="1071994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Mini MS2 Stage 3 - Institutional synthesis:</a:t>
            </a:r>
            <a:endParaRPr lang="ru-RU" dirty="0"/>
          </a:p>
        </p:txBody>
      </p:sp>
      <p:sp>
        <p:nvSpPr>
          <p:cNvPr id="3" name="Объект 2"/>
          <p:cNvSpPr>
            <a:spLocks noGrp="1"/>
          </p:cNvSpPr>
          <p:nvPr>
            <p:ph idx="1"/>
          </p:nvPr>
        </p:nvSpPr>
        <p:spPr/>
        <p:txBody>
          <a:bodyPr>
            <a:normAutofit fontScale="85000" lnSpcReduction="10000"/>
          </a:bodyPr>
          <a:lstStyle/>
          <a:p>
            <a:r>
              <a:rPr lang="en-US" dirty="0" smtClean="0"/>
              <a:t>Research programms in behavioral economics supported by Alfred Sloan and Russel Sage Foundations included prominent psychologists and econmists (Baumol, Schelling, Akerlof, Summers, Shleifer), </a:t>
            </a:r>
          </a:p>
          <a:p>
            <a:r>
              <a:rPr lang="en-US" dirty="0" smtClean="0"/>
              <a:t>The new journal of AEA (Journal of Economic Perspectives opened with a series of Thaler’s articles on anomalies (14 articles were published in1987-1991).</a:t>
            </a:r>
          </a:p>
          <a:p>
            <a:r>
              <a:rPr lang="ru-RU" dirty="0" smtClean="0"/>
              <a:t>С 1992 г – </a:t>
            </a:r>
            <a:r>
              <a:rPr lang="en-US" dirty="0" smtClean="0"/>
              <a:t>Behavioral Economics Roundtables  (Akerlof, Blinder, Camerer, Elster, Kahneman, Loewenstein, Tversky, Thaler, Schelling, Schiller 4 Nobel prizes!) training programs for graduates – </a:t>
            </a:r>
          </a:p>
          <a:p>
            <a:endParaRPr lang="en-US" dirty="0" smtClean="0"/>
          </a:p>
          <a:p>
            <a:endParaRPr lang="ru-RU" dirty="0"/>
          </a:p>
        </p:txBody>
      </p:sp>
    </p:spTree>
    <p:extLst>
      <p:ext uri="{BB962C8B-B14F-4D97-AF65-F5344CB8AC3E}">
        <p14:creationId xmlns:p14="http://schemas.microsoft.com/office/powerpoint/2010/main" val="323630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tale of two canons</a:t>
            </a:r>
            <a:endParaRPr lang="ru-RU" dirty="0"/>
          </a:p>
        </p:txBody>
      </p:sp>
      <p:sp>
        <p:nvSpPr>
          <p:cNvPr id="3" name="Объект 2"/>
          <p:cNvSpPr>
            <a:spLocks noGrp="1"/>
          </p:cNvSpPr>
          <p:nvPr>
            <p:ph idx="1"/>
          </p:nvPr>
        </p:nvSpPr>
        <p:spPr/>
        <p:txBody>
          <a:bodyPr/>
          <a:lstStyle/>
          <a:p>
            <a:r>
              <a:rPr lang="en-US" dirty="0" smtClean="0"/>
              <a:t>Methodenstreits in the history of economics seem to be focused on the degree of abstraction permissible in the economic science</a:t>
            </a:r>
          </a:p>
          <a:p>
            <a:r>
              <a:rPr lang="en-US" dirty="0" smtClean="0"/>
              <a:t>There is an approach of differentiating between two canons of economic science according to the degree of abstraction (Erik Reinert)</a:t>
            </a:r>
            <a:endParaRPr lang="ru-RU" dirty="0"/>
          </a:p>
        </p:txBody>
      </p:sp>
    </p:spTree>
    <p:extLst>
      <p:ext uri="{BB962C8B-B14F-4D97-AF65-F5344CB8AC3E}">
        <p14:creationId xmlns:p14="http://schemas.microsoft.com/office/powerpoint/2010/main" val="2303543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MS2 Stage 3 </a:t>
            </a:r>
            <a:endParaRPr lang="ru-RU" dirty="0"/>
          </a:p>
        </p:txBody>
      </p:sp>
      <p:sp>
        <p:nvSpPr>
          <p:cNvPr id="3" name="Объект 2"/>
          <p:cNvSpPr>
            <a:spLocks noGrp="1"/>
          </p:cNvSpPr>
          <p:nvPr>
            <p:ph idx="1"/>
          </p:nvPr>
        </p:nvSpPr>
        <p:spPr/>
        <p:txBody>
          <a:bodyPr>
            <a:normAutofit fontScale="92500" lnSpcReduction="10000"/>
          </a:bodyPr>
          <a:lstStyle/>
          <a:p>
            <a:r>
              <a:rPr lang="en-US" b="1" dirty="0" smtClean="0"/>
              <a:t>On the other hand</a:t>
            </a:r>
            <a:r>
              <a:rPr lang="en-US" dirty="0" smtClean="0"/>
              <a:t>, using experimental methods new rules were designed that allowed people to behave more rationally. (experimental economics of Vernon Smith). Smith (began in 1959) emphasized time and institutions required for a market to reach an equilibrium. Extending microeconomics through economics of information and technology of transactions . Smith studied not individuals but economic agents </a:t>
            </a:r>
            <a:endParaRPr lang="ru-RU" dirty="0"/>
          </a:p>
        </p:txBody>
      </p:sp>
    </p:spTree>
    <p:extLst>
      <p:ext uri="{BB962C8B-B14F-4D97-AF65-F5344CB8AC3E}">
        <p14:creationId xmlns:p14="http://schemas.microsoft.com/office/powerpoint/2010/main" val="2193905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MS2 Stage 3 </a:t>
            </a:r>
            <a:endParaRPr lang="ru-RU" dirty="0"/>
          </a:p>
        </p:txBody>
      </p:sp>
      <p:sp>
        <p:nvSpPr>
          <p:cNvPr id="3" name="Объект 2"/>
          <p:cNvSpPr>
            <a:spLocks noGrp="1"/>
          </p:cNvSpPr>
          <p:nvPr>
            <p:ph idx="1"/>
          </p:nvPr>
        </p:nvSpPr>
        <p:spPr/>
        <p:txBody>
          <a:bodyPr/>
          <a:lstStyle/>
          <a:p>
            <a:r>
              <a:rPr lang="en-US" dirty="0" smtClean="0"/>
              <a:t>Neoclassical economists included psychological results in their theories (Arrow Risk perception in Psychology and Economics 1982).</a:t>
            </a:r>
            <a:endParaRPr lang="ru-RU" dirty="0"/>
          </a:p>
        </p:txBody>
      </p:sp>
    </p:spTree>
    <p:extLst>
      <p:ext uri="{BB962C8B-B14F-4D97-AF65-F5344CB8AC3E}">
        <p14:creationId xmlns:p14="http://schemas.microsoft.com/office/powerpoint/2010/main" val="2541575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MS 3 Katona against Keynesian orthodoxy</a:t>
            </a:r>
            <a:endParaRPr lang="ru-RU" dirty="0"/>
          </a:p>
        </p:txBody>
      </p:sp>
      <p:sp>
        <p:nvSpPr>
          <p:cNvPr id="3" name="Объект 2"/>
          <p:cNvSpPr>
            <a:spLocks noGrp="1"/>
          </p:cNvSpPr>
          <p:nvPr>
            <p:ph idx="1"/>
          </p:nvPr>
        </p:nvSpPr>
        <p:spPr/>
        <p:txBody>
          <a:bodyPr>
            <a:normAutofit fontScale="92500" lnSpcReduction="20000"/>
          </a:bodyPr>
          <a:lstStyle/>
          <a:p>
            <a:r>
              <a:rPr lang="en-US" b="1" dirty="0" smtClean="0"/>
              <a:t>Instrument: social surveys</a:t>
            </a:r>
          </a:p>
          <a:p>
            <a:r>
              <a:rPr lang="en-US" b="1" dirty="0" smtClean="0"/>
              <a:t>Challenged: Keynesian macroeconomics and macroforecasting</a:t>
            </a:r>
          </a:p>
          <a:p>
            <a:r>
              <a:rPr lang="en-US" dirty="0" smtClean="0"/>
              <a:t>Katona opposed “aggregate causality” of Keynesian macroeconomics and  argued that intervening psychological variables should be taken into account when analysing durable goods purchases. These variables are significantly affected by non-economic variables and  could be explored by means of surveys used in sociology and social psychology</a:t>
            </a:r>
            <a:endParaRPr lang="ru-RU" dirty="0"/>
          </a:p>
        </p:txBody>
      </p:sp>
    </p:spTree>
    <p:extLst>
      <p:ext uri="{BB962C8B-B14F-4D97-AF65-F5344CB8AC3E}">
        <p14:creationId xmlns:p14="http://schemas.microsoft.com/office/powerpoint/2010/main" val="3965258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3 Stage 1</a:t>
            </a:r>
            <a:endParaRPr lang="ru-RU" dirty="0"/>
          </a:p>
        </p:txBody>
      </p:sp>
      <p:sp>
        <p:nvSpPr>
          <p:cNvPr id="3" name="Объект 2"/>
          <p:cNvSpPr>
            <a:spLocks noGrp="1"/>
          </p:cNvSpPr>
          <p:nvPr>
            <p:ph idx="1"/>
          </p:nvPr>
        </p:nvSpPr>
        <p:spPr/>
        <p:txBody>
          <a:bodyPr>
            <a:normAutofit fontScale="92500" lnSpcReduction="20000"/>
          </a:bodyPr>
          <a:lstStyle/>
          <a:p>
            <a:r>
              <a:rPr lang="en-US" b="1" dirty="0" smtClean="0"/>
              <a:t>Counterarguments:</a:t>
            </a:r>
            <a:r>
              <a:rPr lang="en-US" dirty="0" smtClean="0"/>
              <a:t> Katona’s psychological intervening variables could be “approximated away” by objective economic variables. Then consumer confidence can be modelled without any recourse to psychology.</a:t>
            </a:r>
          </a:p>
          <a:p>
            <a:r>
              <a:rPr lang="en-US" dirty="0" smtClean="0"/>
              <a:t>  </a:t>
            </a:r>
          </a:p>
          <a:p>
            <a:r>
              <a:rPr lang="en-US" dirty="0" smtClean="0"/>
              <a:t>Katona’s  reply was twofold: first intervening variables are affected also by non economic variables. Secondly: the subjective weights of different variables can be learnt only from respondents themselves.</a:t>
            </a:r>
          </a:p>
          <a:p>
            <a:endParaRPr lang="ru-RU" dirty="0"/>
          </a:p>
        </p:txBody>
      </p:sp>
    </p:spTree>
    <p:extLst>
      <p:ext uri="{BB962C8B-B14F-4D97-AF65-F5344CB8AC3E}">
        <p14:creationId xmlns:p14="http://schemas.microsoft.com/office/powerpoint/2010/main" val="3995436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3  Stage 2-3</a:t>
            </a:r>
            <a:endParaRPr lang="ru-RU" dirty="0"/>
          </a:p>
        </p:txBody>
      </p:sp>
      <p:sp>
        <p:nvSpPr>
          <p:cNvPr id="3" name="Объект 2"/>
          <p:cNvSpPr>
            <a:spLocks noGrp="1"/>
          </p:cNvSpPr>
          <p:nvPr>
            <p:ph idx="1"/>
          </p:nvPr>
        </p:nvSpPr>
        <p:spPr/>
        <p:txBody>
          <a:bodyPr/>
          <a:lstStyle/>
          <a:p>
            <a:r>
              <a:rPr lang="en-US" dirty="0" smtClean="0"/>
              <a:t>The dispute over these matters (surveyed by Waerneryd, 1982) was rather long and ended as follows: survey method was maintained by its early practitioners in a rather narrow field  eliciting consumer and business sentiment indexes for the purposes of business cycles forecasting.  CIRET conferences.</a:t>
            </a:r>
          </a:p>
          <a:p>
            <a:r>
              <a:rPr lang="en-US" dirty="0" smtClean="0"/>
              <a:t>Outside – not used</a:t>
            </a:r>
            <a:endParaRPr lang="ru-RU" dirty="0"/>
          </a:p>
        </p:txBody>
      </p:sp>
    </p:spTree>
    <p:extLst>
      <p:ext uri="{BB962C8B-B14F-4D97-AF65-F5344CB8AC3E}">
        <p14:creationId xmlns:p14="http://schemas.microsoft.com/office/powerpoint/2010/main" val="1089958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Mini MS 4 in finance</a:t>
            </a:r>
            <a:r>
              <a:rPr lang="ru-RU" dirty="0" smtClean="0"/>
              <a:t/>
            </a:r>
            <a:br>
              <a:rPr lang="ru-RU" dirty="0" smtClean="0"/>
            </a:br>
            <a:r>
              <a:rPr lang="en-US" dirty="0" smtClean="0"/>
              <a:t/>
            </a:r>
            <a:br>
              <a:rPr lang="en-US" dirty="0" smtClean="0"/>
            </a:br>
            <a:endParaRPr lang="ru-RU" dirty="0"/>
          </a:p>
        </p:txBody>
      </p:sp>
      <p:sp>
        <p:nvSpPr>
          <p:cNvPr id="3" name="Объект 2"/>
          <p:cNvSpPr>
            <a:spLocks noGrp="1"/>
          </p:cNvSpPr>
          <p:nvPr>
            <p:ph idx="1"/>
          </p:nvPr>
        </p:nvSpPr>
        <p:spPr/>
        <p:txBody>
          <a:bodyPr/>
          <a:lstStyle/>
          <a:p>
            <a:r>
              <a:rPr lang="en-US" b="1" dirty="0" smtClean="0"/>
              <a:t>Instrument: statistical data and neuroeconomics</a:t>
            </a:r>
          </a:p>
          <a:p>
            <a:r>
              <a:rPr lang="en-US" b="1" dirty="0" smtClean="0"/>
              <a:t>Challenged: efficient market hypothesis : </a:t>
            </a:r>
            <a:r>
              <a:rPr lang="en-US" dirty="0" smtClean="0"/>
              <a:t>prices on the financial markerts incorporated all relevant information. There couldn’t be such things as bubbles and  one never could beat the market</a:t>
            </a:r>
            <a:r>
              <a:rPr lang="en-US" b="1" dirty="0" smtClean="0"/>
              <a:t>. </a:t>
            </a:r>
          </a:p>
          <a:p>
            <a:endParaRPr lang="ru-RU" b="1" dirty="0"/>
          </a:p>
        </p:txBody>
      </p:sp>
    </p:spTree>
    <p:extLst>
      <p:ext uri="{BB962C8B-B14F-4D97-AF65-F5344CB8AC3E}">
        <p14:creationId xmlns:p14="http://schemas.microsoft.com/office/powerpoint/2010/main" val="3350937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4 Stage 1</a:t>
            </a:r>
            <a:endParaRPr lang="ru-RU" dirty="0"/>
          </a:p>
        </p:txBody>
      </p:sp>
      <p:sp>
        <p:nvSpPr>
          <p:cNvPr id="3" name="Объект 2"/>
          <p:cNvSpPr>
            <a:spLocks noGrp="1"/>
          </p:cNvSpPr>
          <p:nvPr>
            <p:ph idx="1"/>
          </p:nvPr>
        </p:nvSpPr>
        <p:spPr/>
        <p:txBody>
          <a:bodyPr>
            <a:normAutofit fontScale="85000" lnSpcReduction="10000"/>
          </a:bodyPr>
          <a:lstStyle/>
          <a:p>
            <a:r>
              <a:rPr lang="en-US" dirty="0" smtClean="0"/>
              <a:t>Anomalies in this case were already there before the EMH was formulated. One can just recall numerous instances of financial panics or J.M.Keynes’s chapters about financial markets in the General Theory </a:t>
            </a:r>
          </a:p>
          <a:p>
            <a:r>
              <a:rPr lang="en-US" dirty="0" smtClean="0"/>
              <a:t>Richard Thaler in 1985 introduced ( in the article written with De Bondt) the term Behavioral Finance. Thaler and De Bondt using historical data proved that it was indeed profitable to buy  underappreciated stocks</a:t>
            </a:r>
          </a:p>
          <a:p>
            <a:r>
              <a:rPr lang="en-US" dirty="0" smtClean="0"/>
              <a:t>Robert Shiller (1981) who began by proving that since 1871 present value of dividends was highly stable but the stock prices  were not</a:t>
            </a:r>
          </a:p>
          <a:p>
            <a:endParaRPr lang="ru-RU" dirty="0"/>
          </a:p>
        </p:txBody>
      </p:sp>
    </p:spTree>
    <p:extLst>
      <p:ext uri="{BB962C8B-B14F-4D97-AF65-F5344CB8AC3E}">
        <p14:creationId xmlns:p14="http://schemas.microsoft.com/office/powerpoint/2010/main" val="1225995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4 </a:t>
            </a:r>
            <a:r>
              <a:rPr lang="en-US" i="1" dirty="0" smtClean="0"/>
              <a:t>Stage</a:t>
            </a:r>
            <a:r>
              <a:rPr lang="en-US" dirty="0" smtClean="0"/>
              <a:t> 1-2</a:t>
            </a:r>
            <a:endParaRPr lang="ru-RU" dirty="0"/>
          </a:p>
        </p:txBody>
      </p:sp>
      <p:sp>
        <p:nvSpPr>
          <p:cNvPr id="3" name="Объект 2"/>
          <p:cNvSpPr>
            <a:spLocks noGrp="1"/>
          </p:cNvSpPr>
          <p:nvPr>
            <p:ph idx="1"/>
          </p:nvPr>
        </p:nvSpPr>
        <p:spPr/>
        <p:txBody>
          <a:bodyPr>
            <a:normAutofit fontScale="92500"/>
          </a:bodyPr>
          <a:lstStyle/>
          <a:p>
            <a:r>
              <a:rPr lang="en-US" dirty="0" smtClean="0"/>
              <a:t>During the above mentioned Chicago conference Merton Miller was especially harsh in trying to suppress Behavioral Finance</a:t>
            </a:r>
          </a:p>
          <a:p>
            <a:r>
              <a:rPr lang="en-US" dirty="0" smtClean="0"/>
              <a:t>Fama who at first argued that the more profitable stocks were simply more risky had to concede (in the article with French, 1992) that non risky stocks proved to be more profitable, though they proposed other measures of risk besides CAPM to save the EMH. </a:t>
            </a:r>
          </a:p>
          <a:p>
            <a:endParaRPr lang="ru-RU" dirty="0"/>
          </a:p>
        </p:txBody>
      </p:sp>
    </p:spTree>
    <p:extLst>
      <p:ext uri="{BB962C8B-B14F-4D97-AF65-F5344CB8AC3E}">
        <p14:creationId xmlns:p14="http://schemas.microsoft.com/office/powerpoint/2010/main" val="2809247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4 Stage 2</a:t>
            </a:r>
            <a:endParaRPr lang="ru-RU" dirty="0"/>
          </a:p>
        </p:txBody>
      </p:sp>
      <p:sp>
        <p:nvSpPr>
          <p:cNvPr id="3" name="Объект 2"/>
          <p:cNvSpPr>
            <a:spLocks noGrp="1"/>
          </p:cNvSpPr>
          <p:nvPr>
            <p:ph idx="1"/>
          </p:nvPr>
        </p:nvSpPr>
        <p:spPr/>
        <p:txBody>
          <a:bodyPr/>
          <a:lstStyle/>
          <a:p>
            <a:r>
              <a:rPr lang="en-US" dirty="0" smtClean="0"/>
              <a:t>Fama and Shiller were simultaniously awarded the Nobel prize – the draw!</a:t>
            </a:r>
            <a:endParaRPr lang="ru-RU" dirty="0"/>
          </a:p>
        </p:txBody>
      </p:sp>
    </p:spTree>
    <p:extLst>
      <p:ext uri="{BB962C8B-B14F-4D97-AF65-F5344CB8AC3E}">
        <p14:creationId xmlns:p14="http://schemas.microsoft.com/office/powerpoint/2010/main" val="4123465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 Ms 4 Stage 3</a:t>
            </a:r>
            <a:endParaRPr lang="ru-RU" dirty="0"/>
          </a:p>
        </p:txBody>
      </p:sp>
      <p:sp>
        <p:nvSpPr>
          <p:cNvPr id="3" name="Объект 2"/>
          <p:cNvSpPr>
            <a:spLocks noGrp="1"/>
          </p:cNvSpPr>
          <p:nvPr>
            <p:ph idx="1"/>
          </p:nvPr>
        </p:nvSpPr>
        <p:spPr/>
        <p:txBody>
          <a:bodyPr/>
          <a:lstStyle/>
          <a:p>
            <a:r>
              <a:rPr lang="en-US" dirty="0" smtClean="0"/>
              <a:t>Fama who didn’t accept behavioral movement used another strategy to explain the evident anomalies. He added to his models of financial markets a new economic actor – general public whose emotional and uninformed reactions could lead to apparently irrational behavior. </a:t>
            </a:r>
            <a:endParaRPr lang="ru-RU" dirty="0"/>
          </a:p>
        </p:txBody>
      </p:sp>
    </p:spTree>
    <p:extLst>
      <p:ext uri="{BB962C8B-B14F-4D97-AF65-F5344CB8AC3E}">
        <p14:creationId xmlns:p14="http://schemas.microsoft.com/office/powerpoint/2010/main" val="232085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tale of two canons 2</a:t>
            </a:r>
            <a:endParaRPr lang="ru-RU" dirty="0"/>
          </a:p>
        </p:txBody>
      </p:sp>
      <p:sp>
        <p:nvSpPr>
          <p:cNvPr id="3" name="Объект 2"/>
          <p:cNvSpPr>
            <a:spLocks noGrp="1"/>
          </p:cNvSpPr>
          <p:nvPr>
            <p:ph idx="1"/>
          </p:nvPr>
        </p:nvSpPr>
        <p:spPr/>
        <p:txBody>
          <a:bodyPr>
            <a:normAutofit fontScale="92500" lnSpcReduction="10000"/>
          </a:bodyPr>
          <a:lstStyle/>
          <a:p>
            <a:r>
              <a:rPr lang="en-US" dirty="0" smtClean="0"/>
              <a:t>The First more abstract canon is deductivist,  based on metaphors and models borrowed from natural sciences (such as equilibrium), uses a simple assumption of human motivation (homo oeconomicus).</a:t>
            </a:r>
          </a:p>
          <a:p>
            <a:r>
              <a:rPr lang="en-US" dirty="0" smtClean="0"/>
              <a:t>The Second canon is less abstract, based on everyday experience, plurality of human motivation. It is inseparable from specific local and temporal contexts. Its main objective is to produce a </a:t>
            </a:r>
            <a:r>
              <a:rPr lang="en-US" i="1" dirty="0" smtClean="0"/>
              <a:t>useful economic theory </a:t>
            </a:r>
          </a:p>
          <a:p>
            <a:endParaRPr lang="en-US" dirty="0"/>
          </a:p>
          <a:p>
            <a:endParaRPr lang="ru-RU" dirty="0"/>
          </a:p>
        </p:txBody>
      </p:sp>
    </p:spTree>
    <p:extLst>
      <p:ext uri="{BB962C8B-B14F-4D97-AF65-F5344CB8AC3E}">
        <p14:creationId xmlns:p14="http://schemas.microsoft.com/office/powerpoint/2010/main" val="2416239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Mini MS 5 Thaler and Sunstein against Law and Economics </a:t>
            </a:r>
            <a:endParaRPr lang="ru-RU" dirty="0"/>
          </a:p>
        </p:txBody>
      </p:sp>
      <p:sp>
        <p:nvSpPr>
          <p:cNvPr id="3" name="Объект 2"/>
          <p:cNvSpPr>
            <a:spLocks noGrp="1"/>
          </p:cNvSpPr>
          <p:nvPr>
            <p:ph idx="1"/>
          </p:nvPr>
        </p:nvSpPr>
        <p:spPr/>
        <p:txBody>
          <a:bodyPr/>
          <a:lstStyle/>
          <a:p>
            <a:r>
              <a:rPr lang="en-US" b="1" dirty="0" smtClean="0"/>
              <a:t>Challenged:   Posner’s Law and Economics. Coase theorem</a:t>
            </a:r>
          </a:p>
          <a:p>
            <a:r>
              <a:rPr lang="en-US" dirty="0" smtClean="0"/>
              <a:t>Endowment effects : loss aversion means that people evaluate gains and losses asymmetrically</a:t>
            </a:r>
            <a:endParaRPr lang="ru-RU" dirty="0"/>
          </a:p>
        </p:txBody>
      </p:sp>
    </p:spTree>
    <p:extLst>
      <p:ext uri="{BB962C8B-B14F-4D97-AF65-F5344CB8AC3E}">
        <p14:creationId xmlns:p14="http://schemas.microsoft.com/office/powerpoint/2010/main" val="4091757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mtClean="0"/>
              <a:t>Conclusions: some controversial progress</a:t>
            </a:r>
            <a:endParaRPr lang="ru-RU" dirty="0"/>
          </a:p>
        </p:txBody>
      </p:sp>
      <p:sp>
        <p:nvSpPr>
          <p:cNvPr id="3" name="Объект 2"/>
          <p:cNvSpPr>
            <a:spLocks noGrp="1"/>
          </p:cNvSpPr>
          <p:nvPr>
            <p:ph idx="1"/>
          </p:nvPr>
        </p:nvSpPr>
        <p:spPr/>
        <p:txBody>
          <a:bodyPr>
            <a:normAutofit fontScale="70000" lnSpcReduction="20000"/>
          </a:bodyPr>
          <a:lstStyle/>
          <a:p>
            <a:r>
              <a:rPr lang="en-US" dirty="0" smtClean="0"/>
              <a:t>As a result of all this behavioral economists using economic models as reference points and modifying them somewhere ascended to the mainstream. </a:t>
            </a:r>
          </a:p>
          <a:p>
            <a:r>
              <a:rPr lang="en-US" dirty="0" smtClean="0"/>
              <a:t>Behavioural </a:t>
            </a:r>
            <a:r>
              <a:rPr lang="en-US" dirty="0"/>
              <a:t>economics spread its influence among new segments of economics: behavioural finance, behavioural game theory, behavioural law and economics, behavioural industrial organization, behavioural development economics and even behavioural macroeconomics</a:t>
            </a:r>
            <a:r>
              <a:rPr lang="en-US" dirty="0" smtClean="0"/>
              <a:t>.  </a:t>
            </a:r>
          </a:p>
          <a:p>
            <a:r>
              <a:rPr lang="en-US" dirty="0" smtClean="0"/>
              <a:t>experimental </a:t>
            </a:r>
            <a:r>
              <a:rPr lang="en-US" dirty="0"/>
              <a:t>(psychological) methods were used to supplement and prove neoclassical theory in the long run (</a:t>
            </a:r>
            <a:r>
              <a:rPr lang="en-US" dirty="0" smtClean="0"/>
              <a:t>V.Smith)</a:t>
            </a:r>
          </a:p>
          <a:p>
            <a:r>
              <a:rPr lang="en-US" dirty="0" smtClean="0"/>
              <a:t> </a:t>
            </a:r>
            <a:r>
              <a:rPr lang="en-US" dirty="0"/>
              <a:t>mainstream economists adopted  not the methods but some general assumptions of behavioural economics  for instance the assumption of limited </a:t>
            </a:r>
            <a:r>
              <a:rPr lang="en-US" dirty="0" smtClean="0"/>
              <a:t>and asymmetrical information </a:t>
            </a:r>
          </a:p>
          <a:p>
            <a:endParaRPr lang="en-US" dirty="0" smtClean="0"/>
          </a:p>
          <a:p>
            <a:endParaRPr lang="en-US" dirty="0" smtClean="0"/>
          </a:p>
          <a:p>
            <a:endParaRPr lang="ru-RU" dirty="0"/>
          </a:p>
        </p:txBody>
      </p:sp>
    </p:spTree>
    <p:extLst>
      <p:ext uri="{BB962C8B-B14F-4D97-AF65-F5344CB8AC3E}">
        <p14:creationId xmlns:p14="http://schemas.microsoft.com/office/powerpoint/2010/main" val="2554578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en-US" dirty="0" smtClean="0"/>
          </a:p>
          <a:p>
            <a:endParaRPr lang="en-US" dirty="0"/>
          </a:p>
          <a:p>
            <a:pPr marL="0" indent="0">
              <a:buNone/>
            </a:pPr>
            <a:r>
              <a:rPr lang="en-US" smtClean="0"/>
              <a:t>          THANK YOU FOR YOUR ATTENTION!</a:t>
            </a:r>
            <a:endParaRPr lang="ru-RU" dirty="0"/>
          </a:p>
        </p:txBody>
      </p:sp>
    </p:spTree>
    <p:extLst>
      <p:ext uri="{BB962C8B-B14F-4D97-AF65-F5344CB8AC3E}">
        <p14:creationId xmlns:p14="http://schemas.microsoft.com/office/powerpoint/2010/main" val="19027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When does a MS come about?</a:t>
            </a:r>
            <a:endParaRPr lang="ru-RU" dirty="0"/>
          </a:p>
        </p:txBody>
      </p:sp>
      <p:sp>
        <p:nvSpPr>
          <p:cNvPr id="3" name="Объект 2"/>
          <p:cNvSpPr>
            <a:spLocks noGrp="1"/>
          </p:cNvSpPr>
          <p:nvPr>
            <p:ph idx="1"/>
          </p:nvPr>
        </p:nvSpPr>
        <p:spPr/>
        <p:txBody>
          <a:bodyPr/>
          <a:lstStyle/>
          <a:p>
            <a:r>
              <a:rPr lang="en-US" dirty="0" smtClean="0"/>
              <a:t>MS emerge when in  one of the canons there is a breakthrough: a new technique of analysis is invented and used ( marginal analysis, game theory/expected utility hypothesis in the first canon, or psychological and sociological methods in the second).</a:t>
            </a:r>
            <a:endParaRPr lang="ru-RU" dirty="0"/>
          </a:p>
        </p:txBody>
      </p:sp>
    </p:spTree>
    <p:extLst>
      <p:ext uri="{BB962C8B-B14F-4D97-AF65-F5344CB8AC3E}">
        <p14:creationId xmlns:p14="http://schemas.microsoft.com/office/powerpoint/2010/main" val="2569453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What happens during a MS?</a:t>
            </a:r>
            <a:endParaRPr lang="ru-RU" dirty="0"/>
          </a:p>
        </p:txBody>
      </p:sp>
      <p:sp>
        <p:nvSpPr>
          <p:cNvPr id="3" name="Объект 2"/>
          <p:cNvSpPr>
            <a:spLocks noGrp="1"/>
          </p:cNvSpPr>
          <p:nvPr>
            <p:ph idx="1"/>
          </p:nvPr>
        </p:nvSpPr>
        <p:spPr/>
        <p:txBody>
          <a:bodyPr>
            <a:normAutofit lnSpcReduction="10000"/>
          </a:bodyPr>
          <a:lstStyle/>
          <a:p>
            <a:r>
              <a:rPr lang="en-US" dirty="0" smtClean="0"/>
              <a:t>1/ Both canons tend to exaggerate their differences but this helps to draw general attention of scientific community to important methodological problems. </a:t>
            </a:r>
          </a:p>
          <a:p>
            <a:r>
              <a:rPr lang="en-US" dirty="0" smtClean="0"/>
              <a:t>2/ The dispute leads to a “victory” of one of the sides </a:t>
            </a:r>
          </a:p>
          <a:p>
            <a:r>
              <a:rPr lang="en-US" dirty="0" smtClean="0"/>
              <a:t>3/ Both sides take into account the position of their adversaries  often using their instruments (progressive stage)</a:t>
            </a:r>
          </a:p>
          <a:p>
            <a:endParaRPr lang="ru-RU" dirty="0"/>
          </a:p>
        </p:txBody>
      </p:sp>
    </p:spTree>
    <p:extLst>
      <p:ext uri="{BB962C8B-B14F-4D97-AF65-F5344CB8AC3E}">
        <p14:creationId xmlns:p14="http://schemas.microsoft.com/office/powerpoint/2010/main" val="401130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p:spPr>
        <p:txBody>
          <a:bodyPr>
            <a:normAutofit fontScale="90000"/>
          </a:bodyPr>
          <a:lstStyle/>
          <a:p>
            <a:r>
              <a:rPr lang="en-US" b="1" dirty="0" smtClean="0"/>
              <a:t/>
            </a:r>
            <a:br>
              <a:rPr lang="en-US" b="1" dirty="0" smtClean="0"/>
            </a:br>
            <a:r>
              <a:rPr lang="en-US" b="1" dirty="0" smtClean="0"/>
              <a:t>Mini-MS </a:t>
            </a:r>
            <a:r>
              <a:rPr lang="en-US" b="1" dirty="0"/>
              <a:t>1/ Simon against </a:t>
            </a:r>
            <a:r>
              <a:rPr lang="en-US" b="1" dirty="0" smtClean="0"/>
              <a:t>maximization  </a:t>
            </a:r>
            <a:r>
              <a:rPr lang="ru-RU" dirty="0"/>
              <a:t/>
            </a:r>
            <a:br>
              <a:rPr lang="ru-RU" dirty="0"/>
            </a:br>
            <a:endParaRPr lang="ru-RU" dirty="0"/>
          </a:p>
        </p:txBody>
      </p:sp>
      <p:sp>
        <p:nvSpPr>
          <p:cNvPr id="3" name="Объект 2"/>
          <p:cNvSpPr>
            <a:spLocks noGrp="1"/>
          </p:cNvSpPr>
          <p:nvPr>
            <p:ph idx="1"/>
          </p:nvPr>
        </p:nvSpPr>
        <p:spPr/>
        <p:txBody>
          <a:bodyPr>
            <a:normAutofit fontScale="92500" lnSpcReduction="20000"/>
          </a:bodyPr>
          <a:lstStyle/>
          <a:p>
            <a:r>
              <a:rPr lang="en-US" b="1" dirty="0" smtClean="0"/>
              <a:t>Instrument : case-studies in organisations</a:t>
            </a:r>
          </a:p>
          <a:p>
            <a:r>
              <a:rPr lang="en-US" b="1" dirty="0" smtClean="0"/>
              <a:t>Challenged: neoclassical microeconomics (maximisation assumption)</a:t>
            </a:r>
          </a:p>
          <a:p>
            <a:r>
              <a:rPr lang="en-US" dirty="0" smtClean="0"/>
              <a:t>Simon proposed a bounded rationality model (using the psychologial concept of aspiration level introduced by Kurt Lewin) as an alternative to  full rationality with maximizing.</a:t>
            </a:r>
          </a:p>
          <a:p>
            <a:r>
              <a:rPr lang="en-US" dirty="0" smtClean="0"/>
              <a:t>He described some  algorithms (heuristics) of decision making which could be considered as optimizing decision. But  these heristics did not approximate the global optimum.</a:t>
            </a:r>
            <a:endParaRPr lang="ru-RU" dirty="0"/>
          </a:p>
        </p:txBody>
      </p:sp>
    </p:spTree>
    <p:extLst>
      <p:ext uri="{BB962C8B-B14F-4D97-AF65-F5344CB8AC3E}">
        <p14:creationId xmlns:p14="http://schemas.microsoft.com/office/powerpoint/2010/main" val="322375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Mini-MS 1 Stage 1 </a:t>
            </a:r>
            <a:endParaRPr lang="ru-RU" dirty="0"/>
          </a:p>
        </p:txBody>
      </p:sp>
      <p:sp>
        <p:nvSpPr>
          <p:cNvPr id="3" name="Объект 2"/>
          <p:cNvSpPr>
            <a:spLocks noGrp="1"/>
          </p:cNvSpPr>
          <p:nvPr>
            <p:ph idx="1"/>
          </p:nvPr>
        </p:nvSpPr>
        <p:spPr/>
        <p:txBody>
          <a:bodyPr>
            <a:normAutofit lnSpcReduction="10000"/>
          </a:bodyPr>
          <a:lstStyle/>
          <a:p>
            <a:r>
              <a:rPr lang="en-US" b="1" dirty="0" smtClean="0"/>
              <a:t>Counterarguments</a:t>
            </a:r>
            <a:r>
              <a:rPr lang="en-US" dirty="0" smtClean="0"/>
              <a:t>: Neoclassical economists </a:t>
            </a:r>
            <a:r>
              <a:rPr lang="en-US" dirty="0"/>
              <a:t>argued that taking into account the costs of acquiring information would make behavioural economics excessive</a:t>
            </a:r>
            <a:r>
              <a:rPr lang="en-US" dirty="0" smtClean="0"/>
              <a:t>. (Stigler,1961).[Infinite regress]</a:t>
            </a:r>
          </a:p>
          <a:p>
            <a:r>
              <a:rPr lang="en-US" dirty="0" smtClean="0"/>
              <a:t> Bounded </a:t>
            </a:r>
            <a:r>
              <a:rPr lang="en-US" dirty="0"/>
              <a:t>rationality </a:t>
            </a:r>
            <a:r>
              <a:rPr lang="en-US" dirty="0" smtClean="0"/>
              <a:t>didn’t </a:t>
            </a:r>
            <a:r>
              <a:rPr lang="en-US" dirty="0"/>
              <a:t>allow prediction of human behaviour, </a:t>
            </a:r>
            <a:r>
              <a:rPr lang="en-US" dirty="0" smtClean="0"/>
              <a:t>assuming it to be too </a:t>
            </a:r>
            <a:r>
              <a:rPr lang="en-US" dirty="0"/>
              <a:t>volatile. </a:t>
            </a:r>
            <a:r>
              <a:rPr lang="en-US" dirty="0" smtClean="0"/>
              <a:t>[Ronald </a:t>
            </a:r>
            <a:r>
              <a:rPr lang="en-US" dirty="0"/>
              <a:t>Heiner rather conclusively proved the opposite (Heiner, 1983</a:t>
            </a:r>
            <a:r>
              <a:rPr lang="en-US" dirty="0" smtClean="0"/>
              <a:t>)].</a:t>
            </a:r>
            <a:endParaRPr lang="ru-RU" dirty="0"/>
          </a:p>
        </p:txBody>
      </p:sp>
    </p:spTree>
    <p:extLst>
      <p:ext uri="{BB962C8B-B14F-4D97-AF65-F5344CB8AC3E}">
        <p14:creationId xmlns:p14="http://schemas.microsoft.com/office/powerpoint/2010/main" val="267465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Mini-MS 1 Stage 2 </a:t>
            </a:r>
            <a:endParaRPr lang="ru-RU" dirty="0"/>
          </a:p>
        </p:txBody>
      </p:sp>
      <p:sp>
        <p:nvSpPr>
          <p:cNvPr id="3" name="Объект 2"/>
          <p:cNvSpPr>
            <a:spLocks noGrp="1"/>
          </p:cNvSpPr>
          <p:nvPr>
            <p:ph idx="1"/>
          </p:nvPr>
        </p:nvSpPr>
        <p:spPr/>
        <p:txBody>
          <a:bodyPr/>
          <a:lstStyle/>
          <a:p>
            <a:r>
              <a:rPr lang="en-US" dirty="0" smtClean="0"/>
              <a:t>In general Simon’s challenge was not   accepted by the mainstream economists. Simon received the Nobel prize in 1978 but in this rare case the Nobel prize seemed to be delivered  ahead of time before the acception to the mainstream</a:t>
            </a:r>
            <a:endParaRPr lang="ru-RU" dirty="0"/>
          </a:p>
        </p:txBody>
      </p:sp>
    </p:spTree>
    <p:extLst>
      <p:ext uri="{BB962C8B-B14F-4D97-AF65-F5344CB8AC3E}">
        <p14:creationId xmlns:p14="http://schemas.microsoft.com/office/powerpoint/2010/main" val="124797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Mini-MS 1 Stage 3</a:t>
            </a:r>
            <a:endParaRPr lang="ru-RU" dirty="0"/>
          </a:p>
        </p:txBody>
      </p:sp>
      <p:sp>
        <p:nvSpPr>
          <p:cNvPr id="3" name="Объект 2"/>
          <p:cNvSpPr>
            <a:spLocks noGrp="1"/>
          </p:cNvSpPr>
          <p:nvPr>
            <p:ph idx="1"/>
          </p:nvPr>
        </p:nvSpPr>
        <p:spPr/>
        <p:txBody>
          <a:bodyPr>
            <a:normAutofit fontScale="92500" lnSpcReduction="10000"/>
          </a:bodyPr>
          <a:lstStyle/>
          <a:p>
            <a:r>
              <a:rPr lang="en-US" b="1" dirty="0"/>
              <a:t>Synthesis </a:t>
            </a:r>
            <a:r>
              <a:rPr lang="en-US" dirty="0" smtClean="0"/>
              <a:t>Simon’s ideas made their way into economic theory including its  influential branches.</a:t>
            </a:r>
          </a:p>
          <a:p>
            <a:r>
              <a:rPr lang="en-US" dirty="0" smtClean="0"/>
              <a:t>New institutional transaction costs economics of OLiver Williamson (already mainstream), </a:t>
            </a:r>
          </a:p>
          <a:p>
            <a:r>
              <a:rPr lang="en-US" dirty="0" smtClean="0"/>
              <a:t>X-efficiency theory of  Leibenstein,</a:t>
            </a:r>
          </a:p>
          <a:p>
            <a:r>
              <a:rPr lang="en-US" dirty="0" smtClean="0"/>
              <a:t>evolutionary economics of Nelson and Winter, </a:t>
            </a:r>
          </a:p>
          <a:p>
            <a:r>
              <a:rPr lang="en-US" dirty="0" smtClean="0"/>
              <a:t>'cognitive economics' using networks and  agent-based simulations</a:t>
            </a:r>
            <a:endParaRPr lang="ru-RU" dirty="0"/>
          </a:p>
        </p:txBody>
      </p:sp>
    </p:spTree>
    <p:extLst>
      <p:ext uri="{BB962C8B-B14F-4D97-AF65-F5344CB8AC3E}">
        <p14:creationId xmlns:p14="http://schemas.microsoft.com/office/powerpoint/2010/main" val="33542092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1680</Words>
  <Application>Microsoft Office PowerPoint</Application>
  <PresentationFormat>Экран (4:3)</PresentationFormat>
  <Paragraphs>107</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 Methodenstreits between behavioural and neoclassical (or keynesian) economics</vt:lpstr>
      <vt:lpstr>The tale of two canons</vt:lpstr>
      <vt:lpstr>The tale of two canons 2</vt:lpstr>
      <vt:lpstr>When does a MS come about?</vt:lpstr>
      <vt:lpstr>What happens during a MS?</vt:lpstr>
      <vt:lpstr> Mini-MS 1/ Simon against maximization   </vt:lpstr>
      <vt:lpstr>Mini-MS 1 Stage 1 </vt:lpstr>
      <vt:lpstr>Mini-MS 1 Stage 2 </vt:lpstr>
      <vt:lpstr>Mini-MS 1 Stage 3</vt:lpstr>
      <vt:lpstr>Mini MS 1a between R.Lester and F.Machlup (marginalist controversy)</vt:lpstr>
      <vt:lpstr>Mini MS 1a Stage 1</vt:lpstr>
      <vt:lpstr>Mini Ms 1 a Stage 2</vt:lpstr>
      <vt:lpstr> Mini MS 1a Stage 3</vt:lpstr>
      <vt:lpstr>Mini-MS 2. Around incorporation of von Neuman/Morgenstern behavioural axioms in economics</vt:lpstr>
      <vt:lpstr>Mini MS 2.1.  Stage 1-2-3</vt:lpstr>
      <vt:lpstr>Mini MS2.2 Stage 1</vt:lpstr>
      <vt:lpstr>Mini MS2.3. Stage 1</vt:lpstr>
      <vt:lpstr>Mini MS2 Stage 3</vt:lpstr>
      <vt:lpstr>Mini MS2 Stage 3 - Institutional synthesis:</vt:lpstr>
      <vt:lpstr>Mini MS2 Stage 3 </vt:lpstr>
      <vt:lpstr>Mini MS2 Stage 3 </vt:lpstr>
      <vt:lpstr>MS 3 Katona against Keynesian orthodoxy</vt:lpstr>
      <vt:lpstr>Mini MS 3 Stage 1</vt:lpstr>
      <vt:lpstr>Mini  MS 3  Stage 2-3</vt:lpstr>
      <vt:lpstr> Mini MS 4 in finance  </vt:lpstr>
      <vt:lpstr>Mini Ms 4 Stage 1</vt:lpstr>
      <vt:lpstr>Mini MS 4 Stage 1-2</vt:lpstr>
      <vt:lpstr>Mini MS 4 Stage 2</vt:lpstr>
      <vt:lpstr>Mini Ms 4 Stage 3</vt:lpstr>
      <vt:lpstr>Mini MS 5 Thaler and Sunstein against Law and Economics </vt:lpstr>
      <vt:lpstr>Conclusions: some controversial progress</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Methodenstreits between behavioural and neoclassical (or keynesian) economics</dc:title>
  <dc:creator>Владелец</dc:creator>
  <cp:lastModifiedBy>Владелец</cp:lastModifiedBy>
  <cp:revision>22</cp:revision>
  <dcterms:created xsi:type="dcterms:W3CDTF">2017-05-21T07:31:22Z</dcterms:created>
  <dcterms:modified xsi:type="dcterms:W3CDTF">2017-06-05T10:59:52Z</dcterms:modified>
</cp:coreProperties>
</file>