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theme/themeOverride1.xml" ContentType="application/vnd.openxmlformats-officedocument.themeOverride+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9" r:id="rId3"/>
    <p:sldId id="260" r:id="rId4"/>
    <p:sldId id="264" r:id="rId5"/>
    <p:sldId id="281" r:id="rId6"/>
    <p:sldId id="261" r:id="rId7"/>
    <p:sldId id="280" r:id="rId8"/>
    <p:sldId id="263" r:id="rId9"/>
    <p:sldId id="265" r:id="rId10"/>
    <p:sldId id="267" r:id="rId11"/>
    <p:sldId id="306" r:id="rId12"/>
    <p:sldId id="270" r:id="rId13"/>
    <p:sldId id="285" r:id="rId14"/>
    <p:sldId id="286" r:id="rId15"/>
    <p:sldId id="287" r:id="rId16"/>
    <p:sldId id="296" r:id="rId17"/>
    <p:sldId id="258" r:id="rId18"/>
    <p:sldId id="268" r:id="rId19"/>
    <p:sldId id="284" r:id="rId20"/>
    <p:sldId id="269" r:id="rId21"/>
    <p:sldId id="283" r:id="rId22"/>
    <p:sldId id="290" r:id="rId23"/>
    <p:sldId id="291" r:id="rId24"/>
    <p:sldId id="288" r:id="rId25"/>
    <p:sldId id="289" r:id="rId26"/>
    <p:sldId id="292" r:id="rId27"/>
    <p:sldId id="293" r:id="rId28"/>
    <p:sldId id="294" r:id="rId29"/>
    <p:sldId id="295" r:id="rId30"/>
    <p:sldId id="297" r:id="rId31"/>
    <p:sldId id="298" r:id="rId32"/>
    <p:sldId id="299" r:id="rId33"/>
    <p:sldId id="300" r:id="rId34"/>
    <p:sldId id="301" r:id="rId35"/>
    <p:sldId id="302" r:id="rId36"/>
    <p:sldId id="303" r:id="rId37"/>
    <p:sldId id="304" r:id="rId38"/>
    <p:sldId id="305" r:id="rId3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A55"/>
    <a:srgbClr val="003F82"/>
    <a:srgbClr val="2138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snapToGrid="0" snapToObjects="1">
      <p:cViewPr varScale="1">
        <p:scale>
          <a:sx n="65" d="100"/>
          <a:sy n="65" d="100"/>
        </p:scale>
        <p:origin x="-14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22.xml.rels><?xml version="1.0" encoding="UTF-8" standalone="yes"?>
<Relationships xmlns="http://schemas.openxmlformats.org/package/2006/relationships"><Relationship Id="rId2"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 Id="rId1" Type="http://schemas.openxmlformats.org/officeDocument/2006/relationships/themeOverride" Target="../theme/themeOverride1.xml"/></Relationships>
</file>

<file path=ppt/charts/_rels/chart23.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1040;&#1085;&#1077;&#1095;&#1082;&#1072;\&#1040;&#1089;&#1087;&#1080;&#1088;&#1072;&#1085;&#1090;&#1091;&#1088;&#1072;\&#1056;&#1072;&#1073;&#1086;&#1090;&#1072;%20&#1087;&#1086;%20&#1087;&#1072;&#1082;&#1077;&#1090;&#1072;&#1084;%20&#1076;&#1077;&#1090;&#1089;&#1082;&#1080;&#1093;%20&#1087;&#1086;&#1089;&#1086;&#1073;&#1080;&#1081;\&#1044;&#1088;&#1091;&#1075;&#1080;&#1077;%20&#1076;&#1086;&#1082;&#1091;&#1084;&#1077;&#1085;&#1090;&#1099;\packag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Пакеты!$A$2:$A$25</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Пакеты!$AO$29:$AO$52</c:f>
              <c:numCache>
                <c:formatCode>General</c:formatCode>
                <c:ptCount val="24"/>
                <c:pt idx="0">
                  <c:v>33995.9</c:v>
                </c:pt>
                <c:pt idx="1">
                  <c:v>77271.7</c:v>
                </c:pt>
                <c:pt idx="2">
                  <c:v>61311.3</c:v>
                </c:pt>
                <c:pt idx="3">
                  <c:v>23876.5</c:v>
                </c:pt>
                <c:pt idx="4">
                  <c:v>25007.5</c:v>
                </c:pt>
                <c:pt idx="5">
                  <c:v>30690.799999999999</c:v>
                </c:pt>
                <c:pt idx="6">
                  <c:v>29642.2</c:v>
                </c:pt>
                <c:pt idx="7">
                  <c:v>20089.7</c:v>
                </c:pt>
                <c:pt idx="8">
                  <c:v>32703.9</c:v>
                </c:pt>
                <c:pt idx="9">
                  <c:v>54630.9</c:v>
                </c:pt>
                <c:pt idx="10">
                  <c:v>33806.5</c:v>
                </c:pt>
                <c:pt idx="11">
                  <c:v>29939.1</c:v>
                </c:pt>
                <c:pt idx="12">
                  <c:v>21725.200000000001</c:v>
                </c:pt>
                <c:pt idx="13">
                  <c:v>28262.2</c:v>
                </c:pt>
                <c:pt idx="14">
                  <c:v>45989.4</c:v>
                </c:pt>
                <c:pt idx="15">
                  <c:v>36070.800000000003</c:v>
                </c:pt>
                <c:pt idx="16">
                  <c:v>28263</c:v>
                </c:pt>
                <c:pt idx="17">
                  <c:v>28045.5</c:v>
                </c:pt>
                <c:pt idx="18">
                  <c:v>25456.2</c:v>
                </c:pt>
                <c:pt idx="19">
                  <c:v>21796.2</c:v>
                </c:pt>
                <c:pt idx="20">
                  <c:v>27444.5</c:v>
                </c:pt>
                <c:pt idx="21">
                  <c:v>23191.9</c:v>
                </c:pt>
                <c:pt idx="22">
                  <c:v>30930.799999999999</c:v>
                </c:pt>
                <c:pt idx="23">
                  <c:v>32901.699999999997</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Пакеты!$A$2:$A$25</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Пакеты!$AP$29:$AP$52</c:f>
              <c:numCache>
                <c:formatCode>General</c:formatCode>
                <c:ptCount val="24"/>
                <c:pt idx="0">
                  <c:v>8534</c:v>
                </c:pt>
                <c:pt idx="1">
                  <c:v>15311</c:v>
                </c:pt>
                <c:pt idx="2">
                  <c:v>14368</c:v>
                </c:pt>
                <c:pt idx="3">
                  <c:v>8798</c:v>
                </c:pt>
                <c:pt idx="4">
                  <c:v>9443</c:v>
                </c:pt>
                <c:pt idx="5">
                  <c:v>9880</c:v>
                </c:pt>
                <c:pt idx="6">
                  <c:v>9243</c:v>
                </c:pt>
                <c:pt idx="7">
                  <c:v>8772</c:v>
                </c:pt>
                <c:pt idx="8">
                  <c:v>10020</c:v>
                </c:pt>
                <c:pt idx="9">
                  <c:v>16082</c:v>
                </c:pt>
                <c:pt idx="10">
                  <c:v>13518</c:v>
                </c:pt>
                <c:pt idx="11">
                  <c:v>8738</c:v>
                </c:pt>
                <c:pt idx="12">
                  <c:v>7639</c:v>
                </c:pt>
                <c:pt idx="13">
                  <c:v>9321</c:v>
                </c:pt>
                <c:pt idx="14">
                  <c:v>13889</c:v>
                </c:pt>
                <c:pt idx="15">
                  <c:v>11020</c:v>
                </c:pt>
                <c:pt idx="16">
                  <c:v>8916</c:v>
                </c:pt>
                <c:pt idx="17">
                  <c:v>10363</c:v>
                </c:pt>
                <c:pt idx="18">
                  <c:v>7668</c:v>
                </c:pt>
                <c:pt idx="19">
                  <c:v>8542</c:v>
                </c:pt>
                <c:pt idx="20">
                  <c:v>9412</c:v>
                </c:pt>
                <c:pt idx="21">
                  <c:v>8434</c:v>
                </c:pt>
                <c:pt idx="22">
                  <c:v>10447</c:v>
                </c:pt>
                <c:pt idx="23">
                  <c:v>11945</c:v>
                </c:pt>
              </c:numCache>
            </c:numRef>
          </c:val>
        </c:ser>
        <c:dLbls>
          <c:showLegendKey val="0"/>
          <c:showVal val="0"/>
          <c:showCatName val="0"/>
          <c:showSerName val="0"/>
          <c:showPercent val="0"/>
          <c:showBubbleSize val="0"/>
        </c:dLbls>
        <c:gapWidth val="150"/>
        <c:axId val="77719808"/>
        <c:axId val="45481984"/>
      </c:barChart>
      <c:catAx>
        <c:axId val="77719808"/>
        <c:scaling>
          <c:orientation val="minMax"/>
        </c:scaling>
        <c:delete val="0"/>
        <c:axPos val="b"/>
        <c:majorTickMark val="out"/>
        <c:minorTickMark val="none"/>
        <c:tickLblPos val="nextTo"/>
        <c:crossAx val="45481984"/>
        <c:crosses val="autoZero"/>
        <c:auto val="1"/>
        <c:lblAlgn val="ctr"/>
        <c:lblOffset val="100"/>
        <c:noMultiLvlLbl val="0"/>
      </c:catAx>
      <c:valAx>
        <c:axId val="45481984"/>
        <c:scaling>
          <c:orientation val="minMax"/>
        </c:scaling>
        <c:delete val="0"/>
        <c:axPos val="l"/>
        <c:majorGridlines/>
        <c:numFmt formatCode="General" sourceLinked="1"/>
        <c:majorTickMark val="out"/>
        <c:minorTickMark val="none"/>
        <c:tickLblPos val="nextTo"/>
        <c:crossAx val="77719808"/>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Пакеты!$AT$29:$AT$52</c:f>
              <c:numCache>
                <c:formatCode>General</c:formatCode>
                <c:ptCount val="24"/>
                <c:pt idx="0">
                  <c:v>3.1945028665221392E-2</c:v>
                </c:pt>
                <c:pt idx="1">
                  <c:v>1.7092286050391023E-2</c:v>
                </c:pt>
                <c:pt idx="2">
                  <c:v>4.5472857368870009E-2</c:v>
                </c:pt>
                <c:pt idx="3">
                  <c:v>3.4510920779846292E-2</c:v>
                </c:pt>
                <c:pt idx="4">
                  <c:v>3.1110666799960014E-2</c:v>
                </c:pt>
                <c:pt idx="5">
                  <c:v>4.7734174410572552E-2</c:v>
                </c:pt>
                <c:pt idx="6">
                  <c:v>1.7508821882316426E-2</c:v>
                </c:pt>
                <c:pt idx="7">
                  <c:v>2.6618117741927454E-2</c:v>
                </c:pt>
                <c:pt idx="8">
                  <c:v>1.8886738278920862E-2</c:v>
                </c:pt>
                <c:pt idx="9">
                  <c:v>1.1416615871237707E-2</c:v>
                </c:pt>
                <c:pt idx="10">
                  <c:v>2.7410113439723129E-2</c:v>
                </c:pt>
                <c:pt idx="11">
                  <c:v>1.3360455057099246E-2</c:v>
                </c:pt>
                <c:pt idx="12">
                  <c:v>1.5051645094176348E-2</c:v>
                </c:pt>
                <c:pt idx="13">
                  <c:v>1.7691474832107902E-2</c:v>
                </c:pt>
                <c:pt idx="14">
                  <c:v>2.13379604865469E-2</c:v>
                </c:pt>
                <c:pt idx="15">
                  <c:v>1.4859664881289019E-2</c:v>
                </c:pt>
                <c:pt idx="16">
                  <c:v>6.0856950783710152E-2</c:v>
                </c:pt>
                <c:pt idx="17">
                  <c:v>1.7054785972794209E-2</c:v>
                </c:pt>
                <c:pt idx="18">
                  <c:v>2.1998570092943957E-2</c:v>
                </c:pt>
                <c:pt idx="19">
                  <c:v>1.0554133289288958E-2</c:v>
                </c:pt>
                <c:pt idx="20">
                  <c:v>1.2570824755415475E-2</c:v>
                </c:pt>
                <c:pt idx="21">
                  <c:v>2.5008731496772577E-2</c:v>
                </c:pt>
                <c:pt idx="22">
                  <c:v>1.7276630413697674E-2</c:v>
                </c:pt>
                <c:pt idx="23">
                  <c:v>1.815650863025315E-2</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Пакеты!$AU$29:$AU$52</c:f>
              <c:numCache>
                <c:formatCode>General</c:formatCode>
                <c:ptCount val="24"/>
                <c:pt idx="0">
                  <c:v>1.0648342888407131E-2</c:v>
                </c:pt>
                <c:pt idx="1">
                  <c:v>1.0843685333699142E-2</c:v>
                </c:pt>
                <c:pt idx="2">
                  <c:v>1.7517162415411187E-2</c:v>
                </c:pt>
                <c:pt idx="3">
                  <c:v>1.7255460389923146E-2</c:v>
                </c:pt>
                <c:pt idx="4">
                  <c:v>1.5555333399980007E-2</c:v>
                </c:pt>
                <c:pt idx="5">
                  <c:v>3.0790986223884684E-2</c:v>
                </c:pt>
                <c:pt idx="6">
                  <c:v>8.7712787849754739E-3</c:v>
                </c:pt>
                <c:pt idx="7">
                  <c:v>8.8727059139758185E-3</c:v>
                </c:pt>
                <c:pt idx="8">
                  <c:v>1.0080449120747067E-2</c:v>
                </c:pt>
                <c:pt idx="9">
                  <c:v>1.1416615871237707E-2</c:v>
                </c:pt>
                <c:pt idx="10">
                  <c:v>9.1367044799077098E-3</c:v>
                </c:pt>
                <c:pt idx="11">
                  <c:v>6.6802275285496229E-3</c:v>
                </c:pt>
                <c:pt idx="12">
                  <c:v>8.0551617476478932E-3</c:v>
                </c:pt>
                <c:pt idx="13">
                  <c:v>8.8457374160539511E-3</c:v>
                </c:pt>
                <c:pt idx="14">
                  <c:v>1.066898024327345E-2</c:v>
                </c:pt>
                <c:pt idx="15">
                  <c:v>1.061800680883152E-2</c:v>
                </c:pt>
                <c:pt idx="16">
                  <c:v>5.2719102713795422E-2</c:v>
                </c:pt>
                <c:pt idx="17">
                  <c:v>1.1370095024157173E-2</c:v>
                </c:pt>
                <c:pt idx="18">
                  <c:v>1.0999285046471978E-2</c:v>
                </c:pt>
                <c:pt idx="19">
                  <c:v>5.2770666446444788E-3</c:v>
                </c:pt>
                <c:pt idx="20">
                  <c:v>6.2854123777077373E-3</c:v>
                </c:pt>
                <c:pt idx="21">
                  <c:v>1.2504365748386289E-2</c:v>
                </c:pt>
                <c:pt idx="22">
                  <c:v>8.6383152068488372E-3</c:v>
                </c:pt>
                <c:pt idx="23">
                  <c:v>9.078254315126575E-3</c:v>
                </c:pt>
              </c:numCache>
            </c:numRef>
          </c:val>
        </c:ser>
        <c:dLbls>
          <c:showLegendKey val="0"/>
          <c:showVal val="0"/>
          <c:showCatName val="0"/>
          <c:showSerName val="0"/>
          <c:showPercent val="0"/>
          <c:showBubbleSize val="0"/>
        </c:dLbls>
        <c:gapWidth val="150"/>
        <c:axId val="82081664"/>
        <c:axId val="82083200"/>
      </c:barChart>
      <c:catAx>
        <c:axId val="82081664"/>
        <c:scaling>
          <c:orientation val="minMax"/>
        </c:scaling>
        <c:delete val="0"/>
        <c:axPos val="b"/>
        <c:majorTickMark val="out"/>
        <c:minorTickMark val="none"/>
        <c:tickLblPos val="nextTo"/>
        <c:crossAx val="82083200"/>
        <c:crosses val="autoZero"/>
        <c:auto val="1"/>
        <c:lblAlgn val="ctr"/>
        <c:lblOffset val="100"/>
        <c:noMultiLvlLbl val="0"/>
      </c:catAx>
      <c:valAx>
        <c:axId val="82083200"/>
        <c:scaling>
          <c:orientation val="minMax"/>
        </c:scaling>
        <c:delete val="0"/>
        <c:axPos val="l"/>
        <c:majorGridlines/>
        <c:numFmt formatCode="General" sourceLinked="1"/>
        <c:majorTickMark val="out"/>
        <c:minorTickMark val="none"/>
        <c:tickLblPos val="nextTo"/>
        <c:crossAx val="82081664"/>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501360324900786E-2"/>
          <c:y val="3.4509453834194292E-2"/>
          <c:w val="0.74635170835005227"/>
          <c:h val="0.6519434274537339"/>
        </c:manualLayout>
      </c:layout>
      <c:barChart>
        <c:barDir val="col"/>
        <c:grouping val="stacked"/>
        <c:varyColors val="0"/>
        <c:ser>
          <c:idx val="0"/>
          <c:order val="0"/>
          <c:tx>
            <c:strRef>
              <c:f>Пакеты!$CD$109</c:f>
              <c:strCache>
                <c:ptCount val="1"/>
                <c:pt idx="0">
                  <c:v>Nursing benefit</c:v>
                </c:pt>
              </c:strCache>
            </c:strRef>
          </c:tx>
          <c:invertIfNegative val="0"/>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Пакеты!$CD$110:$CD$133</c:f>
              <c:numCache>
                <c:formatCode>General</c:formatCode>
                <c:ptCount val="24"/>
                <c:pt idx="0">
                  <c:v>1626</c:v>
                </c:pt>
                <c:pt idx="1">
                  <c:v>2414.2399999999998</c:v>
                </c:pt>
                <c:pt idx="2">
                  <c:v>2288</c:v>
                </c:pt>
                <c:pt idx="3">
                  <c:v>824</c:v>
                </c:pt>
                <c:pt idx="4">
                  <c:v>778</c:v>
                </c:pt>
                <c:pt idx="5">
                  <c:v>1041</c:v>
                </c:pt>
                <c:pt idx="6">
                  <c:v>519</c:v>
                </c:pt>
                <c:pt idx="7">
                  <c:v>534.75</c:v>
                </c:pt>
                <c:pt idx="8">
                  <c:v>576</c:v>
                </c:pt>
                <c:pt idx="9">
                  <c:v>477.4</c:v>
                </c:pt>
                <c:pt idx="10">
                  <c:v>926.63999999999987</c:v>
                </c:pt>
                <c:pt idx="11">
                  <c:v>400</c:v>
                </c:pt>
                <c:pt idx="12">
                  <c:v>327</c:v>
                </c:pt>
                <c:pt idx="13">
                  <c:v>500</c:v>
                </c:pt>
                <c:pt idx="14">
                  <c:v>981.32</c:v>
                </c:pt>
                <c:pt idx="15">
                  <c:v>536</c:v>
                </c:pt>
                <c:pt idx="16">
                  <c:v>520</c:v>
                </c:pt>
                <c:pt idx="17">
                  <c:v>478.31</c:v>
                </c:pt>
                <c:pt idx="18">
                  <c:v>560</c:v>
                </c:pt>
                <c:pt idx="19">
                  <c:v>230.04</c:v>
                </c:pt>
                <c:pt idx="20">
                  <c:v>345</c:v>
                </c:pt>
                <c:pt idx="21">
                  <c:v>580</c:v>
                </c:pt>
                <c:pt idx="22">
                  <c:v>534.38</c:v>
                </c:pt>
                <c:pt idx="23">
                  <c:v>597.38</c:v>
                </c:pt>
              </c:numCache>
            </c:numRef>
          </c:val>
        </c:ser>
        <c:ser>
          <c:idx val="1"/>
          <c:order val="1"/>
          <c:tx>
            <c:strRef>
              <c:f>Пакеты!$CE$109</c:f>
              <c:strCache>
                <c:ptCount val="1"/>
                <c:pt idx="0">
                  <c:v>Other benefits in cash</c:v>
                </c:pt>
              </c:strCache>
            </c:strRef>
          </c:tx>
          <c:invertIfNegative val="0"/>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Пакеты!$CE$110:$CE$133</c:f>
              <c:numCache>
                <c:formatCode>General</c:formatCode>
                <c:ptCount val="24"/>
                <c:pt idx="0">
                  <c:v>783</c:v>
                </c:pt>
                <c:pt idx="1">
                  <c:v>0</c:v>
                </c:pt>
                <c:pt idx="2">
                  <c:v>2178</c:v>
                </c:pt>
                <c:pt idx="3">
                  <c:v>363</c:v>
                </c:pt>
                <c:pt idx="4">
                  <c:v>238</c:v>
                </c:pt>
                <c:pt idx="5">
                  <c:v>424</c:v>
                </c:pt>
                <c:pt idx="6">
                  <c:v>0</c:v>
                </c:pt>
                <c:pt idx="7">
                  <c:v>0</c:v>
                </c:pt>
                <c:pt idx="8">
                  <c:v>0</c:v>
                </c:pt>
                <c:pt idx="9">
                  <c:v>0</c:v>
                </c:pt>
                <c:pt idx="10">
                  <c:v>0</c:v>
                </c:pt>
                <c:pt idx="11">
                  <c:v>1000</c:v>
                </c:pt>
                <c:pt idx="12">
                  <c:v>0</c:v>
                </c:pt>
                <c:pt idx="13">
                  <c:v>0</c:v>
                </c:pt>
                <c:pt idx="14">
                  <c:v>0</c:v>
                </c:pt>
                <c:pt idx="15">
                  <c:v>0</c:v>
                </c:pt>
                <c:pt idx="16">
                  <c:v>1200</c:v>
                </c:pt>
                <c:pt idx="17">
                  <c:v>0</c:v>
                </c:pt>
                <c:pt idx="18">
                  <c:v>0</c:v>
                </c:pt>
                <c:pt idx="19">
                  <c:v>0</c:v>
                </c:pt>
                <c:pt idx="20">
                  <c:v>0</c:v>
                </c:pt>
                <c:pt idx="21">
                  <c:v>580</c:v>
                </c:pt>
                <c:pt idx="22">
                  <c:v>0</c:v>
                </c:pt>
                <c:pt idx="23">
                  <c:v>830</c:v>
                </c:pt>
              </c:numCache>
            </c:numRef>
          </c:val>
        </c:ser>
        <c:ser>
          <c:idx val="2"/>
          <c:order val="2"/>
          <c:tx>
            <c:strRef>
              <c:f>Пакеты!$CF$109</c:f>
              <c:strCache>
                <c:ptCount val="1"/>
                <c:pt idx="0">
                  <c:v>Benefits in kind</c:v>
                </c:pt>
              </c:strCache>
            </c:strRef>
          </c:tx>
          <c:invertIfNegative val="0"/>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Пакеты!$CF$110:$CF$133</c:f>
              <c:numCache>
                <c:formatCode>General</c:formatCode>
                <c:ptCount val="24"/>
                <c:pt idx="0">
                  <c:v>444.75</c:v>
                </c:pt>
                <c:pt idx="1">
                  <c:v>488.31</c:v>
                </c:pt>
                <c:pt idx="2">
                  <c:v>583.57000000000005</c:v>
                </c:pt>
                <c:pt idx="3">
                  <c:v>547.01</c:v>
                </c:pt>
                <c:pt idx="4">
                  <c:v>333.39</c:v>
                </c:pt>
                <c:pt idx="5">
                  <c:v>523.12</c:v>
                </c:pt>
                <c:pt idx="6">
                  <c:v>394.81</c:v>
                </c:pt>
                <c:pt idx="7">
                  <c:v>327.45</c:v>
                </c:pt>
                <c:pt idx="8">
                  <c:v>554.14</c:v>
                </c:pt>
                <c:pt idx="9">
                  <c:v>727.23</c:v>
                </c:pt>
                <c:pt idx="10">
                  <c:v>216.2</c:v>
                </c:pt>
                <c:pt idx="11">
                  <c:v>270.69</c:v>
                </c:pt>
                <c:pt idx="12">
                  <c:v>252</c:v>
                </c:pt>
                <c:pt idx="13">
                  <c:v>423.5</c:v>
                </c:pt>
                <c:pt idx="14">
                  <c:v>485.85</c:v>
                </c:pt>
                <c:pt idx="15">
                  <c:v>345.4</c:v>
                </c:pt>
                <c:pt idx="16">
                  <c:v>320</c:v>
                </c:pt>
                <c:pt idx="17">
                  <c:v>383.06</c:v>
                </c:pt>
                <c:pt idx="18">
                  <c:v>386.72</c:v>
                </c:pt>
                <c:pt idx="19">
                  <c:v>371.14</c:v>
                </c:pt>
                <c:pt idx="20">
                  <c:v>408.1</c:v>
                </c:pt>
                <c:pt idx="21">
                  <c:v>317.27999999999997</c:v>
                </c:pt>
                <c:pt idx="22">
                  <c:v>458.74</c:v>
                </c:pt>
                <c:pt idx="23">
                  <c:v>869.18</c:v>
                </c:pt>
              </c:numCache>
            </c:numRef>
          </c:val>
        </c:ser>
        <c:dLbls>
          <c:showLegendKey val="0"/>
          <c:showVal val="0"/>
          <c:showCatName val="0"/>
          <c:showSerName val="0"/>
          <c:showPercent val="0"/>
          <c:showBubbleSize val="0"/>
        </c:dLbls>
        <c:gapWidth val="150"/>
        <c:overlap val="100"/>
        <c:axId val="45340544"/>
        <c:axId val="45342080"/>
      </c:barChart>
      <c:catAx>
        <c:axId val="45340544"/>
        <c:scaling>
          <c:orientation val="minMax"/>
        </c:scaling>
        <c:delete val="0"/>
        <c:axPos val="b"/>
        <c:majorTickMark val="out"/>
        <c:minorTickMark val="none"/>
        <c:tickLblPos val="nextTo"/>
        <c:crossAx val="45342080"/>
        <c:crosses val="autoZero"/>
        <c:auto val="1"/>
        <c:lblAlgn val="ctr"/>
        <c:lblOffset val="100"/>
        <c:noMultiLvlLbl val="0"/>
      </c:catAx>
      <c:valAx>
        <c:axId val="45342080"/>
        <c:scaling>
          <c:orientation val="minMax"/>
        </c:scaling>
        <c:delete val="0"/>
        <c:axPos val="l"/>
        <c:majorGridlines/>
        <c:numFmt formatCode="General" sourceLinked="1"/>
        <c:majorTickMark val="out"/>
        <c:minorTickMark val="none"/>
        <c:tickLblPos val="nextTo"/>
        <c:crossAx val="45340544"/>
        <c:crosses val="autoZero"/>
        <c:crossBetween val="between"/>
      </c:valAx>
    </c:plotArea>
    <c:legend>
      <c:legendPos val="r"/>
      <c:layout>
        <c:manualLayout>
          <c:xMode val="edge"/>
          <c:yMode val="edge"/>
          <c:x val="0.83010840850104484"/>
          <c:y val="0.21368534028787803"/>
          <c:w val="0.16105469828156058"/>
          <c:h val="0.58791574301619942"/>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501360324900786E-2"/>
          <c:y val="3.5888348288115712E-2"/>
          <c:w val="0.74635170835005227"/>
          <c:h val="0.63803612889604433"/>
        </c:manualLayout>
      </c:layout>
      <c:barChart>
        <c:barDir val="col"/>
        <c:grouping val="stacked"/>
        <c:varyColors val="0"/>
        <c:ser>
          <c:idx val="0"/>
          <c:order val="0"/>
          <c:tx>
            <c:strRef>
              <c:f>Пакеты!$CL$109</c:f>
              <c:strCache>
                <c:ptCount val="1"/>
                <c:pt idx="0">
                  <c:v>Nursing benefit</c:v>
                </c:pt>
              </c:strCache>
            </c:strRef>
          </c:tx>
          <c:invertIfNegative val="0"/>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Пакеты!$CL$110:$CL$133</c:f>
              <c:numCache>
                <c:formatCode>General</c:formatCode>
                <c:ptCount val="24"/>
                <c:pt idx="0">
                  <c:v>542</c:v>
                </c:pt>
                <c:pt idx="1">
                  <c:v>1207.1199999999999</c:v>
                </c:pt>
                <c:pt idx="2">
                  <c:v>574</c:v>
                </c:pt>
                <c:pt idx="3">
                  <c:v>412</c:v>
                </c:pt>
                <c:pt idx="4">
                  <c:v>389</c:v>
                </c:pt>
                <c:pt idx="5">
                  <c:v>521</c:v>
                </c:pt>
                <c:pt idx="6">
                  <c:v>260</c:v>
                </c:pt>
                <c:pt idx="7">
                  <c:v>178.25</c:v>
                </c:pt>
                <c:pt idx="8">
                  <c:v>288</c:v>
                </c:pt>
                <c:pt idx="9">
                  <c:v>477.4</c:v>
                </c:pt>
                <c:pt idx="10">
                  <c:v>308.87999999999994</c:v>
                </c:pt>
                <c:pt idx="11">
                  <c:v>200</c:v>
                </c:pt>
                <c:pt idx="12">
                  <c:v>175</c:v>
                </c:pt>
                <c:pt idx="13">
                  <c:v>250</c:v>
                </c:pt>
                <c:pt idx="14">
                  <c:v>490.66</c:v>
                </c:pt>
                <c:pt idx="15">
                  <c:v>383</c:v>
                </c:pt>
                <c:pt idx="16">
                  <c:v>290</c:v>
                </c:pt>
                <c:pt idx="17">
                  <c:v>318.88</c:v>
                </c:pt>
                <c:pt idx="18">
                  <c:v>280</c:v>
                </c:pt>
                <c:pt idx="19">
                  <c:v>115.02</c:v>
                </c:pt>
                <c:pt idx="20">
                  <c:v>172.5</c:v>
                </c:pt>
                <c:pt idx="21">
                  <c:v>290</c:v>
                </c:pt>
                <c:pt idx="22">
                  <c:v>267.19</c:v>
                </c:pt>
                <c:pt idx="23">
                  <c:v>298.69</c:v>
                </c:pt>
              </c:numCache>
            </c:numRef>
          </c:val>
        </c:ser>
        <c:ser>
          <c:idx val="1"/>
          <c:order val="1"/>
          <c:tx>
            <c:strRef>
              <c:f>Пакеты!$CM$109</c:f>
              <c:strCache>
                <c:ptCount val="1"/>
                <c:pt idx="0">
                  <c:v>Other benefits in cash</c:v>
                </c:pt>
              </c:strCache>
            </c:strRef>
          </c:tx>
          <c:invertIfNegative val="0"/>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Пакеты!$CM$110:$CM$133</c:f>
              <c:numCache>
                <c:formatCode>General</c:formatCode>
                <c:ptCount val="24"/>
                <c:pt idx="0">
                  <c:v>783</c:v>
                </c:pt>
                <c:pt idx="1">
                  <c:v>0</c:v>
                </c:pt>
                <c:pt idx="2">
                  <c:v>2178</c:v>
                </c:pt>
                <c:pt idx="3">
                  <c:v>363</c:v>
                </c:pt>
                <c:pt idx="4">
                  <c:v>238</c:v>
                </c:pt>
                <c:pt idx="5">
                  <c:v>424</c:v>
                </c:pt>
                <c:pt idx="6">
                  <c:v>0</c:v>
                </c:pt>
                <c:pt idx="7">
                  <c:v>0</c:v>
                </c:pt>
                <c:pt idx="8">
                  <c:v>0</c:v>
                </c:pt>
                <c:pt idx="9">
                  <c:v>0</c:v>
                </c:pt>
                <c:pt idx="10">
                  <c:v>0</c:v>
                </c:pt>
                <c:pt idx="11">
                  <c:v>1000</c:v>
                </c:pt>
                <c:pt idx="12">
                  <c:v>0</c:v>
                </c:pt>
                <c:pt idx="13">
                  <c:v>0</c:v>
                </c:pt>
                <c:pt idx="14">
                  <c:v>0</c:v>
                </c:pt>
                <c:pt idx="15">
                  <c:v>0</c:v>
                </c:pt>
                <c:pt idx="16">
                  <c:v>1200</c:v>
                </c:pt>
                <c:pt idx="17">
                  <c:v>0</c:v>
                </c:pt>
                <c:pt idx="18">
                  <c:v>0</c:v>
                </c:pt>
                <c:pt idx="19">
                  <c:v>0</c:v>
                </c:pt>
                <c:pt idx="20">
                  <c:v>0</c:v>
                </c:pt>
                <c:pt idx="21">
                  <c:v>580</c:v>
                </c:pt>
                <c:pt idx="22">
                  <c:v>0</c:v>
                </c:pt>
                <c:pt idx="23">
                  <c:v>830</c:v>
                </c:pt>
              </c:numCache>
            </c:numRef>
          </c:val>
        </c:ser>
        <c:ser>
          <c:idx val="2"/>
          <c:order val="2"/>
          <c:tx>
            <c:strRef>
              <c:f>Пакеты!$CN$109</c:f>
              <c:strCache>
                <c:ptCount val="1"/>
                <c:pt idx="0">
                  <c:v>Benefits in kind</c:v>
                </c:pt>
              </c:strCache>
            </c:strRef>
          </c:tx>
          <c:invertIfNegative val="0"/>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Пакеты!$CN$110:$CN$133</c:f>
              <c:numCache>
                <c:formatCode>General</c:formatCode>
                <c:ptCount val="24"/>
                <c:pt idx="0">
                  <c:v>444.75</c:v>
                </c:pt>
                <c:pt idx="1">
                  <c:v>488.31</c:v>
                </c:pt>
                <c:pt idx="2">
                  <c:v>583.57000000000005</c:v>
                </c:pt>
                <c:pt idx="3">
                  <c:v>547.01</c:v>
                </c:pt>
                <c:pt idx="4">
                  <c:v>333.39</c:v>
                </c:pt>
                <c:pt idx="5">
                  <c:v>523.12</c:v>
                </c:pt>
                <c:pt idx="6">
                  <c:v>394.81</c:v>
                </c:pt>
                <c:pt idx="7">
                  <c:v>327.45</c:v>
                </c:pt>
                <c:pt idx="8">
                  <c:v>554.14</c:v>
                </c:pt>
                <c:pt idx="9">
                  <c:v>727.23</c:v>
                </c:pt>
                <c:pt idx="10">
                  <c:v>216.2</c:v>
                </c:pt>
                <c:pt idx="11">
                  <c:v>270.69</c:v>
                </c:pt>
                <c:pt idx="12">
                  <c:v>252</c:v>
                </c:pt>
                <c:pt idx="13">
                  <c:v>423.5</c:v>
                </c:pt>
                <c:pt idx="14">
                  <c:v>485.85</c:v>
                </c:pt>
                <c:pt idx="15">
                  <c:v>345.4</c:v>
                </c:pt>
                <c:pt idx="16">
                  <c:v>320</c:v>
                </c:pt>
                <c:pt idx="17">
                  <c:v>383.06</c:v>
                </c:pt>
                <c:pt idx="18">
                  <c:v>386.72</c:v>
                </c:pt>
                <c:pt idx="19">
                  <c:v>371.14</c:v>
                </c:pt>
                <c:pt idx="20">
                  <c:v>408.1</c:v>
                </c:pt>
                <c:pt idx="21">
                  <c:v>317.27999999999997</c:v>
                </c:pt>
                <c:pt idx="22">
                  <c:v>458.74</c:v>
                </c:pt>
                <c:pt idx="23">
                  <c:v>869.18</c:v>
                </c:pt>
              </c:numCache>
            </c:numRef>
          </c:val>
        </c:ser>
        <c:dLbls>
          <c:showLegendKey val="0"/>
          <c:showVal val="0"/>
          <c:showCatName val="0"/>
          <c:showSerName val="0"/>
          <c:showPercent val="0"/>
          <c:showBubbleSize val="0"/>
        </c:dLbls>
        <c:gapWidth val="150"/>
        <c:overlap val="100"/>
        <c:axId val="45378944"/>
        <c:axId val="45397120"/>
      </c:barChart>
      <c:catAx>
        <c:axId val="45378944"/>
        <c:scaling>
          <c:orientation val="minMax"/>
        </c:scaling>
        <c:delete val="0"/>
        <c:axPos val="b"/>
        <c:majorTickMark val="out"/>
        <c:minorTickMark val="none"/>
        <c:tickLblPos val="nextTo"/>
        <c:crossAx val="45397120"/>
        <c:crosses val="autoZero"/>
        <c:auto val="1"/>
        <c:lblAlgn val="ctr"/>
        <c:lblOffset val="100"/>
        <c:noMultiLvlLbl val="0"/>
      </c:catAx>
      <c:valAx>
        <c:axId val="45397120"/>
        <c:scaling>
          <c:orientation val="minMax"/>
        </c:scaling>
        <c:delete val="0"/>
        <c:axPos val="l"/>
        <c:majorGridlines/>
        <c:numFmt formatCode="General" sourceLinked="1"/>
        <c:majorTickMark val="out"/>
        <c:minorTickMark val="none"/>
        <c:tickLblPos val="nextTo"/>
        <c:crossAx val="45378944"/>
        <c:crosses val="autoZero"/>
        <c:crossBetween val="between"/>
      </c:valAx>
    </c:plotArea>
    <c:legend>
      <c:legendPos val="r"/>
      <c:layout>
        <c:manualLayout>
          <c:xMode val="edge"/>
          <c:yMode val="edge"/>
          <c:x val="0.83305403957350976"/>
          <c:y val="0.15190330021924681"/>
          <c:w val="0.15810906720909573"/>
          <c:h val="0.72003954746979448"/>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Пакеты!$AR$110:$AR$133</c:f>
              <c:numCache>
                <c:formatCode>General</c:formatCode>
                <c:ptCount val="24"/>
                <c:pt idx="0">
                  <c:v>0.33439770330442936</c:v>
                </c:pt>
                <c:pt idx="1">
                  <c:v>0.18957285611651756</c:v>
                </c:pt>
                <c:pt idx="2">
                  <c:v>0.35144557349665922</c:v>
                </c:pt>
                <c:pt idx="3">
                  <c:v>0.19709138440554672</c:v>
                </c:pt>
                <c:pt idx="4">
                  <c:v>0.14289844329132692</c:v>
                </c:pt>
                <c:pt idx="5">
                  <c:v>0.20122672064777328</c:v>
                </c:pt>
                <c:pt idx="6">
                  <c:v>9.8865087092935192E-2</c:v>
                </c:pt>
                <c:pt idx="7">
                  <c:v>9.829001367989057E-2</c:v>
                </c:pt>
                <c:pt idx="8">
                  <c:v>0.11278842315369263</c:v>
                </c:pt>
                <c:pt idx="9">
                  <c:v>7.4905484392488508E-2</c:v>
                </c:pt>
                <c:pt idx="10">
                  <c:v>8.4542092025447546E-2</c:v>
                </c:pt>
                <c:pt idx="11">
                  <c:v>0.1911982146944381</c:v>
                </c:pt>
                <c:pt idx="12">
                  <c:v>7.5795261159837674E-2</c:v>
                </c:pt>
                <c:pt idx="13">
                  <c:v>9.907735221542753E-2</c:v>
                </c:pt>
                <c:pt idx="14">
                  <c:v>0.10563539491684067</c:v>
                </c:pt>
                <c:pt idx="15">
                  <c:v>7.9981851179673324E-2</c:v>
                </c:pt>
                <c:pt idx="16">
                  <c:v>0.22880215343203231</c:v>
                </c:pt>
                <c:pt idx="17">
                  <c:v>8.3119752967287464E-2</c:v>
                </c:pt>
                <c:pt idx="18">
                  <c:v>0.12346374543557642</c:v>
                </c:pt>
                <c:pt idx="19">
                  <c:v>7.0379302271130872E-2</c:v>
                </c:pt>
                <c:pt idx="20">
                  <c:v>8.0014874628134294E-2</c:v>
                </c:pt>
                <c:pt idx="21">
                  <c:v>0.17515769504387005</c:v>
                </c:pt>
                <c:pt idx="22">
                  <c:v>9.5062697425098111E-2</c:v>
                </c:pt>
                <c:pt idx="23">
                  <c:v>0.19226119715362075</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Пакеты!$AS$110:$AS$133</c:f>
              <c:numCache>
                <c:formatCode>General</c:formatCode>
                <c:ptCount val="24"/>
                <c:pt idx="0">
                  <c:v>0.20737637684555893</c:v>
                </c:pt>
                <c:pt idx="1">
                  <c:v>0.11073280647900204</c:v>
                </c:pt>
                <c:pt idx="2">
                  <c:v>0.23215270044543432</c:v>
                </c:pt>
                <c:pt idx="3">
                  <c:v>0.15026255967265287</c:v>
                </c:pt>
                <c:pt idx="4">
                  <c:v>0.1017039076564651</c:v>
                </c:pt>
                <c:pt idx="5">
                  <c:v>0.14859514170040486</c:v>
                </c:pt>
                <c:pt idx="6">
                  <c:v>7.0843881856540072E-2</c:v>
                </c:pt>
                <c:pt idx="7">
                  <c:v>5.7649338805289559E-2</c:v>
                </c:pt>
                <c:pt idx="8">
                  <c:v>8.4045908183632737E-2</c:v>
                </c:pt>
                <c:pt idx="9">
                  <c:v>7.4905484392488508E-2</c:v>
                </c:pt>
                <c:pt idx="10">
                  <c:v>3.8843024115993496E-2</c:v>
                </c:pt>
                <c:pt idx="11">
                  <c:v>0.16830968184939346</c:v>
                </c:pt>
                <c:pt idx="12">
                  <c:v>5.5897368765545227E-2</c:v>
                </c:pt>
                <c:pt idx="13">
                  <c:v>7.2256195687158034E-2</c:v>
                </c:pt>
                <c:pt idx="14">
                  <c:v>7.0308157534739721E-2</c:v>
                </c:pt>
                <c:pt idx="15">
                  <c:v>6.6098003629764063E-2</c:v>
                </c:pt>
                <c:pt idx="16">
                  <c:v>0.20300583221175414</c:v>
                </c:pt>
                <c:pt idx="17">
                  <c:v>6.7735211811251569E-2</c:v>
                </c:pt>
                <c:pt idx="18">
                  <c:v>8.6948356807511742E-2</c:v>
                </c:pt>
                <c:pt idx="19">
                  <c:v>5.6914071645984547E-2</c:v>
                </c:pt>
                <c:pt idx="20">
                  <c:v>6.168720781980451E-2</c:v>
                </c:pt>
                <c:pt idx="21">
                  <c:v>0.14077306141806972</c:v>
                </c:pt>
                <c:pt idx="22">
                  <c:v>6.9486934048052063E-2</c:v>
                </c:pt>
                <c:pt idx="23">
                  <c:v>0.16725575554625366</c:v>
                </c:pt>
              </c:numCache>
            </c:numRef>
          </c:val>
        </c:ser>
        <c:dLbls>
          <c:showLegendKey val="0"/>
          <c:showVal val="0"/>
          <c:showCatName val="0"/>
          <c:showSerName val="0"/>
          <c:showPercent val="0"/>
          <c:showBubbleSize val="0"/>
        </c:dLbls>
        <c:gapWidth val="150"/>
        <c:axId val="82713600"/>
        <c:axId val="82715392"/>
      </c:barChart>
      <c:catAx>
        <c:axId val="82713600"/>
        <c:scaling>
          <c:orientation val="minMax"/>
        </c:scaling>
        <c:delete val="0"/>
        <c:axPos val="b"/>
        <c:majorTickMark val="out"/>
        <c:minorTickMark val="none"/>
        <c:tickLblPos val="nextTo"/>
        <c:crossAx val="82715392"/>
        <c:crosses val="autoZero"/>
        <c:auto val="1"/>
        <c:lblAlgn val="ctr"/>
        <c:lblOffset val="100"/>
        <c:noMultiLvlLbl val="0"/>
      </c:catAx>
      <c:valAx>
        <c:axId val="82715392"/>
        <c:scaling>
          <c:orientation val="minMax"/>
        </c:scaling>
        <c:delete val="0"/>
        <c:axPos val="l"/>
        <c:majorGridlines/>
        <c:numFmt formatCode="General" sourceLinked="1"/>
        <c:majorTickMark val="out"/>
        <c:minorTickMark val="none"/>
        <c:tickLblPos val="nextTo"/>
        <c:crossAx val="82713600"/>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Пакеты!$AT$110:$AT$133</c:f>
              <c:numCache>
                <c:formatCode>General</c:formatCode>
                <c:ptCount val="24"/>
                <c:pt idx="0">
                  <c:v>8.3943946181745444E-2</c:v>
                </c:pt>
                <c:pt idx="1">
                  <c:v>3.7562911130465622E-2</c:v>
                </c:pt>
                <c:pt idx="2">
                  <c:v>8.2359532418983111E-2</c:v>
                </c:pt>
                <c:pt idx="3">
                  <c:v>7.2624128327016105E-2</c:v>
                </c:pt>
                <c:pt idx="4">
                  <c:v>5.3959412176347102E-2</c:v>
                </c:pt>
                <c:pt idx="5">
                  <c:v>6.4779021726380545E-2</c:v>
                </c:pt>
                <c:pt idx="6">
                  <c:v>3.0828008717301684E-2</c:v>
                </c:pt>
                <c:pt idx="7">
                  <c:v>4.2917514945469568E-2</c:v>
                </c:pt>
                <c:pt idx="8">
                  <c:v>3.4556734823675467E-2</c:v>
                </c:pt>
                <c:pt idx="9">
                  <c:v>2.2050341473415228E-2</c:v>
                </c:pt>
                <c:pt idx="10">
                  <c:v>3.3805333293893181E-2</c:v>
                </c:pt>
                <c:pt idx="11">
                  <c:v>5.5802946648362849E-2</c:v>
                </c:pt>
                <c:pt idx="12">
                  <c:v>2.6651078010789312E-2</c:v>
                </c:pt>
                <c:pt idx="13">
                  <c:v>3.26761540149033E-2</c:v>
                </c:pt>
                <c:pt idx="14">
                  <c:v>3.1902351411412198E-2</c:v>
                </c:pt>
                <c:pt idx="15">
                  <c:v>2.4435277288000264E-2</c:v>
                </c:pt>
                <c:pt idx="16">
                  <c:v>7.2179174185330638E-2</c:v>
                </c:pt>
                <c:pt idx="17">
                  <c:v>3.0713305164821451E-2</c:v>
                </c:pt>
                <c:pt idx="18">
                  <c:v>3.7190154068556976E-2</c:v>
                </c:pt>
                <c:pt idx="19">
                  <c:v>2.7581872069443295E-2</c:v>
                </c:pt>
                <c:pt idx="20">
                  <c:v>2.7440835140009837E-2</c:v>
                </c:pt>
                <c:pt idx="21">
                  <c:v>6.3698101492331363E-2</c:v>
                </c:pt>
                <c:pt idx="22">
                  <c:v>3.2107801932054779E-2</c:v>
                </c:pt>
                <c:pt idx="23">
                  <c:v>6.9800648598704634E-2</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Пакеты!$A$110:$A$133</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Пакеты!$AU$110:$AU$133</c:f>
              <c:numCache>
                <c:formatCode>General</c:formatCode>
                <c:ptCount val="24"/>
                <c:pt idx="0">
                  <c:v>5.2057748140216908E-2</c:v>
                </c:pt>
                <c:pt idx="1">
                  <c:v>2.1941150511765629E-2</c:v>
                </c:pt>
                <c:pt idx="2">
                  <c:v>5.4403837465524303E-2</c:v>
                </c:pt>
                <c:pt idx="3">
                  <c:v>5.5368667937092955E-2</c:v>
                </c:pt>
                <c:pt idx="4">
                  <c:v>3.840407877636709E-2</c:v>
                </c:pt>
                <c:pt idx="5">
                  <c:v>4.7835833539692674E-2</c:v>
                </c:pt>
                <c:pt idx="6">
                  <c:v>2.2090465619960729E-2</c:v>
                </c:pt>
                <c:pt idx="7">
                  <c:v>2.5172103117517931E-2</c:v>
                </c:pt>
                <c:pt idx="8">
                  <c:v>2.5750445665501668E-2</c:v>
                </c:pt>
                <c:pt idx="9">
                  <c:v>2.2050341473415228E-2</c:v>
                </c:pt>
                <c:pt idx="10">
                  <c:v>1.5531924334077768E-2</c:v>
                </c:pt>
                <c:pt idx="11">
                  <c:v>4.9122719119813224E-2</c:v>
                </c:pt>
                <c:pt idx="12">
                  <c:v>1.9654594664260859E-2</c:v>
                </c:pt>
                <c:pt idx="13">
                  <c:v>2.3830416598849345E-2</c:v>
                </c:pt>
                <c:pt idx="14">
                  <c:v>2.1233371168138743E-2</c:v>
                </c:pt>
                <c:pt idx="15">
                  <c:v>2.0193619215542764E-2</c:v>
                </c:pt>
                <c:pt idx="16">
                  <c:v>6.4041326115415909E-2</c:v>
                </c:pt>
                <c:pt idx="17">
                  <c:v>2.5028614216184415E-2</c:v>
                </c:pt>
                <c:pt idx="18">
                  <c:v>2.6190869022084992E-2</c:v>
                </c:pt>
                <c:pt idx="19">
                  <c:v>2.2304805424798818E-2</c:v>
                </c:pt>
                <c:pt idx="20">
                  <c:v>2.11554227623021E-2</c:v>
                </c:pt>
                <c:pt idx="21">
                  <c:v>5.1193735743945083E-2</c:v>
                </c:pt>
                <c:pt idx="22">
                  <c:v>2.3469486725205942E-2</c:v>
                </c:pt>
                <c:pt idx="23">
                  <c:v>6.0722394283578056E-2</c:v>
                </c:pt>
              </c:numCache>
            </c:numRef>
          </c:val>
        </c:ser>
        <c:dLbls>
          <c:showLegendKey val="0"/>
          <c:showVal val="0"/>
          <c:showCatName val="0"/>
          <c:showSerName val="0"/>
          <c:showPercent val="0"/>
          <c:showBubbleSize val="0"/>
        </c:dLbls>
        <c:gapWidth val="150"/>
        <c:axId val="83065472"/>
        <c:axId val="83075456"/>
      </c:barChart>
      <c:catAx>
        <c:axId val="83065472"/>
        <c:scaling>
          <c:orientation val="minMax"/>
        </c:scaling>
        <c:delete val="0"/>
        <c:axPos val="b"/>
        <c:majorTickMark val="out"/>
        <c:minorTickMark val="none"/>
        <c:tickLblPos val="nextTo"/>
        <c:crossAx val="83075456"/>
        <c:crosses val="autoZero"/>
        <c:auto val="1"/>
        <c:lblAlgn val="ctr"/>
        <c:lblOffset val="100"/>
        <c:noMultiLvlLbl val="0"/>
      </c:catAx>
      <c:valAx>
        <c:axId val="83075456"/>
        <c:scaling>
          <c:orientation val="minMax"/>
        </c:scaling>
        <c:delete val="0"/>
        <c:axPos val="l"/>
        <c:majorGridlines/>
        <c:numFmt formatCode="General" sourceLinked="1"/>
        <c:majorTickMark val="out"/>
        <c:minorTickMark val="none"/>
        <c:tickLblPos val="nextTo"/>
        <c:crossAx val="83065472"/>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10861028837032"/>
          <c:y val="3.8068471113875721E-2"/>
          <c:w val="0.71392228172757788"/>
          <c:h val="0.65903528311187154"/>
        </c:manualLayout>
      </c:layout>
      <c:barChart>
        <c:barDir val="col"/>
        <c:grouping val="stacked"/>
        <c:varyColors val="0"/>
        <c:ser>
          <c:idx val="0"/>
          <c:order val="0"/>
          <c:tx>
            <c:strRef>
              <c:f>Пакеты!$CD$136</c:f>
              <c:strCache>
                <c:ptCount val="1"/>
                <c:pt idx="0">
                  <c:v>Nursing benefit</c:v>
                </c:pt>
              </c:strCache>
            </c:strRef>
          </c:tx>
          <c:invertIfNegative val="0"/>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Пакеты!$CD$137:$CD$160</c:f>
              <c:numCache>
                <c:formatCode>General</c:formatCode>
                <c:ptCount val="24"/>
                <c:pt idx="0">
                  <c:v>1513</c:v>
                </c:pt>
                <c:pt idx="1">
                  <c:v>1448.54</c:v>
                </c:pt>
                <c:pt idx="2">
                  <c:v>2288</c:v>
                </c:pt>
                <c:pt idx="3">
                  <c:v>824</c:v>
                </c:pt>
                <c:pt idx="4">
                  <c:v>778</c:v>
                </c:pt>
                <c:pt idx="5">
                  <c:v>2084</c:v>
                </c:pt>
                <c:pt idx="6">
                  <c:v>519</c:v>
                </c:pt>
                <c:pt idx="7">
                  <c:v>950.66666666666663</c:v>
                </c:pt>
                <c:pt idx="8">
                  <c:v>576</c:v>
                </c:pt>
                <c:pt idx="9">
                  <c:v>574.93333333333328</c:v>
                </c:pt>
                <c:pt idx="10">
                  <c:v>926.63999999999987</c:v>
                </c:pt>
                <c:pt idx="11">
                  <c:v>266.66666666666669</c:v>
                </c:pt>
                <c:pt idx="12">
                  <c:v>327</c:v>
                </c:pt>
                <c:pt idx="13">
                  <c:v>0</c:v>
                </c:pt>
                <c:pt idx="14">
                  <c:v>981.32</c:v>
                </c:pt>
                <c:pt idx="15">
                  <c:v>536</c:v>
                </c:pt>
                <c:pt idx="16">
                  <c:v>520</c:v>
                </c:pt>
                <c:pt idx="17">
                  <c:v>478.31</c:v>
                </c:pt>
                <c:pt idx="18">
                  <c:v>560</c:v>
                </c:pt>
                <c:pt idx="19">
                  <c:v>230.04</c:v>
                </c:pt>
                <c:pt idx="20">
                  <c:v>345</c:v>
                </c:pt>
                <c:pt idx="21">
                  <c:v>580</c:v>
                </c:pt>
                <c:pt idx="22">
                  <c:v>534.38</c:v>
                </c:pt>
                <c:pt idx="23">
                  <c:v>597.38</c:v>
                </c:pt>
              </c:numCache>
            </c:numRef>
          </c:val>
        </c:ser>
        <c:ser>
          <c:idx val="1"/>
          <c:order val="1"/>
          <c:tx>
            <c:strRef>
              <c:f>Пакеты!$CE$136</c:f>
              <c:strCache>
                <c:ptCount val="1"/>
                <c:pt idx="0">
                  <c:v>Monthly payment</c:v>
                </c:pt>
              </c:strCache>
            </c:strRef>
          </c:tx>
          <c:invertIfNegative val="0"/>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Пакеты!$CE$137:$CE$160</c:f>
              <c:numCache>
                <c:formatCode>General</c:formatCode>
                <c:ptCount val="24"/>
                <c:pt idx="0">
                  <c:v>3160</c:v>
                </c:pt>
                <c:pt idx="1">
                  <c:v>5213.333333333333</c:v>
                </c:pt>
                <c:pt idx="2">
                  <c:v>4950</c:v>
                </c:pt>
                <c:pt idx="3">
                  <c:v>2758.6666666666665</c:v>
                </c:pt>
                <c:pt idx="4">
                  <c:v>2671</c:v>
                </c:pt>
                <c:pt idx="5">
                  <c:v>3530</c:v>
                </c:pt>
                <c:pt idx="6">
                  <c:v>0</c:v>
                </c:pt>
                <c:pt idx="7">
                  <c:v>3003.6666666666665</c:v>
                </c:pt>
                <c:pt idx="8">
                  <c:v>0</c:v>
                </c:pt>
                <c:pt idx="9">
                  <c:v>0</c:v>
                </c:pt>
                <c:pt idx="10">
                  <c:v>4549.666666666667</c:v>
                </c:pt>
                <c:pt idx="11">
                  <c:v>3034.3333333333335</c:v>
                </c:pt>
                <c:pt idx="12">
                  <c:v>2341.6666666666665</c:v>
                </c:pt>
                <c:pt idx="13">
                  <c:v>3107</c:v>
                </c:pt>
                <c:pt idx="14">
                  <c:v>5376.666666666667</c:v>
                </c:pt>
                <c:pt idx="15">
                  <c:v>0</c:v>
                </c:pt>
                <c:pt idx="16">
                  <c:v>3045</c:v>
                </c:pt>
                <c:pt idx="17">
                  <c:v>3493</c:v>
                </c:pt>
                <c:pt idx="18">
                  <c:v>2670.6666666666665</c:v>
                </c:pt>
                <c:pt idx="19">
                  <c:v>2968.6666666666665</c:v>
                </c:pt>
                <c:pt idx="20">
                  <c:v>3537.6666666666665</c:v>
                </c:pt>
                <c:pt idx="21">
                  <c:v>2986.6666666666665</c:v>
                </c:pt>
                <c:pt idx="22">
                  <c:v>3122.9233333333336</c:v>
                </c:pt>
                <c:pt idx="23">
                  <c:v>3863</c:v>
                </c:pt>
              </c:numCache>
            </c:numRef>
          </c:val>
        </c:ser>
        <c:ser>
          <c:idx val="2"/>
          <c:order val="2"/>
          <c:tx>
            <c:strRef>
              <c:f>Пакеты!$CF$136</c:f>
              <c:strCache>
                <c:ptCount val="1"/>
                <c:pt idx="0">
                  <c:v>Other benefits in cash</c:v>
                </c:pt>
              </c:strCache>
            </c:strRef>
          </c:tx>
          <c:invertIfNegative val="0"/>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Пакеты!$CF$137:$CF$160</c:f>
              <c:numCache>
                <c:formatCode>General</c:formatCode>
                <c:ptCount val="24"/>
                <c:pt idx="0">
                  <c:v>505.41666666666663</c:v>
                </c:pt>
                <c:pt idx="1">
                  <c:v>575.43666666666672</c:v>
                </c:pt>
                <c:pt idx="2">
                  <c:v>2760</c:v>
                </c:pt>
                <c:pt idx="3">
                  <c:v>784.85666666666668</c:v>
                </c:pt>
                <c:pt idx="4">
                  <c:v>453.33333333333331</c:v>
                </c:pt>
                <c:pt idx="5">
                  <c:v>479.55666666666667</c:v>
                </c:pt>
                <c:pt idx="6">
                  <c:v>0</c:v>
                </c:pt>
                <c:pt idx="7">
                  <c:v>277.7766666666667</c:v>
                </c:pt>
                <c:pt idx="8">
                  <c:v>94.443333333333342</c:v>
                </c:pt>
                <c:pt idx="9">
                  <c:v>181</c:v>
                </c:pt>
                <c:pt idx="10">
                  <c:v>0</c:v>
                </c:pt>
                <c:pt idx="11">
                  <c:v>333.33333333333331</c:v>
                </c:pt>
                <c:pt idx="12">
                  <c:v>379</c:v>
                </c:pt>
                <c:pt idx="13">
                  <c:v>2316.666666666667</c:v>
                </c:pt>
                <c:pt idx="14">
                  <c:v>0</c:v>
                </c:pt>
                <c:pt idx="15">
                  <c:v>113.5</c:v>
                </c:pt>
                <c:pt idx="16">
                  <c:v>775</c:v>
                </c:pt>
                <c:pt idx="17">
                  <c:v>127.77666666666666</c:v>
                </c:pt>
                <c:pt idx="18">
                  <c:v>0</c:v>
                </c:pt>
                <c:pt idx="19">
                  <c:v>306.66666666666669</c:v>
                </c:pt>
                <c:pt idx="20">
                  <c:v>0</c:v>
                </c:pt>
                <c:pt idx="21">
                  <c:v>403.61</c:v>
                </c:pt>
                <c:pt idx="22">
                  <c:v>143.67333333333332</c:v>
                </c:pt>
                <c:pt idx="23">
                  <c:v>387.7766666666667</c:v>
                </c:pt>
              </c:numCache>
            </c:numRef>
          </c:val>
        </c:ser>
        <c:ser>
          <c:idx val="3"/>
          <c:order val="3"/>
          <c:tx>
            <c:strRef>
              <c:f>Пакеты!$CG$136</c:f>
              <c:strCache>
                <c:ptCount val="1"/>
                <c:pt idx="0">
                  <c:v>Other benefits in kind</c:v>
                </c:pt>
              </c:strCache>
            </c:strRef>
          </c:tx>
          <c:invertIfNegative val="0"/>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Пакеты!$CG$137:$CG$160</c:f>
              <c:numCache>
                <c:formatCode>General</c:formatCode>
                <c:ptCount val="24"/>
                <c:pt idx="0">
                  <c:v>775.63333333333344</c:v>
                </c:pt>
                <c:pt idx="1">
                  <c:v>806.40333333333331</c:v>
                </c:pt>
                <c:pt idx="2">
                  <c:v>680.83333333333337</c:v>
                </c:pt>
                <c:pt idx="3">
                  <c:v>788.51</c:v>
                </c:pt>
                <c:pt idx="4">
                  <c:v>388.95333333333332</c:v>
                </c:pt>
                <c:pt idx="5">
                  <c:v>911.61333333333346</c:v>
                </c:pt>
                <c:pt idx="6">
                  <c:v>460.61333333333329</c:v>
                </c:pt>
                <c:pt idx="7">
                  <c:v>568.28666666666663</c:v>
                </c:pt>
                <c:pt idx="8">
                  <c:v>595.85666666666668</c:v>
                </c:pt>
                <c:pt idx="9">
                  <c:v>862.2833333333333</c:v>
                </c:pt>
                <c:pt idx="10">
                  <c:v>340.56666666666666</c:v>
                </c:pt>
                <c:pt idx="11">
                  <c:v>315.80333333333334</c:v>
                </c:pt>
                <c:pt idx="12">
                  <c:v>312.46666666666664</c:v>
                </c:pt>
                <c:pt idx="13">
                  <c:v>494.08333333333331</c:v>
                </c:pt>
                <c:pt idx="14">
                  <c:v>830.86333333333334</c:v>
                </c:pt>
                <c:pt idx="15">
                  <c:v>680.25666666666666</c:v>
                </c:pt>
                <c:pt idx="16">
                  <c:v>191.09666666666666</c:v>
                </c:pt>
                <c:pt idx="17">
                  <c:v>645.17000000000007</c:v>
                </c:pt>
                <c:pt idx="18">
                  <c:v>451.17</c:v>
                </c:pt>
                <c:pt idx="19">
                  <c:v>466.33</c:v>
                </c:pt>
                <c:pt idx="20">
                  <c:v>476.11666666666662</c:v>
                </c:pt>
                <c:pt idx="21">
                  <c:v>370.16333333333336</c:v>
                </c:pt>
                <c:pt idx="22">
                  <c:v>535.19999999999993</c:v>
                </c:pt>
                <c:pt idx="23">
                  <c:v>1331.6399999999999</c:v>
                </c:pt>
              </c:numCache>
            </c:numRef>
          </c:val>
        </c:ser>
        <c:dLbls>
          <c:showLegendKey val="0"/>
          <c:showVal val="0"/>
          <c:showCatName val="0"/>
          <c:showSerName val="0"/>
          <c:showPercent val="0"/>
          <c:showBubbleSize val="0"/>
        </c:dLbls>
        <c:gapWidth val="150"/>
        <c:overlap val="100"/>
        <c:axId val="83195392"/>
        <c:axId val="83196928"/>
      </c:barChart>
      <c:catAx>
        <c:axId val="83195392"/>
        <c:scaling>
          <c:orientation val="minMax"/>
        </c:scaling>
        <c:delete val="0"/>
        <c:axPos val="b"/>
        <c:majorTickMark val="out"/>
        <c:minorTickMark val="none"/>
        <c:tickLblPos val="nextTo"/>
        <c:crossAx val="83196928"/>
        <c:crosses val="autoZero"/>
        <c:auto val="1"/>
        <c:lblAlgn val="ctr"/>
        <c:lblOffset val="100"/>
        <c:noMultiLvlLbl val="0"/>
      </c:catAx>
      <c:valAx>
        <c:axId val="83196928"/>
        <c:scaling>
          <c:orientation val="minMax"/>
        </c:scaling>
        <c:delete val="0"/>
        <c:axPos val="l"/>
        <c:majorGridlines/>
        <c:numFmt formatCode="General" sourceLinked="1"/>
        <c:majorTickMark val="out"/>
        <c:minorTickMark val="none"/>
        <c:tickLblPos val="nextTo"/>
        <c:crossAx val="83195392"/>
        <c:crosses val="autoZero"/>
        <c:crossBetween val="between"/>
      </c:valAx>
    </c:plotArea>
    <c:legend>
      <c:legendPos val="r"/>
      <c:layout>
        <c:manualLayout>
          <c:xMode val="edge"/>
          <c:yMode val="edge"/>
          <c:x val="0.83740487583121304"/>
          <c:y val="0.16825396954294933"/>
          <c:w val="0.15375823095139246"/>
          <c:h val="0.62481779446647379"/>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951044539333453E-2"/>
          <c:y val="3.534459236222634E-2"/>
          <c:w val="0.72117386877329537"/>
          <c:h val="0.64352036010920965"/>
        </c:manualLayout>
      </c:layout>
      <c:barChart>
        <c:barDir val="col"/>
        <c:grouping val="stacked"/>
        <c:varyColors val="0"/>
        <c:ser>
          <c:idx val="0"/>
          <c:order val="0"/>
          <c:tx>
            <c:strRef>
              <c:f>Пакеты!$CL$136</c:f>
              <c:strCache>
                <c:ptCount val="1"/>
                <c:pt idx="0">
                  <c:v>Nursing benefit</c:v>
                </c:pt>
              </c:strCache>
            </c:strRef>
          </c:tx>
          <c:invertIfNegative val="0"/>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Пакеты!$CL$137:$CL$160</c:f>
              <c:numCache>
                <c:formatCode>General</c:formatCode>
                <c:ptCount val="24"/>
                <c:pt idx="0">
                  <c:v>669</c:v>
                </c:pt>
                <c:pt idx="1">
                  <c:v>724.2733333333332</c:v>
                </c:pt>
                <c:pt idx="2">
                  <c:v>574</c:v>
                </c:pt>
                <c:pt idx="3">
                  <c:v>412</c:v>
                </c:pt>
                <c:pt idx="4">
                  <c:v>389</c:v>
                </c:pt>
                <c:pt idx="5">
                  <c:v>2084</c:v>
                </c:pt>
                <c:pt idx="6">
                  <c:v>260</c:v>
                </c:pt>
                <c:pt idx="7">
                  <c:v>950.66666666666663</c:v>
                </c:pt>
                <c:pt idx="8">
                  <c:v>288</c:v>
                </c:pt>
                <c:pt idx="9">
                  <c:v>574.93333333333328</c:v>
                </c:pt>
                <c:pt idx="10">
                  <c:v>308.87999999999994</c:v>
                </c:pt>
                <c:pt idx="11">
                  <c:v>133.33333333333334</c:v>
                </c:pt>
                <c:pt idx="12">
                  <c:v>175</c:v>
                </c:pt>
                <c:pt idx="13">
                  <c:v>0</c:v>
                </c:pt>
                <c:pt idx="14">
                  <c:v>981.32</c:v>
                </c:pt>
                <c:pt idx="15">
                  <c:v>536</c:v>
                </c:pt>
                <c:pt idx="16">
                  <c:v>290</c:v>
                </c:pt>
                <c:pt idx="17">
                  <c:v>318.88</c:v>
                </c:pt>
                <c:pt idx="18">
                  <c:v>420</c:v>
                </c:pt>
                <c:pt idx="19">
                  <c:v>115.02</c:v>
                </c:pt>
                <c:pt idx="20">
                  <c:v>345</c:v>
                </c:pt>
                <c:pt idx="21">
                  <c:v>290</c:v>
                </c:pt>
                <c:pt idx="22">
                  <c:v>267.19</c:v>
                </c:pt>
                <c:pt idx="23">
                  <c:v>298.69</c:v>
                </c:pt>
              </c:numCache>
            </c:numRef>
          </c:val>
        </c:ser>
        <c:ser>
          <c:idx val="1"/>
          <c:order val="1"/>
          <c:tx>
            <c:strRef>
              <c:f>Пакеты!$CM$136</c:f>
              <c:strCache>
                <c:ptCount val="1"/>
                <c:pt idx="0">
                  <c:v>Monthly payment</c:v>
                </c:pt>
              </c:strCache>
            </c:strRef>
          </c:tx>
          <c:invertIfNegative val="0"/>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Пакеты!$CM$137:$CM$160</c:f>
              <c:numCache>
                <c:formatCode>General</c:formatCode>
                <c:ptCount val="24"/>
                <c:pt idx="0">
                  <c:v>3160</c:v>
                </c:pt>
                <c:pt idx="1">
                  <c:v>5213.333333333333</c:v>
                </c:pt>
                <c:pt idx="2">
                  <c:v>4950</c:v>
                </c:pt>
                <c:pt idx="3">
                  <c:v>2758.6666666666665</c:v>
                </c:pt>
                <c:pt idx="4">
                  <c:v>2671</c:v>
                </c:pt>
                <c:pt idx="5">
                  <c:v>3530</c:v>
                </c:pt>
                <c:pt idx="6">
                  <c:v>0</c:v>
                </c:pt>
                <c:pt idx="7">
                  <c:v>3003.6666666666665</c:v>
                </c:pt>
                <c:pt idx="8">
                  <c:v>0</c:v>
                </c:pt>
                <c:pt idx="9">
                  <c:v>0</c:v>
                </c:pt>
                <c:pt idx="10">
                  <c:v>4549.666666666667</c:v>
                </c:pt>
                <c:pt idx="11">
                  <c:v>3034.3333333333335</c:v>
                </c:pt>
                <c:pt idx="12">
                  <c:v>2341.6666666666665</c:v>
                </c:pt>
                <c:pt idx="13">
                  <c:v>3107</c:v>
                </c:pt>
                <c:pt idx="14">
                  <c:v>5376.666666666667</c:v>
                </c:pt>
                <c:pt idx="15">
                  <c:v>0</c:v>
                </c:pt>
                <c:pt idx="16">
                  <c:v>3045</c:v>
                </c:pt>
                <c:pt idx="17">
                  <c:v>3493</c:v>
                </c:pt>
                <c:pt idx="18">
                  <c:v>2670.6666666666665</c:v>
                </c:pt>
                <c:pt idx="19">
                  <c:v>2968.6666666666665</c:v>
                </c:pt>
                <c:pt idx="20">
                  <c:v>3537.6666666666665</c:v>
                </c:pt>
                <c:pt idx="21">
                  <c:v>2986.6666666666665</c:v>
                </c:pt>
                <c:pt idx="22">
                  <c:v>3122.9233333333336</c:v>
                </c:pt>
                <c:pt idx="23">
                  <c:v>3863</c:v>
                </c:pt>
              </c:numCache>
            </c:numRef>
          </c:val>
        </c:ser>
        <c:ser>
          <c:idx val="2"/>
          <c:order val="2"/>
          <c:tx>
            <c:strRef>
              <c:f>Пакеты!$CN$136</c:f>
              <c:strCache>
                <c:ptCount val="1"/>
                <c:pt idx="0">
                  <c:v>Other benefits in cash</c:v>
                </c:pt>
              </c:strCache>
            </c:strRef>
          </c:tx>
          <c:invertIfNegative val="0"/>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Пакеты!$CN$137:$CN$160</c:f>
              <c:numCache>
                <c:formatCode>General</c:formatCode>
                <c:ptCount val="24"/>
                <c:pt idx="0">
                  <c:v>505.41666666666663</c:v>
                </c:pt>
                <c:pt idx="1">
                  <c:v>575.43666666666672</c:v>
                </c:pt>
                <c:pt idx="2">
                  <c:v>2760</c:v>
                </c:pt>
                <c:pt idx="3">
                  <c:v>784.85666666666668</c:v>
                </c:pt>
                <c:pt idx="4">
                  <c:v>453.33333333333331</c:v>
                </c:pt>
                <c:pt idx="5">
                  <c:v>479.55666666666667</c:v>
                </c:pt>
                <c:pt idx="6">
                  <c:v>0</c:v>
                </c:pt>
                <c:pt idx="7">
                  <c:v>277.7766666666667</c:v>
                </c:pt>
                <c:pt idx="8">
                  <c:v>94.443333333333342</c:v>
                </c:pt>
                <c:pt idx="9">
                  <c:v>181</c:v>
                </c:pt>
                <c:pt idx="10">
                  <c:v>0</c:v>
                </c:pt>
                <c:pt idx="11">
                  <c:v>333.33333333333331</c:v>
                </c:pt>
                <c:pt idx="12">
                  <c:v>379</c:v>
                </c:pt>
                <c:pt idx="13">
                  <c:v>2316.666666666667</c:v>
                </c:pt>
                <c:pt idx="14">
                  <c:v>0</c:v>
                </c:pt>
                <c:pt idx="15">
                  <c:v>113.5</c:v>
                </c:pt>
                <c:pt idx="16">
                  <c:v>733.33333333333326</c:v>
                </c:pt>
                <c:pt idx="17">
                  <c:v>127.77666666666666</c:v>
                </c:pt>
                <c:pt idx="18">
                  <c:v>0</c:v>
                </c:pt>
                <c:pt idx="19">
                  <c:v>306.66666666666669</c:v>
                </c:pt>
                <c:pt idx="20">
                  <c:v>0</c:v>
                </c:pt>
                <c:pt idx="21">
                  <c:v>403.61</c:v>
                </c:pt>
                <c:pt idx="22">
                  <c:v>143.67333333333332</c:v>
                </c:pt>
                <c:pt idx="23">
                  <c:v>387.7766666666667</c:v>
                </c:pt>
              </c:numCache>
            </c:numRef>
          </c:val>
        </c:ser>
        <c:ser>
          <c:idx val="3"/>
          <c:order val="3"/>
          <c:tx>
            <c:strRef>
              <c:f>Пакеты!$CO$136</c:f>
              <c:strCache>
                <c:ptCount val="1"/>
                <c:pt idx="0">
                  <c:v>Other benefits in kind</c:v>
                </c:pt>
              </c:strCache>
            </c:strRef>
          </c:tx>
          <c:invertIfNegative val="0"/>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Пакеты!$CO$137:$CO$160</c:f>
              <c:numCache>
                <c:formatCode>General</c:formatCode>
                <c:ptCount val="24"/>
                <c:pt idx="0">
                  <c:v>775.63333333333344</c:v>
                </c:pt>
                <c:pt idx="1">
                  <c:v>806.40333333333331</c:v>
                </c:pt>
                <c:pt idx="2">
                  <c:v>680.83333333333337</c:v>
                </c:pt>
                <c:pt idx="3">
                  <c:v>788.51</c:v>
                </c:pt>
                <c:pt idx="4">
                  <c:v>388.95333333333332</c:v>
                </c:pt>
                <c:pt idx="5">
                  <c:v>911.61333333333346</c:v>
                </c:pt>
                <c:pt idx="6">
                  <c:v>460.61333333333329</c:v>
                </c:pt>
                <c:pt idx="7">
                  <c:v>568.28666666666663</c:v>
                </c:pt>
                <c:pt idx="8">
                  <c:v>595.85666666666668</c:v>
                </c:pt>
                <c:pt idx="9">
                  <c:v>862.2833333333333</c:v>
                </c:pt>
                <c:pt idx="10">
                  <c:v>340.56666666666666</c:v>
                </c:pt>
                <c:pt idx="11">
                  <c:v>315.80333333333334</c:v>
                </c:pt>
                <c:pt idx="12">
                  <c:v>312.46666666666664</c:v>
                </c:pt>
                <c:pt idx="13">
                  <c:v>494.08333333333331</c:v>
                </c:pt>
                <c:pt idx="14">
                  <c:v>830.86333333333334</c:v>
                </c:pt>
                <c:pt idx="15">
                  <c:v>680.25666666666666</c:v>
                </c:pt>
                <c:pt idx="16">
                  <c:v>191.09666666666666</c:v>
                </c:pt>
                <c:pt idx="17">
                  <c:v>645.17000000000007</c:v>
                </c:pt>
                <c:pt idx="18">
                  <c:v>451.17</c:v>
                </c:pt>
                <c:pt idx="19">
                  <c:v>466.33</c:v>
                </c:pt>
                <c:pt idx="20">
                  <c:v>476.11666666666662</c:v>
                </c:pt>
                <c:pt idx="21">
                  <c:v>370.16333333333336</c:v>
                </c:pt>
                <c:pt idx="22">
                  <c:v>535.19999999999993</c:v>
                </c:pt>
                <c:pt idx="23">
                  <c:v>1331.6399999999999</c:v>
                </c:pt>
              </c:numCache>
            </c:numRef>
          </c:val>
        </c:ser>
        <c:dLbls>
          <c:showLegendKey val="0"/>
          <c:showVal val="0"/>
          <c:showCatName val="0"/>
          <c:showSerName val="0"/>
          <c:showPercent val="0"/>
          <c:showBubbleSize val="0"/>
        </c:dLbls>
        <c:gapWidth val="150"/>
        <c:overlap val="100"/>
        <c:axId val="84287488"/>
        <c:axId val="84289024"/>
      </c:barChart>
      <c:catAx>
        <c:axId val="84287488"/>
        <c:scaling>
          <c:orientation val="minMax"/>
        </c:scaling>
        <c:delete val="0"/>
        <c:axPos val="b"/>
        <c:majorTickMark val="out"/>
        <c:minorTickMark val="none"/>
        <c:tickLblPos val="nextTo"/>
        <c:crossAx val="84289024"/>
        <c:crosses val="autoZero"/>
        <c:auto val="1"/>
        <c:lblAlgn val="ctr"/>
        <c:lblOffset val="100"/>
        <c:noMultiLvlLbl val="0"/>
      </c:catAx>
      <c:valAx>
        <c:axId val="84289024"/>
        <c:scaling>
          <c:orientation val="minMax"/>
        </c:scaling>
        <c:delete val="0"/>
        <c:axPos val="l"/>
        <c:majorGridlines/>
        <c:numFmt formatCode="General" sourceLinked="1"/>
        <c:majorTickMark val="out"/>
        <c:minorTickMark val="none"/>
        <c:tickLblPos val="nextTo"/>
        <c:crossAx val="84287488"/>
        <c:crosses val="autoZero"/>
        <c:crossBetween val="between"/>
      </c:valAx>
    </c:plotArea>
    <c:legend>
      <c:legendPos val="r"/>
      <c:layout>
        <c:manualLayout>
          <c:xMode val="edge"/>
          <c:yMode val="edge"/>
          <c:x val="0.81538025313872065"/>
          <c:y val="0.18207269906027734"/>
          <c:w val="0.17578285364388482"/>
          <c:h val="0.68543372382970258"/>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Пакеты!$AR$137:$AR$160</c:f>
              <c:numCache>
                <c:formatCode>General</c:formatCode>
                <c:ptCount val="24"/>
                <c:pt idx="0">
                  <c:v>0.69768572767752524</c:v>
                </c:pt>
                <c:pt idx="1">
                  <c:v>0.52535519125683061</c:v>
                </c:pt>
                <c:pt idx="2">
                  <c:v>0.74323728656273202</c:v>
                </c:pt>
                <c:pt idx="3">
                  <c:v>0.58604607107675988</c:v>
                </c:pt>
                <c:pt idx="4">
                  <c:v>0.45444103215785947</c:v>
                </c:pt>
                <c:pt idx="5">
                  <c:v>0.70902530364372462</c:v>
                </c:pt>
                <c:pt idx="6">
                  <c:v>0.10598434851599409</c:v>
                </c:pt>
                <c:pt idx="7">
                  <c:v>0.5472408420732634</c:v>
                </c:pt>
                <c:pt idx="8">
                  <c:v>0.12637724550898202</c:v>
                </c:pt>
                <c:pt idx="9">
                  <c:v>0.10062284956265803</c:v>
                </c:pt>
                <c:pt idx="10">
                  <c:v>0.43030576515263597</c:v>
                </c:pt>
                <c:pt idx="11">
                  <c:v>0.45206416418707562</c:v>
                </c:pt>
                <c:pt idx="12">
                  <c:v>0.43986560195488061</c:v>
                </c:pt>
                <c:pt idx="13">
                  <c:v>0.63488359618066736</c:v>
                </c:pt>
                <c:pt idx="14">
                  <c:v>0.5175930592555259</c:v>
                </c:pt>
                <c:pt idx="15">
                  <c:v>0.120667574107683</c:v>
                </c:pt>
                <c:pt idx="16">
                  <c:v>0.50819836997158674</c:v>
                </c:pt>
                <c:pt idx="17">
                  <c:v>0.45780726301907432</c:v>
                </c:pt>
                <c:pt idx="18">
                  <c:v>0.48015605981568421</c:v>
                </c:pt>
                <c:pt idx="19">
                  <c:v>0.46496175758994773</c:v>
                </c:pt>
                <c:pt idx="20">
                  <c:v>0.46310915143788078</c:v>
                </c:pt>
                <c:pt idx="21">
                  <c:v>0.51463599715437514</c:v>
                </c:pt>
                <c:pt idx="22">
                  <c:v>0.41506429277942636</c:v>
                </c:pt>
                <c:pt idx="23">
                  <c:v>0.51735426259243755</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Пакеты!$AS$137:$AS$160</c:f>
              <c:numCache>
                <c:formatCode>General</c:formatCode>
                <c:ptCount val="24"/>
                <c:pt idx="0">
                  <c:v>0.59878720412467779</c:v>
                </c:pt>
                <c:pt idx="1">
                  <c:v>0.47805150980776351</c:v>
                </c:pt>
                <c:pt idx="2">
                  <c:v>0.62394441351150709</c:v>
                </c:pt>
                <c:pt idx="3">
                  <c:v>0.53921724634386603</c:v>
                </c:pt>
                <c:pt idx="4">
                  <c:v>0.41324649652299766</c:v>
                </c:pt>
                <c:pt idx="5">
                  <c:v>0.70902530364372462</c:v>
                </c:pt>
                <c:pt idx="6">
                  <c:v>7.7963143279598981E-2</c:v>
                </c:pt>
                <c:pt idx="7">
                  <c:v>0.5472408420732634</c:v>
                </c:pt>
                <c:pt idx="8">
                  <c:v>9.763473053892216E-2</c:v>
                </c:pt>
                <c:pt idx="9">
                  <c:v>0.10062284956265803</c:v>
                </c:pt>
                <c:pt idx="10">
                  <c:v>0.38460669724318197</c:v>
                </c:pt>
                <c:pt idx="11">
                  <c:v>0.4368051422903792</c:v>
                </c:pt>
                <c:pt idx="12">
                  <c:v>0.41996770956058821</c:v>
                </c:pt>
                <c:pt idx="13">
                  <c:v>0.63488359618066736</c:v>
                </c:pt>
                <c:pt idx="14">
                  <c:v>0.5175930592555259</c:v>
                </c:pt>
                <c:pt idx="15">
                  <c:v>0.120667574107683</c:v>
                </c:pt>
                <c:pt idx="16">
                  <c:v>0.47772880215343205</c:v>
                </c:pt>
                <c:pt idx="17">
                  <c:v>0.44242272186303838</c:v>
                </c:pt>
                <c:pt idx="18">
                  <c:v>0.46189836550165186</c:v>
                </c:pt>
                <c:pt idx="19">
                  <c:v>0.4514965269648013</c:v>
                </c:pt>
                <c:pt idx="20">
                  <c:v>0.46310915143788078</c:v>
                </c:pt>
                <c:pt idx="21">
                  <c:v>0.48025136352857484</c:v>
                </c:pt>
                <c:pt idx="22">
                  <c:v>0.38948852940238021</c:v>
                </c:pt>
                <c:pt idx="23">
                  <c:v>0.49234882098507043</c:v>
                </c:pt>
              </c:numCache>
            </c:numRef>
          </c:val>
        </c:ser>
        <c:dLbls>
          <c:showLegendKey val="0"/>
          <c:showVal val="0"/>
          <c:showCatName val="0"/>
          <c:showSerName val="0"/>
          <c:showPercent val="0"/>
          <c:showBubbleSize val="0"/>
        </c:dLbls>
        <c:gapWidth val="150"/>
        <c:axId val="83151872"/>
        <c:axId val="83157760"/>
      </c:barChart>
      <c:catAx>
        <c:axId val="83151872"/>
        <c:scaling>
          <c:orientation val="minMax"/>
        </c:scaling>
        <c:delete val="0"/>
        <c:axPos val="b"/>
        <c:majorTickMark val="out"/>
        <c:minorTickMark val="none"/>
        <c:tickLblPos val="nextTo"/>
        <c:crossAx val="83157760"/>
        <c:crosses val="autoZero"/>
        <c:auto val="1"/>
        <c:lblAlgn val="ctr"/>
        <c:lblOffset val="100"/>
        <c:noMultiLvlLbl val="0"/>
      </c:catAx>
      <c:valAx>
        <c:axId val="83157760"/>
        <c:scaling>
          <c:orientation val="minMax"/>
        </c:scaling>
        <c:delete val="0"/>
        <c:axPos val="l"/>
        <c:majorGridlines/>
        <c:numFmt formatCode="General" sourceLinked="1"/>
        <c:majorTickMark val="out"/>
        <c:minorTickMark val="none"/>
        <c:tickLblPos val="nextTo"/>
        <c:crossAx val="83151872"/>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Пакеты!$AT$137:$AT$160</c:f>
              <c:numCache>
                <c:formatCode>General</c:formatCode>
                <c:ptCount val="24"/>
                <c:pt idx="0">
                  <c:v>0.17514023749922786</c:v>
                </c:pt>
                <c:pt idx="1">
                  <c:v>0.1040964975965759</c:v>
                </c:pt>
                <c:pt idx="2">
                  <c:v>0.17417398315373078</c:v>
                </c:pt>
                <c:pt idx="3">
                  <c:v>0.21594594405936104</c:v>
                </c:pt>
                <c:pt idx="4">
                  <c:v>0.17159998667066548</c:v>
                </c:pt>
                <c:pt idx="5">
                  <c:v>0.22824983382642353</c:v>
                </c:pt>
                <c:pt idx="6">
                  <c:v>3.3047929415945282E-2</c:v>
                </c:pt>
                <c:pt idx="7">
                  <c:v>0.23894815087665153</c:v>
                </c:pt>
                <c:pt idx="8">
                  <c:v>3.8720152642345407E-2</c:v>
                </c:pt>
                <c:pt idx="9">
                  <c:v>2.9620904408799168E-2</c:v>
                </c:pt>
                <c:pt idx="10">
                  <c:v>0.17206375499780613</c:v>
                </c:pt>
                <c:pt idx="11">
                  <c:v>0.13193905851099957</c:v>
                </c:pt>
                <c:pt idx="12">
                  <c:v>0.15466524282093297</c:v>
                </c:pt>
                <c:pt idx="13">
                  <c:v>0.20938745037541309</c:v>
                </c:pt>
                <c:pt idx="14">
                  <c:v>0.15631536832400508</c:v>
                </c:pt>
                <c:pt idx="15">
                  <c:v>3.6865183657325773E-2</c:v>
                </c:pt>
                <c:pt idx="16">
                  <c:v>0.16031902723230609</c:v>
                </c:pt>
                <c:pt idx="17">
                  <c:v>0.16916284846648008</c:v>
                </c:pt>
                <c:pt idx="18">
                  <c:v>0.14463418211149609</c:v>
                </c:pt>
                <c:pt idx="19">
                  <c:v>0.18221998941711551</c:v>
                </c:pt>
                <c:pt idx="20">
                  <c:v>0.15882174327582335</c:v>
                </c:pt>
                <c:pt idx="21">
                  <c:v>0.18715327334112339</c:v>
                </c:pt>
                <c:pt idx="22">
                  <c:v>0.14018960604532268</c:v>
                </c:pt>
                <c:pt idx="23">
                  <c:v>0.18782605964636073</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Пакеты!$A$137:$A$160</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Пакеты!$AU$137:$AU$160</c:f>
              <c:numCache>
                <c:formatCode>General</c:formatCode>
                <c:ptCount val="24"/>
                <c:pt idx="0">
                  <c:v>0.15031371430084217</c:v>
                </c:pt>
                <c:pt idx="1">
                  <c:v>9.4723510245881312E-2</c:v>
                </c:pt>
                <c:pt idx="2">
                  <c:v>0.14621828820027194</c:v>
                </c:pt>
                <c:pt idx="3">
                  <c:v>0.1986904836694379</c:v>
                </c:pt>
                <c:pt idx="4">
                  <c:v>0.15604465327068548</c:v>
                </c:pt>
                <c:pt idx="5">
                  <c:v>0.22824983382642353</c:v>
                </c:pt>
                <c:pt idx="6">
                  <c:v>2.431038631860433E-2</c:v>
                </c:pt>
                <c:pt idx="7">
                  <c:v>0.23894815087665153</c:v>
                </c:pt>
                <c:pt idx="8">
                  <c:v>2.9913863484171615E-2</c:v>
                </c:pt>
                <c:pt idx="9">
                  <c:v>2.9620904408799168E-2</c:v>
                </c:pt>
                <c:pt idx="10">
                  <c:v>0.15379034603799074</c:v>
                </c:pt>
                <c:pt idx="11">
                  <c:v>0.12748557349196649</c:v>
                </c:pt>
                <c:pt idx="12">
                  <c:v>0.14766875947440453</c:v>
                </c:pt>
                <c:pt idx="13">
                  <c:v>0.20938745037541309</c:v>
                </c:pt>
                <c:pt idx="14">
                  <c:v>0.15631536832400508</c:v>
                </c:pt>
                <c:pt idx="15">
                  <c:v>3.6865183657325773E-2</c:v>
                </c:pt>
                <c:pt idx="16">
                  <c:v>0.15070693132363869</c:v>
                </c:pt>
                <c:pt idx="17">
                  <c:v>0.16347815751784303</c:v>
                </c:pt>
                <c:pt idx="18">
                  <c:v>0.13913453958826008</c:v>
                </c:pt>
                <c:pt idx="19">
                  <c:v>0.17694292277247101</c:v>
                </c:pt>
                <c:pt idx="20">
                  <c:v>0.15882174327582335</c:v>
                </c:pt>
                <c:pt idx="21">
                  <c:v>0.1746489075927371</c:v>
                </c:pt>
                <c:pt idx="22">
                  <c:v>0.13155129083847383</c:v>
                </c:pt>
                <c:pt idx="23">
                  <c:v>0.17874780533123416</c:v>
                </c:pt>
              </c:numCache>
            </c:numRef>
          </c:val>
        </c:ser>
        <c:dLbls>
          <c:showLegendKey val="0"/>
          <c:showVal val="0"/>
          <c:showCatName val="0"/>
          <c:showSerName val="0"/>
          <c:showPercent val="0"/>
          <c:showBubbleSize val="0"/>
        </c:dLbls>
        <c:gapWidth val="150"/>
        <c:axId val="83897344"/>
        <c:axId val="83899136"/>
      </c:barChart>
      <c:catAx>
        <c:axId val="83897344"/>
        <c:scaling>
          <c:orientation val="minMax"/>
        </c:scaling>
        <c:delete val="0"/>
        <c:axPos val="b"/>
        <c:majorTickMark val="out"/>
        <c:minorTickMark val="none"/>
        <c:tickLblPos val="nextTo"/>
        <c:crossAx val="83899136"/>
        <c:crosses val="autoZero"/>
        <c:auto val="1"/>
        <c:lblAlgn val="ctr"/>
        <c:lblOffset val="100"/>
        <c:noMultiLvlLbl val="0"/>
      </c:catAx>
      <c:valAx>
        <c:axId val="83899136"/>
        <c:scaling>
          <c:orientation val="minMax"/>
        </c:scaling>
        <c:delete val="0"/>
        <c:axPos val="l"/>
        <c:majorGridlines/>
        <c:numFmt formatCode="General" sourceLinked="1"/>
        <c:majorTickMark val="out"/>
        <c:minorTickMark val="none"/>
        <c:tickLblPos val="nextTo"/>
        <c:crossAx val="83897344"/>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199045620274653E-2"/>
          <c:y val="3.584909789047562E-2"/>
          <c:w val="0.7929963655049177"/>
          <c:h val="0.63843200183391602"/>
        </c:manualLayout>
      </c:layout>
      <c:barChart>
        <c:barDir val="col"/>
        <c:grouping val="stacked"/>
        <c:varyColors val="0"/>
        <c:ser>
          <c:idx val="0"/>
          <c:order val="0"/>
          <c:tx>
            <c:strRef>
              <c:f>Пакеты!$CD$82</c:f>
              <c:strCache>
                <c:ptCount val="1"/>
                <c:pt idx="0">
                  <c:v>Benefits in cash</c:v>
                </c:pt>
              </c:strCache>
            </c:strRef>
          </c:tx>
          <c:invertIfNegative val="0"/>
          <c:cat>
            <c:strRef>
              <c:f>Пакеты!$A$83:$A$106</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Пакеты!$CD$83:$CD$106</c:f>
              <c:numCache>
                <c:formatCode>General</c:formatCode>
                <c:ptCount val="24"/>
                <c:pt idx="0">
                  <c:v>146.66666666666666</c:v>
                </c:pt>
                <c:pt idx="1">
                  <c:v>279.57666666666665</c:v>
                </c:pt>
                <c:pt idx="2">
                  <c:v>2551</c:v>
                </c:pt>
                <c:pt idx="3">
                  <c:v>0</c:v>
                </c:pt>
                <c:pt idx="4">
                  <c:v>374</c:v>
                </c:pt>
                <c:pt idx="5">
                  <c:v>0</c:v>
                </c:pt>
                <c:pt idx="6">
                  <c:v>0</c:v>
                </c:pt>
                <c:pt idx="7">
                  <c:v>416.66666666666669</c:v>
                </c:pt>
                <c:pt idx="8">
                  <c:v>108.33333333333334</c:v>
                </c:pt>
                <c:pt idx="9">
                  <c:v>0</c:v>
                </c:pt>
                <c:pt idx="10">
                  <c:v>0</c:v>
                </c:pt>
                <c:pt idx="11">
                  <c:v>0</c:v>
                </c:pt>
                <c:pt idx="12">
                  <c:v>379</c:v>
                </c:pt>
                <c:pt idx="13">
                  <c:v>0</c:v>
                </c:pt>
                <c:pt idx="14">
                  <c:v>0</c:v>
                </c:pt>
                <c:pt idx="15">
                  <c:v>170.25</c:v>
                </c:pt>
                <c:pt idx="16">
                  <c:v>333.33333333333331</c:v>
                </c:pt>
                <c:pt idx="17">
                  <c:v>0</c:v>
                </c:pt>
                <c:pt idx="18">
                  <c:v>0</c:v>
                </c:pt>
                <c:pt idx="19">
                  <c:v>0</c:v>
                </c:pt>
                <c:pt idx="20">
                  <c:v>0</c:v>
                </c:pt>
                <c:pt idx="21">
                  <c:v>186.66666666666666</c:v>
                </c:pt>
                <c:pt idx="22">
                  <c:v>0</c:v>
                </c:pt>
                <c:pt idx="23">
                  <c:v>0</c:v>
                </c:pt>
              </c:numCache>
            </c:numRef>
          </c:val>
        </c:ser>
        <c:ser>
          <c:idx val="1"/>
          <c:order val="1"/>
          <c:tx>
            <c:strRef>
              <c:f>Пакеты!$CE$82</c:f>
              <c:strCache>
                <c:ptCount val="1"/>
                <c:pt idx="0">
                  <c:v>Benefits in kind</c:v>
                </c:pt>
              </c:strCache>
            </c:strRef>
          </c:tx>
          <c:invertIfNegative val="0"/>
          <c:cat>
            <c:strRef>
              <c:f>Пакеты!$A$83:$A$106</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Пакеты!$CE$83:$CE$106</c:f>
              <c:numCache>
                <c:formatCode>General</c:formatCode>
                <c:ptCount val="24"/>
                <c:pt idx="0">
                  <c:v>349.96000000000004</c:v>
                </c:pt>
                <c:pt idx="1">
                  <c:v>0</c:v>
                </c:pt>
                <c:pt idx="2">
                  <c:v>0</c:v>
                </c:pt>
                <c:pt idx="3">
                  <c:v>0</c:v>
                </c:pt>
                <c:pt idx="4">
                  <c:v>0</c:v>
                </c:pt>
                <c:pt idx="5">
                  <c:v>416</c:v>
                </c:pt>
                <c:pt idx="6">
                  <c:v>0</c:v>
                </c:pt>
                <c:pt idx="7">
                  <c:v>241.27999999999997</c:v>
                </c:pt>
                <c:pt idx="8">
                  <c:v>20.256666666666668</c:v>
                </c:pt>
                <c:pt idx="9">
                  <c:v>0</c:v>
                </c:pt>
                <c:pt idx="10">
                  <c:v>0</c:v>
                </c:pt>
                <c:pt idx="11">
                  <c:v>0</c:v>
                </c:pt>
                <c:pt idx="12">
                  <c:v>0</c:v>
                </c:pt>
                <c:pt idx="13">
                  <c:v>0</c:v>
                </c:pt>
                <c:pt idx="14">
                  <c:v>364</c:v>
                </c:pt>
                <c:pt idx="15">
                  <c:v>277.28999999999996</c:v>
                </c:pt>
                <c:pt idx="16">
                  <c:v>0</c:v>
                </c:pt>
                <c:pt idx="17">
                  <c:v>247</c:v>
                </c:pt>
                <c:pt idx="18">
                  <c:v>0</c:v>
                </c:pt>
                <c:pt idx="19">
                  <c:v>0</c:v>
                </c:pt>
                <c:pt idx="20">
                  <c:v>0</c:v>
                </c:pt>
                <c:pt idx="21">
                  <c:v>0</c:v>
                </c:pt>
                <c:pt idx="22">
                  <c:v>0</c:v>
                </c:pt>
                <c:pt idx="23">
                  <c:v>296.40000000000003</c:v>
                </c:pt>
              </c:numCache>
            </c:numRef>
          </c:val>
        </c:ser>
        <c:dLbls>
          <c:showLegendKey val="0"/>
          <c:showVal val="0"/>
          <c:showCatName val="0"/>
          <c:showSerName val="0"/>
          <c:showPercent val="0"/>
          <c:showBubbleSize val="0"/>
        </c:dLbls>
        <c:gapWidth val="150"/>
        <c:overlap val="100"/>
        <c:axId val="83938688"/>
        <c:axId val="83940480"/>
      </c:barChart>
      <c:catAx>
        <c:axId val="83938688"/>
        <c:scaling>
          <c:orientation val="minMax"/>
        </c:scaling>
        <c:delete val="0"/>
        <c:axPos val="b"/>
        <c:majorTickMark val="out"/>
        <c:minorTickMark val="none"/>
        <c:tickLblPos val="nextTo"/>
        <c:crossAx val="83940480"/>
        <c:crosses val="autoZero"/>
        <c:auto val="1"/>
        <c:lblAlgn val="ctr"/>
        <c:lblOffset val="100"/>
        <c:noMultiLvlLbl val="0"/>
      </c:catAx>
      <c:valAx>
        <c:axId val="83940480"/>
        <c:scaling>
          <c:orientation val="minMax"/>
        </c:scaling>
        <c:delete val="0"/>
        <c:axPos val="l"/>
        <c:majorGridlines/>
        <c:numFmt formatCode="General" sourceLinked="1"/>
        <c:majorTickMark val="out"/>
        <c:minorTickMark val="none"/>
        <c:tickLblPos val="nextTo"/>
        <c:crossAx val="83938688"/>
        <c:crosses val="autoZero"/>
        <c:crossBetween val="between"/>
      </c:valAx>
    </c:plotArea>
    <c:legend>
      <c:legendPos val="r"/>
      <c:layout>
        <c:manualLayout>
          <c:xMode val="edge"/>
          <c:yMode val="edge"/>
          <c:x val="0.87492741113673955"/>
          <c:y val="0.25936698638629979"/>
          <c:w val="0.11627358885459999"/>
          <c:h val="0.49185251564299076"/>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Пакеты!$A$2:$A$25</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Пакеты!$O$2:$O$25</c:f>
              <c:numCache>
                <c:formatCode>General</c:formatCode>
                <c:ptCount val="24"/>
                <c:pt idx="0">
                  <c:v>9</c:v>
                </c:pt>
                <c:pt idx="1">
                  <c:v>16.600000000000001</c:v>
                </c:pt>
                <c:pt idx="2">
                  <c:v>13.7</c:v>
                </c:pt>
                <c:pt idx="3">
                  <c:v>11.6</c:v>
                </c:pt>
                <c:pt idx="4">
                  <c:v>12.1</c:v>
                </c:pt>
                <c:pt idx="5">
                  <c:v>14.4</c:v>
                </c:pt>
                <c:pt idx="6">
                  <c:v>13.9</c:v>
                </c:pt>
                <c:pt idx="7">
                  <c:v>12.6</c:v>
                </c:pt>
                <c:pt idx="8">
                  <c:v>15.3</c:v>
                </c:pt>
                <c:pt idx="9">
                  <c:v>17.100000000000001</c:v>
                </c:pt>
                <c:pt idx="10">
                  <c:v>12.7</c:v>
                </c:pt>
                <c:pt idx="11">
                  <c:v>12.6</c:v>
                </c:pt>
                <c:pt idx="12">
                  <c:v>9.8000000000000007</c:v>
                </c:pt>
                <c:pt idx="13">
                  <c:v>12.7</c:v>
                </c:pt>
                <c:pt idx="14">
                  <c:v>11.9</c:v>
                </c:pt>
                <c:pt idx="15">
                  <c:v>14.4</c:v>
                </c:pt>
                <c:pt idx="16">
                  <c:v>12.5</c:v>
                </c:pt>
                <c:pt idx="17">
                  <c:v>14.2</c:v>
                </c:pt>
                <c:pt idx="18">
                  <c:v>11.5</c:v>
                </c:pt>
                <c:pt idx="19">
                  <c:v>12.5</c:v>
                </c:pt>
                <c:pt idx="20">
                  <c:v>13.7</c:v>
                </c:pt>
                <c:pt idx="21">
                  <c:v>10.7</c:v>
                </c:pt>
                <c:pt idx="22">
                  <c:v>15.4</c:v>
                </c:pt>
                <c:pt idx="23">
                  <c:v>13.6</c:v>
                </c:pt>
              </c:numCache>
            </c:numRef>
          </c:val>
        </c:ser>
        <c:dLbls>
          <c:showLegendKey val="0"/>
          <c:showVal val="0"/>
          <c:showCatName val="0"/>
          <c:showSerName val="0"/>
          <c:showPercent val="0"/>
          <c:showBubbleSize val="0"/>
        </c:dLbls>
        <c:gapWidth val="150"/>
        <c:axId val="81267712"/>
        <c:axId val="81273600"/>
      </c:barChart>
      <c:catAx>
        <c:axId val="81267712"/>
        <c:scaling>
          <c:orientation val="minMax"/>
        </c:scaling>
        <c:delete val="0"/>
        <c:axPos val="b"/>
        <c:majorTickMark val="out"/>
        <c:minorTickMark val="none"/>
        <c:tickLblPos val="nextTo"/>
        <c:crossAx val="81273600"/>
        <c:crosses val="autoZero"/>
        <c:auto val="1"/>
        <c:lblAlgn val="ctr"/>
        <c:lblOffset val="100"/>
        <c:noMultiLvlLbl val="0"/>
      </c:catAx>
      <c:valAx>
        <c:axId val="81273600"/>
        <c:scaling>
          <c:orientation val="minMax"/>
        </c:scaling>
        <c:delete val="0"/>
        <c:axPos val="l"/>
        <c:majorGridlines/>
        <c:numFmt formatCode="General" sourceLinked="1"/>
        <c:majorTickMark val="out"/>
        <c:minorTickMark val="none"/>
        <c:tickLblPos val="nextTo"/>
        <c:crossAx val="81267712"/>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Пакеты!$A$83:$A$106</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Пакеты!$AR$83:$AR$106</c:f>
              <c:numCache>
                <c:formatCode>General</c:formatCode>
                <c:ptCount val="24"/>
                <c:pt idx="0">
                  <c:v>5.8193891102257644E-2</c:v>
                </c:pt>
                <c:pt idx="1">
                  <c:v>1.8259856747871901E-2</c:v>
                </c:pt>
                <c:pt idx="2">
                  <c:v>0.17754732739420936</c:v>
                </c:pt>
                <c:pt idx="3">
                  <c:v>0</c:v>
                </c:pt>
                <c:pt idx="4">
                  <c:v>3.9606057397013658E-2</c:v>
                </c:pt>
                <c:pt idx="5">
                  <c:v>4.2105263157894736E-2</c:v>
                </c:pt>
                <c:pt idx="6">
                  <c:v>0</c:v>
                </c:pt>
                <c:pt idx="7">
                  <c:v>7.5005319957440336E-2</c:v>
                </c:pt>
                <c:pt idx="8">
                  <c:v>1.2833333333333334E-2</c:v>
                </c:pt>
                <c:pt idx="9">
                  <c:v>0</c:v>
                </c:pt>
                <c:pt idx="10">
                  <c:v>0</c:v>
                </c:pt>
                <c:pt idx="11">
                  <c:v>0</c:v>
                </c:pt>
                <c:pt idx="12">
                  <c:v>4.9613823798926558E-2</c:v>
                </c:pt>
                <c:pt idx="13">
                  <c:v>0</c:v>
                </c:pt>
                <c:pt idx="14">
                  <c:v>2.6207790337677297E-2</c:v>
                </c:pt>
                <c:pt idx="15">
                  <c:v>4.0611615245009072E-2</c:v>
                </c:pt>
                <c:pt idx="16">
                  <c:v>3.7385972783011812E-2</c:v>
                </c:pt>
                <c:pt idx="17">
                  <c:v>2.3834796873492232E-2</c:v>
                </c:pt>
                <c:pt idx="18">
                  <c:v>0</c:v>
                </c:pt>
                <c:pt idx="19">
                  <c:v>0</c:v>
                </c:pt>
                <c:pt idx="20">
                  <c:v>0</c:v>
                </c:pt>
                <c:pt idx="21">
                  <c:v>2.2132637736147338E-2</c:v>
                </c:pt>
                <c:pt idx="22">
                  <c:v>0</c:v>
                </c:pt>
                <c:pt idx="23">
                  <c:v>2.4813729593972378E-2</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Пакеты!$A$83:$A$106</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Пакеты!$AS$83:$AS$106</c:f>
              <c:numCache>
                <c:formatCode>General</c:formatCode>
                <c:ptCount val="24"/>
                <c:pt idx="0">
                  <c:v>5.8193891102257644E-2</c:v>
                </c:pt>
                <c:pt idx="1">
                  <c:v>1.8259856747871901E-2</c:v>
                </c:pt>
                <c:pt idx="2">
                  <c:v>0.17754732739420936</c:v>
                </c:pt>
                <c:pt idx="3">
                  <c:v>0</c:v>
                </c:pt>
                <c:pt idx="4">
                  <c:v>3.9606057397013658E-2</c:v>
                </c:pt>
                <c:pt idx="5">
                  <c:v>4.2105263157894736E-2</c:v>
                </c:pt>
                <c:pt idx="6">
                  <c:v>0</c:v>
                </c:pt>
                <c:pt idx="7">
                  <c:v>7.5005319957440336E-2</c:v>
                </c:pt>
                <c:pt idx="8">
                  <c:v>1.2833333333333334E-2</c:v>
                </c:pt>
                <c:pt idx="9">
                  <c:v>0</c:v>
                </c:pt>
                <c:pt idx="10">
                  <c:v>0</c:v>
                </c:pt>
                <c:pt idx="11">
                  <c:v>0</c:v>
                </c:pt>
                <c:pt idx="12">
                  <c:v>4.9613823798926558E-2</c:v>
                </c:pt>
                <c:pt idx="13">
                  <c:v>0</c:v>
                </c:pt>
                <c:pt idx="14">
                  <c:v>2.6207790337677297E-2</c:v>
                </c:pt>
                <c:pt idx="15">
                  <c:v>4.0611615245009072E-2</c:v>
                </c:pt>
                <c:pt idx="16">
                  <c:v>3.7385972783011812E-2</c:v>
                </c:pt>
                <c:pt idx="17">
                  <c:v>2.3834796873492232E-2</c:v>
                </c:pt>
                <c:pt idx="18">
                  <c:v>0</c:v>
                </c:pt>
                <c:pt idx="19">
                  <c:v>0</c:v>
                </c:pt>
                <c:pt idx="20">
                  <c:v>0</c:v>
                </c:pt>
                <c:pt idx="21">
                  <c:v>2.2132637736147338E-2</c:v>
                </c:pt>
                <c:pt idx="22">
                  <c:v>0</c:v>
                </c:pt>
                <c:pt idx="23">
                  <c:v>2.4813729593972378E-2</c:v>
                </c:pt>
              </c:numCache>
            </c:numRef>
          </c:val>
        </c:ser>
        <c:dLbls>
          <c:showLegendKey val="0"/>
          <c:showVal val="0"/>
          <c:showCatName val="0"/>
          <c:showSerName val="0"/>
          <c:showPercent val="0"/>
          <c:showBubbleSize val="0"/>
        </c:dLbls>
        <c:gapWidth val="150"/>
        <c:axId val="85680128"/>
        <c:axId val="85681664"/>
      </c:barChart>
      <c:catAx>
        <c:axId val="85680128"/>
        <c:scaling>
          <c:orientation val="minMax"/>
        </c:scaling>
        <c:delete val="0"/>
        <c:axPos val="b"/>
        <c:majorTickMark val="out"/>
        <c:minorTickMark val="none"/>
        <c:tickLblPos val="nextTo"/>
        <c:crossAx val="85681664"/>
        <c:crosses val="autoZero"/>
        <c:auto val="1"/>
        <c:lblAlgn val="ctr"/>
        <c:lblOffset val="100"/>
        <c:noMultiLvlLbl val="0"/>
      </c:catAx>
      <c:valAx>
        <c:axId val="85681664"/>
        <c:scaling>
          <c:orientation val="minMax"/>
        </c:scaling>
        <c:delete val="0"/>
        <c:axPos val="l"/>
        <c:majorGridlines/>
        <c:numFmt formatCode="General" sourceLinked="1"/>
        <c:majorTickMark val="out"/>
        <c:minorTickMark val="none"/>
        <c:tickLblPos val="nextTo"/>
        <c:crossAx val="85680128"/>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Пакеты!$A$83:$A$106</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Пакеты!$AT$83:$AT$106</c:f>
              <c:numCache>
                <c:formatCode>General</c:formatCode>
                <c:ptCount val="24"/>
                <c:pt idx="0">
                  <c:v>1.4608428271252319E-2</c:v>
                </c:pt>
                <c:pt idx="1">
                  <c:v>3.6180990798269828E-3</c:v>
                </c:pt>
                <c:pt idx="2">
                  <c:v>4.1607338288374249E-2</c:v>
                </c:pt>
                <c:pt idx="3">
                  <c:v>0</c:v>
                </c:pt>
                <c:pt idx="4">
                  <c:v>1.4955513345996201E-2</c:v>
                </c:pt>
                <c:pt idx="5">
                  <c:v>1.3554550549350295E-2</c:v>
                </c:pt>
                <c:pt idx="6">
                  <c:v>0</c:v>
                </c:pt>
                <c:pt idx="7">
                  <c:v>3.2750447575955167E-2</c:v>
                </c:pt>
                <c:pt idx="8">
                  <c:v>3.9319469543387794E-3</c:v>
                </c:pt>
                <c:pt idx="9">
                  <c:v>0</c:v>
                </c:pt>
                <c:pt idx="10">
                  <c:v>0</c:v>
                </c:pt>
                <c:pt idx="11">
                  <c:v>0</c:v>
                </c:pt>
                <c:pt idx="12">
                  <c:v>1.7445178870620293E-2</c:v>
                </c:pt>
                <c:pt idx="13">
                  <c:v>0</c:v>
                </c:pt>
                <c:pt idx="14">
                  <c:v>7.9148673389955078E-3</c:v>
                </c:pt>
                <c:pt idx="15">
                  <c:v>1.2407265710768819E-2</c:v>
                </c:pt>
                <c:pt idx="16">
                  <c:v>1.1793982710021347E-2</c:v>
                </c:pt>
                <c:pt idx="17">
                  <c:v>8.807117006293344E-3</c:v>
                </c:pt>
                <c:pt idx="18">
                  <c:v>0</c:v>
                </c:pt>
                <c:pt idx="19">
                  <c:v>0</c:v>
                </c:pt>
                <c:pt idx="20">
                  <c:v>0</c:v>
                </c:pt>
                <c:pt idx="21">
                  <c:v>8.0487871483865773E-3</c:v>
                </c:pt>
                <c:pt idx="22">
                  <c:v>0</c:v>
                </c:pt>
                <c:pt idx="23">
                  <c:v>9.0086530483227331E-3</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Пакеты!$A$83:$A$106</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Пакеты!$AU$83:$AU$106</c:f>
              <c:numCache>
                <c:formatCode>General</c:formatCode>
                <c:ptCount val="24"/>
                <c:pt idx="0">
                  <c:v>1.4608428271252319E-2</c:v>
                </c:pt>
                <c:pt idx="1">
                  <c:v>3.6180990798269828E-3</c:v>
                </c:pt>
                <c:pt idx="2">
                  <c:v>4.1607338288374249E-2</c:v>
                </c:pt>
                <c:pt idx="3">
                  <c:v>0</c:v>
                </c:pt>
                <c:pt idx="4">
                  <c:v>1.4955513345996201E-2</c:v>
                </c:pt>
                <c:pt idx="5">
                  <c:v>1.3554550549350295E-2</c:v>
                </c:pt>
                <c:pt idx="6">
                  <c:v>0</c:v>
                </c:pt>
                <c:pt idx="7">
                  <c:v>3.2750447575955167E-2</c:v>
                </c:pt>
                <c:pt idx="8">
                  <c:v>3.9319469543387794E-3</c:v>
                </c:pt>
                <c:pt idx="9">
                  <c:v>0</c:v>
                </c:pt>
                <c:pt idx="10">
                  <c:v>0</c:v>
                </c:pt>
                <c:pt idx="11">
                  <c:v>0</c:v>
                </c:pt>
                <c:pt idx="12">
                  <c:v>1.7445178870620293E-2</c:v>
                </c:pt>
                <c:pt idx="13">
                  <c:v>0</c:v>
                </c:pt>
                <c:pt idx="14">
                  <c:v>7.9148673389955078E-3</c:v>
                </c:pt>
                <c:pt idx="15">
                  <c:v>1.2407265710768819E-2</c:v>
                </c:pt>
                <c:pt idx="16">
                  <c:v>1.1793982710021347E-2</c:v>
                </c:pt>
                <c:pt idx="17">
                  <c:v>8.807117006293344E-3</c:v>
                </c:pt>
                <c:pt idx="18">
                  <c:v>0</c:v>
                </c:pt>
                <c:pt idx="19">
                  <c:v>0</c:v>
                </c:pt>
                <c:pt idx="20">
                  <c:v>0</c:v>
                </c:pt>
                <c:pt idx="21">
                  <c:v>8.0487871483865773E-3</c:v>
                </c:pt>
                <c:pt idx="22">
                  <c:v>0</c:v>
                </c:pt>
                <c:pt idx="23">
                  <c:v>9.0086530483227331E-3</c:v>
                </c:pt>
              </c:numCache>
            </c:numRef>
          </c:val>
        </c:ser>
        <c:dLbls>
          <c:showLegendKey val="0"/>
          <c:showVal val="0"/>
          <c:showCatName val="0"/>
          <c:showSerName val="0"/>
          <c:showPercent val="0"/>
          <c:showBubbleSize val="0"/>
        </c:dLbls>
        <c:gapWidth val="150"/>
        <c:axId val="86822272"/>
        <c:axId val="86824064"/>
      </c:barChart>
      <c:catAx>
        <c:axId val="86822272"/>
        <c:scaling>
          <c:orientation val="minMax"/>
        </c:scaling>
        <c:delete val="0"/>
        <c:axPos val="b"/>
        <c:majorTickMark val="out"/>
        <c:minorTickMark val="none"/>
        <c:tickLblPos val="nextTo"/>
        <c:crossAx val="86824064"/>
        <c:crosses val="autoZero"/>
        <c:auto val="1"/>
        <c:lblAlgn val="ctr"/>
        <c:lblOffset val="100"/>
        <c:noMultiLvlLbl val="0"/>
      </c:catAx>
      <c:valAx>
        <c:axId val="86824064"/>
        <c:scaling>
          <c:orientation val="minMax"/>
        </c:scaling>
        <c:delete val="0"/>
        <c:axPos val="l"/>
        <c:majorGridlines/>
        <c:numFmt formatCode="General" sourceLinked="1"/>
        <c:majorTickMark val="out"/>
        <c:minorTickMark val="none"/>
        <c:tickLblPos val="nextTo"/>
        <c:crossAx val="86822272"/>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0199045620274653E-2"/>
          <c:y val="3.584909789047562E-2"/>
          <c:w val="0.7929963655049177"/>
          <c:h val="0.63843200183391602"/>
        </c:manualLayout>
      </c:layout>
      <c:barChart>
        <c:barDir val="col"/>
        <c:grouping val="stacked"/>
        <c:varyColors val="0"/>
        <c:ser>
          <c:idx val="0"/>
          <c:order val="0"/>
          <c:tx>
            <c:strRef>
              <c:f>Пакеты!$CD$82</c:f>
              <c:strCache>
                <c:ptCount val="1"/>
                <c:pt idx="0">
                  <c:v>Benefits in cash</c:v>
                </c:pt>
              </c:strCache>
            </c:strRef>
          </c:tx>
          <c:invertIfNegative val="0"/>
          <c:cat>
            <c:strRef>
              <c:f>Пакеты!$A$83:$A$106</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Пакеты!$CD$83:$CD$106</c:f>
              <c:numCache>
                <c:formatCode>General</c:formatCode>
                <c:ptCount val="24"/>
                <c:pt idx="0">
                  <c:v>146.66666666666666</c:v>
                </c:pt>
                <c:pt idx="1">
                  <c:v>279.57666666666665</c:v>
                </c:pt>
                <c:pt idx="2">
                  <c:v>2551</c:v>
                </c:pt>
                <c:pt idx="3">
                  <c:v>0</c:v>
                </c:pt>
                <c:pt idx="4">
                  <c:v>374</c:v>
                </c:pt>
                <c:pt idx="5">
                  <c:v>0</c:v>
                </c:pt>
                <c:pt idx="6">
                  <c:v>0</c:v>
                </c:pt>
                <c:pt idx="7">
                  <c:v>416.66666666666669</c:v>
                </c:pt>
                <c:pt idx="8">
                  <c:v>108.33333333333334</c:v>
                </c:pt>
                <c:pt idx="9">
                  <c:v>0</c:v>
                </c:pt>
                <c:pt idx="10">
                  <c:v>0</c:v>
                </c:pt>
                <c:pt idx="11">
                  <c:v>0</c:v>
                </c:pt>
                <c:pt idx="12">
                  <c:v>379</c:v>
                </c:pt>
                <c:pt idx="13">
                  <c:v>0</c:v>
                </c:pt>
                <c:pt idx="14">
                  <c:v>0</c:v>
                </c:pt>
                <c:pt idx="15">
                  <c:v>170.25</c:v>
                </c:pt>
                <c:pt idx="16">
                  <c:v>333.33333333333331</c:v>
                </c:pt>
                <c:pt idx="17">
                  <c:v>0</c:v>
                </c:pt>
                <c:pt idx="18">
                  <c:v>0</c:v>
                </c:pt>
                <c:pt idx="19">
                  <c:v>0</c:v>
                </c:pt>
                <c:pt idx="20">
                  <c:v>0</c:v>
                </c:pt>
                <c:pt idx="21">
                  <c:v>186.66666666666666</c:v>
                </c:pt>
                <c:pt idx="22">
                  <c:v>0</c:v>
                </c:pt>
                <c:pt idx="23">
                  <c:v>0</c:v>
                </c:pt>
              </c:numCache>
            </c:numRef>
          </c:val>
        </c:ser>
        <c:ser>
          <c:idx val="1"/>
          <c:order val="1"/>
          <c:tx>
            <c:strRef>
              <c:f>Пакеты!$CE$82</c:f>
              <c:strCache>
                <c:ptCount val="1"/>
                <c:pt idx="0">
                  <c:v>Benefits in kind</c:v>
                </c:pt>
              </c:strCache>
            </c:strRef>
          </c:tx>
          <c:invertIfNegative val="0"/>
          <c:cat>
            <c:strRef>
              <c:f>Пакеты!$A$83:$A$106</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Пакеты!$CE$83:$CE$106</c:f>
              <c:numCache>
                <c:formatCode>General</c:formatCode>
                <c:ptCount val="24"/>
                <c:pt idx="0">
                  <c:v>349.96000000000004</c:v>
                </c:pt>
                <c:pt idx="1">
                  <c:v>0</c:v>
                </c:pt>
                <c:pt idx="2">
                  <c:v>0</c:v>
                </c:pt>
                <c:pt idx="3">
                  <c:v>0</c:v>
                </c:pt>
                <c:pt idx="4">
                  <c:v>0</c:v>
                </c:pt>
                <c:pt idx="5">
                  <c:v>416</c:v>
                </c:pt>
                <c:pt idx="6">
                  <c:v>0</c:v>
                </c:pt>
                <c:pt idx="7">
                  <c:v>241.27999999999997</c:v>
                </c:pt>
                <c:pt idx="8">
                  <c:v>20.256666666666668</c:v>
                </c:pt>
                <c:pt idx="9">
                  <c:v>0</c:v>
                </c:pt>
                <c:pt idx="10">
                  <c:v>0</c:v>
                </c:pt>
                <c:pt idx="11">
                  <c:v>0</c:v>
                </c:pt>
                <c:pt idx="12">
                  <c:v>0</c:v>
                </c:pt>
                <c:pt idx="13">
                  <c:v>0</c:v>
                </c:pt>
                <c:pt idx="14">
                  <c:v>364</c:v>
                </c:pt>
                <c:pt idx="15">
                  <c:v>277.28999999999996</c:v>
                </c:pt>
                <c:pt idx="16">
                  <c:v>0</c:v>
                </c:pt>
                <c:pt idx="17">
                  <c:v>247</c:v>
                </c:pt>
                <c:pt idx="18">
                  <c:v>0</c:v>
                </c:pt>
                <c:pt idx="19">
                  <c:v>0</c:v>
                </c:pt>
                <c:pt idx="20">
                  <c:v>0</c:v>
                </c:pt>
                <c:pt idx="21">
                  <c:v>0</c:v>
                </c:pt>
                <c:pt idx="22">
                  <c:v>0</c:v>
                </c:pt>
                <c:pt idx="23">
                  <c:v>296.40000000000003</c:v>
                </c:pt>
              </c:numCache>
            </c:numRef>
          </c:val>
        </c:ser>
        <c:dLbls>
          <c:showLegendKey val="0"/>
          <c:showVal val="0"/>
          <c:showCatName val="0"/>
          <c:showSerName val="0"/>
          <c:showPercent val="0"/>
          <c:showBubbleSize val="0"/>
        </c:dLbls>
        <c:gapWidth val="150"/>
        <c:overlap val="100"/>
        <c:axId val="87277568"/>
        <c:axId val="87279104"/>
      </c:barChart>
      <c:catAx>
        <c:axId val="87277568"/>
        <c:scaling>
          <c:orientation val="minMax"/>
        </c:scaling>
        <c:delete val="0"/>
        <c:axPos val="b"/>
        <c:majorTickMark val="out"/>
        <c:minorTickMark val="none"/>
        <c:tickLblPos val="nextTo"/>
        <c:crossAx val="87279104"/>
        <c:crosses val="autoZero"/>
        <c:auto val="1"/>
        <c:lblAlgn val="ctr"/>
        <c:lblOffset val="100"/>
        <c:noMultiLvlLbl val="0"/>
      </c:catAx>
      <c:valAx>
        <c:axId val="87279104"/>
        <c:scaling>
          <c:orientation val="minMax"/>
        </c:scaling>
        <c:delete val="0"/>
        <c:axPos val="l"/>
        <c:majorGridlines/>
        <c:numFmt formatCode="General" sourceLinked="1"/>
        <c:majorTickMark val="out"/>
        <c:minorTickMark val="none"/>
        <c:tickLblPos val="nextTo"/>
        <c:crossAx val="87277568"/>
        <c:crosses val="autoZero"/>
        <c:crossBetween val="between"/>
      </c:valAx>
    </c:plotArea>
    <c:legend>
      <c:legendPos val="r"/>
      <c:layout>
        <c:manualLayout>
          <c:xMode val="edge"/>
          <c:yMode val="edge"/>
          <c:x val="0.87492741113673955"/>
          <c:y val="0.25936698638629979"/>
          <c:w val="0.11627358885459999"/>
          <c:h val="0.49185251564299076"/>
        </c:manualLayout>
      </c:layout>
      <c:overlay val="0"/>
    </c:legend>
    <c:plotVisOnly val="1"/>
    <c:dispBlanksAs val="gap"/>
    <c:showDLblsOverMax val="0"/>
  </c:chart>
  <c:txPr>
    <a:bodyPr/>
    <a:lstStyle/>
    <a:p>
      <a:pPr>
        <a:defRPr sz="1400"/>
      </a:pPr>
      <a:endParaRPr lang="ru-RU"/>
    </a:p>
  </c:tx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Пакеты!$A$164:$A$187</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Пакеты!$AR$164:$AR$187</c:f>
              <c:numCache>
                <c:formatCode>General</c:formatCode>
                <c:ptCount val="24"/>
                <c:pt idx="0">
                  <c:v>0.47835715959690644</c:v>
                </c:pt>
                <c:pt idx="1">
                  <c:v>5.5468181917140189E-2</c:v>
                </c:pt>
                <c:pt idx="2">
                  <c:v>0.5607948218262806</c:v>
                </c:pt>
                <c:pt idx="3">
                  <c:v>0.38609267257710089</c:v>
                </c:pt>
                <c:pt idx="4">
                  <c:v>0.36365067598573902</c:v>
                </c:pt>
                <c:pt idx="5">
                  <c:v>9.2268556005398114E-2</c:v>
                </c:pt>
                <c:pt idx="6">
                  <c:v>4.9833748061596156E-2</c:v>
                </c:pt>
                <c:pt idx="7">
                  <c:v>5.2900136798905602E-2</c:v>
                </c:pt>
                <c:pt idx="8">
                  <c:v>6.8892215568862283E-2</c:v>
                </c:pt>
                <c:pt idx="9">
                  <c:v>5.3617916511213365E-2</c:v>
                </c:pt>
                <c:pt idx="10">
                  <c:v>0.35522266607486319</c:v>
                </c:pt>
                <c:pt idx="11">
                  <c:v>0.38339856565194175</c:v>
                </c:pt>
                <c:pt idx="12">
                  <c:v>0.39705895186979095</c:v>
                </c:pt>
                <c:pt idx="13">
                  <c:v>0.33333333333333331</c:v>
                </c:pt>
                <c:pt idx="14">
                  <c:v>0.44693858449132406</c:v>
                </c:pt>
                <c:pt idx="15">
                  <c:v>7.2028735632183913E-2</c:v>
                </c:pt>
                <c:pt idx="16">
                  <c:v>3.7385972783011812E-2</c:v>
                </c:pt>
                <c:pt idx="17">
                  <c:v>0.39932162501206214</c:v>
                </c:pt>
                <c:pt idx="18">
                  <c:v>0.40712528255955482</c:v>
                </c:pt>
                <c:pt idx="19">
                  <c:v>0.39822797159135254</c:v>
                </c:pt>
                <c:pt idx="20">
                  <c:v>5.0586131180053825E-2</c:v>
                </c:pt>
                <c:pt idx="21">
                  <c:v>0.42093470871867839</c:v>
                </c:pt>
                <c:pt idx="22">
                  <c:v>0</c:v>
                </c:pt>
                <c:pt idx="23">
                  <c:v>0.11148095437421517</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Пакеты!$A$164:$A$187</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Пакеты!$AS$164:$AS$187</c:f>
              <c:numCache>
                <c:formatCode>General</c:formatCode>
                <c:ptCount val="24"/>
                <c:pt idx="0">
                  <c:v>0.47835715959690644</c:v>
                </c:pt>
                <c:pt idx="1">
                  <c:v>5.5468181917140189E-2</c:v>
                </c:pt>
                <c:pt idx="2">
                  <c:v>0.5607948218262806</c:v>
                </c:pt>
                <c:pt idx="3">
                  <c:v>0.38609267257710089</c:v>
                </c:pt>
                <c:pt idx="4">
                  <c:v>0.36365067598573902</c:v>
                </c:pt>
                <c:pt idx="5">
                  <c:v>9.2268556005398114E-2</c:v>
                </c:pt>
                <c:pt idx="6">
                  <c:v>4.9833748061596156E-2</c:v>
                </c:pt>
                <c:pt idx="7">
                  <c:v>5.2900136798905602E-2</c:v>
                </c:pt>
                <c:pt idx="8">
                  <c:v>6.8892215568862283E-2</c:v>
                </c:pt>
                <c:pt idx="9">
                  <c:v>5.3617916511213365E-2</c:v>
                </c:pt>
                <c:pt idx="10">
                  <c:v>0.35522266607486319</c:v>
                </c:pt>
                <c:pt idx="11">
                  <c:v>0.38339856565194175</c:v>
                </c:pt>
                <c:pt idx="12">
                  <c:v>0.39705895186979095</c:v>
                </c:pt>
                <c:pt idx="13">
                  <c:v>0.33333333333333331</c:v>
                </c:pt>
                <c:pt idx="14">
                  <c:v>0.44693858449132406</c:v>
                </c:pt>
                <c:pt idx="15">
                  <c:v>7.2028735632183913E-2</c:v>
                </c:pt>
                <c:pt idx="16">
                  <c:v>3.7385972783011812E-2</c:v>
                </c:pt>
                <c:pt idx="17">
                  <c:v>0.39932162501206214</c:v>
                </c:pt>
                <c:pt idx="18">
                  <c:v>0.40712528255955482</c:v>
                </c:pt>
                <c:pt idx="19">
                  <c:v>0.39822797159135254</c:v>
                </c:pt>
                <c:pt idx="20">
                  <c:v>5.0586131180053825E-2</c:v>
                </c:pt>
                <c:pt idx="21">
                  <c:v>0.42093470871867839</c:v>
                </c:pt>
                <c:pt idx="22">
                  <c:v>0</c:v>
                </c:pt>
                <c:pt idx="23">
                  <c:v>0.11148095437421517</c:v>
                </c:pt>
              </c:numCache>
            </c:numRef>
          </c:val>
        </c:ser>
        <c:dLbls>
          <c:showLegendKey val="0"/>
          <c:showVal val="0"/>
          <c:showCatName val="0"/>
          <c:showSerName val="0"/>
          <c:showPercent val="0"/>
          <c:showBubbleSize val="0"/>
        </c:dLbls>
        <c:gapWidth val="150"/>
        <c:axId val="86913024"/>
        <c:axId val="86914560"/>
      </c:barChart>
      <c:catAx>
        <c:axId val="86913024"/>
        <c:scaling>
          <c:orientation val="minMax"/>
        </c:scaling>
        <c:delete val="0"/>
        <c:axPos val="b"/>
        <c:majorTickMark val="out"/>
        <c:minorTickMark val="none"/>
        <c:tickLblPos val="nextTo"/>
        <c:crossAx val="86914560"/>
        <c:crosses val="autoZero"/>
        <c:auto val="1"/>
        <c:lblAlgn val="ctr"/>
        <c:lblOffset val="100"/>
        <c:noMultiLvlLbl val="0"/>
      </c:catAx>
      <c:valAx>
        <c:axId val="86914560"/>
        <c:scaling>
          <c:orientation val="minMax"/>
        </c:scaling>
        <c:delete val="0"/>
        <c:axPos val="l"/>
        <c:majorGridlines/>
        <c:numFmt formatCode="General" sourceLinked="1"/>
        <c:majorTickMark val="out"/>
        <c:minorTickMark val="none"/>
        <c:tickLblPos val="nextTo"/>
        <c:crossAx val="86913024"/>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Пакеты!$A$164:$A$187</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Пакеты!$AT$164:$AT$187</c:f>
              <c:numCache>
                <c:formatCode>General</c:formatCode>
                <c:ptCount val="24"/>
                <c:pt idx="0">
                  <c:v>0.12008212755067521</c:v>
                </c:pt>
                <c:pt idx="1">
                  <c:v>1.0990742190651085E-2</c:v>
                </c:pt>
                <c:pt idx="2">
                  <c:v>0.13141949363331065</c:v>
                </c:pt>
                <c:pt idx="3">
                  <c:v>0.14226722230365982</c:v>
                </c:pt>
                <c:pt idx="4">
                  <c:v>0.13731693825185778</c:v>
                </c:pt>
                <c:pt idx="5">
                  <c:v>2.9703146654154775E-2</c:v>
                </c:pt>
                <c:pt idx="6">
                  <c:v>1.5539107533628856E-2</c:v>
                </c:pt>
                <c:pt idx="7">
                  <c:v>2.309840365958675E-2</c:v>
                </c:pt>
                <c:pt idx="8">
                  <c:v>2.1107574325997819E-2</c:v>
                </c:pt>
                <c:pt idx="9">
                  <c:v>1.5783802451237911E-2</c:v>
                </c:pt>
                <c:pt idx="10">
                  <c:v>0.14204073181192967</c:v>
                </c:pt>
                <c:pt idx="11">
                  <c:v>0.11189837592535069</c:v>
                </c:pt>
                <c:pt idx="12">
                  <c:v>0.13961359772675663</c:v>
                </c:pt>
                <c:pt idx="13">
                  <c:v>0.10993482460671851</c:v>
                </c:pt>
                <c:pt idx="14">
                  <c:v>0.13497740783745818</c:v>
                </c:pt>
                <c:pt idx="15">
                  <c:v>2.2005518776036754E-2</c:v>
                </c:pt>
                <c:pt idx="16">
                  <c:v>1.1793982710021347E-2</c:v>
                </c:pt>
                <c:pt idx="17">
                  <c:v>0.14755201369203616</c:v>
                </c:pt>
                <c:pt idx="18">
                  <c:v>0.12263561201855212</c:v>
                </c:pt>
                <c:pt idx="19">
                  <c:v>0.15606680675224732</c:v>
                </c:pt>
                <c:pt idx="20">
                  <c:v>1.734834544869342E-2</c:v>
                </c:pt>
                <c:pt idx="21">
                  <c:v>0.15307772685003529</c:v>
                </c:pt>
                <c:pt idx="22">
                  <c:v>0</c:v>
                </c:pt>
                <c:pt idx="23">
                  <c:v>4.0473288614266141E-2</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Пакеты!$A$164:$A$187</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Пакеты!$AU$164:$AU$187</c:f>
              <c:numCache>
                <c:formatCode>General</c:formatCode>
                <c:ptCount val="24"/>
                <c:pt idx="0">
                  <c:v>0.12008212755067521</c:v>
                </c:pt>
                <c:pt idx="1">
                  <c:v>1.0990742190651085E-2</c:v>
                </c:pt>
                <c:pt idx="2">
                  <c:v>0.13141949363331065</c:v>
                </c:pt>
                <c:pt idx="3">
                  <c:v>0.14226722230365982</c:v>
                </c:pt>
                <c:pt idx="4">
                  <c:v>0.13731693825185778</c:v>
                </c:pt>
                <c:pt idx="5">
                  <c:v>2.9703146654154775E-2</c:v>
                </c:pt>
                <c:pt idx="6">
                  <c:v>1.5539107533628856E-2</c:v>
                </c:pt>
                <c:pt idx="7">
                  <c:v>2.309840365958675E-2</c:v>
                </c:pt>
                <c:pt idx="8">
                  <c:v>2.1107574325997819E-2</c:v>
                </c:pt>
                <c:pt idx="9">
                  <c:v>1.5783802451237911E-2</c:v>
                </c:pt>
                <c:pt idx="10">
                  <c:v>0.14204073181192967</c:v>
                </c:pt>
                <c:pt idx="11">
                  <c:v>0.11189837592535069</c:v>
                </c:pt>
                <c:pt idx="12">
                  <c:v>0.13961359772675663</c:v>
                </c:pt>
                <c:pt idx="13">
                  <c:v>0.10993482460671851</c:v>
                </c:pt>
                <c:pt idx="14">
                  <c:v>0.13497740783745818</c:v>
                </c:pt>
                <c:pt idx="15">
                  <c:v>2.2005518776036754E-2</c:v>
                </c:pt>
                <c:pt idx="16">
                  <c:v>1.1793982710021347E-2</c:v>
                </c:pt>
                <c:pt idx="17">
                  <c:v>0.14755201369203616</c:v>
                </c:pt>
                <c:pt idx="18">
                  <c:v>0.12263561201855212</c:v>
                </c:pt>
                <c:pt idx="19">
                  <c:v>0.15606680675224732</c:v>
                </c:pt>
                <c:pt idx="20">
                  <c:v>1.734834544869342E-2</c:v>
                </c:pt>
                <c:pt idx="21">
                  <c:v>0.15307772685003529</c:v>
                </c:pt>
                <c:pt idx="22">
                  <c:v>0</c:v>
                </c:pt>
                <c:pt idx="23">
                  <c:v>4.0473288614266141E-2</c:v>
                </c:pt>
              </c:numCache>
            </c:numRef>
          </c:val>
        </c:ser>
        <c:dLbls>
          <c:showLegendKey val="0"/>
          <c:showVal val="0"/>
          <c:showCatName val="0"/>
          <c:showSerName val="0"/>
          <c:showPercent val="0"/>
          <c:showBubbleSize val="0"/>
        </c:dLbls>
        <c:gapWidth val="150"/>
        <c:axId val="86998400"/>
        <c:axId val="87004288"/>
      </c:barChart>
      <c:catAx>
        <c:axId val="86998400"/>
        <c:scaling>
          <c:orientation val="minMax"/>
        </c:scaling>
        <c:delete val="0"/>
        <c:axPos val="b"/>
        <c:majorTickMark val="out"/>
        <c:minorTickMark val="none"/>
        <c:tickLblPos val="nextTo"/>
        <c:crossAx val="87004288"/>
        <c:crosses val="autoZero"/>
        <c:auto val="1"/>
        <c:lblAlgn val="ctr"/>
        <c:lblOffset val="100"/>
        <c:noMultiLvlLbl val="0"/>
      </c:catAx>
      <c:valAx>
        <c:axId val="87004288"/>
        <c:scaling>
          <c:orientation val="minMax"/>
        </c:scaling>
        <c:delete val="0"/>
        <c:axPos val="l"/>
        <c:majorGridlines/>
        <c:numFmt formatCode="General" sourceLinked="1"/>
        <c:majorTickMark val="out"/>
        <c:minorTickMark val="none"/>
        <c:tickLblPos val="nextTo"/>
        <c:crossAx val="86998400"/>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501360324900786E-2"/>
          <c:y val="3.4409402701688498E-2"/>
          <c:w val="0.73309636852396054"/>
          <c:h val="0.65295252642199497"/>
        </c:manualLayout>
      </c:layout>
      <c:barChart>
        <c:barDir val="col"/>
        <c:grouping val="stacked"/>
        <c:varyColors val="0"/>
        <c:ser>
          <c:idx val="0"/>
          <c:order val="0"/>
          <c:tx>
            <c:strRef>
              <c:f>Пакеты!$CD$190</c:f>
              <c:strCache>
                <c:ptCount val="1"/>
                <c:pt idx="0">
                  <c:v>Other benefits in cash</c:v>
                </c:pt>
              </c:strCache>
            </c:strRef>
          </c:tx>
          <c:invertIfNegative val="0"/>
          <c:cat>
            <c:strRef>
              <c:f>Пакеты!$A$191:$A$214</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Пакеты!$CD$191:$CD$214</c:f>
              <c:numCache>
                <c:formatCode>General</c:formatCode>
                <c:ptCount val="24"/>
                <c:pt idx="0">
                  <c:v>146.66666666666666</c:v>
                </c:pt>
                <c:pt idx="1">
                  <c:v>279.57666666666665</c:v>
                </c:pt>
                <c:pt idx="2">
                  <c:v>2426.666666666667</c:v>
                </c:pt>
                <c:pt idx="3">
                  <c:v>0</c:v>
                </c:pt>
                <c:pt idx="4">
                  <c:v>374</c:v>
                </c:pt>
                <c:pt idx="5">
                  <c:v>0</c:v>
                </c:pt>
                <c:pt idx="6">
                  <c:v>0</c:v>
                </c:pt>
                <c:pt idx="7">
                  <c:v>277.7766666666667</c:v>
                </c:pt>
                <c:pt idx="8">
                  <c:v>0</c:v>
                </c:pt>
                <c:pt idx="9">
                  <c:v>0</c:v>
                </c:pt>
                <c:pt idx="10">
                  <c:v>0</c:v>
                </c:pt>
                <c:pt idx="11">
                  <c:v>0</c:v>
                </c:pt>
                <c:pt idx="12">
                  <c:v>379</c:v>
                </c:pt>
                <c:pt idx="13">
                  <c:v>3107</c:v>
                </c:pt>
                <c:pt idx="14">
                  <c:v>0</c:v>
                </c:pt>
                <c:pt idx="15">
                  <c:v>113.5</c:v>
                </c:pt>
                <c:pt idx="16">
                  <c:v>333.33333333333331</c:v>
                </c:pt>
                <c:pt idx="17">
                  <c:v>0</c:v>
                </c:pt>
                <c:pt idx="18">
                  <c:v>0</c:v>
                </c:pt>
                <c:pt idx="19">
                  <c:v>0</c:v>
                </c:pt>
                <c:pt idx="20">
                  <c:v>0</c:v>
                </c:pt>
                <c:pt idx="21">
                  <c:v>193.33333333333334</c:v>
                </c:pt>
                <c:pt idx="22">
                  <c:v>0</c:v>
                </c:pt>
                <c:pt idx="23">
                  <c:v>0</c:v>
                </c:pt>
              </c:numCache>
            </c:numRef>
          </c:val>
        </c:ser>
        <c:ser>
          <c:idx val="1"/>
          <c:order val="1"/>
          <c:tx>
            <c:strRef>
              <c:f>Пакеты!$CE$190</c:f>
              <c:strCache>
                <c:ptCount val="1"/>
                <c:pt idx="0">
                  <c:v>Other benefits in kind</c:v>
                </c:pt>
              </c:strCache>
            </c:strRef>
          </c:tx>
          <c:invertIfNegative val="0"/>
          <c:cat>
            <c:strRef>
              <c:f>Пакеты!$A$191:$A$214</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Пакеты!$CE$191:$CE$214</c:f>
              <c:numCache>
                <c:formatCode>General</c:formatCode>
                <c:ptCount val="24"/>
                <c:pt idx="0">
                  <c:v>775.63333333333344</c:v>
                </c:pt>
                <c:pt idx="1">
                  <c:v>569.6966666666666</c:v>
                </c:pt>
                <c:pt idx="2">
                  <c:v>680.83333333333337</c:v>
                </c:pt>
                <c:pt idx="3">
                  <c:v>638.17666666666662</c:v>
                </c:pt>
                <c:pt idx="4">
                  <c:v>388.95333333333332</c:v>
                </c:pt>
                <c:pt idx="5">
                  <c:v>911.61333333333346</c:v>
                </c:pt>
                <c:pt idx="6">
                  <c:v>460.61333333333329</c:v>
                </c:pt>
                <c:pt idx="7">
                  <c:v>0</c:v>
                </c:pt>
                <c:pt idx="8">
                  <c:v>575.6</c:v>
                </c:pt>
                <c:pt idx="9">
                  <c:v>862.2833333333333</c:v>
                </c:pt>
                <c:pt idx="10">
                  <c:v>252.23333333333335</c:v>
                </c:pt>
                <c:pt idx="11">
                  <c:v>315.80333333333334</c:v>
                </c:pt>
                <c:pt idx="12">
                  <c:v>312.46666666666664</c:v>
                </c:pt>
                <c:pt idx="13">
                  <c:v>0</c:v>
                </c:pt>
                <c:pt idx="14">
                  <c:v>830.86333333333334</c:v>
                </c:pt>
                <c:pt idx="15">
                  <c:v>680.25666666666666</c:v>
                </c:pt>
                <c:pt idx="16">
                  <c:v>0</c:v>
                </c:pt>
                <c:pt idx="17">
                  <c:v>198.26333333333332</c:v>
                </c:pt>
                <c:pt idx="18">
                  <c:v>451.17</c:v>
                </c:pt>
                <c:pt idx="19">
                  <c:v>432.99666666666667</c:v>
                </c:pt>
                <c:pt idx="20">
                  <c:v>476.11666666666662</c:v>
                </c:pt>
                <c:pt idx="21">
                  <c:v>370.16333333333336</c:v>
                </c:pt>
                <c:pt idx="22">
                  <c:v>0</c:v>
                </c:pt>
                <c:pt idx="23">
                  <c:v>1014.04</c:v>
                </c:pt>
              </c:numCache>
            </c:numRef>
          </c:val>
        </c:ser>
        <c:dLbls>
          <c:showLegendKey val="0"/>
          <c:showVal val="0"/>
          <c:showCatName val="0"/>
          <c:showSerName val="0"/>
          <c:showPercent val="0"/>
          <c:showBubbleSize val="0"/>
        </c:dLbls>
        <c:gapWidth val="150"/>
        <c:overlap val="100"/>
        <c:axId val="87064576"/>
        <c:axId val="87066112"/>
      </c:barChart>
      <c:catAx>
        <c:axId val="87064576"/>
        <c:scaling>
          <c:orientation val="minMax"/>
        </c:scaling>
        <c:delete val="0"/>
        <c:axPos val="b"/>
        <c:majorTickMark val="out"/>
        <c:minorTickMark val="none"/>
        <c:tickLblPos val="nextTo"/>
        <c:crossAx val="87066112"/>
        <c:crosses val="autoZero"/>
        <c:auto val="1"/>
        <c:lblAlgn val="ctr"/>
        <c:lblOffset val="100"/>
        <c:noMultiLvlLbl val="0"/>
      </c:catAx>
      <c:valAx>
        <c:axId val="87066112"/>
        <c:scaling>
          <c:orientation val="minMax"/>
        </c:scaling>
        <c:delete val="0"/>
        <c:axPos val="l"/>
        <c:majorGridlines/>
        <c:numFmt formatCode="General" sourceLinked="1"/>
        <c:majorTickMark val="out"/>
        <c:minorTickMark val="none"/>
        <c:tickLblPos val="nextTo"/>
        <c:crossAx val="87064576"/>
        <c:crosses val="autoZero"/>
        <c:crossBetween val="between"/>
      </c:valAx>
    </c:plotArea>
    <c:legend>
      <c:legendPos val="r"/>
      <c:layout>
        <c:manualLayout>
          <c:xMode val="edge"/>
          <c:yMode val="edge"/>
          <c:x val="0.81538025313872065"/>
          <c:y val="0.28935395031728794"/>
          <c:w val="0.17578285364388482"/>
          <c:h val="0.44161517221403879"/>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Пакеты!$A$191:$A$214</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Пакеты!$AR$191:$AR$214</c:f>
              <c:numCache>
                <c:formatCode>General</c:formatCode>
                <c:ptCount val="24"/>
                <c:pt idx="0">
                  <c:v>0.10807358800093743</c:v>
                </c:pt>
                <c:pt idx="1">
                  <c:v>5.5468181917140189E-2</c:v>
                </c:pt>
                <c:pt idx="2">
                  <c:v>0.21627923162583518</c:v>
                </c:pt>
                <c:pt idx="3">
                  <c:v>7.2536561339698408E-2</c:v>
                </c:pt>
                <c:pt idx="4">
                  <c:v>8.0795651099579938E-2</c:v>
                </c:pt>
                <c:pt idx="5">
                  <c:v>9.2268556005398114E-2</c:v>
                </c:pt>
                <c:pt idx="6">
                  <c:v>4.9833748061596156E-2</c:v>
                </c:pt>
                <c:pt idx="7">
                  <c:v>3.1666286669706646E-2</c:v>
                </c:pt>
                <c:pt idx="8">
                  <c:v>5.7445109780439124E-2</c:v>
                </c:pt>
                <c:pt idx="9">
                  <c:v>5.3617916511213365E-2</c:v>
                </c:pt>
                <c:pt idx="10">
                  <c:v>1.8659071854810871E-2</c:v>
                </c:pt>
                <c:pt idx="11">
                  <c:v>3.6141374837872893E-2</c:v>
                </c:pt>
                <c:pt idx="12">
                  <c:v>9.0517956102456693E-2</c:v>
                </c:pt>
                <c:pt idx="13">
                  <c:v>0.33333333333333331</c:v>
                </c:pt>
                <c:pt idx="14">
                  <c:v>5.982168142654859E-2</c:v>
                </c:pt>
                <c:pt idx="15">
                  <c:v>7.2028735632183913E-2</c:v>
                </c:pt>
                <c:pt idx="16">
                  <c:v>3.7385972783011812E-2</c:v>
                </c:pt>
                <c:pt idx="17">
                  <c:v>1.9131847277171987E-2</c:v>
                </c:pt>
                <c:pt idx="18">
                  <c:v>5.8838028169014088E-2</c:v>
                </c:pt>
                <c:pt idx="19">
                  <c:v>5.0690314524311247E-2</c:v>
                </c:pt>
                <c:pt idx="20">
                  <c:v>5.0586131180053825E-2</c:v>
                </c:pt>
                <c:pt idx="21">
                  <c:v>6.6812504940320927E-2</c:v>
                </c:pt>
                <c:pt idx="22">
                  <c:v>0</c:v>
                </c:pt>
                <c:pt idx="23">
                  <c:v>8.4892423608204273E-2</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Пакеты!$A$191:$A$214</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Пакеты!$AS$191:$AS$214</c:f>
              <c:numCache>
                <c:formatCode>General</c:formatCode>
                <c:ptCount val="24"/>
                <c:pt idx="0">
                  <c:v>0.10807358800093743</c:v>
                </c:pt>
                <c:pt idx="1">
                  <c:v>5.5468181917140189E-2</c:v>
                </c:pt>
                <c:pt idx="2">
                  <c:v>0.21627923162583518</c:v>
                </c:pt>
                <c:pt idx="3">
                  <c:v>7.2536561339698408E-2</c:v>
                </c:pt>
                <c:pt idx="4">
                  <c:v>8.0795651099579938E-2</c:v>
                </c:pt>
                <c:pt idx="5">
                  <c:v>9.2268556005398114E-2</c:v>
                </c:pt>
                <c:pt idx="6">
                  <c:v>4.9833748061596156E-2</c:v>
                </c:pt>
                <c:pt idx="7">
                  <c:v>3.1666286669706646E-2</c:v>
                </c:pt>
                <c:pt idx="8">
                  <c:v>5.7445109780439124E-2</c:v>
                </c:pt>
                <c:pt idx="9">
                  <c:v>5.3617916511213365E-2</c:v>
                </c:pt>
                <c:pt idx="10">
                  <c:v>1.8659071854810871E-2</c:v>
                </c:pt>
                <c:pt idx="11">
                  <c:v>3.6141374837872893E-2</c:v>
                </c:pt>
                <c:pt idx="12">
                  <c:v>9.0517956102456693E-2</c:v>
                </c:pt>
                <c:pt idx="13">
                  <c:v>0.33333333333333331</c:v>
                </c:pt>
                <c:pt idx="14">
                  <c:v>5.982168142654859E-2</c:v>
                </c:pt>
                <c:pt idx="15">
                  <c:v>7.2028735632183913E-2</c:v>
                </c:pt>
                <c:pt idx="16">
                  <c:v>3.7385972783011812E-2</c:v>
                </c:pt>
                <c:pt idx="17">
                  <c:v>1.9131847277171987E-2</c:v>
                </c:pt>
                <c:pt idx="18">
                  <c:v>5.8838028169014088E-2</c:v>
                </c:pt>
                <c:pt idx="19">
                  <c:v>5.0690314524311247E-2</c:v>
                </c:pt>
                <c:pt idx="20">
                  <c:v>5.0586131180053825E-2</c:v>
                </c:pt>
                <c:pt idx="21">
                  <c:v>6.6812504940320927E-2</c:v>
                </c:pt>
                <c:pt idx="22">
                  <c:v>0</c:v>
                </c:pt>
                <c:pt idx="23">
                  <c:v>8.4892423608204273E-2</c:v>
                </c:pt>
              </c:numCache>
            </c:numRef>
          </c:val>
        </c:ser>
        <c:dLbls>
          <c:showLegendKey val="0"/>
          <c:showVal val="0"/>
          <c:showCatName val="0"/>
          <c:showSerName val="0"/>
          <c:showPercent val="0"/>
          <c:showBubbleSize val="0"/>
        </c:dLbls>
        <c:gapWidth val="150"/>
        <c:axId val="87355392"/>
        <c:axId val="87356928"/>
      </c:barChart>
      <c:catAx>
        <c:axId val="87355392"/>
        <c:scaling>
          <c:orientation val="minMax"/>
        </c:scaling>
        <c:delete val="0"/>
        <c:axPos val="b"/>
        <c:majorTickMark val="out"/>
        <c:minorTickMark val="none"/>
        <c:tickLblPos val="nextTo"/>
        <c:crossAx val="87356928"/>
        <c:crosses val="autoZero"/>
        <c:auto val="1"/>
        <c:lblAlgn val="ctr"/>
        <c:lblOffset val="100"/>
        <c:noMultiLvlLbl val="0"/>
      </c:catAx>
      <c:valAx>
        <c:axId val="87356928"/>
        <c:scaling>
          <c:orientation val="minMax"/>
        </c:scaling>
        <c:delete val="0"/>
        <c:axPos val="l"/>
        <c:majorGridlines/>
        <c:numFmt formatCode="General" sourceLinked="1"/>
        <c:majorTickMark val="out"/>
        <c:minorTickMark val="none"/>
        <c:tickLblPos val="nextTo"/>
        <c:crossAx val="87355392"/>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Пакеты!$A$191:$A$214</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Пакеты!$AT$191:$AT$214</c:f>
              <c:numCache>
                <c:formatCode>General</c:formatCode>
                <c:ptCount val="24"/>
                <c:pt idx="0">
                  <c:v>2.7129742115961045E-2</c:v>
                </c:pt>
                <c:pt idx="1">
                  <c:v>1.0990742190651085E-2</c:v>
                </c:pt>
                <c:pt idx="2">
                  <c:v>5.0683968534348478E-2</c:v>
                </c:pt>
                <c:pt idx="3">
                  <c:v>2.6728233479222943E-2</c:v>
                </c:pt>
                <c:pt idx="4">
                  <c:v>3.0508980639141592E-2</c:v>
                </c:pt>
                <c:pt idx="5">
                  <c:v>2.9703146654154775E-2</c:v>
                </c:pt>
                <c:pt idx="6">
                  <c:v>1.5539107533628856E-2</c:v>
                </c:pt>
                <c:pt idx="7">
                  <c:v>1.3826820045429582E-2</c:v>
                </c:pt>
                <c:pt idx="8">
                  <c:v>1.760034735918346E-2</c:v>
                </c:pt>
                <c:pt idx="9">
                  <c:v>1.5783802451237911E-2</c:v>
                </c:pt>
                <c:pt idx="10">
                  <c:v>7.4610898298650662E-3</c:v>
                </c:pt>
                <c:pt idx="11">
                  <c:v>1.054819060470533E-2</c:v>
                </c:pt>
                <c:pt idx="12">
                  <c:v>3.1827861960611027E-2</c:v>
                </c:pt>
                <c:pt idx="13">
                  <c:v>0.10993482460671851</c:v>
                </c:pt>
                <c:pt idx="14">
                  <c:v>1.8066409505958621E-2</c:v>
                </c:pt>
                <c:pt idx="15">
                  <c:v>2.2005518776036754E-2</c:v>
                </c:pt>
                <c:pt idx="16">
                  <c:v>1.1793982710021347E-2</c:v>
                </c:pt>
                <c:pt idx="17">
                  <c:v>7.0693456466575143E-3</c:v>
                </c:pt>
                <c:pt idx="18">
                  <c:v>1.7723383694345583E-2</c:v>
                </c:pt>
                <c:pt idx="19">
                  <c:v>1.9865695243513396E-2</c:v>
                </c:pt>
                <c:pt idx="20">
                  <c:v>1.734834544869342E-2</c:v>
                </c:pt>
                <c:pt idx="21">
                  <c:v>2.4297132475850042E-2</c:v>
                </c:pt>
                <c:pt idx="22">
                  <c:v>0</c:v>
                </c:pt>
                <c:pt idx="23">
                  <c:v>3.0820291960597782E-2</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Пакеты!$A$191:$A$214</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Пакеты!$AU$191:$AU$214</c:f>
              <c:numCache>
                <c:formatCode>General</c:formatCode>
                <c:ptCount val="24"/>
                <c:pt idx="0">
                  <c:v>2.7129742115961045E-2</c:v>
                </c:pt>
                <c:pt idx="1">
                  <c:v>1.0990742190651085E-2</c:v>
                </c:pt>
                <c:pt idx="2">
                  <c:v>5.0683968534348478E-2</c:v>
                </c:pt>
                <c:pt idx="3">
                  <c:v>2.6728233479222943E-2</c:v>
                </c:pt>
                <c:pt idx="4">
                  <c:v>3.0508980639141592E-2</c:v>
                </c:pt>
                <c:pt idx="5">
                  <c:v>2.9703146654154775E-2</c:v>
                </c:pt>
                <c:pt idx="6">
                  <c:v>1.5539107533628856E-2</c:v>
                </c:pt>
                <c:pt idx="7">
                  <c:v>1.3826820045429582E-2</c:v>
                </c:pt>
                <c:pt idx="8">
                  <c:v>1.760034735918346E-2</c:v>
                </c:pt>
                <c:pt idx="9">
                  <c:v>1.5783802451237911E-2</c:v>
                </c:pt>
                <c:pt idx="10">
                  <c:v>7.4610898298650662E-3</c:v>
                </c:pt>
                <c:pt idx="11">
                  <c:v>1.054819060470533E-2</c:v>
                </c:pt>
                <c:pt idx="12">
                  <c:v>3.1827861960611027E-2</c:v>
                </c:pt>
                <c:pt idx="13">
                  <c:v>0.10993482460671851</c:v>
                </c:pt>
                <c:pt idx="14">
                  <c:v>1.8066409505958621E-2</c:v>
                </c:pt>
                <c:pt idx="15">
                  <c:v>2.2005518776036754E-2</c:v>
                </c:pt>
                <c:pt idx="16">
                  <c:v>1.1793982710021347E-2</c:v>
                </c:pt>
                <c:pt idx="17">
                  <c:v>7.0693456466575143E-3</c:v>
                </c:pt>
                <c:pt idx="18">
                  <c:v>1.7723383694345583E-2</c:v>
                </c:pt>
                <c:pt idx="19">
                  <c:v>1.9865695243513396E-2</c:v>
                </c:pt>
                <c:pt idx="20">
                  <c:v>1.734834544869342E-2</c:v>
                </c:pt>
                <c:pt idx="21">
                  <c:v>2.4297132475850042E-2</c:v>
                </c:pt>
                <c:pt idx="22">
                  <c:v>0</c:v>
                </c:pt>
                <c:pt idx="23">
                  <c:v>3.0820291960597782E-2</c:v>
                </c:pt>
              </c:numCache>
            </c:numRef>
          </c:val>
        </c:ser>
        <c:dLbls>
          <c:showLegendKey val="0"/>
          <c:showVal val="0"/>
          <c:showCatName val="0"/>
          <c:showSerName val="0"/>
          <c:showPercent val="0"/>
          <c:showBubbleSize val="0"/>
        </c:dLbls>
        <c:gapWidth val="150"/>
        <c:axId val="91831680"/>
        <c:axId val="91837568"/>
      </c:barChart>
      <c:catAx>
        <c:axId val="91831680"/>
        <c:scaling>
          <c:orientation val="minMax"/>
        </c:scaling>
        <c:delete val="0"/>
        <c:axPos val="b"/>
        <c:majorTickMark val="out"/>
        <c:minorTickMark val="none"/>
        <c:tickLblPos val="nextTo"/>
        <c:crossAx val="91837568"/>
        <c:crosses val="autoZero"/>
        <c:auto val="1"/>
        <c:lblAlgn val="ctr"/>
        <c:lblOffset val="100"/>
        <c:noMultiLvlLbl val="0"/>
      </c:catAx>
      <c:valAx>
        <c:axId val="91837568"/>
        <c:scaling>
          <c:orientation val="minMax"/>
        </c:scaling>
        <c:delete val="0"/>
        <c:axPos val="l"/>
        <c:majorGridlines/>
        <c:numFmt formatCode="General" sourceLinked="1"/>
        <c:majorTickMark val="out"/>
        <c:minorTickMark val="none"/>
        <c:tickLblPos val="nextTo"/>
        <c:crossAx val="91831680"/>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501360324900786E-2"/>
          <c:y val="3.5999111851281546E-2"/>
          <c:w val="0.74817103794562956"/>
          <c:h val="0.63691898614601006"/>
        </c:manualLayout>
      </c:layout>
      <c:barChart>
        <c:barDir val="col"/>
        <c:grouping val="stacked"/>
        <c:varyColors val="0"/>
        <c:ser>
          <c:idx val="0"/>
          <c:order val="0"/>
          <c:tx>
            <c:strRef>
              <c:f>Пакеты!$CD$55</c:f>
              <c:strCache>
                <c:ptCount val="1"/>
                <c:pt idx="0">
                  <c:v>Nursing benefit</c:v>
                </c:pt>
              </c:strCache>
            </c:strRef>
          </c:tx>
          <c:invertIfNegative val="0"/>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Пакеты!$CD$56:$CD$79</c:f>
              <c:numCache>
                <c:formatCode>General</c:formatCode>
                <c:ptCount val="24"/>
                <c:pt idx="0">
                  <c:v>1333</c:v>
                </c:pt>
                <c:pt idx="1">
                  <c:v>965.69</c:v>
                </c:pt>
                <c:pt idx="2">
                  <c:v>2288</c:v>
                </c:pt>
                <c:pt idx="3">
                  <c:v>824</c:v>
                </c:pt>
                <c:pt idx="4">
                  <c:v>778</c:v>
                </c:pt>
                <c:pt idx="5">
                  <c:v>2084</c:v>
                </c:pt>
                <c:pt idx="6">
                  <c:v>519</c:v>
                </c:pt>
                <c:pt idx="7">
                  <c:v>1069.5</c:v>
                </c:pt>
                <c:pt idx="8">
                  <c:v>576</c:v>
                </c:pt>
                <c:pt idx="9">
                  <c:v>623.69999999999993</c:v>
                </c:pt>
                <c:pt idx="10">
                  <c:v>926.63999999999987</c:v>
                </c:pt>
                <c:pt idx="11">
                  <c:v>400</c:v>
                </c:pt>
                <c:pt idx="12">
                  <c:v>327</c:v>
                </c:pt>
                <c:pt idx="13">
                  <c:v>0</c:v>
                </c:pt>
                <c:pt idx="14">
                  <c:v>981.32</c:v>
                </c:pt>
                <c:pt idx="15">
                  <c:v>536</c:v>
                </c:pt>
                <c:pt idx="16">
                  <c:v>520</c:v>
                </c:pt>
                <c:pt idx="17">
                  <c:v>478.31</c:v>
                </c:pt>
                <c:pt idx="18">
                  <c:v>560</c:v>
                </c:pt>
                <c:pt idx="19">
                  <c:v>230.04</c:v>
                </c:pt>
                <c:pt idx="20">
                  <c:v>345</c:v>
                </c:pt>
                <c:pt idx="21">
                  <c:v>580</c:v>
                </c:pt>
                <c:pt idx="22">
                  <c:v>534.38</c:v>
                </c:pt>
                <c:pt idx="23">
                  <c:v>597.38</c:v>
                </c:pt>
              </c:numCache>
            </c:numRef>
          </c:val>
        </c:ser>
        <c:ser>
          <c:idx val="1"/>
          <c:order val="1"/>
          <c:tx>
            <c:strRef>
              <c:f>Пакеты!$CE$55</c:f>
              <c:strCache>
                <c:ptCount val="1"/>
                <c:pt idx="0">
                  <c:v>Other benefits in cash</c:v>
                </c:pt>
              </c:strCache>
            </c:strRef>
          </c:tx>
          <c:invertIfNegative val="0"/>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Пакеты!$CE$56:$CE$79</c:f>
              <c:numCache>
                <c:formatCode>General</c:formatCode>
                <c:ptCount val="24"/>
                <c:pt idx="0">
                  <c:v>244.41666666666666</c:v>
                </c:pt>
                <c:pt idx="1">
                  <c:v>575.43666666666672</c:v>
                </c:pt>
                <c:pt idx="2">
                  <c:v>3051</c:v>
                </c:pt>
                <c:pt idx="3">
                  <c:v>982.05000000000007</c:v>
                </c:pt>
                <c:pt idx="4">
                  <c:v>374</c:v>
                </c:pt>
                <c:pt idx="5">
                  <c:v>507.33333333333331</c:v>
                </c:pt>
                <c:pt idx="6">
                  <c:v>0</c:v>
                </c:pt>
                <c:pt idx="7">
                  <c:v>416.66666666666669</c:v>
                </c:pt>
                <c:pt idx="8">
                  <c:v>108.33333333333334</c:v>
                </c:pt>
                <c:pt idx="9">
                  <c:v>271.5</c:v>
                </c:pt>
                <c:pt idx="10">
                  <c:v>0</c:v>
                </c:pt>
                <c:pt idx="11">
                  <c:v>0</c:v>
                </c:pt>
                <c:pt idx="12">
                  <c:v>379</c:v>
                </c:pt>
                <c:pt idx="13">
                  <c:v>2358.3333333333335</c:v>
                </c:pt>
                <c:pt idx="14">
                  <c:v>0</c:v>
                </c:pt>
                <c:pt idx="15">
                  <c:v>170.25</c:v>
                </c:pt>
                <c:pt idx="16">
                  <c:v>775</c:v>
                </c:pt>
                <c:pt idx="17">
                  <c:v>191.66666666666666</c:v>
                </c:pt>
                <c:pt idx="18">
                  <c:v>0</c:v>
                </c:pt>
                <c:pt idx="19">
                  <c:v>460</c:v>
                </c:pt>
                <c:pt idx="20">
                  <c:v>0</c:v>
                </c:pt>
                <c:pt idx="21">
                  <c:v>476.66666666666663</c:v>
                </c:pt>
                <c:pt idx="22">
                  <c:v>143.67333333333332</c:v>
                </c:pt>
                <c:pt idx="23">
                  <c:v>166.66666666666666</c:v>
                </c:pt>
              </c:numCache>
            </c:numRef>
          </c:val>
        </c:ser>
        <c:ser>
          <c:idx val="2"/>
          <c:order val="2"/>
          <c:tx>
            <c:strRef>
              <c:f>Пакеты!$CF$55</c:f>
              <c:strCache>
                <c:ptCount val="1"/>
                <c:pt idx="0">
                  <c:v>Benefits in kind</c:v>
                </c:pt>
              </c:strCache>
            </c:strRef>
          </c:tx>
          <c:invertIfNegative val="0"/>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Пакеты!$CF$56:$CF$79</c:f>
              <c:numCache>
                <c:formatCode>General</c:formatCode>
                <c:ptCount val="24"/>
                <c:pt idx="0">
                  <c:v>349.96000000000004</c:v>
                </c:pt>
                <c:pt idx="1">
                  <c:v>355.06</c:v>
                </c:pt>
                <c:pt idx="2">
                  <c:v>0</c:v>
                </c:pt>
                <c:pt idx="3">
                  <c:v>0</c:v>
                </c:pt>
                <c:pt idx="4">
                  <c:v>0</c:v>
                </c:pt>
                <c:pt idx="5">
                  <c:v>416</c:v>
                </c:pt>
                <c:pt idx="6">
                  <c:v>0</c:v>
                </c:pt>
                <c:pt idx="7">
                  <c:v>241.27999999999997</c:v>
                </c:pt>
                <c:pt idx="8">
                  <c:v>20.256666666666668</c:v>
                </c:pt>
                <c:pt idx="9">
                  <c:v>0</c:v>
                </c:pt>
                <c:pt idx="10">
                  <c:v>117.77666666666666</c:v>
                </c:pt>
                <c:pt idx="11">
                  <c:v>0</c:v>
                </c:pt>
                <c:pt idx="12">
                  <c:v>0</c:v>
                </c:pt>
                <c:pt idx="13">
                  <c:v>0</c:v>
                </c:pt>
                <c:pt idx="14">
                  <c:v>364</c:v>
                </c:pt>
                <c:pt idx="15">
                  <c:v>277.28999999999996</c:v>
                </c:pt>
                <c:pt idx="16">
                  <c:v>203.18999999999997</c:v>
                </c:pt>
                <c:pt idx="17">
                  <c:v>247</c:v>
                </c:pt>
                <c:pt idx="18">
                  <c:v>0</c:v>
                </c:pt>
                <c:pt idx="19">
                  <c:v>0</c:v>
                </c:pt>
                <c:pt idx="20">
                  <c:v>0</c:v>
                </c:pt>
                <c:pt idx="21">
                  <c:v>0</c:v>
                </c:pt>
                <c:pt idx="22">
                  <c:v>0</c:v>
                </c:pt>
                <c:pt idx="23">
                  <c:v>296.40000000000003</c:v>
                </c:pt>
              </c:numCache>
            </c:numRef>
          </c:val>
        </c:ser>
        <c:dLbls>
          <c:showLegendKey val="0"/>
          <c:showVal val="0"/>
          <c:showCatName val="0"/>
          <c:showSerName val="0"/>
          <c:showPercent val="0"/>
          <c:showBubbleSize val="0"/>
        </c:dLbls>
        <c:gapWidth val="150"/>
        <c:overlap val="100"/>
        <c:axId val="82193792"/>
        <c:axId val="82203776"/>
      </c:barChart>
      <c:catAx>
        <c:axId val="82193792"/>
        <c:scaling>
          <c:orientation val="minMax"/>
        </c:scaling>
        <c:delete val="0"/>
        <c:axPos val="b"/>
        <c:majorTickMark val="out"/>
        <c:minorTickMark val="none"/>
        <c:tickLblPos val="nextTo"/>
        <c:crossAx val="82203776"/>
        <c:crosses val="autoZero"/>
        <c:auto val="1"/>
        <c:lblAlgn val="ctr"/>
        <c:lblOffset val="100"/>
        <c:noMultiLvlLbl val="0"/>
      </c:catAx>
      <c:valAx>
        <c:axId val="82203776"/>
        <c:scaling>
          <c:orientation val="minMax"/>
        </c:scaling>
        <c:delete val="0"/>
        <c:axPos val="l"/>
        <c:majorGridlines/>
        <c:numFmt formatCode="General" sourceLinked="1"/>
        <c:majorTickMark val="out"/>
        <c:minorTickMark val="none"/>
        <c:tickLblPos val="nextTo"/>
        <c:crossAx val="82193792"/>
        <c:crosses val="autoZero"/>
        <c:crossBetween val="between"/>
      </c:valAx>
    </c:plotArea>
    <c:legend>
      <c:legendPos val="r"/>
      <c:layout>
        <c:manualLayout>
          <c:xMode val="edge"/>
          <c:yMode val="edge"/>
          <c:x val="0.84483656386336914"/>
          <c:y val="0.21461494337424106"/>
          <c:w val="0.14632654291923639"/>
          <c:h val="0.56013911539634265"/>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501360324900786E-2"/>
          <c:y val="3.5668846071224475E-2"/>
          <c:w val="0.74635170835005227"/>
          <c:h val="0.64024999149858042"/>
        </c:manualLayout>
      </c:layout>
      <c:barChart>
        <c:barDir val="col"/>
        <c:grouping val="stacked"/>
        <c:varyColors val="0"/>
        <c:ser>
          <c:idx val="0"/>
          <c:order val="0"/>
          <c:tx>
            <c:strRef>
              <c:f>Пакеты!$CL$55</c:f>
              <c:strCache>
                <c:ptCount val="1"/>
                <c:pt idx="0">
                  <c:v>Nursing benefit</c:v>
                </c:pt>
              </c:strCache>
            </c:strRef>
          </c:tx>
          <c:invertIfNegative val="0"/>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Пакеты!$CL$56:$CL$79</c:f>
              <c:numCache>
                <c:formatCode>General</c:formatCode>
                <c:ptCount val="24"/>
                <c:pt idx="0">
                  <c:v>609</c:v>
                </c:pt>
                <c:pt idx="1">
                  <c:v>482.85000000000008</c:v>
                </c:pt>
                <c:pt idx="2">
                  <c:v>574</c:v>
                </c:pt>
                <c:pt idx="3">
                  <c:v>412</c:v>
                </c:pt>
                <c:pt idx="4">
                  <c:v>389</c:v>
                </c:pt>
                <c:pt idx="5">
                  <c:v>2084</c:v>
                </c:pt>
                <c:pt idx="6">
                  <c:v>260</c:v>
                </c:pt>
                <c:pt idx="7">
                  <c:v>1069.5</c:v>
                </c:pt>
                <c:pt idx="8">
                  <c:v>288</c:v>
                </c:pt>
                <c:pt idx="9">
                  <c:v>623.69999999999993</c:v>
                </c:pt>
                <c:pt idx="10">
                  <c:v>308.87999999999994</c:v>
                </c:pt>
                <c:pt idx="11">
                  <c:v>200</c:v>
                </c:pt>
                <c:pt idx="12">
                  <c:v>175</c:v>
                </c:pt>
                <c:pt idx="13">
                  <c:v>0</c:v>
                </c:pt>
                <c:pt idx="14">
                  <c:v>981.32</c:v>
                </c:pt>
                <c:pt idx="15">
                  <c:v>536</c:v>
                </c:pt>
                <c:pt idx="16">
                  <c:v>290</c:v>
                </c:pt>
                <c:pt idx="17">
                  <c:v>318.88</c:v>
                </c:pt>
                <c:pt idx="18">
                  <c:v>420</c:v>
                </c:pt>
                <c:pt idx="19">
                  <c:v>115.02</c:v>
                </c:pt>
                <c:pt idx="20">
                  <c:v>345</c:v>
                </c:pt>
                <c:pt idx="21">
                  <c:v>290</c:v>
                </c:pt>
                <c:pt idx="22">
                  <c:v>267.19</c:v>
                </c:pt>
                <c:pt idx="23">
                  <c:v>298.69</c:v>
                </c:pt>
              </c:numCache>
            </c:numRef>
          </c:val>
        </c:ser>
        <c:ser>
          <c:idx val="1"/>
          <c:order val="1"/>
          <c:tx>
            <c:strRef>
              <c:f>Пакеты!$CM$55</c:f>
              <c:strCache>
                <c:ptCount val="1"/>
                <c:pt idx="0">
                  <c:v>Other benefits in cash</c:v>
                </c:pt>
              </c:strCache>
            </c:strRef>
          </c:tx>
          <c:invertIfNegative val="0"/>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Пакеты!$CM$56:$CM$79</c:f>
              <c:numCache>
                <c:formatCode>General</c:formatCode>
                <c:ptCount val="24"/>
                <c:pt idx="0">
                  <c:v>244.41666666666666</c:v>
                </c:pt>
                <c:pt idx="1">
                  <c:v>575.43666666666672</c:v>
                </c:pt>
                <c:pt idx="2">
                  <c:v>3051</c:v>
                </c:pt>
                <c:pt idx="3">
                  <c:v>982.05000000000007</c:v>
                </c:pt>
                <c:pt idx="4">
                  <c:v>374</c:v>
                </c:pt>
                <c:pt idx="5">
                  <c:v>507.33333333333331</c:v>
                </c:pt>
                <c:pt idx="6">
                  <c:v>0</c:v>
                </c:pt>
                <c:pt idx="7">
                  <c:v>416.66666666666669</c:v>
                </c:pt>
                <c:pt idx="8">
                  <c:v>108.33333333333334</c:v>
                </c:pt>
                <c:pt idx="9">
                  <c:v>271.5</c:v>
                </c:pt>
                <c:pt idx="10">
                  <c:v>0</c:v>
                </c:pt>
                <c:pt idx="11">
                  <c:v>0</c:v>
                </c:pt>
                <c:pt idx="12">
                  <c:v>379</c:v>
                </c:pt>
                <c:pt idx="13">
                  <c:v>2358.3333333333335</c:v>
                </c:pt>
                <c:pt idx="14">
                  <c:v>0</c:v>
                </c:pt>
                <c:pt idx="15">
                  <c:v>170.25</c:v>
                </c:pt>
                <c:pt idx="16">
                  <c:v>733.33333333333326</c:v>
                </c:pt>
                <c:pt idx="17">
                  <c:v>191.66666666666666</c:v>
                </c:pt>
                <c:pt idx="18">
                  <c:v>0</c:v>
                </c:pt>
                <c:pt idx="19">
                  <c:v>460</c:v>
                </c:pt>
                <c:pt idx="20">
                  <c:v>0</c:v>
                </c:pt>
                <c:pt idx="21">
                  <c:v>476.66666666666663</c:v>
                </c:pt>
                <c:pt idx="22">
                  <c:v>143.67333333333332</c:v>
                </c:pt>
                <c:pt idx="23">
                  <c:v>166.66666666666666</c:v>
                </c:pt>
              </c:numCache>
            </c:numRef>
          </c:val>
        </c:ser>
        <c:ser>
          <c:idx val="2"/>
          <c:order val="2"/>
          <c:tx>
            <c:strRef>
              <c:f>Пакеты!$CN$55</c:f>
              <c:strCache>
                <c:ptCount val="1"/>
                <c:pt idx="0">
                  <c:v>Benefits in kind</c:v>
                </c:pt>
              </c:strCache>
            </c:strRef>
          </c:tx>
          <c:invertIfNegative val="0"/>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Пакеты!$CN$56:$CN$79</c:f>
              <c:numCache>
                <c:formatCode>General</c:formatCode>
                <c:ptCount val="24"/>
                <c:pt idx="0">
                  <c:v>349.96000000000004</c:v>
                </c:pt>
                <c:pt idx="1">
                  <c:v>355.06</c:v>
                </c:pt>
                <c:pt idx="2">
                  <c:v>0</c:v>
                </c:pt>
                <c:pt idx="3">
                  <c:v>0</c:v>
                </c:pt>
                <c:pt idx="4">
                  <c:v>0</c:v>
                </c:pt>
                <c:pt idx="5">
                  <c:v>416</c:v>
                </c:pt>
                <c:pt idx="6">
                  <c:v>0</c:v>
                </c:pt>
                <c:pt idx="7">
                  <c:v>241.27999999999997</c:v>
                </c:pt>
                <c:pt idx="8">
                  <c:v>20.256666666666668</c:v>
                </c:pt>
                <c:pt idx="9">
                  <c:v>0</c:v>
                </c:pt>
                <c:pt idx="10">
                  <c:v>117.77666666666666</c:v>
                </c:pt>
                <c:pt idx="11">
                  <c:v>0</c:v>
                </c:pt>
                <c:pt idx="12">
                  <c:v>0</c:v>
                </c:pt>
                <c:pt idx="13">
                  <c:v>0</c:v>
                </c:pt>
                <c:pt idx="14">
                  <c:v>364</c:v>
                </c:pt>
                <c:pt idx="15">
                  <c:v>277.28999999999996</c:v>
                </c:pt>
                <c:pt idx="16">
                  <c:v>203.18999999999997</c:v>
                </c:pt>
                <c:pt idx="17">
                  <c:v>247</c:v>
                </c:pt>
                <c:pt idx="18">
                  <c:v>0</c:v>
                </c:pt>
                <c:pt idx="19">
                  <c:v>0</c:v>
                </c:pt>
                <c:pt idx="20">
                  <c:v>0</c:v>
                </c:pt>
                <c:pt idx="21">
                  <c:v>0</c:v>
                </c:pt>
                <c:pt idx="22">
                  <c:v>0</c:v>
                </c:pt>
                <c:pt idx="23">
                  <c:v>296.40000000000003</c:v>
                </c:pt>
              </c:numCache>
            </c:numRef>
          </c:val>
        </c:ser>
        <c:dLbls>
          <c:showLegendKey val="0"/>
          <c:showVal val="0"/>
          <c:showCatName val="0"/>
          <c:showSerName val="0"/>
          <c:showPercent val="0"/>
          <c:showBubbleSize val="0"/>
        </c:dLbls>
        <c:gapWidth val="150"/>
        <c:overlap val="100"/>
        <c:axId val="82261888"/>
        <c:axId val="82263424"/>
      </c:barChart>
      <c:catAx>
        <c:axId val="82261888"/>
        <c:scaling>
          <c:orientation val="minMax"/>
        </c:scaling>
        <c:delete val="0"/>
        <c:axPos val="b"/>
        <c:majorTickMark val="out"/>
        <c:minorTickMark val="none"/>
        <c:tickLblPos val="nextTo"/>
        <c:crossAx val="82263424"/>
        <c:crosses val="autoZero"/>
        <c:auto val="1"/>
        <c:lblAlgn val="ctr"/>
        <c:lblOffset val="100"/>
        <c:noMultiLvlLbl val="0"/>
      </c:catAx>
      <c:valAx>
        <c:axId val="82263424"/>
        <c:scaling>
          <c:orientation val="minMax"/>
        </c:scaling>
        <c:delete val="0"/>
        <c:axPos val="l"/>
        <c:majorGridlines/>
        <c:numFmt formatCode="General" sourceLinked="1"/>
        <c:majorTickMark val="out"/>
        <c:minorTickMark val="none"/>
        <c:tickLblPos val="nextTo"/>
        <c:crossAx val="82261888"/>
        <c:crosses val="autoZero"/>
        <c:crossBetween val="between"/>
      </c:valAx>
    </c:plotArea>
    <c:legend>
      <c:legendPos val="r"/>
      <c:layout>
        <c:manualLayout>
          <c:xMode val="edge"/>
          <c:yMode val="edge"/>
          <c:x val="0.83305403957350976"/>
          <c:y val="0.17509917631612346"/>
          <c:w val="0.15810906720909576"/>
          <c:h val="0.61293430849453545"/>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Пакеты!$AR$56:$AR$79</c:f>
              <c:numCache>
                <c:formatCode>General</c:formatCode>
                <c:ptCount val="24"/>
                <c:pt idx="0">
                  <c:v>0.22584680884305916</c:v>
                </c:pt>
                <c:pt idx="1">
                  <c:v>0.1238447303681449</c:v>
                </c:pt>
                <c:pt idx="2">
                  <c:v>0.37158964365256125</c:v>
                </c:pt>
                <c:pt idx="3">
                  <c:v>0.20527960900204592</c:v>
                </c:pt>
                <c:pt idx="4">
                  <c:v>0.12199512866673727</c:v>
                </c:pt>
                <c:pt idx="5">
                  <c:v>0.3043859649122807</c:v>
                </c:pt>
                <c:pt idx="6">
                  <c:v>5.6150600454397924E-2</c:v>
                </c:pt>
                <c:pt idx="7">
                  <c:v>0.19692734458124336</c:v>
                </c:pt>
                <c:pt idx="8">
                  <c:v>7.0318363273453102E-2</c:v>
                </c:pt>
                <c:pt idx="9">
                  <c:v>5.5664718318617086E-2</c:v>
                </c:pt>
                <c:pt idx="10">
                  <c:v>7.7261182620703264E-2</c:v>
                </c:pt>
                <c:pt idx="11">
                  <c:v>4.5777065690089262E-2</c:v>
                </c:pt>
                <c:pt idx="12">
                  <c:v>9.2420473884016238E-2</c:v>
                </c:pt>
                <c:pt idx="13">
                  <c:v>0.25301290991667563</c:v>
                </c:pt>
                <c:pt idx="14">
                  <c:v>9.6862265101879175E-2</c:v>
                </c:pt>
                <c:pt idx="15">
                  <c:v>8.9250453720508161E-2</c:v>
                </c:pt>
                <c:pt idx="16">
                  <c:v>0.1680338716913414</c:v>
                </c:pt>
                <c:pt idx="17">
                  <c:v>8.8485638007012118E-2</c:v>
                </c:pt>
                <c:pt idx="18">
                  <c:v>7.3030777256129373E-2</c:v>
                </c:pt>
                <c:pt idx="19">
                  <c:v>8.0782018262701941E-2</c:v>
                </c:pt>
                <c:pt idx="20">
                  <c:v>3.6655333616659583E-2</c:v>
                </c:pt>
                <c:pt idx="21">
                  <c:v>0.12528653861354835</c:v>
                </c:pt>
                <c:pt idx="22">
                  <c:v>6.4904119204875405E-2</c:v>
                </c:pt>
                <c:pt idx="23">
                  <c:v>8.8777452211525054E-2</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Пакеты!$AS$56:$AS$79</c:f>
              <c:numCache>
                <c:formatCode>General</c:formatCode>
                <c:ptCount val="24"/>
                <c:pt idx="0">
                  <c:v>0.1410096867432232</c:v>
                </c:pt>
                <c:pt idx="1">
                  <c:v>9.2309233013301975E-2</c:v>
                </c:pt>
                <c:pt idx="2">
                  <c:v>0.25229677060133632</c:v>
                </c:pt>
                <c:pt idx="3">
                  <c:v>0.15845078426915207</c:v>
                </c:pt>
                <c:pt idx="4">
                  <c:v>8.0800593031875464E-2</c:v>
                </c:pt>
                <c:pt idx="5">
                  <c:v>0.3043859649122807</c:v>
                </c:pt>
                <c:pt idx="6">
                  <c:v>2.8129395218002812E-2</c:v>
                </c:pt>
                <c:pt idx="7">
                  <c:v>0.19692734458124336</c:v>
                </c:pt>
                <c:pt idx="8">
                  <c:v>4.1575848303393212E-2</c:v>
                </c:pt>
                <c:pt idx="9">
                  <c:v>5.5664718318617086E-2</c:v>
                </c:pt>
                <c:pt idx="10">
                  <c:v>3.1562114711249201E-2</c:v>
                </c:pt>
                <c:pt idx="11">
                  <c:v>2.2888532845044631E-2</c:v>
                </c:pt>
                <c:pt idx="12">
                  <c:v>7.2522581489723792E-2</c:v>
                </c:pt>
                <c:pt idx="13">
                  <c:v>0.25301290991667563</c:v>
                </c:pt>
                <c:pt idx="14">
                  <c:v>9.6862265101879175E-2</c:v>
                </c:pt>
                <c:pt idx="15">
                  <c:v>8.9250453720508161E-2</c:v>
                </c:pt>
                <c:pt idx="16">
                  <c:v>0.13756430387318677</c:v>
                </c:pt>
                <c:pt idx="17">
                  <c:v>7.3101096850976224E-2</c:v>
                </c:pt>
                <c:pt idx="18">
                  <c:v>5.4773082942097026E-2</c:v>
                </c:pt>
                <c:pt idx="19">
                  <c:v>6.7316787637555608E-2</c:v>
                </c:pt>
                <c:pt idx="20">
                  <c:v>3.6655333616659583E-2</c:v>
                </c:pt>
                <c:pt idx="21">
                  <c:v>9.0901904987748E-2</c:v>
                </c:pt>
                <c:pt idx="22">
                  <c:v>3.9328355827829356E-2</c:v>
                </c:pt>
                <c:pt idx="23">
                  <c:v>6.377201060415795E-2</c:v>
                </c:pt>
              </c:numCache>
            </c:numRef>
          </c:val>
        </c:ser>
        <c:dLbls>
          <c:showLegendKey val="0"/>
          <c:showVal val="0"/>
          <c:showCatName val="0"/>
          <c:showSerName val="0"/>
          <c:showPercent val="0"/>
          <c:showBubbleSize val="0"/>
        </c:dLbls>
        <c:gapWidth val="150"/>
        <c:axId val="82425344"/>
        <c:axId val="82426880"/>
      </c:barChart>
      <c:catAx>
        <c:axId val="82425344"/>
        <c:scaling>
          <c:orientation val="minMax"/>
        </c:scaling>
        <c:delete val="0"/>
        <c:axPos val="b"/>
        <c:majorTickMark val="out"/>
        <c:minorTickMark val="none"/>
        <c:tickLblPos val="nextTo"/>
        <c:crossAx val="82426880"/>
        <c:crosses val="autoZero"/>
        <c:auto val="1"/>
        <c:lblAlgn val="ctr"/>
        <c:lblOffset val="100"/>
        <c:noMultiLvlLbl val="0"/>
      </c:catAx>
      <c:valAx>
        <c:axId val="82426880"/>
        <c:scaling>
          <c:orientation val="minMax"/>
        </c:scaling>
        <c:delete val="0"/>
        <c:axPos val="l"/>
        <c:majorGridlines/>
        <c:numFmt formatCode="General" sourceLinked="1"/>
        <c:majorTickMark val="out"/>
        <c:minorTickMark val="none"/>
        <c:tickLblPos val="nextTo"/>
        <c:crossAx val="82425344"/>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Пакеты!$AT$56:$AT$79</c:f>
              <c:numCache>
                <c:formatCode>General</c:formatCode>
                <c:ptCount val="24"/>
                <c:pt idx="0">
                  <c:v>5.6694385695529953E-2</c:v>
                </c:pt>
                <c:pt idx="1">
                  <c:v>2.4539212501687769E-2</c:v>
                </c:pt>
                <c:pt idx="2">
                  <c:v>8.7080195657244258E-2</c:v>
                </c:pt>
                <c:pt idx="3">
                  <c:v>7.5641320964127901E-2</c:v>
                </c:pt>
                <c:pt idx="4">
                  <c:v>4.6066180145956211E-2</c:v>
                </c:pt>
                <c:pt idx="5">
                  <c:v>9.7988105013011501E-2</c:v>
                </c:pt>
                <c:pt idx="6">
                  <c:v>1.7508821882316426E-2</c:v>
                </c:pt>
                <c:pt idx="7">
                  <c:v>8.5986683059810082E-2</c:v>
                </c:pt>
                <c:pt idx="8">
                  <c:v>2.1544525270686371E-2</c:v>
                </c:pt>
                <c:pt idx="9">
                  <c:v>1.6386330812781777E-2</c:v>
                </c:pt>
                <c:pt idx="10">
                  <c:v>3.0893960234471676E-2</c:v>
                </c:pt>
                <c:pt idx="11">
                  <c:v>1.3360455057099246E-2</c:v>
                </c:pt>
                <c:pt idx="12">
                  <c:v>3.2496823964796639E-2</c:v>
                </c:pt>
                <c:pt idx="13">
                  <c:v>8.3444789624775612E-2</c:v>
                </c:pt>
                <c:pt idx="14">
                  <c:v>2.9252827825542404E-2</c:v>
                </c:pt>
                <c:pt idx="15">
                  <c:v>2.7266930592057839E-2</c:v>
                </c:pt>
                <c:pt idx="16">
                  <c:v>5.3008880868980639E-2</c:v>
                </c:pt>
                <c:pt idx="17">
                  <c:v>3.2696035608802361E-2</c:v>
                </c:pt>
                <c:pt idx="18">
                  <c:v>2.1998570092943957E-2</c:v>
                </c:pt>
                <c:pt idx="19">
                  <c:v>3.1658729503307913E-2</c:v>
                </c:pt>
                <c:pt idx="20">
                  <c:v>1.2570824755415475E-2</c:v>
                </c:pt>
                <c:pt idx="21">
                  <c:v>4.556188439354545E-2</c:v>
                </c:pt>
                <c:pt idx="22">
                  <c:v>2.1921622891529914E-2</c:v>
                </c:pt>
                <c:pt idx="23">
                  <c:v>3.2230756060223846E-2</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Пакеты!$A$56:$A$79</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Пакеты!$AU$56:$AU$79</c:f>
              <c:numCache>
                <c:formatCode>General</c:formatCode>
                <c:ptCount val="24"/>
                <c:pt idx="0">
                  <c:v>3.5397699918715692E-2</c:v>
                </c:pt>
                <c:pt idx="1">
                  <c:v>1.8290611784995886E-2</c:v>
                </c:pt>
                <c:pt idx="2">
                  <c:v>5.9124500703785436E-2</c:v>
                </c:pt>
                <c:pt idx="3">
                  <c:v>5.8385860574204758E-2</c:v>
                </c:pt>
                <c:pt idx="4">
                  <c:v>3.0510846745976206E-2</c:v>
                </c:pt>
                <c:pt idx="5">
                  <c:v>9.7988105013011501E-2</c:v>
                </c:pt>
                <c:pt idx="6">
                  <c:v>8.7712787849754739E-3</c:v>
                </c:pt>
                <c:pt idx="7">
                  <c:v>8.5986683059810082E-2</c:v>
                </c:pt>
                <c:pt idx="8">
                  <c:v>1.2738236112512574E-2</c:v>
                </c:pt>
                <c:pt idx="9">
                  <c:v>1.6386330812781777E-2</c:v>
                </c:pt>
                <c:pt idx="10">
                  <c:v>1.2620551274656255E-2</c:v>
                </c:pt>
                <c:pt idx="11">
                  <c:v>6.6802275285496229E-3</c:v>
                </c:pt>
                <c:pt idx="12">
                  <c:v>2.5500340618268186E-2</c:v>
                </c:pt>
                <c:pt idx="13">
                  <c:v>8.3444789624775612E-2</c:v>
                </c:pt>
                <c:pt idx="14">
                  <c:v>2.9252827825542404E-2</c:v>
                </c:pt>
                <c:pt idx="15">
                  <c:v>2.7266930592057839E-2</c:v>
                </c:pt>
                <c:pt idx="16">
                  <c:v>4.3396784960313246E-2</c:v>
                </c:pt>
                <c:pt idx="17">
                  <c:v>2.7011344660165325E-2</c:v>
                </c:pt>
                <c:pt idx="18">
                  <c:v>1.6498927569707968E-2</c:v>
                </c:pt>
                <c:pt idx="19">
                  <c:v>2.6381662858663436E-2</c:v>
                </c:pt>
                <c:pt idx="20">
                  <c:v>1.2570824755415475E-2</c:v>
                </c:pt>
                <c:pt idx="21">
                  <c:v>3.3057518645159156E-2</c:v>
                </c:pt>
                <c:pt idx="22">
                  <c:v>1.3283307684681072E-2</c:v>
                </c:pt>
                <c:pt idx="23">
                  <c:v>2.3152501745097268E-2</c:v>
                </c:pt>
              </c:numCache>
            </c:numRef>
          </c:val>
        </c:ser>
        <c:dLbls>
          <c:showLegendKey val="0"/>
          <c:showVal val="0"/>
          <c:showCatName val="0"/>
          <c:showSerName val="0"/>
          <c:showPercent val="0"/>
          <c:showBubbleSize val="0"/>
        </c:dLbls>
        <c:gapWidth val="150"/>
        <c:axId val="45306240"/>
        <c:axId val="45307776"/>
      </c:barChart>
      <c:catAx>
        <c:axId val="45306240"/>
        <c:scaling>
          <c:orientation val="minMax"/>
        </c:scaling>
        <c:delete val="0"/>
        <c:axPos val="b"/>
        <c:majorTickMark val="out"/>
        <c:minorTickMark val="none"/>
        <c:tickLblPos val="nextTo"/>
        <c:crossAx val="45307776"/>
        <c:crosses val="autoZero"/>
        <c:auto val="1"/>
        <c:lblAlgn val="ctr"/>
        <c:lblOffset val="100"/>
        <c:noMultiLvlLbl val="0"/>
      </c:catAx>
      <c:valAx>
        <c:axId val="45307776"/>
        <c:scaling>
          <c:orientation val="minMax"/>
        </c:scaling>
        <c:delete val="0"/>
        <c:axPos val="l"/>
        <c:majorGridlines/>
        <c:numFmt formatCode="General" sourceLinked="1"/>
        <c:majorTickMark val="out"/>
        <c:minorTickMark val="none"/>
        <c:tickLblPos val="nextTo"/>
        <c:crossAx val="45306240"/>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261014324634788E-2"/>
          <c:y val="3.5888370750042142E-2"/>
          <c:w val="0.74428083093815067"/>
          <c:h val="0.6380359023488158"/>
        </c:manualLayout>
      </c:layout>
      <c:barChart>
        <c:barDir val="col"/>
        <c:grouping val="stacked"/>
        <c:varyColors val="0"/>
        <c:ser>
          <c:idx val="0"/>
          <c:order val="0"/>
          <c:tx>
            <c:strRef>
              <c:f>Пакеты!$CD$28</c:f>
              <c:strCache>
                <c:ptCount val="1"/>
                <c:pt idx="0">
                  <c:v>Nursing benefit</c:v>
                </c:pt>
              </c:strCache>
            </c:strRef>
          </c:tx>
          <c:invertIfNegative val="0"/>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Пакеты!$CD$29:$CD$52</c:f>
              <c:numCache>
                <c:formatCode>General</c:formatCode>
                <c:ptCount val="24"/>
                <c:pt idx="0">
                  <c:v>1086</c:v>
                </c:pt>
                <c:pt idx="1">
                  <c:v>965.69</c:v>
                </c:pt>
                <c:pt idx="2">
                  <c:v>2288</c:v>
                </c:pt>
                <c:pt idx="3">
                  <c:v>824</c:v>
                </c:pt>
                <c:pt idx="4">
                  <c:v>778</c:v>
                </c:pt>
                <c:pt idx="5">
                  <c:v>1041</c:v>
                </c:pt>
                <c:pt idx="6">
                  <c:v>519</c:v>
                </c:pt>
                <c:pt idx="7">
                  <c:v>534.75</c:v>
                </c:pt>
                <c:pt idx="8">
                  <c:v>576</c:v>
                </c:pt>
                <c:pt idx="9">
                  <c:v>623.69999999999993</c:v>
                </c:pt>
                <c:pt idx="10">
                  <c:v>926.63999999999987</c:v>
                </c:pt>
                <c:pt idx="11">
                  <c:v>400</c:v>
                </c:pt>
                <c:pt idx="12">
                  <c:v>327</c:v>
                </c:pt>
                <c:pt idx="13">
                  <c:v>500</c:v>
                </c:pt>
                <c:pt idx="14">
                  <c:v>981.32</c:v>
                </c:pt>
                <c:pt idx="15">
                  <c:v>536</c:v>
                </c:pt>
                <c:pt idx="16">
                  <c:v>520</c:v>
                </c:pt>
                <c:pt idx="17">
                  <c:v>478.31</c:v>
                </c:pt>
                <c:pt idx="18">
                  <c:v>560</c:v>
                </c:pt>
                <c:pt idx="19">
                  <c:v>230.04</c:v>
                </c:pt>
                <c:pt idx="20">
                  <c:v>345</c:v>
                </c:pt>
                <c:pt idx="21">
                  <c:v>580</c:v>
                </c:pt>
                <c:pt idx="22">
                  <c:v>534.38</c:v>
                </c:pt>
                <c:pt idx="23">
                  <c:v>597.38</c:v>
                </c:pt>
              </c:numCache>
            </c:numRef>
          </c:val>
        </c:ser>
        <c:ser>
          <c:idx val="2"/>
          <c:order val="1"/>
          <c:tx>
            <c:strRef>
              <c:f>Пакеты!$CE$28</c:f>
              <c:strCache>
                <c:ptCount val="1"/>
                <c:pt idx="0">
                  <c:v>Other benefits in cash</c:v>
                </c:pt>
              </c:strCache>
            </c:strRef>
          </c:tx>
          <c:invertIfNegative val="0"/>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Пакеты!$CE$29:$CE$52</c:f>
              <c:numCache>
                <c:formatCode>General</c:formatCode>
                <c:ptCount val="24"/>
                <c:pt idx="0">
                  <c:v>0</c:v>
                </c:pt>
                <c:pt idx="1">
                  <c:v>0</c:v>
                </c:pt>
                <c:pt idx="2">
                  <c:v>500</c:v>
                </c:pt>
                <c:pt idx="3">
                  <c:v>0</c:v>
                </c:pt>
                <c:pt idx="4">
                  <c:v>0</c:v>
                </c:pt>
                <c:pt idx="5">
                  <c:v>424</c:v>
                </c:pt>
                <c:pt idx="6">
                  <c:v>0</c:v>
                </c:pt>
                <c:pt idx="7">
                  <c:v>0</c:v>
                </c:pt>
                <c:pt idx="8">
                  <c:v>41.67</c:v>
                </c:pt>
                <c:pt idx="9">
                  <c:v>0</c:v>
                </c:pt>
                <c:pt idx="10">
                  <c:v>0</c:v>
                </c:pt>
                <c:pt idx="11">
                  <c:v>0</c:v>
                </c:pt>
                <c:pt idx="12">
                  <c:v>0</c:v>
                </c:pt>
                <c:pt idx="13">
                  <c:v>0</c:v>
                </c:pt>
                <c:pt idx="14">
                  <c:v>0</c:v>
                </c:pt>
                <c:pt idx="15">
                  <c:v>0</c:v>
                </c:pt>
                <c:pt idx="16">
                  <c:v>1200</c:v>
                </c:pt>
                <c:pt idx="17">
                  <c:v>0</c:v>
                </c:pt>
                <c:pt idx="18">
                  <c:v>0</c:v>
                </c:pt>
                <c:pt idx="19">
                  <c:v>0</c:v>
                </c:pt>
                <c:pt idx="20">
                  <c:v>0</c:v>
                </c:pt>
                <c:pt idx="21">
                  <c:v>0</c:v>
                </c:pt>
                <c:pt idx="22">
                  <c:v>0</c:v>
                </c:pt>
                <c:pt idx="23">
                  <c:v>0</c:v>
                </c:pt>
              </c:numCache>
            </c:numRef>
          </c:val>
        </c:ser>
        <c:ser>
          <c:idx val="3"/>
          <c:order val="2"/>
          <c:tx>
            <c:strRef>
              <c:f>Пакеты!$CF$28</c:f>
              <c:strCache>
                <c:ptCount val="1"/>
                <c:pt idx="0">
                  <c:v>Benefits in kind</c:v>
                </c:pt>
              </c:strCache>
            </c:strRef>
          </c:tx>
          <c:invertIfNegative val="0"/>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Пакеты!$CF$29:$CF$52</c:f>
              <c:numCache>
                <c:formatCode>General</c:formatCode>
                <c:ptCount val="24"/>
                <c:pt idx="0">
                  <c:v>0</c:v>
                </c:pt>
                <c:pt idx="1">
                  <c:v>355.06</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ser>
        <c:dLbls>
          <c:showLegendKey val="0"/>
          <c:showVal val="0"/>
          <c:showCatName val="0"/>
          <c:showSerName val="0"/>
          <c:showPercent val="0"/>
          <c:showBubbleSize val="0"/>
        </c:dLbls>
        <c:gapWidth val="150"/>
        <c:overlap val="100"/>
        <c:axId val="81319040"/>
        <c:axId val="81320576"/>
      </c:barChart>
      <c:catAx>
        <c:axId val="81319040"/>
        <c:scaling>
          <c:orientation val="minMax"/>
        </c:scaling>
        <c:delete val="0"/>
        <c:axPos val="b"/>
        <c:majorTickMark val="out"/>
        <c:minorTickMark val="none"/>
        <c:tickLblPos val="nextTo"/>
        <c:crossAx val="81320576"/>
        <c:crosses val="autoZero"/>
        <c:auto val="1"/>
        <c:lblAlgn val="ctr"/>
        <c:lblOffset val="100"/>
        <c:noMultiLvlLbl val="0"/>
      </c:catAx>
      <c:valAx>
        <c:axId val="81320576"/>
        <c:scaling>
          <c:orientation val="minMax"/>
        </c:scaling>
        <c:delete val="0"/>
        <c:axPos val="l"/>
        <c:majorGridlines/>
        <c:numFmt formatCode="General" sourceLinked="1"/>
        <c:majorTickMark val="out"/>
        <c:minorTickMark val="none"/>
        <c:tickLblPos val="nextTo"/>
        <c:crossAx val="81319040"/>
        <c:crosses val="autoZero"/>
        <c:crossBetween val="between"/>
      </c:valAx>
    </c:plotArea>
    <c:legend>
      <c:legendPos val="r"/>
      <c:layout>
        <c:manualLayout>
          <c:xMode val="edge"/>
          <c:yMode val="edge"/>
          <c:x val="0.83068758547447386"/>
          <c:y val="0.21019359829626152"/>
          <c:w val="0.16050564713733256"/>
          <c:h val="0.48422794344683245"/>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622146903786528E-2"/>
          <c:y val="3.5560117168685283E-2"/>
          <c:w val="0.73558977309056306"/>
          <c:h val="0.64134661300225115"/>
        </c:manualLayout>
      </c:layout>
      <c:barChart>
        <c:barDir val="col"/>
        <c:grouping val="stacked"/>
        <c:varyColors val="0"/>
        <c:ser>
          <c:idx val="0"/>
          <c:order val="0"/>
          <c:tx>
            <c:strRef>
              <c:f>Пакеты!$CL$28</c:f>
              <c:strCache>
                <c:ptCount val="1"/>
                <c:pt idx="0">
                  <c:v>Nursing benefit</c:v>
                </c:pt>
              </c:strCache>
            </c:strRef>
          </c:tx>
          <c:invertIfNegative val="0"/>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Пакеты!$CL$29:$CL$52</c:f>
              <c:numCache>
                <c:formatCode>General</c:formatCode>
                <c:ptCount val="24"/>
                <c:pt idx="0">
                  <c:v>362</c:v>
                </c:pt>
                <c:pt idx="1">
                  <c:v>482.85</c:v>
                </c:pt>
                <c:pt idx="2">
                  <c:v>574</c:v>
                </c:pt>
                <c:pt idx="3">
                  <c:v>412</c:v>
                </c:pt>
                <c:pt idx="4">
                  <c:v>389</c:v>
                </c:pt>
                <c:pt idx="5">
                  <c:v>521</c:v>
                </c:pt>
                <c:pt idx="6">
                  <c:v>260</c:v>
                </c:pt>
                <c:pt idx="7">
                  <c:v>178.25</c:v>
                </c:pt>
                <c:pt idx="8">
                  <c:v>288</c:v>
                </c:pt>
                <c:pt idx="9">
                  <c:v>623.69999999999993</c:v>
                </c:pt>
                <c:pt idx="10">
                  <c:v>308.87999999999994</c:v>
                </c:pt>
                <c:pt idx="11">
                  <c:v>200</c:v>
                </c:pt>
                <c:pt idx="12">
                  <c:v>175</c:v>
                </c:pt>
                <c:pt idx="13">
                  <c:v>250</c:v>
                </c:pt>
                <c:pt idx="14">
                  <c:v>490.66</c:v>
                </c:pt>
                <c:pt idx="15">
                  <c:v>383</c:v>
                </c:pt>
                <c:pt idx="16">
                  <c:v>290</c:v>
                </c:pt>
                <c:pt idx="17">
                  <c:v>318.88</c:v>
                </c:pt>
                <c:pt idx="18">
                  <c:v>280</c:v>
                </c:pt>
                <c:pt idx="19">
                  <c:v>115.02</c:v>
                </c:pt>
                <c:pt idx="20">
                  <c:v>172.5</c:v>
                </c:pt>
                <c:pt idx="21">
                  <c:v>290</c:v>
                </c:pt>
                <c:pt idx="22">
                  <c:v>267.19</c:v>
                </c:pt>
                <c:pt idx="23">
                  <c:v>298.69</c:v>
                </c:pt>
              </c:numCache>
            </c:numRef>
          </c:val>
        </c:ser>
        <c:ser>
          <c:idx val="2"/>
          <c:order val="1"/>
          <c:tx>
            <c:strRef>
              <c:f>Пакеты!$CM$28</c:f>
              <c:strCache>
                <c:ptCount val="1"/>
                <c:pt idx="0">
                  <c:v>Other benefits in cash</c:v>
                </c:pt>
              </c:strCache>
            </c:strRef>
          </c:tx>
          <c:invertIfNegative val="0"/>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Пакеты!$CM$29:$CM$52</c:f>
              <c:numCache>
                <c:formatCode>General</c:formatCode>
                <c:ptCount val="24"/>
                <c:pt idx="0">
                  <c:v>0</c:v>
                </c:pt>
                <c:pt idx="1">
                  <c:v>0</c:v>
                </c:pt>
                <c:pt idx="2">
                  <c:v>500</c:v>
                </c:pt>
                <c:pt idx="3">
                  <c:v>0</c:v>
                </c:pt>
                <c:pt idx="4">
                  <c:v>0</c:v>
                </c:pt>
                <c:pt idx="5">
                  <c:v>424</c:v>
                </c:pt>
                <c:pt idx="6">
                  <c:v>0</c:v>
                </c:pt>
                <c:pt idx="7">
                  <c:v>0</c:v>
                </c:pt>
                <c:pt idx="8">
                  <c:v>41.67</c:v>
                </c:pt>
                <c:pt idx="9">
                  <c:v>0</c:v>
                </c:pt>
                <c:pt idx="10">
                  <c:v>0</c:v>
                </c:pt>
                <c:pt idx="11">
                  <c:v>0</c:v>
                </c:pt>
                <c:pt idx="12">
                  <c:v>0</c:v>
                </c:pt>
                <c:pt idx="13">
                  <c:v>0</c:v>
                </c:pt>
                <c:pt idx="14">
                  <c:v>0</c:v>
                </c:pt>
                <c:pt idx="15">
                  <c:v>0</c:v>
                </c:pt>
                <c:pt idx="16">
                  <c:v>1200</c:v>
                </c:pt>
                <c:pt idx="17">
                  <c:v>0</c:v>
                </c:pt>
                <c:pt idx="18">
                  <c:v>0</c:v>
                </c:pt>
                <c:pt idx="19">
                  <c:v>0</c:v>
                </c:pt>
                <c:pt idx="20">
                  <c:v>0</c:v>
                </c:pt>
                <c:pt idx="21">
                  <c:v>0</c:v>
                </c:pt>
                <c:pt idx="22">
                  <c:v>0</c:v>
                </c:pt>
                <c:pt idx="23">
                  <c:v>0</c:v>
                </c:pt>
              </c:numCache>
            </c:numRef>
          </c:val>
        </c:ser>
        <c:ser>
          <c:idx val="3"/>
          <c:order val="2"/>
          <c:tx>
            <c:strRef>
              <c:f>Пакеты!$CN$28</c:f>
              <c:strCache>
                <c:ptCount val="1"/>
                <c:pt idx="0">
                  <c:v>Benefits in kind</c:v>
                </c:pt>
              </c:strCache>
            </c:strRef>
          </c:tx>
          <c:invertIfNegative val="0"/>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Пакеты!$CN$29:$CN$52</c:f>
              <c:numCache>
                <c:formatCode>General</c:formatCode>
                <c:ptCount val="24"/>
                <c:pt idx="0">
                  <c:v>0</c:v>
                </c:pt>
                <c:pt idx="1">
                  <c:v>355.06</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ser>
        <c:dLbls>
          <c:showLegendKey val="0"/>
          <c:showVal val="0"/>
          <c:showCatName val="0"/>
          <c:showSerName val="0"/>
          <c:showPercent val="0"/>
          <c:showBubbleSize val="0"/>
        </c:dLbls>
        <c:gapWidth val="150"/>
        <c:overlap val="100"/>
        <c:axId val="81685120"/>
        <c:axId val="81691008"/>
      </c:barChart>
      <c:catAx>
        <c:axId val="81685120"/>
        <c:scaling>
          <c:orientation val="minMax"/>
        </c:scaling>
        <c:delete val="0"/>
        <c:axPos val="b"/>
        <c:majorTickMark val="out"/>
        <c:minorTickMark val="none"/>
        <c:tickLblPos val="nextTo"/>
        <c:crossAx val="81691008"/>
        <c:crosses val="autoZero"/>
        <c:auto val="1"/>
        <c:lblAlgn val="ctr"/>
        <c:lblOffset val="100"/>
        <c:noMultiLvlLbl val="0"/>
      </c:catAx>
      <c:valAx>
        <c:axId val="81691008"/>
        <c:scaling>
          <c:orientation val="minMax"/>
        </c:scaling>
        <c:delete val="0"/>
        <c:axPos val="l"/>
        <c:majorGridlines/>
        <c:numFmt formatCode="General" sourceLinked="1"/>
        <c:majorTickMark val="out"/>
        <c:minorTickMark val="none"/>
        <c:tickLblPos val="nextTo"/>
        <c:crossAx val="81685120"/>
        <c:crosses val="autoZero"/>
        <c:crossBetween val="between"/>
      </c:valAx>
    </c:plotArea>
    <c:legend>
      <c:legendPos val="r"/>
      <c:layout>
        <c:manualLayout>
          <c:xMode val="edge"/>
          <c:yMode val="edge"/>
          <c:x val="0.8180146307145566"/>
          <c:y val="0.21809499593795931"/>
          <c:w val="0.17313333624528821"/>
          <c:h val="0.58481251563317194"/>
        </c:manualLayout>
      </c:layout>
      <c:overlay val="0"/>
    </c:legend>
    <c:plotVisOnly val="1"/>
    <c:dispBlanksAs val="gap"/>
    <c:showDLblsOverMax val="0"/>
  </c:chart>
  <c:txPr>
    <a:bodyPr/>
    <a:lstStyle/>
    <a:p>
      <a:pPr>
        <a:defRPr sz="14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4">
                  <a:lumMod val="75000"/>
                </a:schemeClr>
              </a:solidFill>
            </c:spPr>
          </c:dPt>
          <c:dPt>
            <c:idx val="4"/>
            <c:invertIfNegative val="0"/>
            <c:bubble3D val="0"/>
            <c:spPr>
              <a:solidFill>
                <a:schemeClr val="accent4">
                  <a:lumMod val="75000"/>
                </a:schemeClr>
              </a:solidFill>
            </c:spPr>
          </c:dPt>
          <c:dPt>
            <c:idx val="5"/>
            <c:invertIfNegative val="0"/>
            <c:bubble3D val="0"/>
            <c:spPr>
              <a:solidFill>
                <a:schemeClr val="accent4">
                  <a:lumMod val="75000"/>
                </a:schemeClr>
              </a:solidFill>
            </c:spPr>
          </c:dPt>
          <c:dPt>
            <c:idx val="6"/>
            <c:invertIfNegative val="0"/>
            <c:bubble3D val="0"/>
            <c:spPr>
              <a:solidFill>
                <a:schemeClr val="accent4">
                  <a:lumMod val="75000"/>
                </a:schemeClr>
              </a:solidFill>
            </c:spPr>
          </c:dPt>
          <c:dPt>
            <c:idx val="7"/>
            <c:invertIfNegative val="0"/>
            <c:bubble3D val="0"/>
            <c:spPr>
              <a:solidFill>
                <a:schemeClr val="accent4">
                  <a:lumMod val="75000"/>
                </a:schemeClr>
              </a:solidFill>
            </c:spPr>
          </c:dPt>
          <c:dPt>
            <c:idx val="8"/>
            <c:invertIfNegative val="0"/>
            <c:bubble3D val="0"/>
            <c:spPr>
              <a:solidFill>
                <a:schemeClr val="accent4">
                  <a:lumMod val="75000"/>
                </a:schemeClr>
              </a:solidFill>
            </c:spPr>
          </c:dPt>
          <c:dPt>
            <c:idx val="9"/>
            <c:invertIfNegative val="0"/>
            <c:bubble3D val="0"/>
            <c:spPr>
              <a:solidFill>
                <a:schemeClr val="accent4">
                  <a:lumMod val="75000"/>
                </a:schemeClr>
              </a:solidFill>
            </c:spPr>
          </c:dPt>
          <c:dPt>
            <c:idx val="10"/>
            <c:invertIfNegative val="0"/>
            <c:bubble3D val="0"/>
            <c:spPr>
              <a:solidFill>
                <a:schemeClr val="accent4">
                  <a:lumMod val="75000"/>
                </a:schemeClr>
              </a:solidFill>
            </c:spPr>
          </c:dPt>
          <c:dPt>
            <c:idx val="11"/>
            <c:invertIfNegative val="0"/>
            <c:bubble3D val="0"/>
            <c:spPr>
              <a:solidFill>
                <a:schemeClr val="accent2">
                  <a:lumMod val="75000"/>
                </a:schemeClr>
              </a:solidFill>
            </c:spPr>
          </c:dPt>
          <c:dPt>
            <c:idx val="12"/>
            <c:invertIfNegative val="0"/>
            <c:bubble3D val="0"/>
            <c:spPr>
              <a:solidFill>
                <a:schemeClr val="accent2">
                  <a:lumMod val="75000"/>
                </a:schemeClr>
              </a:solidFill>
            </c:spPr>
          </c:dPt>
          <c:dPt>
            <c:idx val="13"/>
            <c:invertIfNegative val="0"/>
            <c:bubble3D val="0"/>
            <c:spPr>
              <a:solidFill>
                <a:schemeClr val="accent2">
                  <a:lumMod val="75000"/>
                </a:schemeClr>
              </a:solidFill>
            </c:spPr>
          </c:dPt>
          <c:dPt>
            <c:idx val="14"/>
            <c:invertIfNegative val="0"/>
            <c:bubble3D val="0"/>
            <c:spPr>
              <a:solidFill>
                <a:schemeClr val="accent2">
                  <a:lumMod val="75000"/>
                </a:schemeClr>
              </a:solidFill>
            </c:spPr>
          </c:dPt>
          <c:dPt>
            <c:idx val="15"/>
            <c:invertIfNegative val="0"/>
            <c:bubble3D val="0"/>
            <c:spPr>
              <a:solidFill>
                <a:schemeClr val="accent2">
                  <a:lumMod val="75000"/>
                </a:schemeClr>
              </a:solidFill>
            </c:spPr>
          </c:dPt>
          <c:dPt>
            <c:idx val="16"/>
            <c:invertIfNegative val="0"/>
            <c:bubble3D val="0"/>
            <c:spPr>
              <a:solidFill>
                <a:schemeClr val="accent2">
                  <a:lumMod val="75000"/>
                </a:schemeClr>
              </a:solidFill>
            </c:spPr>
          </c:dPt>
          <c:dPt>
            <c:idx val="17"/>
            <c:invertIfNegative val="0"/>
            <c:bubble3D val="0"/>
            <c:spPr>
              <a:solidFill>
                <a:schemeClr val="accent2">
                  <a:lumMod val="75000"/>
                </a:schemeClr>
              </a:solidFill>
            </c:spPr>
          </c:dPt>
          <c:dPt>
            <c:idx val="18"/>
            <c:invertIfNegative val="0"/>
            <c:bubble3D val="0"/>
            <c:spPr>
              <a:solidFill>
                <a:schemeClr val="accent3">
                  <a:lumMod val="75000"/>
                </a:schemeClr>
              </a:solidFill>
            </c:spPr>
          </c:dPt>
          <c:dPt>
            <c:idx val="19"/>
            <c:invertIfNegative val="0"/>
            <c:bubble3D val="0"/>
            <c:spPr>
              <a:solidFill>
                <a:schemeClr val="accent3">
                  <a:lumMod val="75000"/>
                </a:schemeClr>
              </a:solidFill>
            </c:spPr>
          </c:dPt>
          <c:dPt>
            <c:idx val="20"/>
            <c:invertIfNegative val="0"/>
            <c:bubble3D val="0"/>
            <c:spPr>
              <a:solidFill>
                <a:schemeClr val="accent3">
                  <a:lumMod val="75000"/>
                </a:schemeClr>
              </a:solidFill>
            </c:spPr>
          </c:dPt>
          <c:dPt>
            <c:idx val="21"/>
            <c:invertIfNegative val="0"/>
            <c:bubble3D val="0"/>
            <c:spPr>
              <a:solidFill>
                <a:schemeClr val="accent3">
                  <a:lumMod val="75000"/>
                </a:schemeClr>
              </a:solidFill>
            </c:spPr>
          </c:dPt>
          <c:dPt>
            <c:idx val="22"/>
            <c:invertIfNegative val="0"/>
            <c:bubble3D val="0"/>
            <c:spPr>
              <a:solidFill>
                <a:schemeClr val="accent3">
                  <a:lumMod val="75000"/>
                </a:schemeClr>
              </a:solidFill>
            </c:spPr>
          </c:dPt>
          <c:dPt>
            <c:idx val="23"/>
            <c:invertIfNegative val="0"/>
            <c:bubble3D val="0"/>
            <c:spPr>
              <a:solidFill>
                <a:schemeClr val="accent3">
                  <a:lumMod val="75000"/>
                </a:schemeClr>
              </a:solidFill>
            </c:spPr>
          </c:dPt>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Пакеты!$AR$29:$AR$52</c:f>
              <c:numCache>
                <c:formatCode>General</c:formatCode>
                <c:ptCount val="24"/>
                <c:pt idx="0">
                  <c:v>0.12725568314975391</c:v>
                </c:pt>
                <c:pt idx="1">
                  <c:v>8.6261511331722288E-2</c:v>
                </c:pt>
                <c:pt idx="2">
                  <c:v>0.19404231625835189</c:v>
                </c:pt>
                <c:pt idx="3">
                  <c:v>9.3657649465787682E-2</c:v>
                </c:pt>
                <c:pt idx="4">
                  <c:v>8.2389071269723599E-2</c:v>
                </c:pt>
                <c:pt idx="5">
                  <c:v>0.14827935222672065</c:v>
                </c:pt>
                <c:pt idx="6">
                  <c:v>5.6150600454397924E-2</c:v>
                </c:pt>
                <c:pt idx="7">
                  <c:v>6.0961012311901507E-2</c:v>
                </c:pt>
                <c:pt idx="8">
                  <c:v>6.1643712574850296E-2</c:v>
                </c:pt>
                <c:pt idx="9">
                  <c:v>3.8782489740082082E-2</c:v>
                </c:pt>
                <c:pt idx="10">
                  <c:v>6.8548601864181088E-2</c:v>
                </c:pt>
                <c:pt idx="11">
                  <c:v>4.5777065690089262E-2</c:v>
                </c:pt>
                <c:pt idx="12">
                  <c:v>4.2806650085089673E-2</c:v>
                </c:pt>
                <c:pt idx="13">
                  <c:v>5.3642313056539E-2</c:v>
                </c:pt>
                <c:pt idx="14">
                  <c:v>7.0654474764201891E-2</c:v>
                </c:pt>
                <c:pt idx="15">
                  <c:v>4.8638838475499095E-2</c:v>
                </c:pt>
                <c:pt idx="16">
                  <c:v>0.19291161956034095</c:v>
                </c:pt>
                <c:pt idx="17">
                  <c:v>4.6155553411174367E-2</c:v>
                </c:pt>
                <c:pt idx="18">
                  <c:v>7.3030777256129373E-2</c:v>
                </c:pt>
                <c:pt idx="19">
                  <c:v>2.6930461250292671E-2</c:v>
                </c:pt>
                <c:pt idx="20">
                  <c:v>3.6655333616659583E-2</c:v>
                </c:pt>
                <c:pt idx="21">
                  <c:v>6.8769267251600666E-2</c:v>
                </c:pt>
                <c:pt idx="22">
                  <c:v>5.1151526754092083E-2</c:v>
                </c:pt>
                <c:pt idx="23">
                  <c:v>5.0010883214734195E-2</c:v>
                </c:pt>
              </c:numCache>
            </c:numRef>
          </c:val>
        </c:ser>
        <c:ser>
          <c:idx val="1"/>
          <c:order val="1"/>
          <c:invertIfNegative val="0"/>
          <c:dPt>
            <c:idx val="0"/>
            <c:invertIfNegative val="0"/>
            <c:bubble3D val="0"/>
            <c:spPr>
              <a:solidFill>
                <a:schemeClr val="accent5">
                  <a:lumMod val="60000"/>
                  <a:lumOff val="40000"/>
                </a:schemeClr>
              </a:solidFill>
            </c:spPr>
          </c:dPt>
          <c:dPt>
            <c:idx val="1"/>
            <c:invertIfNegative val="0"/>
            <c:bubble3D val="0"/>
            <c:spPr>
              <a:solidFill>
                <a:schemeClr val="accent5">
                  <a:lumMod val="60000"/>
                  <a:lumOff val="40000"/>
                </a:schemeClr>
              </a:solidFill>
            </c:spPr>
          </c:dPt>
          <c:dPt>
            <c:idx val="2"/>
            <c:invertIfNegative val="0"/>
            <c:bubble3D val="0"/>
            <c:spPr>
              <a:solidFill>
                <a:schemeClr val="accent5">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5"/>
            <c:invertIfNegative val="0"/>
            <c:bubble3D val="0"/>
            <c:spPr>
              <a:solidFill>
                <a:schemeClr val="accent4">
                  <a:lumMod val="60000"/>
                  <a:lumOff val="40000"/>
                </a:schemeClr>
              </a:solidFill>
            </c:spPr>
          </c:dPt>
          <c:dPt>
            <c:idx val="6"/>
            <c:invertIfNegative val="0"/>
            <c:bubble3D val="0"/>
            <c:spPr>
              <a:solidFill>
                <a:schemeClr val="accent4">
                  <a:lumMod val="60000"/>
                  <a:lumOff val="40000"/>
                </a:schemeClr>
              </a:solidFill>
            </c:spPr>
          </c:dPt>
          <c:dPt>
            <c:idx val="7"/>
            <c:invertIfNegative val="0"/>
            <c:bubble3D val="0"/>
            <c:spPr>
              <a:solidFill>
                <a:schemeClr val="accent4">
                  <a:lumMod val="60000"/>
                  <a:lumOff val="40000"/>
                </a:schemeClr>
              </a:solidFill>
            </c:spPr>
          </c:dPt>
          <c:dPt>
            <c:idx val="8"/>
            <c:invertIfNegative val="0"/>
            <c:bubble3D val="0"/>
            <c:spPr>
              <a:solidFill>
                <a:schemeClr val="accent4">
                  <a:lumMod val="60000"/>
                  <a:lumOff val="40000"/>
                </a:schemeClr>
              </a:solidFill>
            </c:spPr>
          </c:dPt>
          <c:dPt>
            <c:idx val="9"/>
            <c:invertIfNegative val="0"/>
            <c:bubble3D val="0"/>
            <c:spPr>
              <a:solidFill>
                <a:schemeClr val="accent4">
                  <a:lumMod val="60000"/>
                  <a:lumOff val="40000"/>
                </a:schemeClr>
              </a:solidFill>
            </c:spPr>
          </c:dPt>
          <c:dPt>
            <c:idx val="10"/>
            <c:invertIfNegative val="0"/>
            <c:bubble3D val="0"/>
            <c:spPr>
              <a:solidFill>
                <a:schemeClr val="accent4">
                  <a:lumMod val="60000"/>
                  <a:lumOff val="40000"/>
                </a:schemeClr>
              </a:solidFill>
            </c:spPr>
          </c:dPt>
          <c:dPt>
            <c:idx val="11"/>
            <c:invertIfNegative val="0"/>
            <c:bubble3D val="0"/>
            <c:spPr>
              <a:solidFill>
                <a:schemeClr val="accent2">
                  <a:lumMod val="60000"/>
                  <a:lumOff val="40000"/>
                </a:schemeClr>
              </a:solidFill>
            </c:spPr>
          </c:dPt>
          <c:dPt>
            <c:idx val="12"/>
            <c:invertIfNegative val="0"/>
            <c:bubble3D val="0"/>
            <c:spPr>
              <a:solidFill>
                <a:schemeClr val="accent2">
                  <a:lumMod val="60000"/>
                  <a:lumOff val="40000"/>
                </a:schemeClr>
              </a:solidFill>
            </c:spPr>
          </c:dPt>
          <c:dPt>
            <c:idx val="13"/>
            <c:invertIfNegative val="0"/>
            <c:bubble3D val="0"/>
            <c:spPr>
              <a:solidFill>
                <a:schemeClr val="accent2">
                  <a:lumMod val="60000"/>
                  <a:lumOff val="40000"/>
                </a:schemeClr>
              </a:solidFill>
            </c:spPr>
          </c:dPt>
          <c:dPt>
            <c:idx val="14"/>
            <c:invertIfNegative val="0"/>
            <c:bubble3D val="0"/>
            <c:spPr>
              <a:solidFill>
                <a:schemeClr val="accent2">
                  <a:lumMod val="60000"/>
                  <a:lumOff val="40000"/>
                </a:schemeClr>
              </a:solidFill>
            </c:spPr>
          </c:dPt>
          <c:dPt>
            <c:idx val="15"/>
            <c:invertIfNegative val="0"/>
            <c:bubble3D val="0"/>
            <c:spPr>
              <a:solidFill>
                <a:schemeClr val="accent2">
                  <a:lumMod val="60000"/>
                  <a:lumOff val="40000"/>
                </a:schemeClr>
              </a:solidFill>
            </c:spPr>
          </c:dPt>
          <c:dPt>
            <c:idx val="16"/>
            <c:invertIfNegative val="0"/>
            <c:bubble3D val="0"/>
            <c:spPr>
              <a:solidFill>
                <a:schemeClr val="accent2">
                  <a:lumMod val="60000"/>
                  <a:lumOff val="40000"/>
                </a:schemeClr>
              </a:solidFill>
            </c:spPr>
          </c:dPt>
          <c:dPt>
            <c:idx val="17"/>
            <c:invertIfNegative val="0"/>
            <c:bubble3D val="0"/>
            <c:spPr>
              <a:solidFill>
                <a:schemeClr val="accent2">
                  <a:lumMod val="60000"/>
                  <a:lumOff val="40000"/>
                </a:schemeClr>
              </a:solidFill>
            </c:spPr>
          </c:dPt>
          <c:dPt>
            <c:idx val="18"/>
            <c:invertIfNegative val="0"/>
            <c:bubble3D val="0"/>
            <c:spPr>
              <a:solidFill>
                <a:schemeClr val="accent3">
                  <a:lumMod val="60000"/>
                  <a:lumOff val="40000"/>
                </a:schemeClr>
              </a:solidFill>
            </c:spPr>
          </c:dPt>
          <c:dPt>
            <c:idx val="19"/>
            <c:invertIfNegative val="0"/>
            <c:bubble3D val="0"/>
            <c:spPr>
              <a:solidFill>
                <a:schemeClr val="accent3">
                  <a:lumMod val="60000"/>
                  <a:lumOff val="40000"/>
                </a:schemeClr>
              </a:solidFill>
            </c:spPr>
          </c:dPt>
          <c:dPt>
            <c:idx val="20"/>
            <c:invertIfNegative val="0"/>
            <c:bubble3D val="0"/>
            <c:spPr>
              <a:solidFill>
                <a:schemeClr val="accent3">
                  <a:lumMod val="60000"/>
                  <a:lumOff val="40000"/>
                </a:schemeClr>
              </a:solidFill>
            </c:spPr>
          </c:dPt>
          <c:dPt>
            <c:idx val="21"/>
            <c:invertIfNegative val="0"/>
            <c:bubble3D val="0"/>
            <c:spPr>
              <a:solidFill>
                <a:schemeClr val="accent3">
                  <a:lumMod val="60000"/>
                  <a:lumOff val="40000"/>
                </a:schemeClr>
              </a:solidFill>
            </c:spPr>
          </c:dPt>
          <c:dPt>
            <c:idx val="22"/>
            <c:invertIfNegative val="0"/>
            <c:bubble3D val="0"/>
            <c:spPr>
              <a:solidFill>
                <a:schemeClr val="accent3">
                  <a:lumMod val="60000"/>
                  <a:lumOff val="40000"/>
                </a:schemeClr>
              </a:solidFill>
            </c:spPr>
          </c:dPt>
          <c:dPt>
            <c:idx val="23"/>
            <c:invertIfNegative val="0"/>
            <c:bubble3D val="0"/>
            <c:spPr>
              <a:solidFill>
                <a:schemeClr val="accent3">
                  <a:lumMod val="60000"/>
                  <a:lumOff val="40000"/>
                </a:schemeClr>
              </a:solidFill>
            </c:spPr>
          </c:dPt>
          <c:cat>
            <c:strRef>
              <c:f>Пакеты!$A$29:$A$52</c:f>
              <c:strCache>
                <c:ptCount val="24"/>
                <c:pt idx="0">
                  <c:v>Leningrad Oblast</c:v>
                </c:pt>
                <c:pt idx="1">
                  <c:v>Yamalo-Nenets AO</c:v>
                </c:pt>
                <c:pt idx="2">
                  <c:v>Sakhalin Oblast</c:v>
                </c:pt>
                <c:pt idx="3">
                  <c:v>Vladimir Oblast</c:v>
                </c:pt>
                <c:pt idx="4">
                  <c:v>Rostov Oblast</c:v>
                </c:pt>
                <c:pt idx="5">
                  <c:v>Sverdlovsk Oblast</c:v>
                </c:pt>
                <c:pt idx="6">
                  <c:v>Chelyabinsk Oblast</c:v>
                </c:pt>
                <c:pt idx="7">
                  <c:v>Altai Krai</c:v>
                </c:pt>
                <c:pt idx="8">
                  <c:v>Irkutsk Oblast</c:v>
                </c:pt>
                <c:pt idx="9">
                  <c:v>Sakha Republic</c:v>
                </c:pt>
                <c:pt idx="10">
                  <c:v>Primorsky Krai</c:v>
                </c:pt>
                <c:pt idx="11">
                  <c:v>Kaluga Oblast</c:v>
                </c:pt>
                <c:pt idx="12">
                  <c:v>Tambov Oblast</c:v>
                </c:pt>
                <c:pt idx="13">
                  <c:v>Kaliningrad Oblast</c:v>
                </c:pt>
                <c:pt idx="14">
                  <c:v>Murmansk Oblast</c:v>
                </c:pt>
                <c:pt idx="15">
                  <c:v>Krasnoyarsk Krai</c:v>
                </c:pt>
                <c:pt idx="16">
                  <c:v>Kemerovo Oblast</c:v>
                </c:pt>
                <c:pt idx="17">
                  <c:v>Novosibirsk Oblast</c:v>
                </c:pt>
                <c:pt idx="18">
                  <c:v>Belgorod Oblast</c:v>
                </c:pt>
                <c:pt idx="19">
                  <c:v>Kostroma Oblast</c:v>
                </c:pt>
                <c:pt idx="20">
                  <c:v>Vologda Oblast</c:v>
                </c:pt>
                <c:pt idx="21">
                  <c:v>Penza Oblast</c:v>
                </c:pt>
                <c:pt idx="22">
                  <c:v>Zabaykalsky Krai</c:v>
                </c:pt>
                <c:pt idx="23">
                  <c:v>Amur Oblast</c:v>
                </c:pt>
              </c:strCache>
            </c:strRef>
          </c:cat>
          <c:val>
            <c:numRef>
              <c:f>Пакеты!$AS$29:$AS$52</c:f>
              <c:numCache>
                <c:formatCode>General</c:formatCode>
                <c:ptCount val="24"/>
                <c:pt idx="0">
                  <c:v>4.2418561049917973E-2</c:v>
                </c:pt>
                <c:pt idx="1">
                  <c:v>5.4726013976879366E-2</c:v>
                </c:pt>
                <c:pt idx="2">
                  <c:v>7.4749443207126953E-2</c:v>
                </c:pt>
                <c:pt idx="3">
                  <c:v>4.6828824732893841E-2</c:v>
                </c:pt>
                <c:pt idx="4">
                  <c:v>4.1194535634861799E-2</c:v>
                </c:pt>
                <c:pt idx="5">
                  <c:v>9.5647773279352227E-2</c:v>
                </c:pt>
                <c:pt idx="6">
                  <c:v>2.8129395218002812E-2</c:v>
                </c:pt>
                <c:pt idx="7">
                  <c:v>2.0320337437300502E-2</c:v>
                </c:pt>
                <c:pt idx="8">
                  <c:v>3.2901197604790419E-2</c:v>
                </c:pt>
                <c:pt idx="9">
                  <c:v>3.8782489740082082E-2</c:v>
                </c:pt>
                <c:pt idx="10">
                  <c:v>2.2849533954727032E-2</c:v>
                </c:pt>
                <c:pt idx="11">
                  <c:v>2.2888532845044631E-2</c:v>
                </c:pt>
                <c:pt idx="12">
                  <c:v>2.2908757690797223E-2</c:v>
                </c:pt>
                <c:pt idx="13">
                  <c:v>2.68211565282695E-2</c:v>
                </c:pt>
                <c:pt idx="14">
                  <c:v>3.5327237382100946E-2</c:v>
                </c:pt>
                <c:pt idx="15">
                  <c:v>3.4754990925589833E-2</c:v>
                </c:pt>
                <c:pt idx="16">
                  <c:v>0.16711529834006281</c:v>
                </c:pt>
                <c:pt idx="17">
                  <c:v>3.0771012255138473E-2</c:v>
                </c:pt>
                <c:pt idx="18">
                  <c:v>3.6515388628064686E-2</c:v>
                </c:pt>
                <c:pt idx="19">
                  <c:v>1.3465230625146336E-2</c:v>
                </c:pt>
                <c:pt idx="20">
                  <c:v>1.8327666808329791E-2</c:v>
                </c:pt>
                <c:pt idx="21">
                  <c:v>3.4384633625800333E-2</c:v>
                </c:pt>
                <c:pt idx="22">
                  <c:v>2.5575763377046042E-2</c:v>
                </c:pt>
                <c:pt idx="23">
                  <c:v>2.5005441607367097E-2</c:v>
                </c:pt>
              </c:numCache>
            </c:numRef>
          </c:val>
        </c:ser>
        <c:dLbls>
          <c:showLegendKey val="0"/>
          <c:showVal val="0"/>
          <c:showCatName val="0"/>
          <c:showSerName val="0"/>
          <c:showPercent val="0"/>
          <c:showBubbleSize val="0"/>
        </c:dLbls>
        <c:gapWidth val="150"/>
        <c:axId val="82327808"/>
        <c:axId val="82333696"/>
      </c:barChart>
      <c:catAx>
        <c:axId val="82327808"/>
        <c:scaling>
          <c:orientation val="minMax"/>
        </c:scaling>
        <c:delete val="0"/>
        <c:axPos val="b"/>
        <c:majorTickMark val="out"/>
        <c:minorTickMark val="none"/>
        <c:tickLblPos val="nextTo"/>
        <c:crossAx val="82333696"/>
        <c:crosses val="autoZero"/>
        <c:auto val="1"/>
        <c:lblAlgn val="ctr"/>
        <c:lblOffset val="100"/>
        <c:noMultiLvlLbl val="0"/>
      </c:catAx>
      <c:valAx>
        <c:axId val="82333696"/>
        <c:scaling>
          <c:orientation val="minMax"/>
        </c:scaling>
        <c:delete val="0"/>
        <c:axPos val="l"/>
        <c:majorGridlines/>
        <c:numFmt formatCode="General" sourceLinked="1"/>
        <c:majorTickMark val="out"/>
        <c:minorTickMark val="none"/>
        <c:tickLblPos val="nextTo"/>
        <c:crossAx val="82327808"/>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FFF7CD-1354-48EF-9C27-D5CA28EA505C}" type="datetimeFigureOut">
              <a:rPr lang="ru-RU" smtClean="0"/>
              <a:t>16.06.2017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E2A467-DAE0-4FA3-B42A-76B878CB836E}" type="slidenum">
              <a:rPr lang="ru-RU" smtClean="0"/>
              <a:t>‹#›</a:t>
            </a:fld>
            <a:endParaRPr lang="ru-RU"/>
          </a:p>
        </p:txBody>
      </p:sp>
    </p:spTree>
    <p:extLst>
      <p:ext uri="{BB962C8B-B14F-4D97-AF65-F5344CB8AC3E}">
        <p14:creationId xmlns:p14="http://schemas.microsoft.com/office/powerpoint/2010/main" val="287588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C0A42A3-2697-419B-A963-2EAE58A7404A}" type="datetime1">
              <a:rPr lang="en-US" smtClean="0"/>
              <a:t>6/16/2017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60E50-1341-4110-8614-3B5A1C4F6F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F003AC-82CC-4810-9BE0-B45FAE9226F6}" type="datetime1">
              <a:rPr lang="en-US" smtClean="0"/>
              <a:t>6/16/2017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FA4586-1BDF-4577-B047-AC422EB16B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DCEFB4-E40B-4977-BE9B-42BCCB3C55F4}" type="datetime1">
              <a:rPr lang="en-US" smtClean="0"/>
              <a:t>6/16/2017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BCF3C5-71F3-40FF-9F8C-387F878DAF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EAD681-9200-4E63-9F67-3005D91E3F10}" type="datetime1">
              <a:rPr lang="en-US" smtClean="0"/>
              <a:t>6/16/2017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E63C27-F5F6-4389-B9B0-703C772206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1E73F8E-C2FA-47BC-BAF6-5848C6B998CA}" type="datetime1">
              <a:rPr lang="en-US" smtClean="0"/>
              <a:t>6/16/2017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5909FC-E42E-42F4-A299-2B18712B6D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CF6ECA-B95A-4D7F-86D0-017F5F4D7425}" type="datetime1">
              <a:rPr lang="en-US" smtClean="0"/>
              <a:t>6/16/2017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37101-AB47-4452-A875-B22B235FB7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1FDEF0-8C6D-4506-8FFC-E09B95FE3745}" type="datetime1">
              <a:rPr lang="en-US" smtClean="0"/>
              <a:t>6/16/2017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D37DA9-6249-409C-B5E1-42CA42086F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F1032FA-A80A-4FD8-9CDA-75A6B09FDD94}" type="datetime1">
              <a:rPr lang="en-US" smtClean="0"/>
              <a:t>6/16/2017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03A723-50AC-4080-BAF5-1A9D157A85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519BAE-BC71-468C-B6B6-E8874B2474D7}" type="datetime1">
              <a:rPr lang="en-US" smtClean="0"/>
              <a:t>6/16/2017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48E9B1-82BB-479A-9A71-196B14FB44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484792-2C61-40E9-A59A-0A973E2C0E53}" type="datetime1">
              <a:rPr lang="en-US" smtClean="0"/>
              <a:t>6/16/2017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601942-CE85-4D46-9A25-CD30977CE5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685553-EBA3-4429-9B10-125AD6A7E0CA}" type="datetime1">
              <a:rPr lang="en-US" smtClean="0"/>
              <a:t>6/16/2017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250EC8-7C3F-4965-B898-F4C5C87584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CD06E075-FCB5-4E65-AFCD-F2D639E6A48B}" type="datetime1">
              <a:rPr lang="en-US" smtClean="0"/>
              <a:t>6/16/2017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79D7C4A8-E89C-412E-92AB-7577AF2FF0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95275" y="2130425"/>
            <a:ext cx="8648700" cy="2206625"/>
          </a:xfrm>
        </p:spPr>
        <p:txBody>
          <a:bodyPr/>
          <a:lstStyle/>
          <a:p>
            <a:pPr eaLnBrk="1" hangingPunct="1"/>
            <a:r>
              <a:rPr lang="en-US" sz="3600" b="1" dirty="0">
                <a:solidFill>
                  <a:srgbClr val="002060"/>
                </a:solidFill>
              </a:rPr>
              <a:t>Child benefits policies: comparative analysis of Russian regions</a:t>
            </a:r>
            <a:endParaRPr lang="en-US" sz="3600" dirty="0" smtClean="0">
              <a:solidFill>
                <a:srgbClr val="002060"/>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1371600" y="4468813"/>
            <a:ext cx="6400800" cy="908050"/>
          </a:xfrm>
        </p:spPr>
        <p:txBody>
          <a:bodyPr/>
          <a:lstStyle/>
          <a:p>
            <a:pPr eaLnBrk="1" hangingPunct="1"/>
            <a:r>
              <a:rPr lang="en-US" sz="2400" dirty="0">
                <a:solidFill>
                  <a:srgbClr val="000066"/>
                </a:solidFill>
                <a:latin typeface="Myriad Pro"/>
                <a:ea typeface="ＭＳ Ｐゴシック"/>
                <a:cs typeface="ＭＳ Ｐゴシック"/>
              </a:rPr>
              <a:t>Anna </a:t>
            </a:r>
            <a:r>
              <a:rPr lang="en-US" sz="2400" dirty="0" err="1">
                <a:solidFill>
                  <a:srgbClr val="000066"/>
                </a:solidFill>
                <a:latin typeface="Myriad Pro"/>
                <a:ea typeface="ＭＳ Ｐゴシック"/>
                <a:cs typeface="ＭＳ Ｐゴシック"/>
              </a:rPr>
              <a:t>Philippova</a:t>
            </a:r>
            <a:r>
              <a:rPr lang="en-US" sz="2400" dirty="0">
                <a:solidFill>
                  <a:srgbClr val="000066"/>
                </a:solidFill>
                <a:latin typeface="Myriad Pro"/>
                <a:ea typeface="ＭＳ Ｐゴシック"/>
                <a:cs typeface="ＭＳ Ｐゴシック"/>
              </a:rPr>
              <a:t>, Marina </a:t>
            </a:r>
            <a:r>
              <a:rPr lang="en-US" sz="2400" dirty="0" err="1" smtClean="0">
                <a:solidFill>
                  <a:srgbClr val="000066"/>
                </a:solidFill>
                <a:latin typeface="Myriad Pro"/>
                <a:ea typeface="ＭＳ Ｐゴシック"/>
                <a:cs typeface="ＭＳ Ｐゴシック"/>
              </a:rPr>
              <a:t>Kolosnitsyna</a:t>
            </a:r>
            <a:endParaRPr lang="en-US" sz="2400" dirty="0" smtClean="0">
              <a:solidFill>
                <a:srgbClr val="000066"/>
              </a:solidFill>
              <a:latin typeface="Myriad Pro"/>
              <a:ea typeface="ＭＳ Ｐゴシック"/>
              <a:cs typeface="ＭＳ Ｐゴシック"/>
            </a:endParaRPr>
          </a:p>
          <a:p>
            <a:pPr eaLnBrk="1" hangingPunct="1"/>
            <a:r>
              <a:rPr kumimoji="1" lang="en-US" sz="1600" dirty="0" smtClean="0">
                <a:solidFill>
                  <a:srgbClr val="000066"/>
                </a:solidFill>
                <a:latin typeface="Myriad Pro"/>
                <a:ea typeface="ＭＳ Ｐゴシック"/>
                <a:cs typeface="ＭＳ Ｐゴシック"/>
              </a:rPr>
              <a:t>National </a:t>
            </a:r>
            <a:r>
              <a:rPr kumimoji="1" lang="en-US" sz="1600" dirty="0">
                <a:solidFill>
                  <a:srgbClr val="000066"/>
                </a:solidFill>
                <a:latin typeface="Myriad Pro"/>
                <a:ea typeface="ＭＳ Ｐゴシック"/>
                <a:cs typeface="ＭＳ Ｐゴシック"/>
              </a:rPr>
              <a:t>Research University Higher School of Economics </a:t>
            </a:r>
            <a:endParaRPr kumimoji="1" lang="ru-RU" sz="1600" dirty="0" smtClean="0">
              <a:solidFill>
                <a:srgbClr val="000066"/>
              </a:solidFill>
              <a:latin typeface="Myriad Pro"/>
              <a:ea typeface="ＭＳ Ｐゴシック"/>
              <a:cs typeface="ＭＳ Ｐゴシック"/>
            </a:endParaRP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smtClean="0">
                <a:solidFill>
                  <a:schemeClr val="bg1"/>
                </a:solidFill>
              </a:rPr>
              <a:t>Economics</a:t>
            </a:r>
            <a:r>
              <a:rPr lang="ru-RU" sz="800" dirty="0" smtClean="0">
                <a:solidFill>
                  <a:schemeClr val="bg1"/>
                </a:solidFill>
              </a:rPr>
              <a:t>,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141890"/>
            <a:ext cx="7483238" cy="945931"/>
          </a:xfrm>
          <a:prstGeom prst="rect">
            <a:avLst/>
          </a:prstGeom>
          <a:noFill/>
          <a:ln w="9525">
            <a:noFill/>
            <a:miter lim="800000"/>
            <a:headEnd/>
            <a:tailEnd/>
          </a:ln>
        </p:spPr>
        <p:txBody>
          <a:bodyPr anchor="ctr"/>
          <a:lstStyle/>
          <a:p>
            <a:r>
              <a:rPr lang="en-US" sz="2400" dirty="0">
                <a:solidFill>
                  <a:schemeClr val="bg1"/>
                </a:solidFill>
                <a:latin typeface="Myriad Pro"/>
              </a:rPr>
              <a:t>Birth rate (the number of births per thousand people), 2015</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10</a:t>
            </a:fld>
            <a:endParaRPr lang="en-US" sz="3600">
              <a:solidFill>
                <a:srgbClr val="1C2A55"/>
              </a:solidFill>
            </a:endParaRPr>
          </a:p>
        </p:txBody>
      </p:sp>
      <p:graphicFrame>
        <p:nvGraphicFramePr>
          <p:cNvPr id="10" name="Диаграмма 9"/>
          <p:cNvGraphicFramePr/>
          <p:nvPr>
            <p:extLst>
              <p:ext uri="{D42A27DB-BD31-4B8C-83A1-F6EECF244321}">
                <p14:modId xmlns:p14="http://schemas.microsoft.com/office/powerpoint/2010/main" val="2051094190"/>
              </p:ext>
            </p:extLst>
          </p:nvPr>
        </p:nvGraphicFramePr>
        <p:xfrm>
          <a:off x="132736" y="1426527"/>
          <a:ext cx="8779252" cy="47382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97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428625"/>
            <a:ext cx="7483238" cy="412750"/>
          </a:xfrm>
          <a:prstGeom prst="rect">
            <a:avLst/>
          </a:prstGeom>
          <a:noFill/>
          <a:ln w="9525">
            <a:noFill/>
            <a:miter lim="800000"/>
            <a:headEnd/>
            <a:tailEnd/>
          </a:ln>
        </p:spPr>
        <p:txBody>
          <a:bodyPr anchor="ctr"/>
          <a:lstStyle/>
          <a:p>
            <a:r>
              <a:rPr lang="en-US" sz="3600" dirty="0" smtClean="0">
                <a:solidFill>
                  <a:schemeClr val="bg1"/>
                </a:solidFill>
                <a:latin typeface="Myriad Pro"/>
              </a:rPr>
              <a:t>Child benefit packages</a:t>
            </a:r>
            <a:endParaRPr lang="en-US" sz="36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480874"/>
            <a:ext cx="8689738" cy="4031873"/>
          </a:xfrm>
          <a:prstGeom prst="rect">
            <a:avLst/>
          </a:prstGeom>
          <a:noFill/>
          <a:ln w="9525">
            <a:noFill/>
            <a:miter lim="800000"/>
            <a:headEnd/>
            <a:tailEnd/>
          </a:ln>
        </p:spPr>
        <p:txBody>
          <a:bodyPr wrap="square">
            <a:spAutoFit/>
          </a:bodyPr>
          <a:lstStyle/>
          <a:p>
            <a:r>
              <a:rPr lang="en-US" sz="3200" dirty="0" smtClean="0">
                <a:solidFill>
                  <a:srgbClr val="002060"/>
                </a:solidFill>
                <a:latin typeface="Constantia" pitchFamily="18" charset="0"/>
                <a:cs typeface="Arial" pitchFamily="34" charset="0"/>
              </a:rPr>
              <a:t>We estimated </a:t>
            </a:r>
            <a:r>
              <a:rPr lang="en-US" sz="3200" b="1" dirty="0" smtClean="0">
                <a:solidFill>
                  <a:srgbClr val="002060"/>
                </a:solidFill>
                <a:latin typeface="Constantia" pitchFamily="18" charset="0"/>
                <a:cs typeface="Arial" pitchFamily="34" charset="0"/>
              </a:rPr>
              <a:t>child benefit packages </a:t>
            </a:r>
            <a:r>
              <a:rPr lang="en-US" sz="3200" dirty="0" smtClean="0">
                <a:solidFill>
                  <a:srgbClr val="002060"/>
                </a:solidFill>
                <a:latin typeface="Constantia" pitchFamily="18" charset="0"/>
                <a:cs typeface="Arial" pitchFamily="34" charset="0"/>
              </a:rPr>
              <a:t>for</a:t>
            </a:r>
            <a:r>
              <a:rPr lang="ru-RU" sz="3200" dirty="0" smtClean="0">
                <a:solidFill>
                  <a:srgbClr val="002060"/>
                </a:solidFill>
                <a:latin typeface="Constantia" pitchFamily="18" charset="0"/>
                <a:cs typeface="Arial" pitchFamily="34" charset="0"/>
              </a:rPr>
              <a:t>:</a:t>
            </a:r>
            <a:endParaRPr lang="en-US" sz="3200" dirty="0" smtClean="0">
              <a:solidFill>
                <a:srgbClr val="002060"/>
              </a:solidFill>
              <a:latin typeface="Constantia" pitchFamily="18" charset="0"/>
              <a:cs typeface="Arial" pitchFamily="34" charset="0"/>
            </a:endParaRPr>
          </a:p>
          <a:p>
            <a:endParaRPr lang="ru-RU" sz="3200" dirty="0" smtClean="0">
              <a:solidFill>
                <a:srgbClr val="002060"/>
              </a:solidFill>
              <a:latin typeface="Constantia" pitchFamily="18" charset="0"/>
              <a:cs typeface="Arial" pitchFamily="34" charset="0"/>
            </a:endParaRPr>
          </a:p>
          <a:p>
            <a:pPr marL="342900" indent="-342900">
              <a:buFont typeface="Arial" pitchFamily="34" charset="0"/>
              <a:buChar char="•"/>
            </a:pPr>
            <a:r>
              <a:rPr lang="en-US" sz="3200" dirty="0" smtClean="0">
                <a:solidFill>
                  <a:srgbClr val="002060"/>
                </a:solidFill>
                <a:latin typeface="Constantia" pitchFamily="18" charset="0"/>
                <a:cs typeface="Arial" pitchFamily="34" charset="0"/>
              </a:rPr>
              <a:t>family couples / single mothers</a:t>
            </a:r>
          </a:p>
          <a:p>
            <a:pPr marL="342900" indent="-342900">
              <a:buFont typeface="Arial" pitchFamily="34" charset="0"/>
              <a:buChar char="•"/>
            </a:pPr>
            <a:r>
              <a:rPr lang="en-US" sz="3200" dirty="0" smtClean="0">
                <a:solidFill>
                  <a:srgbClr val="002060"/>
                </a:solidFill>
                <a:latin typeface="Constantia" pitchFamily="18" charset="0"/>
                <a:cs typeface="Arial" pitchFamily="34" charset="0"/>
              </a:rPr>
              <a:t>families with one child </a:t>
            </a:r>
            <a:r>
              <a:rPr lang="en-US" sz="3200" dirty="0" smtClean="0">
                <a:solidFill>
                  <a:srgbClr val="002060"/>
                </a:solidFill>
                <a:latin typeface="Constantia" pitchFamily="18" charset="0"/>
                <a:cs typeface="Arial" pitchFamily="34" charset="0"/>
              </a:rPr>
              <a:t>/ three children</a:t>
            </a:r>
          </a:p>
          <a:p>
            <a:pPr marL="342900" indent="-342900">
              <a:buFont typeface="Arial" pitchFamily="34" charset="0"/>
              <a:buChar char="•"/>
            </a:pPr>
            <a:r>
              <a:rPr lang="en-US" sz="3200" dirty="0" smtClean="0">
                <a:solidFill>
                  <a:srgbClr val="002060"/>
                </a:solidFill>
                <a:latin typeface="Constantia" pitchFamily="18" charset="0"/>
                <a:cs typeface="Arial" pitchFamily="34" charset="0"/>
              </a:rPr>
              <a:t>families with per capit</a:t>
            </a:r>
            <a:r>
              <a:rPr lang="en-US" sz="3200" dirty="0" smtClean="0">
                <a:solidFill>
                  <a:srgbClr val="002060"/>
                </a:solidFill>
                <a:latin typeface="Constantia" pitchFamily="18" charset="0"/>
                <a:cs typeface="Arial" pitchFamily="34" charset="0"/>
              </a:rPr>
              <a:t>a income below subsistence minimum / equal to the subsistence minimum / equal to the average wage in region</a:t>
            </a:r>
            <a:endParaRPr lang="en-US" sz="3200" dirty="0" smtClean="0">
              <a:solidFill>
                <a:srgbClr val="002060"/>
              </a:solidFill>
              <a:latin typeface="Constantia" pitchFamily="18" charset="0"/>
              <a:cs typeface="Arial" pitchFamily="34" charset="0"/>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11</a:t>
            </a:fld>
            <a:endParaRPr lang="en-US" sz="3600" dirty="0">
              <a:solidFill>
                <a:srgbClr val="1C2A55"/>
              </a:solidFill>
            </a:endParaRPr>
          </a:p>
        </p:txBody>
      </p:sp>
    </p:spTree>
    <p:extLst>
      <p:ext uri="{BB962C8B-B14F-4D97-AF65-F5344CB8AC3E}">
        <p14:creationId xmlns:p14="http://schemas.microsoft.com/office/powerpoint/2010/main" val="3053526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12</a:t>
            </a:fld>
            <a:endParaRPr lang="en-US" sz="3600">
              <a:solidFill>
                <a:srgbClr val="1C2A55"/>
              </a:solidFill>
            </a:endParaRPr>
          </a:p>
        </p:txBody>
      </p:sp>
      <p:graphicFrame>
        <p:nvGraphicFramePr>
          <p:cNvPr id="9" name="Диаграмма 8"/>
          <p:cNvGraphicFramePr>
            <a:graphicFrameLocks/>
          </p:cNvGraphicFramePr>
          <p:nvPr>
            <p:extLst>
              <p:ext uri="{D42A27DB-BD31-4B8C-83A1-F6EECF244321}">
                <p14:modId xmlns:p14="http://schemas.microsoft.com/office/powerpoint/2010/main" val="3575876515"/>
              </p:ext>
            </p:extLst>
          </p:nvPr>
        </p:nvGraphicFramePr>
        <p:xfrm>
          <a:off x="147484" y="1415844"/>
          <a:ext cx="8731045" cy="4778479"/>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415845" y="191729"/>
            <a:ext cx="7462684" cy="830997"/>
          </a:xfrm>
          <a:prstGeom prst="rect">
            <a:avLst/>
          </a:prstGeom>
        </p:spPr>
        <p:txBody>
          <a:bodyPr wrap="square">
            <a:spAutoFit/>
          </a:bodyPr>
          <a:lstStyle/>
          <a:p>
            <a:r>
              <a:rPr lang="en-US" sz="2400" dirty="0">
                <a:solidFill>
                  <a:schemeClr val="bg1"/>
                </a:solidFill>
                <a:latin typeface="Myriad Pro"/>
              </a:rPr>
              <a:t>Child benefit packages for poor </a:t>
            </a:r>
            <a:r>
              <a:rPr lang="en-US" sz="2400" dirty="0" smtClean="0">
                <a:solidFill>
                  <a:schemeClr val="bg1"/>
                </a:solidFill>
                <a:latin typeface="Myriad Pro"/>
              </a:rPr>
              <a:t>single mothers with three children (aged </a:t>
            </a:r>
            <a:r>
              <a:rPr lang="en-US" sz="2400" dirty="0">
                <a:solidFill>
                  <a:schemeClr val="bg1"/>
                </a:solidFill>
                <a:latin typeface="Myriad Pro"/>
              </a:rPr>
              <a:t>7 and older</a:t>
            </a:r>
            <a:r>
              <a:rPr lang="en-US" sz="2400" dirty="0" smtClean="0">
                <a:solidFill>
                  <a:schemeClr val="bg1"/>
                </a:solidFill>
                <a:latin typeface="Myriad Pro"/>
              </a:rPr>
              <a:t>), </a:t>
            </a:r>
            <a:r>
              <a:rPr lang="en-US" sz="2400" dirty="0">
                <a:solidFill>
                  <a:schemeClr val="bg1"/>
                </a:solidFill>
                <a:latin typeface="Myriad Pro"/>
              </a:rPr>
              <a:t>in rubles</a:t>
            </a:r>
          </a:p>
        </p:txBody>
      </p:sp>
    </p:spTree>
    <p:extLst>
      <p:ext uri="{BB962C8B-B14F-4D97-AF65-F5344CB8AC3E}">
        <p14:creationId xmlns:p14="http://schemas.microsoft.com/office/powerpoint/2010/main" val="2220216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13</a:t>
            </a:fld>
            <a:endParaRPr lang="en-US" sz="3600">
              <a:solidFill>
                <a:srgbClr val="1C2A55"/>
              </a:solidFill>
            </a:endParaRPr>
          </a:p>
        </p:txBody>
      </p:sp>
      <p:sp>
        <p:nvSpPr>
          <p:cNvPr id="7" name="Прямоугольник 6"/>
          <p:cNvSpPr/>
          <p:nvPr/>
        </p:nvSpPr>
        <p:spPr>
          <a:xfrm>
            <a:off x="1415845" y="221226"/>
            <a:ext cx="7462684" cy="830997"/>
          </a:xfrm>
          <a:prstGeom prst="rect">
            <a:avLst/>
          </a:prstGeom>
        </p:spPr>
        <p:txBody>
          <a:bodyPr wrap="square">
            <a:spAutoFit/>
          </a:bodyPr>
          <a:lstStyle/>
          <a:p>
            <a:r>
              <a:rPr lang="en-US" sz="2400" dirty="0">
                <a:solidFill>
                  <a:schemeClr val="bg1"/>
                </a:solidFill>
                <a:latin typeface="Myriad Pro"/>
              </a:rPr>
              <a:t>Child benefit packages for poor </a:t>
            </a:r>
            <a:r>
              <a:rPr lang="en-US" sz="2400" dirty="0" smtClean="0">
                <a:solidFill>
                  <a:schemeClr val="bg1"/>
                </a:solidFill>
                <a:latin typeface="Myriad Pro"/>
              </a:rPr>
              <a:t>family couples  with three children (aged </a:t>
            </a:r>
            <a:r>
              <a:rPr lang="en-US" sz="2400" dirty="0">
                <a:solidFill>
                  <a:schemeClr val="bg1"/>
                </a:solidFill>
                <a:latin typeface="Myriad Pro"/>
              </a:rPr>
              <a:t>7 and older</a:t>
            </a:r>
            <a:r>
              <a:rPr lang="en-US" sz="2400" dirty="0" smtClean="0">
                <a:solidFill>
                  <a:schemeClr val="bg1"/>
                </a:solidFill>
                <a:latin typeface="Myriad Pro"/>
              </a:rPr>
              <a:t>), </a:t>
            </a:r>
            <a:r>
              <a:rPr lang="en-US" sz="2400" dirty="0">
                <a:solidFill>
                  <a:schemeClr val="bg1"/>
                </a:solidFill>
                <a:latin typeface="Myriad Pro"/>
              </a:rPr>
              <a:t>in rubles</a:t>
            </a:r>
          </a:p>
        </p:txBody>
      </p:sp>
      <p:graphicFrame>
        <p:nvGraphicFramePr>
          <p:cNvPr id="8" name="Диаграмма 7"/>
          <p:cNvGraphicFramePr>
            <a:graphicFrameLocks/>
          </p:cNvGraphicFramePr>
          <p:nvPr>
            <p:extLst>
              <p:ext uri="{D42A27DB-BD31-4B8C-83A1-F6EECF244321}">
                <p14:modId xmlns:p14="http://schemas.microsoft.com/office/powerpoint/2010/main" val="2097021458"/>
              </p:ext>
            </p:extLst>
          </p:nvPr>
        </p:nvGraphicFramePr>
        <p:xfrm>
          <a:off x="103239" y="1415844"/>
          <a:ext cx="8775290" cy="4822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11309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14</a:t>
            </a:fld>
            <a:endParaRPr lang="en-US" sz="3600">
              <a:solidFill>
                <a:srgbClr val="1C2A55"/>
              </a:solidFill>
            </a:endParaRPr>
          </a:p>
        </p:txBody>
      </p:sp>
      <p:sp>
        <p:nvSpPr>
          <p:cNvPr id="7" name="Прямоугольник 6"/>
          <p:cNvSpPr/>
          <p:nvPr/>
        </p:nvSpPr>
        <p:spPr>
          <a:xfrm>
            <a:off x="1415845" y="117987"/>
            <a:ext cx="7728155" cy="1107996"/>
          </a:xfrm>
          <a:prstGeom prst="rect">
            <a:avLst/>
          </a:prstGeom>
        </p:spPr>
        <p:txBody>
          <a:bodyPr wrap="square">
            <a:spAutoFit/>
          </a:bodyPr>
          <a:lstStyle/>
          <a:p>
            <a:r>
              <a:rPr lang="en-US" sz="2200" dirty="0">
                <a:solidFill>
                  <a:schemeClr val="bg1"/>
                </a:solidFill>
                <a:latin typeface="Myriad Pro"/>
              </a:rPr>
              <a:t>Child benefit packages for poor </a:t>
            </a:r>
            <a:r>
              <a:rPr lang="en-US" sz="2200" dirty="0" smtClean="0">
                <a:solidFill>
                  <a:schemeClr val="bg1"/>
                </a:solidFill>
                <a:latin typeface="Myriad Pro"/>
              </a:rPr>
              <a:t>single </a:t>
            </a:r>
            <a:r>
              <a:rPr lang="en-US" sz="2200" dirty="0">
                <a:solidFill>
                  <a:schemeClr val="bg1"/>
                </a:solidFill>
                <a:latin typeface="Myriad Pro"/>
              </a:rPr>
              <a:t>mothers and family couples with </a:t>
            </a:r>
            <a:r>
              <a:rPr lang="en-US" sz="2200" dirty="0" smtClean="0">
                <a:solidFill>
                  <a:schemeClr val="bg1"/>
                </a:solidFill>
                <a:latin typeface="Myriad Pro"/>
              </a:rPr>
              <a:t>three children </a:t>
            </a:r>
            <a:r>
              <a:rPr lang="en-US" sz="2200" dirty="0">
                <a:solidFill>
                  <a:schemeClr val="bg1"/>
                </a:solidFill>
                <a:latin typeface="Myriad Pro"/>
              </a:rPr>
              <a:t>(aged 7 and older</a:t>
            </a:r>
            <a:r>
              <a:rPr lang="en-US" sz="2200" dirty="0" smtClean="0">
                <a:solidFill>
                  <a:schemeClr val="bg1"/>
                </a:solidFill>
                <a:latin typeface="Myriad Pro"/>
              </a:rPr>
              <a:t>), </a:t>
            </a:r>
            <a:r>
              <a:rPr lang="en-US" sz="2200" dirty="0">
                <a:solidFill>
                  <a:schemeClr val="bg1"/>
                </a:solidFill>
                <a:latin typeface="Myriad Pro"/>
              </a:rPr>
              <a:t>as a share of subsistence minimum for children</a:t>
            </a:r>
          </a:p>
        </p:txBody>
      </p:sp>
      <p:graphicFrame>
        <p:nvGraphicFramePr>
          <p:cNvPr id="8" name="Диаграмма 7"/>
          <p:cNvGraphicFramePr>
            <a:graphicFrameLocks/>
          </p:cNvGraphicFramePr>
          <p:nvPr>
            <p:extLst>
              <p:ext uri="{D42A27DB-BD31-4B8C-83A1-F6EECF244321}">
                <p14:modId xmlns:p14="http://schemas.microsoft.com/office/powerpoint/2010/main" val="3144089651"/>
              </p:ext>
            </p:extLst>
          </p:nvPr>
        </p:nvGraphicFramePr>
        <p:xfrm>
          <a:off x="255587" y="1386348"/>
          <a:ext cx="8608193" cy="47932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8466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15</a:t>
            </a:fld>
            <a:endParaRPr lang="en-US" sz="3600">
              <a:solidFill>
                <a:srgbClr val="1C2A55"/>
              </a:solidFill>
            </a:endParaRPr>
          </a:p>
        </p:txBody>
      </p:sp>
      <p:sp>
        <p:nvSpPr>
          <p:cNvPr id="7" name="Прямоугольник 6"/>
          <p:cNvSpPr/>
          <p:nvPr/>
        </p:nvSpPr>
        <p:spPr>
          <a:xfrm>
            <a:off x="1415845" y="103239"/>
            <a:ext cx="7462684" cy="1107996"/>
          </a:xfrm>
          <a:prstGeom prst="rect">
            <a:avLst/>
          </a:prstGeom>
        </p:spPr>
        <p:txBody>
          <a:bodyPr wrap="square">
            <a:spAutoFit/>
          </a:bodyPr>
          <a:lstStyle/>
          <a:p>
            <a:r>
              <a:rPr lang="en-US" sz="2200" dirty="0">
                <a:solidFill>
                  <a:schemeClr val="bg1"/>
                </a:solidFill>
                <a:latin typeface="Myriad Pro"/>
              </a:rPr>
              <a:t>Child benefit packages for poor </a:t>
            </a:r>
            <a:r>
              <a:rPr lang="en-US" sz="2200" dirty="0" smtClean="0">
                <a:solidFill>
                  <a:schemeClr val="bg1"/>
                </a:solidFill>
                <a:latin typeface="Myriad Pro"/>
              </a:rPr>
              <a:t>single </a:t>
            </a:r>
            <a:r>
              <a:rPr lang="en-US" sz="2200" dirty="0">
                <a:solidFill>
                  <a:schemeClr val="bg1"/>
                </a:solidFill>
                <a:latin typeface="Myriad Pro"/>
              </a:rPr>
              <a:t>mothers and family couples with three </a:t>
            </a:r>
            <a:r>
              <a:rPr lang="en-US" sz="2200" dirty="0" smtClean="0">
                <a:solidFill>
                  <a:schemeClr val="bg1"/>
                </a:solidFill>
                <a:latin typeface="Myriad Pro"/>
              </a:rPr>
              <a:t>children (aged </a:t>
            </a:r>
            <a:r>
              <a:rPr lang="en-US" sz="2200" dirty="0">
                <a:solidFill>
                  <a:schemeClr val="bg1"/>
                </a:solidFill>
                <a:latin typeface="Myriad Pro"/>
              </a:rPr>
              <a:t>7 and older</a:t>
            </a:r>
            <a:r>
              <a:rPr lang="en-US" sz="2200" dirty="0" smtClean="0">
                <a:solidFill>
                  <a:schemeClr val="bg1"/>
                </a:solidFill>
                <a:latin typeface="Myriad Pro"/>
              </a:rPr>
              <a:t>), </a:t>
            </a:r>
            <a:r>
              <a:rPr lang="en-US" sz="2200" dirty="0">
                <a:solidFill>
                  <a:schemeClr val="bg1"/>
                </a:solidFill>
                <a:latin typeface="Myriad Pro"/>
              </a:rPr>
              <a:t>as a share of the average wage</a:t>
            </a:r>
          </a:p>
        </p:txBody>
      </p:sp>
      <p:graphicFrame>
        <p:nvGraphicFramePr>
          <p:cNvPr id="8" name="Диаграмма 7"/>
          <p:cNvGraphicFramePr>
            <a:graphicFrameLocks/>
          </p:cNvGraphicFramePr>
          <p:nvPr>
            <p:extLst>
              <p:ext uri="{D42A27DB-BD31-4B8C-83A1-F6EECF244321}">
                <p14:modId xmlns:p14="http://schemas.microsoft.com/office/powerpoint/2010/main" val="1631998099"/>
              </p:ext>
            </p:extLst>
          </p:nvPr>
        </p:nvGraphicFramePr>
        <p:xfrm>
          <a:off x="255588" y="1356852"/>
          <a:ext cx="8622941" cy="48669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52301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428625"/>
            <a:ext cx="7483238" cy="412750"/>
          </a:xfrm>
          <a:prstGeom prst="rect">
            <a:avLst/>
          </a:prstGeom>
          <a:noFill/>
          <a:ln w="9525">
            <a:noFill/>
            <a:miter lim="800000"/>
            <a:headEnd/>
            <a:tailEnd/>
          </a:ln>
        </p:spPr>
        <p:txBody>
          <a:bodyPr anchor="ctr"/>
          <a:lstStyle/>
          <a:p>
            <a:r>
              <a:rPr lang="en-US" sz="3600" dirty="0" smtClean="0">
                <a:solidFill>
                  <a:schemeClr val="bg1"/>
                </a:solidFill>
                <a:latin typeface="Myriad Pro"/>
              </a:rPr>
              <a:t>Results</a:t>
            </a:r>
            <a:endParaRPr lang="en-US" sz="36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384404"/>
            <a:ext cx="8689738" cy="4524315"/>
          </a:xfrm>
          <a:prstGeom prst="rect">
            <a:avLst/>
          </a:prstGeom>
          <a:noFill/>
          <a:ln w="9525">
            <a:noFill/>
            <a:miter lim="800000"/>
            <a:headEnd/>
            <a:tailEnd/>
          </a:ln>
        </p:spPr>
        <p:txBody>
          <a:bodyPr wrap="square">
            <a:spAutoFit/>
          </a:bodyPr>
          <a:lstStyle/>
          <a:p>
            <a:pPr marL="342900" indent="-342900">
              <a:buFont typeface="Arial" pitchFamily="34" charset="0"/>
              <a:buChar char="•"/>
            </a:pPr>
            <a:r>
              <a:rPr lang="en-US" sz="2400" dirty="0">
                <a:solidFill>
                  <a:srgbClr val="002060"/>
                </a:solidFill>
                <a:latin typeface="Constantia" pitchFamily="18" charset="0"/>
                <a:cs typeface="Arial" pitchFamily="34" charset="0"/>
              </a:rPr>
              <a:t>Benefits in cash provide a larger share of all </a:t>
            </a:r>
            <a:r>
              <a:rPr lang="en-US" sz="2400" dirty="0" smtClean="0">
                <a:solidFill>
                  <a:srgbClr val="002060"/>
                </a:solidFill>
                <a:latin typeface="Constantia" pitchFamily="18" charset="0"/>
                <a:cs typeface="Arial" pitchFamily="34" charset="0"/>
              </a:rPr>
              <a:t>packages.</a:t>
            </a:r>
          </a:p>
          <a:p>
            <a:pPr marL="342900" indent="-342900">
              <a:buFont typeface="Arial" pitchFamily="34" charset="0"/>
              <a:buChar char="•"/>
            </a:pPr>
            <a:r>
              <a:rPr lang="en-US" sz="2400" dirty="0" smtClean="0">
                <a:solidFill>
                  <a:srgbClr val="002060"/>
                </a:solidFill>
                <a:latin typeface="Constantia" pitchFamily="18" charset="0"/>
                <a:cs typeface="Arial" pitchFamily="34" charset="0"/>
              </a:rPr>
              <a:t>Child </a:t>
            </a:r>
            <a:r>
              <a:rPr lang="en-US" sz="2400" dirty="0" smtClean="0">
                <a:solidFill>
                  <a:srgbClr val="002060"/>
                </a:solidFill>
                <a:latin typeface="Constantia" pitchFamily="18" charset="0"/>
                <a:cs typeface="Arial" pitchFamily="34" charset="0"/>
              </a:rPr>
              <a:t>benefit packages are positively connected </a:t>
            </a:r>
            <a:r>
              <a:rPr lang="en-US" sz="2400" dirty="0">
                <a:solidFill>
                  <a:srgbClr val="002060"/>
                </a:solidFill>
                <a:latin typeface="Constantia" pitchFamily="18" charset="0"/>
                <a:cs typeface="Arial" pitchFamily="34" charset="0"/>
              </a:rPr>
              <a:t>to the level of budget </a:t>
            </a:r>
            <a:r>
              <a:rPr lang="en-US" sz="2400" dirty="0" smtClean="0">
                <a:solidFill>
                  <a:srgbClr val="002060"/>
                </a:solidFill>
                <a:latin typeface="Constantia" pitchFamily="18" charset="0"/>
                <a:cs typeface="Arial" pitchFamily="34" charset="0"/>
              </a:rPr>
              <a:t>security.</a:t>
            </a:r>
          </a:p>
          <a:p>
            <a:pPr marL="342900" indent="-342900">
              <a:buFont typeface="Arial" pitchFamily="34" charset="0"/>
              <a:buChar char="•"/>
            </a:pPr>
            <a:r>
              <a:rPr lang="en-US" sz="2400" dirty="0" smtClean="0">
                <a:solidFill>
                  <a:srgbClr val="002060"/>
                </a:solidFill>
                <a:latin typeface="Constantia" pitchFamily="18" charset="0"/>
                <a:cs typeface="Arial" pitchFamily="34" charset="0"/>
              </a:rPr>
              <a:t>Regions </a:t>
            </a:r>
            <a:r>
              <a:rPr lang="en-US" sz="2400" dirty="0">
                <a:solidFill>
                  <a:srgbClr val="002060"/>
                </a:solidFill>
                <a:latin typeface="Constantia" pitchFamily="18" charset="0"/>
                <a:cs typeface="Arial" pitchFamily="34" charset="0"/>
              </a:rPr>
              <a:t>of Russia conduct pro-natal policy: regional packages for multi-child families are significantly greater than regional packages for families with one </a:t>
            </a:r>
            <a:r>
              <a:rPr lang="en-US" sz="2400" dirty="0" smtClean="0">
                <a:solidFill>
                  <a:srgbClr val="002060"/>
                </a:solidFill>
                <a:latin typeface="Constantia" pitchFamily="18" charset="0"/>
                <a:cs typeface="Arial" pitchFamily="34" charset="0"/>
              </a:rPr>
              <a:t>child.</a:t>
            </a:r>
          </a:p>
          <a:p>
            <a:pPr marL="342900" indent="-342900">
              <a:buFont typeface="Arial" pitchFamily="34" charset="0"/>
              <a:buChar char="•"/>
            </a:pPr>
            <a:r>
              <a:rPr lang="en-US" sz="2400" dirty="0" smtClean="0">
                <a:solidFill>
                  <a:srgbClr val="002060"/>
                </a:solidFill>
                <a:latin typeface="Constantia" pitchFamily="18" charset="0"/>
                <a:cs typeface="Arial" pitchFamily="34" charset="0"/>
              </a:rPr>
              <a:t>Packages </a:t>
            </a:r>
            <a:r>
              <a:rPr lang="en-US" sz="2400" dirty="0">
                <a:solidFill>
                  <a:srgbClr val="002060"/>
                </a:solidFill>
                <a:latin typeface="Constantia" pitchFamily="18" charset="0"/>
                <a:cs typeface="Arial" pitchFamily="34" charset="0"/>
              </a:rPr>
              <a:t>for single mothers exceed packages for family </a:t>
            </a:r>
            <a:r>
              <a:rPr lang="en-US" sz="2400" dirty="0" smtClean="0">
                <a:solidFill>
                  <a:srgbClr val="002060"/>
                </a:solidFill>
                <a:latin typeface="Constantia" pitchFamily="18" charset="0"/>
                <a:cs typeface="Arial" pitchFamily="34" charset="0"/>
              </a:rPr>
              <a:t>couples.</a:t>
            </a:r>
          </a:p>
          <a:p>
            <a:pPr marL="342900" indent="-342900">
              <a:buFont typeface="Arial" pitchFamily="34" charset="0"/>
              <a:buChar char="•"/>
            </a:pPr>
            <a:r>
              <a:rPr lang="en-US" sz="2400" dirty="0" smtClean="0">
                <a:solidFill>
                  <a:srgbClr val="002060"/>
                </a:solidFill>
                <a:latin typeface="Constantia" pitchFamily="18" charset="0"/>
                <a:cs typeface="Arial" pitchFamily="34" charset="0"/>
              </a:rPr>
              <a:t>All </a:t>
            </a:r>
            <a:r>
              <a:rPr lang="en-US" sz="2400" dirty="0">
                <a:solidFill>
                  <a:srgbClr val="002060"/>
                </a:solidFill>
                <a:latin typeface="Constantia" pitchFamily="18" charset="0"/>
                <a:cs typeface="Arial" pitchFamily="34" charset="0"/>
              </a:rPr>
              <a:t>packages are less than </a:t>
            </a:r>
            <a:r>
              <a:rPr lang="en-US" sz="2400" dirty="0" smtClean="0">
                <a:solidFill>
                  <a:srgbClr val="002060"/>
                </a:solidFill>
                <a:latin typeface="Constantia" pitchFamily="18" charset="0"/>
                <a:cs typeface="Arial" pitchFamily="34" charset="0"/>
              </a:rPr>
              <a:t>35% of subsistence </a:t>
            </a:r>
            <a:r>
              <a:rPr lang="en-US" sz="2400" dirty="0">
                <a:solidFill>
                  <a:srgbClr val="002060"/>
                </a:solidFill>
                <a:latin typeface="Constantia" pitchFamily="18" charset="0"/>
                <a:cs typeface="Arial" pitchFamily="34" charset="0"/>
              </a:rPr>
              <a:t>minimum for </a:t>
            </a:r>
            <a:r>
              <a:rPr lang="en-US" sz="2400" dirty="0" smtClean="0">
                <a:solidFill>
                  <a:srgbClr val="002060"/>
                </a:solidFill>
                <a:latin typeface="Constantia" pitchFamily="18" charset="0"/>
                <a:cs typeface="Arial" pitchFamily="34" charset="0"/>
              </a:rPr>
              <a:t>children (for packages for families with one child) or 80% </a:t>
            </a:r>
            <a:r>
              <a:rPr lang="en-US" sz="2400" dirty="0">
                <a:solidFill>
                  <a:srgbClr val="002060"/>
                </a:solidFill>
                <a:latin typeface="Constantia" pitchFamily="18" charset="0"/>
                <a:cs typeface="Arial" pitchFamily="34" charset="0"/>
              </a:rPr>
              <a:t>of subsistence minimum for children (for packages for </a:t>
            </a:r>
            <a:r>
              <a:rPr lang="en-US" sz="2400" dirty="0" smtClean="0">
                <a:solidFill>
                  <a:srgbClr val="002060"/>
                </a:solidFill>
                <a:latin typeface="Constantia" pitchFamily="18" charset="0"/>
                <a:cs typeface="Arial" pitchFamily="34" charset="0"/>
              </a:rPr>
              <a:t>multi-child </a:t>
            </a:r>
            <a:r>
              <a:rPr lang="en-US" sz="2400" dirty="0" smtClean="0">
                <a:solidFill>
                  <a:srgbClr val="002060"/>
                </a:solidFill>
                <a:latin typeface="Constantia" pitchFamily="18" charset="0"/>
                <a:cs typeface="Arial" pitchFamily="34" charset="0"/>
              </a:rPr>
              <a:t>families).</a:t>
            </a:r>
            <a:endParaRPr lang="en-US" sz="2400" dirty="0" smtClean="0">
              <a:solidFill>
                <a:srgbClr val="002060"/>
              </a:solidFill>
              <a:latin typeface="Constantia" pitchFamily="18" charset="0"/>
              <a:cs typeface="Arial" pitchFamily="34" charset="0"/>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16</a:t>
            </a:fld>
            <a:endParaRPr lang="en-US" sz="3600" dirty="0">
              <a:solidFill>
                <a:srgbClr val="1C2A55"/>
              </a:solidFill>
            </a:endParaRPr>
          </a:p>
        </p:txBody>
      </p:sp>
    </p:spTree>
    <p:extLst>
      <p:ext uri="{BB962C8B-B14F-4D97-AF65-F5344CB8AC3E}">
        <p14:creationId xmlns:p14="http://schemas.microsoft.com/office/powerpoint/2010/main" val="660232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ru-RU" sz="1200" smtClean="0">
                <a:solidFill>
                  <a:srgbClr val="003F82"/>
                </a:solidFill>
                <a:latin typeface="Myriad Pro"/>
                <a:ea typeface="ＭＳ Ｐゴシック"/>
                <a:cs typeface="ＭＳ Ｐゴシック"/>
              </a:rPr>
              <a:t>20, Myasnitskaya str., Moscow, Russia, 101000</a:t>
            </a:r>
          </a:p>
          <a:p>
            <a:r>
              <a:rPr lang="ru-RU" sz="1200" smtClean="0">
                <a:solidFill>
                  <a:srgbClr val="003F82"/>
                </a:solidFill>
                <a:latin typeface="Myriad Pro"/>
                <a:ea typeface="ＭＳ Ｐゴシック"/>
                <a:cs typeface="ＭＳ Ｐゴシック"/>
              </a:rPr>
              <a:t>Tel.: +7 (495) 628-8829, Fax: +7 (495) 628-7931</a:t>
            </a:r>
            <a:endParaRPr lang="en-US" sz="1200" smtClean="0">
              <a:solidFill>
                <a:srgbClr val="003F82"/>
              </a:solidFill>
              <a:latin typeface="Myriad Pro"/>
              <a:ea typeface="ＭＳ Ｐゴシック"/>
              <a:cs typeface="ＭＳ Ｐゴシック"/>
            </a:endParaRPr>
          </a:p>
          <a:p>
            <a:r>
              <a:rPr lang="en-US" sz="1200" smtClean="0">
                <a:solidFill>
                  <a:srgbClr val="003F82"/>
                </a:solidFill>
                <a:latin typeface="Myriad Pro"/>
                <a:ea typeface="ＭＳ Ｐゴシック"/>
                <a:cs typeface="ＭＳ Ｐゴシック"/>
              </a:rPr>
              <a:t>www.hse.ru</a:t>
            </a:r>
            <a:endParaRPr lang="ru-RU" sz="1200" smtClean="0">
              <a:solidFill>
                <a:srgbClr val="003F82"/>
              </a:solidFill>
              <a:latin typeface="Myriad Pro"/>
              <a:ea typeface="ＭＳ Ｐゴシック"/>
              <a:cs typeface="ＭＳ Ｐゴシック"/>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141890"/>
            <a:ext cx="7715250" cy="945931"/>
          </a:xfrm>
          <a:prstGeom prst="rect">
            <a:avLst/>
          </a:prstGeom>
          <a:noFill/>
          <a:ln w="9525">
            <a:noFill/>
            <a:miter lim="800000"/>
            <a:headEnd/>
            <a:tailEnd/>
          </a:ln>
        </p:spPr>
        <p:txBody>
          <a:bodyPr anchor="ctr"/>
          <a:lstStyle/>
          <a:p>
            <a:r>
              <a:rPr lang="en-US" sz="2400" dirty="0">
                <a:solidFill>
                  <a:schemeClr val="bg1"/>
                </a:solidFill>
                <a:latin typeface="Myriad Pro"/>
              </a:rPr>
              <a:t>Child benefit packages for </a:t>
            </a:r>
            <a:r>
              <a:rPr lang="en-US" sz="2400" dirty="0" smtClean="0">
                <a:solidFill>
                  <a:schemeClr val="bg1"/>
                </a:solidFill>
                <a:latin typeface="Myriad Pro"/>
              </a:rPr>
              <a:t>poor single </a:t>
            </a:r>
            <a:r>
              <a:rPr lang="en-US" sz="2400" dirty="0">
                <a:solidFill>
                  <a:schemeClr val="bg1"/>
                </a:solidFill>
                <a:latin typeface="Myriad Pro"/>
              </a:rPr>
              <a:t>mothers </a:t>
            </a:r>
            <a:r>
              <a:rPr lang="en-US" sz="2400" dirty="0" smtClean="0">
                <a:solidFill>
                  <a:schemeClr val="bg1"/>
                </a:solidFill>
                <a:latin typeface="Myriad Pro"/>
              </a:rPr>
              <a:t>with </a:t>
            </a:r>
            <a:r>
              <a:rPr lang="en-US" sz="2400" dirty="0">
                <a:solidFill>
                  <a:schemeClr val="bg1"/>
                </a:solidFill>
                <a:latin typeface="Myriad Pro"/>
              </a:rPr>
              <a:t>one child (aged 7 and older</a:t>
            </a:r>
            <a:r>
              <a:rPr lang="en-US" sz="2400" dirty="0" smtClean="0">
                <a:solidFill>
                  <a:schemeClr val="bg1"/>
                </a:solidFill>
                <a:latin typeface="Myriad Pro"/>
              </a:rPr>
              <a:t>), in </a:t>
            </a:r>
            <a:r>
              <a:rPr lang="en-US" sz="2400" dirty="0">
                <a:solidFill>
                  <a:schemeClr val="bg1"/>
                </a:solidFill>
                <a:latin typeface="Myriad Pro"/>
              </a:rPr>
              <a:t>rubles</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18</a:t>
            </a:fld>
            <a:endParaRPr lang="en-US" sz="3600">
              <a:solidFill>
                <a:srgbClr val="1C2A55"/>
              </a:solidFill>
            </a:endParaRPr>
          </a:p>
        </p:txBody>
      </p:sp>
      <p:graphicFrame>
        <p:nvGraphicFramePr>
          <p:cNvPr id="11" name="Диаграмма 10"/>
          <p:cNvGraphicFramePr>
            <a:graphicFrameLocks/>
          </p:cNvGraphicFramePr>
          <p:nvPr>
            <p:extLst>
              <p:ext uri="{D42A27DB-BD31-4B8C-83A1-F6EECF244321}">
                <p14:modId xmlns:p14="http://schemas.microsoft.com/office/powerpoint/2010/main" val="3295254184"/>
              </p:ext>
            </p:extLst>
          </p:nvPr>
        </p:nvGraphicFramePr>
        <p:xfrm>
          <a:off x="255588" y="1430594"/>
          <a:ext cx="8652437" cy="47932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3558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141890"/>
            <a:ext cx="7715250" cy="945931"/>
          </a:xfrm>
          <a:prstGeom prst="rect">
            <a:avLst/>
          </a:prstGeom>
          <a:noFill/>
          <a:ln w="9525">
            <a:noFill/>
            <a:miter lim="800000"/>
            <a:headEnd/>
            <a:tailEnd/>
          </a:ln>
        </p:spPr>
        <p:txBody>
          <a:bodyPr anchor="ctr"/>
          <a:lstStyle/>
          <a:p>
            <a:r>
              <a:rPr lang="en-US" sz="2400" dirty="0">
                <a:solidFill>
                  <a:schemeClr val="bg1"/>
                </a:solidFill>
                <a:latin typeface="Myriad Pro"/>
              </a:rPr>
              <a:t>Child benefit packages for poor family couples with one child (aged 7 and older</a:t>
            </a:r>
            <a:r>
              <a:rPr lang="en-US" sz="2400" dirty="0" smtClean="0">
                <a:solidFill>
                  <a:schemeClr val="bg1"/>
                </a:solidFill>
                <a:latin typeface="Myriad Pro"/>
              </a:rPr>
              <a:t>),  in </a:t>
            </a:r>
            <a:r>
              <a:rPr lang="en-US" sz="2400" dirty="0">
                <a:solidFill>
                  <a:schemeClr val="bg1"/>
                </a:solidFill>
                <a:latin typeface="Myriad Pro"/>
              </a:rPr>
              <a:t>rubles</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19</a:t>
            </a:fld>
            <a:endParaRPr lang="en-US" sz="3600">
              <a:solidFill>
                <a:srgbClr val="1C2A55"/>
              </a:solidFill>
            </a:endParaRPr>
          </a:p>
        </p:txBody>
      </p:sp>
      <p:graphicFrame>
        <p:nvGraphicFramePr>
          <p:cNvPr id="10" name="Диаграмма 9"/>
          <p:cNvGraphicFramePr>
            <a:graphicFrameLocks/>
          </p:cNvGraphicFramePr>
          <p:nvPr>
            <p:extLst>
              <p:ext uri="{D42A27DB-BD31-4B8C-83A1-F6EECF244321}">
                <p14:modId xmlns:p14="http://schemas.microsoft.com/office/powerpoint/2010/main" val="4244915914"/>
              </p:ext>
            </p:extLst>
          </p:nvPr>
        </p:nvGraphicFramePr>
        <p:xfrm>
          <a:off x="255589" y="1386348"/>
          <a:ext cx="8608192" cy="48374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0689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428625"/>
            <a:ext cx="7483238" cy="412750"/>
          </a:xfrm>
          <a:prstGeom prst="rect">
            <a:avLst/>
          </a:prstGeom>
          <a:noFill/>
          <a:ln w="9525">
            <a:noFill/>
            <a:miter lim="800000"/>
            <a:headEnd/>
            <a:tailEnd/>
          </a:ln>
        </p:spPr>
        <p:txBody>
          <a:bodyPr anchor="ctr"/>
          <a:lstStyle/>
          <a:p>
            <a:r>
              <a:rPr lang="en-US" sz="3600" dirty="0">
                <a:solidFill>
                  <a:schemeClr val="bg1"/>
                </a:solidFill>
                <a:latin typeface="Myriad Pro"/>
              </a:rPr>
              <a:t>Child </a:t>
            </a:r>
            <a:r>
              <a:rPr lang="en-US" sz="3600" dirty="0" smtClean="0">
                <a:solidFill>
                  <a:schemeClr val="bg1"/>
                </a:solidFill>
                <a:latin typeface="Myriad Pro"/>
              </a:rPr>
              <a:t>benefit system </a:t>
            </a:r>
            <a:r>
              <a:rPr lang="en-US" sz="3600" dirty="0">
                <a:solidFill>
                  <a:schemeClr val="bg1"/>
                </a:solidFill>
                <a:latin typeface="Myriad Pro"/>
              </a:rPr>
              <a:t>in Russia</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480874"/>
            <a:ext cx="8689738" cy="4524315"/>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2400" b="1" dirty="0" smtClean="0">
                <a:solidFill>
                  <a:srgbClr val="002060"/>
                </a:solidFill>
                <a:latin typeface="Constantia" pitchFamily="18" charset="0"/>
                <a:cs typeface="Arial" pitchFamily="34" charset="0"/>
              </a:rPr>
              <a:t>Child </a:t>
            </a:r>
            <a:r>
              <a:rPr lang="en-US" sz="2400" b="1" dirty="0">
                <a:solidFill>
                  <a:srgbClr val="002060"/>
                </a:solidFill>
                <a:latin typeface="Constantia" pitchFamily="18" charset="0"/>
                <a:cs typeface="Arial" pitchFamily="34" charset="0"/>
              </a:rPr>
              <a:t>benefits provided by the federal budget or Social Security Fund </a:t>
            </a:r>
            <a:r>
              <a:rPr lang="en-US" sz="2400" dirty="0">
                <a:solidFill>
                  <a:srgbClr val="002060"/>
                </a:solidFill>
                <a:latin typeface="Constantia" pitchFamily="18" charset="0"/>
                <a:cs typeface="Arial" pitchFamily="34" charset="0"/>
              </a:rPr>
              <a:t>(prenatal and maternity benefits, lump-sum childbirth benefits and child care allowances for children under 1.5 years, </a:t>
            </a:r>
            <a:r>
              <a:rPr lang="en-US" sz="2400" dirty="0" smtClean="0">
                <a:solidFill>
                  <a:srgbClr val="002060"/>
                </a:solidFill>
                <a:latin typeface="Constantia" pitchFamily="18" charset="0"/>
                <a:cs typeface="Arial" pitchFamily="34" charset="0"/>
              </a:rPr>
              <a:t>etc.).</a:t>
            </a:r>
          </a:p>
          <a:p>
            <a:r>
              <a:rPr lang="en-US" sz="2400" dirty="0" smtClean="0">
                <a:solidFill>
                  <a:srgbClr val="002060"/>
                </a:solidFill>
                <a:latin typeface="Constantia" pitchFamily="18" charset="0"/>
                <a:cs typeface="Arial" pitchFamily="34" charset="0"/>
              </a:rPr>
              <a:t>All </a:t>
            </a:r>
            <a:r>
              <a:rPr lang="en-US" sz="2400" dirty="0">
                <a:solidFill>
                  <a:srgbClr val="002060"/>
                </a:solidFill>
                <a:latin typeface="Constantia" pitchFamily="18" charset="0"/>
                <a:cs typeface="Arial" pitchFamily="34" charset="0"/>
              </a:rPr>
              <a:t>these benefits are </a:t>
            </a:r>
            <a:r>
              <a:rPr lang="en-US" sz="2400" dirty="0" smtClean="0">
                <a:solidFill>
                  <a:srgbClr val="002060"/>
                </a:solidFill>
                <a:latin typeface="Constantia" pitchFamily="18" charset="0"/>
                <a:cs typeface="Arial" pitchFamily="34" charset="0"/>
              </a:rPr>
              <a:t>categorical. Most of them are of </a:t>
            </a:r>
            <a:r>
              <a:rPr lang="en-US" sz="2400" dirty="0">
                <a:solidFill>
                  <a:srgbClr val="002060"/>
                </a:solidFill>
                <a:latin typeface="Constantia" pitchFamily="18" charset="0"/>
                <a:cs typeface="Arial" pitchFamily="34" charset="0"/>
              </a:rPr>
              <a:t>insurance nature and </a:t>
            </a:r>
            <a:r>
              <a:rPr lang="en-US" sz="2400" dirty="0" smtClean="0">
                <a:solidFill>
                  <a:srgbClr val="002060"/>
                </a:solidFill>
                <a:latin typeface="Constantia" pitchFamily="18" charset="0"/>
                <a:cs typeface="Arial" pitchFamily="34" charset="0"/>
              </a:rPr>
              <a:t>targeted </a:t>
            </a:r>
            <a:r>
              <a:rPr lang="en-US" sz="2400" dirty="0">
                <a:solidFill>
                  <a:srgbClr val="002060"/>
                </a:solidFill>
                <a:latin typeface="Constantia" pitchFamily="18" charset="0"/>
                <a:cs typeface="Arial" pitchFamily="34" charset="0"/>
              </a:rPr>
              <a:t>at families with children under 1.5 years</a:t>
            </a:r>
            <a:r>
              <a:rPr lang="en-US" sz="2400" dirty="0" smtClean="0">
                <a:solidFill>
                  <a:srgbClr val="002060"/>
                </a:solidFill>
                <a:latin typeface="Constantia" pitchFamily="18" charset="0"/>
                <a:cs typeface="Arial" pitchFamily="34" charset="0"/>
              </a:rPr>
              <a:t>.</a:t>
            </a:r>
          </a:p>
          <a:p>
            <a:endParaRPr lang="ru-RU" sz="2400" dirty="0">
              <a:solidFill>
                <a:srgbClr val="002060"/>
              </a:solidFill>
              <a:latin typeface="Constantia" pitchFamily="18" charset="0"/>
              <a:cs typeface="Arial" pitchFamily="34" charset="0"/>
            </a:endParaRPr>
          </a:p>
          <a:p>
            <a:pPr marL="457200" indent="-457200">
              <a:buFont typeface="Arial" pitchFamily="34" charset="0"/>
              <a:buChar char="•"/>
            </a:pPr>
            <a:r>
              <a:rPr lang="en-US" sz="2400" b="1" dirty="0">
                <a:solidFill>
                  <a:srgbClr val="002060"/>
                </a:solidFill>
                <a:latin typeface="Constantia" pitchFamily="18" charset="0"/>
                <a:cs typeface="Arial" pitchFamily="34" charset="0"/>
              </a:rPr>
              <a:t>Child benefits provided by </a:t>
            </a:r>
            <a:r>
              <a:rPr lang="en-US" sz="2400" b="1" dirty="0" smtClean="0">
                <a:solidFill>
                  <a:srgbClr val="002060"/>
                </a:solidFill>
                <a:latin typeface="Constantia" pitchFamily="18" charset="0"/>
                <a:cs typeface="Arial" pitchFamily="34" charset="0"/>
              </a:rPr>
              <a:t>regional </a:t>
            </a:r>
            <a:r>
              <a:rPr lang="en-US" sz="2400" b="1" dirty="0">
                <a:solidFill>
                  <a:srgbClr val="002060"/>
                </a:solidFill>
                <a:latin typeface="Constantia" pitchFamily="18" charset="0"/>
                <a:cs typeface="Arial" pitchFamily="34" charset="0"/>
              </a:rPr>
              <a:t>budgets</a:t>
            </a:r>
            <a:r>
              <a:rPr lang="en-US" sz="2400" dirty="0">
                <a:solidFill>
                  <a:srgbClr val="002060"/>
                </a:solidFill>
                <a:latin typeface="Constantia" pitchFamily="18" charset="0"/>
                <a:cs typeface="Arial" pitchFamily="34" charset="0"/>
              </a:rPr>
              <a:t> </a:t>
            </a:r>
            <a:r>
              <a:rPr lang="en-US" sz="2400" dirty="0" smtClean="0">
                <a:solidFill>
                  <a:srgbClr val="002060"/>
                </a:solidFill>
                <a:latin typeface="Constantia" pitchFamily="18" charset="0"/>
                <a:cs typeface="Arial" pitchFamily="34" charset="0"/>
              </a:rPr>
              <a:t>(nursing benefits, etc.).</a:t>
            </a:r>
          </a:p>
          <a:p>
            <a:r>
              <a:rPr lang="en-US" sz="2400" dirty="0" smtClean="0">
                <a:solidFill>
                  <a:srgbClr val="002060"/>
                </a:solidFill>
                <a:latin typeface="Constantia" pitchFamily="18" charset="0"/>
                <a:cs typeface="Arial" pitchFamily="34" charset="0"/>
              </a:rPr>
              <a:t>Most </a:t>
            </a:r>
            <a:r>
              <a:rPr lang="en-US" sz="2400" dirty="0">
                <a:solidFill>
                  <a:srgbClr val="002060"/>
                </a:solidFill>
                <a:latin typeface="Constantia" pitchFamily="18" charset="0"/>
                <a:cs typeface="Arial" pitchFamily="34" charset="0"/>
              </a:rPr>
              <a:t>of these benefits are means-tested. </a:t>
            </a:r>
            <a:r>
              <a:rPr lang="en-US" sz="2400" dirty="0" smtClean="0">
                <a:solidFill>
                  <a:srgbClr val="002060"/>
                </a:solidFill>
                <a:latin typeface="Constantia" pitchFamily="18" charset="0"/>
                <a:cs typeface="Arial" pitchFamily="34" charset="0"/>
              </a:rPr>
              <a:t>Regional </a:t>
            </a:r>
            <a:r>
              <a:rPr lang="en-US" sz="2400" dirty="0">
                <a:solidFill>
                  <a:srgbClr val="002060"/>
                </a:solidFill>
                <a:latin typeface="Constantia" pitchFamily="18" charset="0"/>
                <a:cs typeface="Arial" pitchFamily="34" charset="0"/>
              </a:rPr>
              <a:t>authorities not only choose the recipients according to the families’ incomes, but also set the size of the benefits</a:t>
            </a:r>
            <a:r>
              <a:rPr lang="en-US" sz="2400" dirty="0" smtClean="0">
                <a:solidFill>
                  <a:srgbClr val="002060"/>
                </a:solidFill>
                <a:latin typeface="Constantia" pitchFamily="18" charset="0"/>
                <a:cs typeface="Arial" pitchFamily="34" charset="0"/>
              </a:rPr>
              <a:t>.</a:t>
            </a:r>
            <a:endParaRPr lang="ru-RU" sz="2400" dirty="0">
              <a:solidFill>
                <a:srgbClr val="002060"/>
              </a:solidFill>
              <a:latin typeface="Constantia" pitchFamily="18" charset="0"/>
              <a:cs typeface="Arial" pitchFamily="34" charset="0"/>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a:t>
            </a:fld>
            <a:endParaRPr lang="en-US" sz="3600" dirty="0">
              <a:solidFill>
                <a:srgbClr val="1C2A55"/>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141889"/>
            <a:ext cx="7597263" cy="945931"/>
          </a:xfrm>
          <a:prstGeom prst="rect">
            <a:avLst/>
          </a:prstGeom>
          <a:noFill/>
          <a:ln w="9525">
            <a:noFill/>
            <a:miter lim="800000"/>
            <a:headEnd/>
            <a:tailEnd/>
          </a:ln>
        </p:spPr>
        <p:txBody>
          <a:bodyPr anchor="ctr"/>
          <a:lstStyle/>
          <a:p>
            <a:r>
              <a:rPr lang="en-US" sz="2200" dirty="0" smtClean="0">
                <a:solidFill>
                  <a:schemeClr val="bg1"/>
                </a:solidFill>
                <a:latin typeface="Myriad Pro"/>
              </a:rPr>
              <a:t>Child benefit packages for </a:t>
            </a:r>
            <a:r>
              <a:rPr lang="en-US" sz="2200" dirty="0">
                <a:solidFill>
                  <a:schemeClr val="bg1"/>
                </a:solidFill>
                <a:latin typeface="Myriad Pro"/>
              </a:rPr>
              <a:t>poor </a:t>
            </a:r>
            <a:r>
              <a:rPr lang="en-US" sz="2200" dirty="0" smtClean="0">
                <a:solidFill>
                  <a:schemeClr val="bg1"/>
                </a:solidFill>
                <a:latin typeface="Myriad Pro"/>
              </a:rPr>
              <a:t>single mothers and family couples with one child (aged 7 and older), as a share of subsistence minimum for children</a:t>
            </a:r>
            <a:endParaRPr lang="en-US" sz="22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20</a:t>
            </a:fld>
            <a:endParaRPr lang="en-US" sz="3600">
              <a:solidFill>
                <a:srgbClr val="1C2A55"/>
              </a:solidFill>
            </a:endParaRPr>
          </a:p>
        </p:txBody>
      </p:sp>
      <p:graphicFrame>
        <p:nvGraphicFramePr>
          <p:cNvPr id="9" name="Диаграмма 8"/>
          <p:cNvGraphicFramePr>
            <a:graphicFrameLocks/>
          </p:cNvGraphicFramePr>
          <p:nvPr>
            <p:extLst>
              <p:ext uri="{D42A27DB-BD31-4B8C-83A1-F6EECF244321}">
                <p14:modId xmlns:p14="http://schemas.microsoft.com/office/powerpoint/2010/main" val="265561812"/>
              </p:ext>
            </p:extLst>
          </p:nvPr>
        </p:nvGraphicFramePr>
        <p:xfrm>
          <a:off x="132735" y="1445342"/>
          <a:ext cx="8760541" cy="49110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032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21</a:t>
            </a:fld>
            <a:endParaRPr lang="en-US" sz="3600">
              <a:solidFill>
                <a:srgbClr val="1C2A55"/>
              </a:solidFill>
            </a:endParaRPr>
          </a:p>
        </p:txBody>
      </p:sp>
      <p:graphicFrame>
        <p:nvGraphicFramePr>
          <p:cNvPr id="11" name="Диаграмма 10"/>
          <p:cNvGraphicFramePr>
            <a:graphicFrameLocks/>
          </p:cNvGraphicFramePr>
          <p:nvPr>
            <p:extLst>
              <p:ext uri="{D42A27DB-BD31-4B8C-83A1-F6EECF244321}">
                <p14:modId xmlns:p14="http://schemas.microsoft.com/office/powerpoint/2010/main" val="3875060906"/>
              </p:ext>
            </p:extLst>
          </p:nvPr>
        </p:nvGraphicFramePr>
        <p:xfrm>
          <a:off x="255588" y="1445342"/>
          <a:ext cx="8622941" cy="4704735"/>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415845" y="94621"/>
            <a:ext cx="7462684" cy="1107996"/>
          </a:xfrm>
          <a:prstGeom prst="rect">
            <a:avLst/>
          </a:prstGeom>
        </p:spPr>
        <p:txBody>
          <a:bodyPr wrap="square">
            <a:spAutoFit/>
          </a:bodyPr>
          <a:lstStyle/>
          <a:p>
            <a:r>
              <a:rPr lang="en-US" sz="2200" dirty="0">
                <a:solidFill>
                  <a:schemeClr val="bg1"/>
                </a:solidFill>
                <a:latin typeface="Myriad Pro"/>
              </a:rPr>
              <a:t>Child benefit packages </a:t>
            </a:r>
            <a:r>
              <a:rPr lang="en-US" sz="2200" dirty="0" smtClean="0">
                <a:solidFill>
                  <a:schemeClr val="bg1"/>
                </a:solidFill>
                <a:latin typeface="Myriad Pro"/>
              </a:rPr>
              <a:t>for </a:t>
            </a:r>
            <a:r>
              <a:rPr lang="en-US" sz="2200" dirty="0">
                <a:solidFill>
                  <a:schemeClr val="bg1"/>
                </a:solidFill>
                <a:latin typeface="Myriad Pro"/>
              </a:rPr>
              <a:t>poor</a:t>
            </a:r>
            <a:r>
              <a:rPr lang="en-US" sz="2200" dirty="0" smtClean="0">
                <a:solidFill>
                  <a:schemeClr val="bg1"/>
                </a:solidFill>
                <a:latin typeface="Myriad Pro"/>
              </a:rPr>
              <a:t> </a:t>
            </a:r>
            <a:r>
              <a:rPr lang="en-US" sz="2200" dirty="0">
                <a:solidFill>
                  <a:schemeClr val="bg1"/>
                </a:solidFill>
                <a:latin typeface="Myriad Pro"/>
              </a:rPr>
              <a:t>single mothers and family couples with one child (aged 7 and older</a:t>
            </a:r>
            <a:r>
              <a:rPr lang="en-US" sz="2200" dirty="0" smtClean="0">
                <a:solidFill>
                  <a:schemeClr val="bg1"/>
                </a:solidFill>
                <a:latin typeface="Myriad Pro"/>
              </a:rPr>
              <a:t>), </a:t>
            </a:r>
            <a:r>
              <a:rPr lang="en-US" sz="2200" dirty="0">
                <a:solidFill>
                  <a:schemeClr val="bg1"/>
                </a:solidFill>
                <a:latin typeface="Myriad Pro"/>
              </a:rPr>
              <a:t>as a share of the average </a:t>
            </a:r>
            <a:r>
              <a:rPr lang="en-US" sz="2200" dirty="0" smtClean="0">
                <a:solidFill>
                  <a:schemeClr val="bg1"/>
                </a:solidFill>
                <a:latin typeface="Myriad Pro"/>
              </a:rPr>
              <a:t>wage</a:t>
            </a:r>
            <a:endParaRPr lang="en-US" sz="2200" dirty="0">
              <a:solidFill>
                <a:schemeClr val="bg1"/>
              </a:solidFill>
              <a:latin typeface="Myriad Pro"/>
            </a:endParaRPr>
          </a:p>
        </p:txBody>
      </p:sp>
    </p:spTree>
    <p:extLst>
      <p:ext uri="{BB962C8B-B14F-4D97-AF65-F5344CB8AC3E}">
        <p14:creationId xmlns:p14="http://schemas.microsoft.com/office/powerpoint/2010/main" val="4212899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22</a:t>
            </a:fld>
            <a:endParaRPr lang="en-US" sz="3600">
              <a:solidFill>
                <a:srgbClr val="1C2A55"/>
              </a:solidFill>
            </a:endParaRPr>
          </a:p>
        </p:txBody>
      </p:sp>
      <p:sp>
        <p:nvSpPr>
          <p:cNvPr id="3" name="Прямоугольник 2"/>
          <p:cNvSpPr/>
          <p:nvPr/>
        </p:nvSpPr>
        <p:spPr>
          <a:xfrm>
            <a:off x="1415845" y="162232"/>
            <a:ext cx="7462684" cy="830997"/>
          </a:xfrm>
          <a:prstGeom prst="rect">
            <a:avLst/>
          </a:prstGeom>
        </p:spPr>
        <p:txBody>
          <a:bodyPr wrap="square">
            <a:spAutoFit/>
          </a:bodyPr>
          <a:lstStyle/>
          <a:p>
            <a:r>
              <a:rPr lang="en-US" sz="2400" dirty="0">
                <a:solidFill>
                  <a:schemeClr val="bg1"/>
                </a:solidFill>
                <a:latin typeface="Myriad Pro"/>
              </a:rPr>
              <a:t>Child benefit packages for poor </a:t>
            </a:r>
            <a:r>
              <a:rPr lang="en-US" sz="2400" dirty="0" smtClean="0">
                <a:solidFill>
                  <a:schemeClr val="bg1"/>
                </a:solidFill>
                <a:latin typeface="Myriad Pro"/>
              </a:rPr>
              <a:t>single mothers with one child (aged 2), </a:t>
            </a:r>
            <a:r>
              <a:rPr lang="en-US" sz="2400" dirty="0">
                <a:solidFill>
                  <a:schemeClr val="bg1"/>
                </a:solidFill>
                <a:latin typeface="Myriad Pro"/>
              </a:rPr>
              <a:t>in rubles</a:t>
            </a:r>
          </a:p>
        </p:txBody>
      </p:sp>
      <p:graphicFrame>
        <p:nvGraphicFramePr>
          <p:cNvPr id="10" name="Диаграмма 9"/>
          <p:cNvGraphicFramePr>
            <a:graphicFrameLocks/>
          </p:cNvGraphicFramePr>
          <p:nvPr>
            <p:extLst>
              <p:ext uri="{D42A27DB-BD31-4B8C-83A1-F6EECF244321}">
                <p14:modId xmlns:p14="http://schemas.microsoft.com/office/powerpoint/2010/main" val="3406665383"/>
              </p:ext>
            </p:extLst>
          </p:nvPr>
        </p:nvGraphicFramePr>
        <p:xfrm>
          <a:off x="255589" y="1371600"/>
          <a:ext cx="8622940" cy="4984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466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23</a:t>
            </a:fld>
            <a:endParaRPr lang="en-US" sz="3600">
              <a:solidFill>
                <a:srgbClr val="1C2A55"/>
              </a:solidFill>
            </a:endParaRPr>
          </a:p>
        </p:txBody>
      </p:sp>
      <p:sp>
        <p:nvSpPr>
          <p:cNvPr id="3" name="Прямоугольник 2"/>
          <p:cNvSpPr/>
          <p:nvPr/>
        </p:nvSpPr>
        <p:spPr>
          <a:xfrm>
            <a:off x="1415845" y="221224"/>
            <a:ext cx="7462684" cy="830997"/>
          </a:xfrm>
          <a:prstGeom prst="rect">
            <a:avLst/>
          </a:prstGeom>
        </p:spPr>
        <p:txBody>
          <a:bodyPr wrap="square">
            <a:spAutoFit/>
          </a:bodyPr>
          <a:lstStyle/>
          <a:p>
            <a:r>
              <a:rPr lang="en-US" sz="2400" dirty="0">
                <a:solidFill>
                  <a:schemeClr val="bg1"/>
                </a:solidFill>
                <a:latin typeface="Myriad Pro"/>
              </a:rPr>
              <a:t>Child benefit packages for poor </a:t>
            </a:r>
            <a:r>
              <a:rPr lang="en-US" sz="2400" dirty="0" smtClean="0">
                <a:solidFill>
                  <a:schemeClr val="bg1"/>
                </a:solidFill>
                <a:latin typeface="Myriad Pro"/>
              </a:rPr>
              <a:t>family couples with one child (aged 2), </a:t>
            </a:r>
            <a:r>
              <a:rPr lang="en-US" sz="2400" dirty="0">
                <a:solidFill>
                  <a:schemeClr val="bg1"/>
                </a:solidFill>
                <a:latin typeface="Myriad Pro"/>
              </a:rPr>
              <a:t>in rubles</a:t>
            </a:r>
          </a:p>
        </p:txBody>
      </p:sp>
      <p:graphicFrame>
        <p:nvGraphicFramePr>
          <p:cNvPr id="9" name="Диаграмма 8"/>
          <p:cNvGraphicFramePr>
            <a:graphicFrameLocks/>
          </p:cNvGraphicFramePr>
          <p:nvPr>
            <p:extLst>
              <p:ext uri="{D42A27DB-BD31-4B8C-83A1-F6EECF244321}">
                <p14:modId xmlns:p14="http://schemas.microsoft.com/office/powerpoint/2010/main" val="3032063964"/>
              </p:ext>
            </p:extLst>
          </p:nvPr>
        </p:nvGraphicFramePr>
        <p:xfrm>
          <a:off x="255589" y="1415844"/>
          <a:ext cx="8622940" cy="47932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8840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24</a:t>
            </a:fld>
            <a:endParaRPr lang="en-US" sz="3600">
              <a:solidFill>
                <a:srgbClr val="1C2A55"/>
              </a:solidFill>
            </a:endParaRPr>
          </a:p>
        </p:txBody>
      </p:sp>
      <p:sp>
        <p:nvSpPr>
          <p:cNvPr id="7" name="Прямоугольник 6"/>
          <p:cNvSpPr/>
          <p:nvPr/>
        </p:nvSpPr>
        <p:spPr>
          <a:xfrm>
            <a:off x="1415845" y="86513"/>
            <a:ext cx="7728155" cy="1107996"/>
          </a:xfrm>
          <a:prstGeom prst="rect">
            <a:avLst/>
          </a:prstGeom>
        </p:spPr>
        <p:txBody>
          <a:bodyPr wrap="square">
            <a:spAutoFit/>
          </a:bodyPr>
          <a:lstStyle/>
          <a:p>
            <a:r>
              <a:rPr lang="en-US" sz="2200" dirty="0" smtClean="0">
                <a:solidFill>
                  <a:schemeClr val="bg1"/>
                </a:solidFill>
                <a:latin typeface="Myriad Pro"/>
              </a:rPr>
              <a:t>Child benefit packages for </a:t>
            </a:r>
            <a:r>
              <a:rPr lang="en-US" sz="2200" dirty="0">
                <a:solidFill>
                  <a:schemeClr val="bg1"/>
                </a:solidFill>
                <a:latin typeface="Myriad Pro"/>
              </a:rPr>
              <a:t>poor </a:t>
            </a:r>
            <a:r>
              <a:rPr lang="en-US" sz="2200" dirty="0" smtClean="0">
                <a:solidFill>
                  <a:schemeClr val="bg1"/>
                </a:solidFill>
                <a:latin typeface="Myriad Pro"/>
              </a:rPr>
              <a:t>single mothers and family couples with one child (aged 2), as a share of subsistence minimum for children</a:t>
            </a:r>
            <a:endParaRPr lang="en-US" sz="2200" dirty="0">
              <a:solidFill>
                <a:schemeClr val="bg1"/>
              </a:solidFill>
              <a:latin typeface="Myriad Pro"/>
            </a:endParaRPr>
          </a:p>
        </p:txBody>
      </p:sp>
      <p:graphicFrame>
        <p:nvGraphicFramePr>
          <p:cNvPr id="8" name="Диаграмма 7"/>
          <p:cNvGraphicFramePr>
            <a:graphicFrameLocks/>
          </p:cNvGraphicFramePr>
          <p:nvPr>
            <p:extLst>
              <p:ext uri="{D42A27DB-BD31-4B8C-83A1-F6EECF244321}">
                <p14:modId xmlns:p14="http://schemas.microsoft.com/office/powerpoint/2010/main" val="785529868"/>
              </p:ext>
            </p:extLst>
          </p:nvPr>
        </p:nvGraphicFramePr>
        <p:xfrm>
          <a:off x="255588" y="1415845"/>
          <a:ext cx="8667186" cy="47342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3747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25</a:t>
            </a:fld>
            <a:endParaRPr lang="en-US" sz="3600">
              <a:solidFill>
                <a:srgbClr val="1C2A55"/>
              </a:solidFill>
            </a:endParaRPr>
          </a:p>
        </p:txBody>
      </p:sp>
      <p:sp>
        <p:nvSpPr>
          <p:cNvPr id="7" name="Прямоугольник 6"/>
          <p:cNvSpPr/>
          <p:nvPr/>
        </p:nvSpPr>
        <p:spPr>
          <a:xfrm>
            <a:off x="1415845" y="117987"/>
            <a:ext cx="7462684" cy="1107996"/>
          </a:xfrm>
          <a:prstGeom prst="rect">
            <a:avLst/>
          </a:prstGeom>
        </p:spPr>
        <p:txBody>
          <a:bodyPr wrap="square">
            <a:spAutoFit/>
          </a:bodyPr>
          <a:lstStyle/>
          <a:p>
            <a:r>
              <a:rPr lang="en-US" sz="2200" dirty="0">
                <a:solidFill>
                  <a:schemeClr val="bg1"/>
                </a:solidFill>
                <a:latin typeface="Myriad Pro"/>
              </a:rPr>
              <a:t>Child benefit packages for poor </a:t>
            </a:r>
            <a:r>
              <a:rPr lang="en-US" sz="2200" dirty="0" smtClean="0">
                <a:solidFill>
                  <a:schemeClr val="bg1"/>
                </a:solidFill>
                <a:latin typeface="Myriad Pro"/>
              </a:rPr>
              <a:t>single </a:t>
            </a:r>
            <a:r>
              <a:rPr lang="en-US" sz="2200" dirty="0">
                <a:solidFill>
                  <a:schemeClr val="bg1"/>
                </a:solidFill>
                <a:latin typeface="Myriad Pro"/>
              </a:rPr>
              <a:t>mothers and family couples with one child (aged 2</a:t>
            </a:r>
            <a:r>
              <a:rPr lang="en-US" sz="2200" dirty="0" smtClean="0">
                <a:solidFill>
                  <a:schemeClr val="bg1"/>
                </a:solidFill>
                <a:latin typeface="Myriad Pro"/>
              </a:rPr>
              <a:t>), </a:t>
            </a:r>
            <a:r>
              <a:rPr lang="en-US" sz="2200" dirty="0">
                <a:solidFill>
                  <a:schemeClr val="bg1"/>
                </a:solidFill>
                <a:latin typeface="Myriad Pro"/>
              </a:rPr>
              <a:t>as a share of the average </a:t>
            </a:r>
            <a:r>
              <a:rPr lang="en-US" sz="2200" dirty="0" smtClean="0">
                <a:solidFill>
                  <a:schemeClr val="bg1"/>
                </a:solidFill>
                <a:latin typeface="Myriad Pro"/>
              </a:rPr>
              <a:t>wage</a:t>
            </a:r>
            <a:endParaRPr lang="en-US" sz="2200" dirty="0">
              <a:solidFill>
                <a:schemeClr val="bg1"/>
              </a:solidFill>
              <a:latin typeface="Myriad Pro"/>
            </a:endParaRPr>
          </a:p>
        </p:txBody>
      </p:sp>
      <p:graphicFrame>
        <p:nvGraphicFramePr>
          <p:cNvPr id="8" name="Диаграмма 7"/>
          <p:cNvGraphicFramePr>
            <a:graphicFrameLocks/>
          </p:cNvGraphicFramePr>
          <p:nvPr>
            <p:extLst>
              <p:ext uri="{D42A27DB-BD31-4B8C-83A1-F6EECF244321}">
                <p14:modId xmlns:p14="http://schemas.microsoft.com/office/powerpoint/2010/main" val="1109231883"/>
              </p:ext>
            </p:extLst>
          </p:nvPr>
        </p:nvGraphicFramePr>
        <p:xfrm>
          <a:off x="255588" y="1356852"/>
          <a:ext cx="8622941" cy="48522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2917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26</a:t>
            </a:fld>
            <a:endParaRPr lang="en-US" sz="3600">
              <a:solidFill>
                <a:srgbClr val="1C2A55"/>
              </a:solidFill>
            </a:endParaRPr>
          </a:p>
        </p:txBody>
      </p:sp>
      <p:sp>
        <p:nvSpPr>
          <p:cNvPr id="3" name="Прямоугольник 2"/>
          <p:cNvSpPr/>
          <p:nvPr/>
        </p:nvSpPr>
        <p:spPr>
          <a:xfrm>
            <a:off x="1415845" y="0"/>
            <a:ext cx="7462684" cy="1200329"/>
          </a:xfrm>
          <a:prstGeom prst="rect">
            <a:avLst/>
          </a:prstGeom>
        </p:spPr>
        <p:txBody>
          <a:bodyPr wrap="square">
            <a:spAutoFit/>
          </a:bodyPr>
          <a:lstStyle/>
          <a:p>
            <a:r>
              <a:rPr lang="en-US" sz="2400" dirty="0">
                <a:solidFill>
                  <a:schemeClr val="bg1"/>
                </a:solidFill>
                <a:latin typeface="Myriad Pro"/>
              </a:rPr>
              <a:t>Child benefit packages for poor </a:t>
            </a:r>
            <a:r>
              <a:rPr lang="en-US" sz="2400" dirty="0" smtClean="0">
                <a:solidFill>
                  <a:schemeClr val="bg1"/>
                </a:solidFill>
                <a:latin typeface="Myriad Pro"/>
              </a:rPr>
              <a:t>single mothers </a:t>
            </a:r>
            <a:r>
              <a:rPr lang="en-US" sz="2400" dirty="0">
                <a:solidFill>
                  <a:schemeClr val="bg1"/>
                </a:solidFill>
                <a:latin typeface="Myriad Pro"/>
              </a:rPr>
              <a:t>with three children (one aged 2 and two aged 7 and older</a:t>
            </a:r>
            <a:r>
              <a:rPr lang="en-US" sz="2400" dirty="0" smtClean="0">
                <a:solidFill>
                  <a:schemeClr val="bg1"/>
                </a:solidFill>
                <a:latin typeface="Myriad Pro"/>
              </a:rPr>
              <a:t>), </a:t>
            </a:r>
            <a:r>
              <a:rPr lang="en-US" sz="2400" dirty="0">
                <a:solidFill>
                  <a:schemeClr val="bg1"/>
                </a:solidFill>
                <a:latin typeface="Myriad Pro"/>
              </a:rPr>
              <a:t>in rubles</a:t>
            </a:r>
          </a:p>
        </p:txBody>
      </p:sp>
      <p:graphicFrame>
        <p:nvGraphicFramePr>
          <p:cNvPr id="9" name="Диаграмма 8"/>
          <p:cNvGraphicFramePr>
            <a:graphicFrameLocks/>
          </p:cNvGraphicFramePr>
          <p:nvPr>
            <p:extLst>
              <p:ext uri="{D42A27DB-BD31-4B8C-83A1-F6EECF244321}">
                <p14:modId xmlns:p14="http://schemas.microsoft.com/office/powerpoint/2010/main" val="1845611524"/>
              </p:ext>
            </p:extLst>
          </p:nvPr>
        </p:nvGraphicFramePr>
        <p:xfrm>
          <a:off x="0" y="1312606"/>
          <a:ext cx="8824402" cy="50437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4699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27</a:t>
            </a:fld>
            <a:endParaRPr lang="en-US" sz="3600">
              <a:solidFill>
                <a:srgbClr val="1C2A55"/>
              </a:solidFill>
            </a:endParaRPr>
          </a:p>
        </p:txBody>
      </p:sp>
      <p:sp>
        <p:nvSpPr>
          <p:cNvPr id="3" name="Прямоугольник 2"/>
          <p:cNvSpPr/>
          <p:nvPr/>
        </p:nvSpPr>
        <p:spPr>
          <a:xfrm>
            <a:off x="1415845" y="235974"/>
            <a:ext cx="7462684" cy="830997"/>
          </a:xfrm>
          <a:prstGeom prst="rect">
            <a:avLst/>
          </a:prstGeom>
        </p:spPr>
        <p:txBody>
          <a:bodyPr wrap="square">
            <a:spAutoFit/>
          </a:bodyPr>
          <a:lstStyle/>
          <a:p>
            <a:r>
              <a:rPr lang="en-US" sz="2400" dirty="0">
                <a:solidFill>
                  <a:schemeClr val="bg1"/>
                </a:solidFill>
                <a:latin typeface="Myriad Pro"/>
              </a:rPr>
              <a:t>Child benefit packages </a:t>
            </a:r>
            <a:r>
              <a:rPr lang="en-US" sz="2400" dirty="0" smtClean="0">
                <a:solidFill>
                  <a:schemeClr val="bg1"/>
                </a:solidFill>
                <a:latin typeface="Myriad Pro"/>
              </a:rPr>
              <a:t>for </a:t>
            </a:r>
            <a:r>
              <a:rPr lang="en-US" sz="2400" dirty="0">
                <a:solidFill>
                  <a:schemeClr val="bg1"/>
                </a:solidFill>
                <a:latin typeface="Myriad Pro"/>
              </a:rPr>
              <a:t>poor</a:t>
            </a:r>
            <a:r>
              <a:rPr lang="en-US" sz="2400" dirty="0" smtClean="0">
                <a:solidFill>
                  <a:schemeClr val="bg1"/>
                </a:solidFill>
                <a:latin typeface="Myriad Pro"/>
              </a:rPr>
              <a:t> family couples </a:t>
            </a:r>
            <a:r>
              <a:rPr lang="en-US" sz="2400" dirty="0">
                <a:solidFill>
                  <a:schemeClr val="bg1"/>
                </a:solidFill>
                <a:latin typeface="Myriad Pro"/>
              </a:rPr>
              <a:t>with three children (one aged 2 and two aged 7 and older</a:t>
            </a:r>
            <a:r>
              <a:rPr lang="en-US" sz="2400" dirty="0" smtClean="0">
                <a:solidFill>
                  <a:schemeClr val="bg1"/>
                </a:solidFill>
                <a:latin typeface="Myriad Pro"/>
              </a:rPr>
              <a:t>), </a:t>
            </a:r>
            <a:r>
              <a:rPr lang="en-US" sz="2400" dirty="0">
                <a:solidFill>
                  <a:schemeClr val="bg1"/>
                </a:solidFill>
                <a:latin typeface="Myriad Pro"/>
              </a:rPr>
              <a:t>in rubles</a:t>
            </a:r>
          </a:p>
        </p:txBody>
      </p:sp>
      <p:graphicFrame>
        <p:nvGraphicFramePr>
          <p:cNvPr id="10" name="Диаграмма 9"/>
          <p:cNvGraphicFramePr>
            <a:graphicFrameLocks/>
          </p:cNvGraphicFramePr>
          <p:nvPr>
            <p:extLst>
              <p:ext uri="{D42A27DB-BD31-4B8C-83A1-F6EECF244321}">
                <p14:modId xmlns:p14="http://schemas.microsoft.com/office/powerpoint/2010/main" val="3285132076"/>
              </p:ext>
            </p:extLst>
          </p:nvPr>
        </p:nvGraphicFramePr>
        <p:xfrm>
          <a:off x="103239" y="1371600"/>
          <a:ext cx="8775290" cy="4984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3773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28</a:t>
            </a:fld>
            <a:endParaRPr lang="en-US" sz="3600">
              <a:solidFill>
                <a:srgbClr val="1C2A55"/>
              </a:solidFill>
            </a:endParaRPr>
          </a:p>
        </p:txBody>
      </p:sp>
      <p:sp>
        <p:nvSpPr>
          <p:cNvPr id="7" name="Прямоугольник 6"/>
          <p:cNvSpPr/>
          <p:nvPr/>
        </p:nvSpPr>
        <p:spPr>
          <a:xfrm>
            <a:off x="1253617" y="86513"/>
            <a:ext cx="7934632" cy="1107996"/>
          </a:xfrm>
          <a:prstGeom prst="rect">
            <a:avLst/>
          </a:prstGeom>
        </p:spPr>
        <p:txBody>
          <a:bodyPr wrap="square">
            <a:spAutoFit/>
          </a:bodyPr>
          <a:lstStyle/>
          <a:p>
            <a:r>
              <a:rPr lang="en-US" sz="2200" dirty="0" smtClean="0">
                <a:solidFill>
                  <a:schemeClr val="bg1"/>
                </a:solidFill>
                <a:latin typeface="Myriad Pro"/>
              </a:rPr>
              <a:t>Child benefit packages for </a:t>
            </a:r>
            <a:r>
              <a:rPr lang="en-US" sz="2200" dirty="0">
                <a:solidFill>
                  <a:schemeClr val="bg1"/>
                </a:solidFill>
                <a:latin typeface="Myriad Pro"/>
              </a:rPr>
              <a:t>poor </a:t>
            </a:r>
            <a:r>
              <a:rPr lang="en-US" sz="2200" dirty="0" smtClean="0">
                <a:solidFill>
                  <a:schemeClr val="bg1"/>
                </a:solidFill>
                <a:latin typeface="Myriad Pro"/>
              </a:rPr>
              <a:t>single mothers and family couples </a:t>
            </a:r>
            <a:r>
              <a:rPr lang="en-US" sz="2200" dirty="0">
                <a:solidFill>
                  <a:schemeClr val="bg1"/>
                </a:solidFill>
                <a:latin typeface="Myriad Pro"/>
              </a:rPr>
              <a:t>with three children (one aged 2 and two aged 7 and older</a:t>
            </a:r>
            <a:r>
              <a:rPr lang="en-US" sz="2200" dirty="0" smtClean="0">
                <a:solidFill>
                  <a:schemeClr val="bg1"/>
                </a:solidFill>
                <a:latin typeface="Myriad Pro"/>
              </a:rPr>
              <a:t>), as a share of subsistence minimum for children</a:t>
            </a:r>
            <a:endParaRPr lang="en-US" sz="2200" dirty="0">
              <a:solidFill>
                <a:schemeClr val="bg1"/>
              </a:solidFill>
              <a:latin typeface="Myriad Pro"/>
            </a:endParaRPr>
          </a:p>
        </p:txBody>
      </p:sp>
      <p:graphicFrame>
        <p:nvGraphicFramePr>
          <p:cNvPr id="9" name="Диаграмма 8"/>
          <p:cNvGraphicFramePr>
            <a:graphicFrameLocks/>
          </p:cNvGraphicFramePr>
          <p:nvPr>
            <p:extLst>
              <p:ext uri="{D42A27DB-BD31-4B8C-83A1-F6EECF244321}">
                <p14:modId xmlns:p14="http://schemas.microsoft.com/office/powerpoint/2010/main" val="3329373070"/>
              </p:ext>
            </p:extLst>
          </p:nvPr>
        </p:nvGraphicFramePr>
        <p:xfrm>
          <a:off x="255588" y="1356852"/>
          <a:ext cx="8593444" cy="48669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9397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29</a:t>
            </a:fld>
            <a:endParaRPr lang="en-US" sz="3600">
              <a:solidFill>
                <a:srgbClr val="1C2A55"/>
              </a:solidFill>
            </a:endParaRPr>
          </a:p>
        </p:txBody>
      </p:sp>
      <p:sp>
        <p:nvSpPr>
          <p:cNvPr id="7" name="Прямоугольник 6"/>
          <p:cNvSpPr/>
          <p:nvPr/>
        </p:nvSpPr>
        <p:spPr>
          <a:xfrm>
            <a:off x="1415845" y="73743"/>
            <a:ext cx="7462684" cy="1107996"/>
          </a:xfrm>
          <a:prstGeom prst="rect">
            <a:avLst/>
          </a:prstGeom>
        </p:spPr>
        <p:txBody>
          <a:bodyPr wrap="square">
            <a:spAutoFit/>
          </a:bodyPr>
          <a:lstStyle/>
          <a:p>
            <a:r>
              <a:rPr lang="en-US" sz="2200" dirty="0">
                <a:solidFill>
                  <a:schemeClr val="bg1"/>
                </a:solidFill>
                <a:latin typeface="Myriad Pro"/>
              </a:rPr>
              <a:t>Child benefit packages for poor </a:t>
            </a:r>
            <a:r>
              <a:rPr lang="en-US" sz="2200" dirty="0" smtClean="0">
                <a:solidFill>
                  <a:schemeClr val="bg1"/>
                </a:solidFill>
                <a:latin typeface="Myriad Pro"/>
              </a:rPr>
              <a:t>single </a:t>
            </a:r>
            <a:r>
              <a:rPr lang="en-US" sz="2200" dirty="0">
                <a:solidFill>
                  <a:schemeClr val="bg1"/>
                </a:solidFill>
                <a:latin typeface="Myriad Pro"/>
              </a:rPr>
              <a:t>mothers and family couples with three children (one aged 2 and two aged 7 and older</a:t>
            </a:r>
            <a:r>
              <a:rPr lang="en-US" sz="2200" dirty="0" smtClean="0">
                <a:solidFill>
                  <a:schemeClr val="bg1"/>
                </a:solidFill>
                <a:latin typeface="Myriad Pro"/>
              </a:rPr>
              <a:t>), </a:t>
            </a:r>
            <a:r>
              <a:rPr lang="en-US" sz="2200" dirty="0">
                <a:solidFill>
                  <a:schemeClr val="bg1"/>
                </a:solidFill>
                <a:latin typeface="Myriad Pro"/>
              </a:rPr>
              <a:t>as a share of the average </a:t>
            </a:r>
            <a:r>
              <a:rPr lang="en-US" sz="2200" dirty="0" smtClean="0">
                <a:solidFill>
                  <a:schemeClr val="bg1"/>
                </a:solidFill>
                <a:latin typeface="Myriad Pro"/>
              </a:rPr>
              <a:t>wage</a:t>
            </a:r>
            <a:endParaRPr lang="en-US" sz="2200" dirty="0">
              <a:solidFill>
                <a:schemeClr val="bg1"/>
              </a:solidFill>
              <a:latin typeface="Myriad Pro"/>
            </a:endParaRPr>
          </a:p>
        </p:txBody>
      </p:sp>
      <p:graphicFrame>
        <p:nvGraphicFramePr>
          <p:cNvPr id="9" name="Диаграмма 8"/>
          <p:cNvGraphicFramePr>
            <a:graphicFrameLocks/>
          </p:cNvGraphicFramePr>
          <p:nvPr>
            <p:extLst>
              <p:ext uri="{D42A27DB-BD31-4B8C-83A1-F6EECF244321}">
                <p14:modId xmlns:p14="http://schemas.microsoft.com/office/powerpoint/2010/main" val="3361406068"/>
              </p:ext>
            </p:extLst>
          </p:nvPr>
        </p:nvGraphicFramePr>
        <p:xfrm>
          <a:off x="255588" y="1386348"/>
          <a:ext cx="8622941" cy="47784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7723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428625"/>
            <a:ext cx="7483238" cy="412750"/>
          </a:xfrm>
          <a:prstGeom prst="rect">
            <a:avLst/>
          </a:prstGeom>
          <a:noFill/>
          <a:ln w="9525">
            <a:noFill/>
            <a:miter lim="800000"/>
            <a:headEnd/>
            <a:tailEnd/>
          </a:ln>
        </p:spPr>
        <p:txBody>
          <a:bodyPr anchor="ctr"/>
          <a:lstStyle/>
          <a:p>
            <a:r>
              <a:rPr lang="en-US" sz="3600" dirty="0" smtClean="0">
                <a:solidFill>
                  <a:schemeClr val="bg1"/>
                </a:solidFill>
                <a:latin typeface="Myriad Pro"/>
              </a:rPr>
              <a:t>The aim </a:t>
            </a:r>
            <a:r>
              <a:rPr lang="en-US" sz="3600" dirty="0">
                <a:solidFill>
                  <a:schemeClr val="bg1"/>
                </a:solidFill>
                <a:latin typeface="Myriad Pro"/>
              </a:rPr>
              <a:t>of the research </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775834"/>
            <a:ext cx="8689738" cy="2062103"/>
          </a:xfrm>
          <a:prstGeom prst="rect">
            <a:avLst/>
          </a:prstGeom>
          <a:noFill/>
          <a:ln w="9525">
            <a:noFill/>
            <a:miter lim="800000"/>
            <a:headEnd/>
            <a:tailEnd/>
          </a:ln>
        </p:spPr>
        <p:txBody>
          <a:bodyPr wrap="square">
            <a:spAutoFit/>
          </a:bodyPr>
          <a:lstStyle/>
          <a:p>
            <a:r>
              <a:rPr lang="en-US" sz="3200" b="1" dirty="0">
                <a:solidFill>
                  <a:srgbClr val="002060"/>
                </a:solidFill>
                <a:latin typeface="Constantia" pitchFamily="18" charset="0"/>
                <a:cs typeface="Arial" pitchFamily="34" charset="0"/>
              </a:rPr>
              <a:t>The aim of the research </a:t>
            </a:r>
            <a:r>
              <a:rPr lang="en-US" sz="3200" dirty="0">
                <a:solidFill>
                  <a:srgbClr val="002060"/>
                </a:solidFill>
                <a:latin typeface="Constantia" pitchFamily="18" charset="0"/>
                <a:cs typeface="Arial" pitchFamily="34" charset="0"/>
              </a:rPr>
              <a:t>is to compare child benefits policies across the regions of Russia by estimating costs of child benefit packages for model families in various regions</a:t>
            </a:r>
            <a:r>
              <a:rPr lang="en-US" sz="2600" dirty="0" smtClean="0">
                <a:solidFill>
                  <a:srgbClr val="002060"/>
                </a:solidFill>
                <a:latin typeface="Constantia" pitchFamily="18" charset="0"/>
                <a:cs typeface="Arial" pitchFamily="34" charset="0"/>
              </a:rPr>
              <a:t>.</a:t>
            </a: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a:t>
            </a:fld>
            <a:endParaRPr lang="en-US" sz="3600" dirty="0">
              <a:solidFill>
                <a:srgbClr val="1C2A55"/>
              </a:solidFill>
            </a:endParaRPr>
          </a:p>
        </p:txBody>
      </p:sp>
    </p:spTree>
    <p:extLst>
      <p:ext uri="{BB962C8B-B14F-4D97-AF65-F5344CB8AC3E}">
        <p14:creationId xmlns:p14="http://schemas.microsoft.com/office/powerpoint/2010/main" val="72505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30</a:t>
            </a:fld>
            <a:endParaRPr lang="en-US" sz="3600">
              <a:solidFill>
                <a:srgbClr val="1C2A55"/>
              </a:solidFill>
            </a:endParaRPr>
          </a:p>
        </p:txBody>
      </p:sp>
      <p:sp>
        <p:nvSpPr>
          <p:cNvPr id="7" name="Прямоугольник 6"/>
          <p:cNvSpPr/>
          <p:nvPr/>
        </p:nvSpPr>
        <p:spPr>
          <a:xfrm>
            <a:off x="1415845" y="73743"/>
            <a:ext cx="7462684" cy="1107996"/>
          </a:xfrm>
          <a:prstGeom prst="rect">
            <a:avLst/>
          </a:prstGeom>
        </p:spPr>
        <p:txBody>
          <a:bodyPr wrap="square">
            <a:spAutoFit/>
          </a:bodyPr>
          <a:lstStyle/>
          <a:p>
            <a:r>
              <a:rPr lang="en-US" sz="2200" dirty="0">
                <a:solidFill>
                  <a:schemeClr val="bg1"/>
                </a:solidFill>
                <a:latin typeface="Myriad Pro"/>
              </a:rPr>
              <a:t>Child benefit packages for poor single mothers and family couples </a:t>
            </a:r>
            <a:r>
              <a:rPr lang="en-US" sz="2200" dirty="0" smtClean="0">
                <a:solidFill>
                  <a:schemeClr val="bg1"/>
                </a:solidFill>
                <a:latin typeface="Myriad Pro"/>
              </a:rPr>
              <a:t>with three children (aged </a:t>
            </a:r>
            <a:r>
              <a:rPr lang="en-US" sz="2200" dirty="0">
                <a:solidFill>
                  <a:schemeClr val="bg1"/>
                </a:solidFill>
                <a:latin typeface="Myriad Pro"/>
              </a:rPr>
              <a:t>7 and older</a:t>
            </a:r>
            <a:r>
              <a:rPr lang="en-US" sz="2200" dirty="0" smtClean="0">
                <a:solidFill>
                  <a:schemeClr val="bg1"/>
                </a:solidFill>
                <a:latin typeface="Myriad Pro"/>
              </a:rPr>
              <a:t>) and per capita income equal to subsistence minimum for children, </a:t>
            </a:r>
            <a:r>
              <a:rPr lang="en-US" sz="2200" dirty="0">
                <a:solidFill>
                  <a:schemeClr val="bg1"/>
                </a:solidFill>
                <a:latin typeface="Myriad Pro"/>
              </a:rPr>
              <a:t>in </a:t>
            </a:r>
            <a:r>
              <a:rPr lang="en-US" sz="2200" dirty="0" smtClean="0">
                <a:solidFill>
                  <a:schemeClr val="bg1"/>
                </a:solidFill>
                <a:latin typeface="Myriad Pro"/>
              </a:rPr>
              <a:t>rubles</a:t>
            </a:r>
            <a:endParaRPr lang="en-US" sz="2200" dirty="0">
              <a:solidFill>
                <a:schemeClr val="bg1"/>
              </a:solidFill>
              <a:latin typeface="Myriad Pro"/>
            </a:endParaRPr>
          </a:p>
        </p:txBody>
      </p:sp>
      <p:graphicFrame>
        <p:nvGraphicFramePr>
          <p:cNvPr id="10" name="Диаграмма 9"/>
          <p:cNvGraphicFramePr>
            <a:graphicFrameLocks/>
          </p:cNvGraphicFramePr>
          <p:nvPr>
            <p:extLst>
              <p:ext uri="{D42A27DB-BD31-4B8C-83A1-F6EECF244321}">
                <p14:modId xmlns:p14="http://schemas.microsoft.com/office/powerpoint/2010/main" val="862786822"/>
              </p:ext>
            </p:extLst>
          </p:nvPr>
        </p:nvGraphicFramePr>
        <p:xfrm>
          <a:off x="218453" y="1381098"/>
          <a:ext cx="8660075" cy="4798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7406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31</a:t>
            </a:fld>
            <a:endParaRPr lang="en-US" sz="3600">
              <a:solidFill>
                <a:srgbClr val="1C2A55"/>
              </a:solidFill>
            </a:endParaRPr>
          </a:p>
        </p:txBody>
      </p:sp>
      <p:sp>
        <p:nvSpPr>
          <p:cNvPr id="7" name="Прямоугольник 6"/>
          <p:cNvSpPr/>
          <p:nvPr/>
        </p:nvSpPr>
        <p:spPr>
          <a:xfrm>
            <a:off x="1415845" y="-29493"/>
            <a:ext cx="7462684" cy="1354217"/>
          </a:xfrm>
          <a:prstGeom prst="rect">
            <a:avLst/>
          </a:prstGeom>
        </p:spPr>
        <p:txBody>
          <a:bodyPr wrap="square">
            <a:spAutoFit/>
          </a:bodyPr>
          <a:lstStyle/>
          <a:p>
            <a:r>
              <a:rPr lang="en-US" sz="2000" dirty="0">
                <a:solidFill>
                  <a:schemeClr val="bg1"/>
                </a:solidFill>
                <a:latin typeface="Myriad Pro"/>
              </a:rPr>
              <a:t>Child benefit packages for poor single mothers and family couples </a:t>
            </a:r>
            <a:r>
              <a:rPr lang="en-US" sz="2000" dirty="0" smtClean="0">
                <a:solidFill>
                  <a:schemeClr val="bg1"/>
                </a:solidFill>
                <a:latin typeface="Myriad Pro"/>
              </a:rPr>
              <a:t>with </a:t>
            </a:r>
            <a:r>
              <a:rPr lang="en-US" sz="2000" dirty="0">
                <a:solidFill>
                  <a:schemeClr val="bg1"/>
                </a:solidFill>
                <a:latin typeface="Myriad Pro"/>
              </a:rPr>
              <a:t>three children </a:t>
            </a:r>
            <a:r>
              <a:rPr lang="en-US" sz="2000" dirty="0" smtClean="0">
                <a:solidFill>
                  <a:schemeClr val="bg1"/>
                </a:solidFill>
                <a:latin typeface="Myriad Pro"/>
              </a:rPr>
              <a:t>(</a:t>
            </a:r>
            <a:r>
              <a:rPr lang="en-US" sz="2000" dirty="0">
                <a:solidFill>
                  <a:schemeClr val="bg1"/>
                </a:solidFill>
                <a:latin typeface="Myriad Pro"/>
              </a:rPr>
              <a:t>aged 7 and older</a:t>
            </a:r>
            <a:r>
              <a:rPr lang="en-US" sz="2000" dirty="0" smtClean="0">
                <a:solidFill>
                  <a:schemeClr val="bg1"/>
                </a:solidFill>
                <a:latin typeface="Myriad Pro"/>
              </a:rPr>
              <a:t>) and per capita income equal to subsistence minimum for children, </a:t>
            </a:r>
            <a:r>
              <a:rPr lang="en-US" sz="2000" dirty="0">
                <a:solidFill>
                  <a:schemeClr val="bg1"/>
                </a:solidFill>
                <a:latin typeface="Myriad Pro"/>
              </a:rPr>
              <a:t>as a share of subsistence minimum for </a:t>
            </a:r>
            <a:r>
              <a:rPr lang="en-US" sz="2000" dirty="0" smtClean="0">
                <a:solidFill>
                  <a:schemeClr val="bg1"/>
                </a:solidFill>
                <a:latin typeface="Myriad Pro"/>
              </a:rPr>
              <a:t>children</a:t>
            </a:r>
            <a:endParaRPr lang="en-US" sz="2000" dirty="0">
              <a:solidFill>
                <a:schemeClr val="bg1"/>
              </a:solidFill>
              <a:latin typeface="Myriad Pro"/>
            </a:endParaRPr>
          </a:p>
        </p:txBody>
      </p:sp>
      <p:graphicFrame>
        <p:nvGraphicFramePr>
          <p:cNvPr id="9" name="Диаграмма 8"/>
          <p:cNvGraphicFramePr>
            <a:graphicFrameLocks/>
          </p:cNvGraphicFramePr>
          <p:nvPr>
            <p:extLst>
              <p:ext uri="{D42A27DB-BD31-4B8C-83A1-F6EECF244321}">
                <p14:modId xmlns:p14="http://schemas.microsoft.com/office/powerpoint/2010/main" val="1695406209"/>
              </p:ext>
            </p:extLst>
          </p:nvPr>
        </p:nvGraphicFramePr>
        <p:xfrm>
          <a:off x="132735" y="1445342"/>
          <a:ext cx="8745793" cy="49110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2816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32</a:t>
            </a:fld>
            <a:endParaRPr lang="en-US" sz="3600">
              <a:solidFill>
                <a:srgbClr val="1C2A55"/>
              </a:solidFill>
            </a:endParaRPr>
          </a:p>
        </p:txBody>
      </p:sp>
      <p:sp>
        <p:nvSpPr>
          <p:cNvPr id="7" name="Прямоугольник 6"/>
          <p:cNvSpPr/>
          <p:nvPr/>
        </p:nvSpPr>
        <p:spPr>
          <a:xfrm>
            <a:off x="1415845" y="147487"/>
            <a:ext cx="7462684" cy="1046440"/>
          </a:xfrm>
          <a:prstGeom prst="rect">
            <a:avLst/>
          </a:prstGeom>
        </p:spPr>
        <p:txBody>
          <a:bodyPr wrap="square">
            <a:spAutoFit/>
          </a:bodyPr>
          <a:lstStyle/>
          <a:p>
            <a:r>
              <a:rPr lang="en-US" sz="2000" dirty="0">
                <a:solidFill>
                  <a:schemeClr val="bg1"/>
                </a:solidFill>
                <a:latin typeface="Myriad Pro"/>
              </a:rPr>
              <a:t>Child benefit packages for poor single mothers and family couples </a:t>
            </a:r>
            <a:r>
              <a:rPr lang="en-US" sz="2000" dirty="0" smtClean="0">
                <a:solidFill>
                  <a:schemeClr val="bg1"/>
                </a:solidFill>
                <a:latin typeface="Myriad Pro"/>
              </a:rPr>
              <a:t>with </a:t>
            </a:r>
            <a:r>
              <a:rPr lang="en-US" sz="2000" dirty="0">
                <a:solidFill>
                  <a:schemeClr val="bg1"/>
                </a:solidFill>
                <a:latin typeface="Myriad Pro"/>
              </a:rPr>
              <a:t>three children </a:t>
            </a:r>
            <a:r>
              <a:rPr lang="en-US" sz="2000" dirty="0" smtClean="0">
                <a:solidFill>
                  <a:schemeClr val="bg1"/>
                </a:solidFill>
                <a:latin typeface="Myriad Pro"/>
              </a:rPr>
              <a:t>(</a:t>
            </a:r>
            <a:r>
              <a:rPr lang="en-US" sz="2000" dirty="0">
                <a:solidFill>
                  <a:schemeClr val="bg1"/>
                </a:solidFill>
                <a:latin typeface="Myriad Pro"/>
              </a:rPr>
              <a:t>aged 7 and older</a:t>
            </a:r>
            <a:r>
              <a:rPr lang="en-US" sz="2000" dirty="0" smtClean="0">
                <a:solidFill>
                  <a:schemeClr val="bg1"/>
                </a:solidFill>
                <a:latin typeface="Myriad Pro"/>
              </a:rPr>
              <a:t>) and per capita income equal to subsistence minimum for children, </a:t>
            </a:r>
            <a:r>
              <a:rPr lang="en-US" sz="2000" dirty="0">
                <a:solidFill>
                  <a:schemeClr val="bg1"/>
                </a:solidFill>
                <a:latin typeface="Myriad Pro"/>
              </a:rPr>
              <a:t>as a share of the average wage</a:t>
            </a:r>
          </a:p>
        </p:txBody>
      </p:sp>
      <p:graphicFrame>
        <p:nvGraphicFramePr>
          <p:cNvPr id="10" name="Диаграмма 9"/>
          <p:cNvGraphicFramePr>
            <a:graphicFrameLocks/>
          </p:cNvGraphicFramePr>
          <p:nvPr>
            <p:extLst>
              <p:ext uri="{D42A27DB-BD31-4B8C-83A1-F6EECF244321}">
                <p14:modId xmlns:p14="http://schemas.microsoft.com/office/powerpoint/2010/main" val="252999732"/>
              </p:ext>
            </p:extLst>
          </p:nvPr>
        </p:nvGraphicFramePr>
        <p:xfrm>
          <a:off x="255588" y="1386348"/>
          <a:ext cx="8622941" cy="48227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2681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33</a:t>
            </a:fld>
            <a:endParaRPr lang="en-US" sz="3600">
              <a:solidFill>
                <a:srgbClr val="1C2A55"/>
              </a:solidFill>
            </a:endParaRPr>
          </a:p>
        </p:txBody>
      </p:sp>
      <p:sp>
        <p:nvSpPr>
          <p:cNvPr id="7" name="Прямоугольник 6"/>
          <p:cNvSpPr/>
          <p:nvPr/>
        </p:nvSpPr>
        <p:spPr>
          <a:xfrm>
            <a:off x="1415845" y="101265"/>
            <a:ext cx="7462684" cy="1015663"/>
          </a:xfrm>
          <a:prstGeom prst="rect">
            <a:avLst/>
          </a:prstGeom>
        </p:spPr>
        <p:txBody>
          <a:bodyPr wrap="square">
            <a:spAutoFit/>
          </a:bodyPr>
          <a:lstStyle/>
          <a:p>
            <a:r>
              <a:rPr lang="en-US" sz="2000" dirty="0">
                <a:solidFill>
                  <a:schemeClr val="bg1"/>
                </a:solidFill>
                <a:latin typeface="Myriad Pro"/>
              </a:rPr>
              <a:t>Child benefit packages for poor single mothers and family couples </a:t>
            </a:r>
            <a:r>
              <a:rPr lang="en-US" sz="2000" dirty="0" smtClean="0">
                <a:solidFill>
                  <a:schemeClr val="bg1"/>
                </a:solidFill>
                <a:latin typeface="Myriad Pro"/>
              </a:rPr>
              <a:t>with </a:t>
            </a:r>
            <a:r>
              <a:rPr lang="en-US" sz="2000" dirty="0">
                <a:solidFill>
                  <a:schemeClr val="bg1"/>
                </a:solidFill>
                <a:latin typeface="Myriad Pro"/>
              </a:rPr>
              <a:t>three children </a:t>
            </a:r>
            <a:r>
              <a:rPr lang="en-US" sz="2000" dirty="0" smtClean="0">
                <a:solidFill>
                  <a:schemeClr val="bg1"/>
                </a:solidFill>
                <a:latin typeface="Myriad Pro"/>
              </a:rPr>
              <a:t>(one aged 2 and two aged </a:t>
            </a:r>
            <a:r>
              <a:rPr lang="en-US" sz="2000" dirty="0">
                <a:solidFill>
                  <a:schemeClr val="bg1"/>
                </a:solidFill>
                <a:latin typeface="Myriad Pro"/>
              </a:rPr>
              <a:t>7 and older</a:t>
            </a:r>
            <a:r>
              <a:rPr lang="en-US" sz="2000" dirty="0" smtClean="0">
                <a:solidFill>
                  <a:schemeClr val="bg1"/>
                </a:solidFill>
                <a:latin typeface="Myriad Pro"/>
              </a:rPr>
              <a:t>) and per capita income equal to subsistence minimum for children, </a:t>
            </a:r>
            <a:r>
              <a:rPr lang="en-US" sz="2000" dirty="0">
                <a:solidFill>
                  <a:schemeClr val="bg1"/>
                </a:solidFill>
                <a:latin typeface="Myriad Pro"/>
              </a:rPr>
              <a:t>in </a:t>
            </a:r>
            <a:r>
              <a:rPr lang="en-US" sz="2000" dirty="0" smtClean="0">
                <a:solidFill>
                  <a:schemeClr val="bg1"/>
                </a:solidFill>
                <a:latin typeface="Myriad Pro"/>
              </a:rPr>
              <a:t>rubles</a:t>
            </a:r>
            <a:endParaRPr lang="en-US" sz="2000" dirty="0">
              <a:solidFill>
                <a:schemeClr val="bg1"/>
              </a:solidFill>
              <a:latin typeface="Myriad Pro"/>
            </a:endParaRPr>
          </a:p>
        </p:txBody>
      </p:sp>
      <p:graphicFrame>
        <p:nvGraphicFramePr>
          <p:cNvPr id="10" name="Диаграмма 9"/>
          <p:cNvGraphicFramePr>
            <a:graphicFrameLocks/>
          </p:cNvGraphicFramePr>
          <p:nvPr>
            <p:extLst>
              <p:ext uri="{D42A27DB-BD31-4B8C-83A1-F6EECF244321}">
                <p14:modId xmlns:p14="http://schemas.microsoft.com/office/powerpoint/2010/main" val="824592128"/>
              </p:ext>
            </p:extLst>
          </p:nvPr>
        </p:nvGraphicFramePr>
        <p:xfrm>
          <a:off x="218453" y="1381098"/>
          <a:ext cx="8660075" cy="4798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4145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34</a:t>
            </a:fld>
            <a:endParaRPr lang="en-US" sz="3600">
              <a:solidFill>
                <a:srgbClr val="1C2A55"/>
              </a:solidFill>
            </a:endParaRPr>
          </a:p>
        </p:txBody>
      </p:sp>
      <p:sp>
        <p:nvSpPr>
          <p:cNvPr id="7" name="Прямоугольник 6"/>
          <p:cNvSpPr/>
          <p:nvPr/>
        </p:nvSpPr>
        <p:spPr>
          <a:xfrm>
            <a:off x="1415845" y="27525"/>
            <a:ext cx="7462684" cy="1200329"/>
          </a:xfrm>
          <a:prstGeom prst="rect">
            <a:avLst/>
          </a:prstGeom>
        </p:spPr>
        <p:txBody>
          <a:bodyPr wrap="square">
            <a:spAutoFit/>
          </a:bodyPr>
          <a:lstStyle/>
          <a:p>
            <a:r>
              <a:rPr lang="en-US" dirty="0">
                <a:solidFill>
                  <a:schemeClr val="bg1"/>
                </a:solidFill>
                <a:latin typeface="Myriad Pro"/>
              </a:rPr>
              <a:t>Child benefit packages for poor single mothers and family couples </a:t>
            </a:r>
            <a:r>
              <a:rPr lang="en-US" dirty="0" smtClean="0">
                <a:solidFill>
                  <a:schemeClr val="bg1"/>
                </a:solidFill>
                <a:latin typeface="Myriad Pro"/>
              </a:rPr>
              <a:t>with </a:t>
            </a:r>
            <a:r>
              <a:rPr lang="en-US" dirty="0">
                <a:solidFill>
                  <a:schemeClr val="bg1"/>
                </a:solidFill>
                <a:latin typeface="Myriad Pro"/>
              </a:rPr>
              <a:t>three children </a:t>
            </a:r>
            <a:r>
              <a:rPr lang="en-US" dirty="0" smtClean="0">
                <a:solidFill>
                  <a:schemeClr val="bg1"/>
                </a:solidFill>
                <a:latin typeface="Myriad Pro"/>
              </a:rPr>
              <a:t>(one aged 2 and two aged </a:t>
            </a:r>
            <a:r>
              <a:rPr lang="en-US" dirty="0">
                <a:solidFill>
                  <a:schemeClr val="bg1"/>
                </a:solidFill>
                <a:latin typeface="Myriad Pro"/>
              </a:rPr>
              <a:t>7 and older</a:t>
            </a:r>
            <a:r>
              <a:rPr lang="en-US" dirty="0" smtClean="0">
                <a:solidFill>
                  <a:schemeClr val="bg1"/>
                </a:solidFill>
                <a:latin typeface="Myriad Pro"/>
              </a:rPr>
              <a:t>) and per capita income equal to subsistence minimum for children, </a:t>
            </a:r>
            <a:r>
              <a:rPr lang="en-US" dirty="0">
                <a:solidFill>
                  <a:schemeClr val="bg1"/>
                </a:solidFill>
                <a:latin typeface="Myriad Pro"/>
              </a:rPr>
              <a:t>as a share of subsistence minimum for </a:t>
            </a:r>
            <a:r>
              <a:rPr lang="en-US" dirty="0" smtClean="0">
                <a:solidFill>
                  <a:schemeClr val="bg1"/>
                </a:solidFill>
                <a:latin typeface="Myriad Pro"/>
              </a:rPr>
              <a:t>children</a:t>
            </a:r>
            <a:endParaRPr lang="en-US" dirty="0">
              <a:solidFill>
                <a:schemeClr val="bg1"/>
              </a:solidFill>
              <a:latin typeface="Myriad Pro"/>
            </a:endParaRPr>
          </a:p>
        </p:txBody>
      </p:sp>
      <p:graphicFrame>
        <p:nvGraphicFramePr>
          <p:cNvPr id="9" name="Диаграмма 8"/>
          <p:cNvGraphicFramePr>
            <a:graphicFrameLocks/>
          </p:cNvGraphicFramePr>
          <p:nvPr>
            <p:extLst>
              <p:ext uri="{D42A27DB-BD31-4B8C-83A1-F6EECF244321}">
                <p14:modId xmlns:p14="http://schemas.microsoft.com/office/powerpoint/2010/main" val="4003455656"/>
              </p:ext>
            </p:extLst>
          </p:nvPr>
        </p:nvGraphicFramePr>
        <p:xfrm>
          <a:off x="255587" y="1356852"/>
          <a:ext cx="8622941" cy="47784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2613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35</a:t>
            </a:fld>
            <a:endParaRPr lang="en-US" sz="3600">
              <a:solidFill>
                <a:srgbClr val="1C2A55"/>
              </a:solidFill>
            </a:endParaRPr>
          </a:p>
        </p:txBody>
      </p:sp>
      <p:sp>
        <p:nvSpPr>
          <p:cNvPr id="7" name="Прямоугольник 6"/>
          <p:cNvSpPr/>
          <p:nvPr/>
        </p:nvSpPr>
        <p:spPr>
          <a:xfrm>
            <a:off x="1415845" y="-44244"/>
            <a:ext cx="7462684" cy="1323439"/>
          </a:xfrm>
          <a:prstGeom prst="rect">
            <a:avLst/>
          </a:prstGeom>
        </p:spPr>
        <p:txBody>
          <a:bodyPr wrap="square">
            <a:spAutoFit/>
          </a:bodyPr>
          <a:lstStyle/>
          <a:p>
            <a:r>
              <a:rPr lang="en-US" sz="2000" dirty="0">
                <a:solidFill>
                  <a:schemeClr val="bg1"/>
                </a:solidFill>
                <a:latin typeface="Myriad Pro"/>
              </a:rPr>
              <a:t>Child benefit packages for poor single mothers and family couples </a:t>
            </a:r>
            <a:r>
              <a:rPr lang="en-US" sz="2000" dirty="0" smtClean="0">
                <a:solidFill>
                  <a:schemeClr val="bg1"/>
                </a:solidFill>
                <a:latin typeface="Myriad Pro"/>
              </a:rPr>
              <a:t>with </a:t>
            </a:r>
            <a:r>
              <a:rPr lang="en-US" sz="2000" dirty="0">
                <a:solidFill>
                  <a:schemeClr val="bg1"/>
                </a:solidFill>
                <a:latin typeface="Myriad Pro"/>
              </a:rPr>
              <a:t>three children </a:t>
            </a:r>
            <a:r>
              <a:rPr lang="en-US" sz="2000" dirty="0" smtClean="0">
                <a:solidFill>
                  <a:schemeClr val="bg1"/>
                </a:solidFill>
                <a:latin typeface="Myriad Pro"/>
              </a:rPr>
              <a:t>(one aged 2 and two aged </a:t>
            </a:r>
            <a:r>
              <a:rPr lang="en-US" sz="2000" dirty="0">
                <a:solidFill>
                  <a:schemeClr val="bg1"/>
                </a:solidFill>
                <a:latin typeface="Myriad Pro"/>
              </a:rPr>
              <a:t>7 and older</a:t>
            </a:r>
            <a:r>
              <a:rPr lang="en-US" sz="2000" dirty="0" smtClean="0">
                <a:solidFill>
                  <a:schemeClr val="bg1"/>
                </a:solidFill>
                <a:latin typeface="Myriad Pro"/>
              </a:rPr>
              <a:t>) and per capita income equal to subsistence minimum for children, </a:t>
            </a:r>
            <a:r>
              <a:rPr lang="en-US" sz="2000" dirty="0">
                <a:solidFill>
                  <a:schemeClr val="bg1"/>
                </a:solidFill>
                <a:latin typeface="Myriad Pro"/>
              </a:rPr>
              <a:t>as a share of the average wage</a:t>
            </a:r>
          </a:p>
        </p:txBody>
      </p:sp>
      <p:graphicFrame>
        <p:nvGraphicFramePr>
          <p:cNvPr id="9" name="Диаграмма 8"/>
          <p:cNvGraphicFramePr>
            <a:graphicFrameLocks/>
          </p:cNvGraphicFramePr>
          <p:nvPr>
            <p:extLst>
              <p:ext uri="{D42A27DB-BD31-4B8C-83A1-F6EECF244321}">
                <p14:modId xmlns:p14="http://schemas.microsoft.com/office/powerpoint/2010/main" val="3808020063"/>
              </p:ext>
            </p:extLst>
          </p:nvPr>
        </p:nvGraphicFramePr>
        <p:xfrm>
          <a:off x="255588" y="1445342"/>
          <a:ext cx="8622941" cy="46899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20317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36</a:t>
            </a:fld>
            <a:endParaRPr lang="en-US" sz="3600">
              <a:solidFill>
                <a:srgbClr val="1C2A55"/>
              </a:solidFill>
            </a:endParaRPr>
          </a:p>
        </p:txBody>
      </p:sp>
      <p:sp>
        <p:nvSpPr>
          <p:cNvPr id="7" name="Прямоугольник 6"/>
          <p:cNvSpPr/>
          <p:nvPr/>
        </p:nvSpPr>
        <p:spPr>
          <a:xfrm>
            <a:off x="1415845" y="101265"/>
            <a:ext cx="7462684" cy="1015663"/>
          </a:xfrm>
          <a:prstGeom prst="rect">
            <a:avLst/>
          </a:prstGeom>
        </p:spPr>
        <p:txBody>
          <a:bodyPr wrap="square">
            <a:spAutoFit/>
          </a:bodyPr>
          <a:lstStyle/>
          <a:p>
            <a:r>
              <a:rPr lang="en-US" sz="2000" dirty="0">
                <a:solidFill>
                  <a:schemeClr val="bg1"/>
                </a:solidFill>
                <a:latin typeface="Myriad Pro"/>
              </a:rPr>
              <a:t>Child benefit packages for poor single mothers and family couples </a:t>
            </a:r>
            <a:r>
              <a:rPr lang="en-US" sz="2000" dirty="0" smtClean="0">
                <a:solidFill>
                  <a:schemeClr val="bg1"/>
                </a:solidFill>
                <a:latin typeface="Myriad Pro"/>
              </a:rPr>
              <a:t>with </a:t>
            </a:r>
            <a:r>
              <a:rPr lang="en-US" sz="2000" dirty="0">
                <a:solidFill>
                  <a:schemeClr val="bg1"/>
                </a:solidFill>
                <a:latin typeface="Myriad Pro"/>
              </a:rPr>
              <a:t>three children </a:t>
            </a:r>
            <a:r>
              <a:rPr lang="en-US" sz="2000" dirty="0" smtClean="0">
                <a:solidFill>
                  <a:schemeClr val="bg1"/>
                </a:solidFill>
                <a:latin typeface="Myriad Pro"/>
              </a:rPr>
              <a:t>(one aged 2 and two aged </a:t>
            </a:r>
            <a:r>
              <a:rPr lang="en-US" sz="2000" dirty="0">
                <a:solidFill>
                  <a:schemeClr val="bg1"/>
                </a:solidFill>
                <a:latin typeface="Myriad Pro"/>
              </a:rPr>
              <a:t>7 and older</a:t>
            </a:r>
            <a:r>
              <a:rPr lang="en-US" sz="2000" dirty="0" smtClean="0">
                <a:solidFill>
                  <a:schemeClr val="bg1"/>
                </a:solidFill>
                <a:latin typeface="Myriad Pro"/>
              </a:rPr>
              <a:t>) and per capita income equal to average wage in region, </a:t>
            </a:r>
            <a:r>
              <a:rPr lang="en-US" sz="2000" dirty="0">
                <a:solidFill>
                  <a:schemeClr val="bg1"/>
                </a:solidFill>
                <a:latin typeface="Myriad Pro"/>
              </a:rPr>
              <a:t>in </a:t>
            </a:r>
            <a:r>
              <a:rPr lang="en-US" sz="2000" dirty="0" smtClean="0">
                <a:solidFill>
                  <a:schemeClr val="bg1"/>
                </a:solidFill>
                <a:latin typeface="Myriad Pro"/>
              </a:rPr>
              <a:t>rubles</a:t>
            </a:r>
            <a:endParaRPr lang="en-US" sz="2000" dirty="0">
              <a:solidFill>
                <a:schemeClr val="bg1"/>
              </a:solidFill>
              <a:latin typeface="Myriad Pro"/>
            </a:endParaRPr>
          </a:p>
        </p:txBody>
      </p:sp>
      <p:graphicFrame>
        <p:nvGraphicFramePr>
          <p:cNvPr id="9" name="Диаграмма 8"/>
          <p:cNvGraphicFramePr>
            <a:graphicFrameLocks/>
          </p:cNvGraphicFramePr>
          <p:nvPr>
            <p:extLst>
              <p:ext uri="{D42A27DB-BD31-4B8C-83A1-F6EECF244321}">
                <p14:modId xmlns:p14="http://schemas.microsoft.com/office/powerpoint/2010/main" val="393162999"/>
              </p:ext>
            </p:extLst>
          </p:nvPr>
        </p:nvGraphicFramePr>
        <p:xfrm>
          <a:off x="255589" y="1415844"/>
          <a:ext cx="8622940" cy="49992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3568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37</a:t>
            </a:fld>
            <a:endParaRPr lang="en-US" sz="3600">
              <a:solidFill>
                <a:srgbClr val="1C2A55"/>
              </a:solidFill>
            </a:endParaRPr>
          </a:p>
        </p:txBody>
      </p:sp>
      <p:sp>
        <p:nvSpPr>
          <p:cNvPr id="7" name="Прямоугольник 6"/>
          <p:cNvSpPr/>
          <p:nvPr/>
        </p:nvSpPr>
        <p:spPr>
          <a:xfrm>
            <a:off x="1415845" y="27525"/>
            <a:ext cx="7462684" cy="1231106"/>
          </a:xfrm>
          <a:prstGeom prst="rect">
            <a:avLst/>
          </a:prstGeom>
        </p:spPr>
        <p:txBody>
          <a:bodyPr wrap="square">
            <a:spAutoFit/>
          </a:bodyPr>
          <a:lstStyle/>
          <a:p>
            <a:r>
              <a:rPr lang="en-US" dirty="0">
                <a:solidFill>
                  <a:schemeClr val="bg1"/>
                </a:solidFill>
                <a:latin typeface="Myriad Pro"/>
              </a:rPr>
              <a:t>Child benefit packages for poor single mothers and family couples </a:t>
            </a:r>
            <a:r>
              <a:rPr lang="en-US" dirty="0" smtClean="0">
                <a:solidFill>
                  <a:schemeClr val="bg1"/>
                </a:solidFill>
                <a:latin typeface="Myriad Pro"/>
              </a:rPr>
              <a:t>with </a:t>
            </a:r>
            <a:r>
              <a:rPr lang="en-US" dirty="0">
                <a:solidFill>
                  <a:schemeClr val="bg1"/>
                </a:solidFill>
                <a:latin typeface="Myriad Pro"/>
              </a:rPr>
              <a:t>three children </a:t>
            </a:r>
            <a:r>
              <a:rPr lang="en-US" dirty="0" smtClean="0">
                <a:solidFill>
                  <a:schemeClr val="bg1"/>
                </a:solidFill>
                <a:latin typeface="Myriad Pro"/>
              </a:rPr>
              <a:t>(one aged 2 and two aged </a:t>
            </a:r>
            <a:r>
              <a:rPr lang="en-US" dirty="0">
                <a:solidFill>
                  <a:schemeClr val="bg1"/>
                </a:solidFill>
                <a:latin typeface="Myriad Pro"/>
              </a:rPr>
              <a:t>7 and older</a:t>
            </a:r>
            <a:r>
              <a:rPr lang="en-US" dirty="0" smtClean="0">
                <a:solidFill>
                  <a:schemeClr val="bg1"/>
                </a:solidFill>
                <a:latin typeface="Myriad Pro"/>
              </a:rPr>
              <a:t>) and per capita income equal </a:t>
            </a:r>
            <a:r>
              <a:rPr lang="en-US" dirty="0">
                <a:solidFill>
                  <a:schemeClr val="bg1"/>
                </a:solidFill>
                <a:latin typeface="Myriad Pro"/>
              </a:rPr>
              <a:t>to average wage in region</a:t>
            </a:r>
            <a:r>
              <a:rPr lang="en-US" dirty="0" smtClean="0">
                <a:solidFill>
                  <a:schemeClr val="bg1"/>
                </a:solidFill>
                <a:latin typeface="Myriad Pro"/>
              </a:rPr>
              <a:t>, </a:t>
            </a:r>
            <a:r>
              <a:rPr lang="en-US" dirty="0">
                <a:solidFill>
                  <a:schemeClr val="bg1"/>
                </a:solidFill>
                <a:latin typeface="Myriad Pro"/>
              </a:rPr>
              <a:t>as a share of subsistence minimum for </a:t>
            </a:r>
            <a:r>
              <a:rPr lang="en-US" dirty="0" smtClean="0">
                <a:solidFill>
                  <a:schemeClr val="bg1"/>
                </a:solidFill>
                <a:latin typeface="Myriad Pro"/>
              </a:rPr>
              <a:t>children</a:t>
            </a:r>
            <a:endParaRPr lang="en-US" dirty="0">
              <a:solidFill>
                <a:schemeClr val="bg1"/>
              </a:solidFill>
              <a:latin typeface="Myriad Pro"/>
            </a:endParaRPr>
          </a:p>
        </p:txBody>
      </p:sp>
      <p:graphicFrame>
        <p:nvGraphicFramePr>
          <p:cNvPr id="10" name="Диаграмма 9"/>
          <p:cNvGraphicFramePr>
            <a:graphicFrameLocks/>
          </p:cNvGraphicFramePr>
          <p:nvPr>
            <p:extLst>
              <p:ext uri="{D42A27DB-BD31-4B8C-83A1-F6EECF244321}">
                <p14:modId xmlns:p14="http://schemas.microsoft.com/office/powerpoint/2010/main" val="3289551772"/>
              </p:ext>
            </p:extLst>
          </p:nvPr>
        </p:nvGraphicFramePr>
        <p:xfrm>
          <a:off x="255587" y="1386348"/>
          <a:ext cx="8622941" cy="48227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6294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38</a:t>
            </a:fld>
            <a:endParaRPr lang="en-US" sz="3600">
              <a:solidFill>
                <a:srgbClr val="1C2A55"/>
              </a:solidFill>
            </a:endParaRPr>
          </a:p>
        </p:txBody>
      </p:sp>
      <p:sp>
        <p:nvSpPr>
          <p:cNvPr id="7" name="Прямоугольник 6"/>
          <p:cNvSpPr/>
          <p:nvPr/>
        </p:nvSpPr>
        <p:spPr>
          <a:xfrm>
            <a:off x="1415845" y="-44244"/>
            <a:ext cx="7462684" cy="1323439"/>
          </a:xfrm>
          <a:prstGeom prst="rect">
            <a:avLst/>
          </a:prstGeom>
        </p:spPr>
        <p:txBody>
          <a:bodyPr wrap="square">
            <a:spAutoFit/>
          </a:bodyPr>
          <a:lstStyle/>
          <a:p>
            <a:r>
              <a:rPr lang="en-US" sz="2000" dirty="0">
                <a:solidFill>
                  <a:schemeClr val="bg1"/>
                </a:solidFill>
                <a:latin typeface="Myriad Pro"/>
              </a:rPr>
              <a:t>Child benefit packages for poor single mothers and family couples </a:t>
            </a:r>
            <a:r>
              <a:rPr lang="en-US" sz="2000" dirty="0" smtClean="0">
                <a:solidFill>
                  <a:schemeClr val="bg1"/>
                </a:solidFill>
                <a:latin typeface="Myriad Pro"/>
              </a:rPr>
              <a:t>with </a:t>
            </a:r>
            <a:r>
              <a:rPr lang="en-US" sz="2000" dirty="0">
                <a:solidFill>
                  <a:schemeClr val="bg1"/>
                </a:solidFill>
                <a:latin typeface="Myriad Pro"/>
              </a:rPr>
              <a:t>three children </a:t>
            </a:r>
            <a:r>
              <a:rPr lang="en-US" sz="2000" dirty="0" smtClean="0">
                <a:solidFill>
                  <a:schemeClr val="bg1"/>
                </a:solidFill>
                <a:latin typeface="Myriad Pro"/>
              </a:rPr>
              <a:t>(one aged 2 and two aged </a:t>
            </a:r>
            <a:r>
              <a:rPr lang="en-US" sz="2000" dirty="0">
                <a:solidFill>
                  <a:schemeClr val="bg1"/>
                </a:solidFill>
                <a:latin typeface="Myriad Pro"/>
              </a:rPr>
              <a:t>7 and older</a:t>
            </a:r>
            <a:r>
              <a:rPr lang="en-US" sz="2000" dirty="0" smtClean="0">
                <a:solidFill>
                  <a:schemeClr val="bg1"/>
                </a:solidFill>
                <a:latin typeface="Myriad Pro"/>
              </a:rPr>
              <a:t>) and per capita income equal </a:t>
            </a:r>
            <a:r>
              <a:rPr lang="en-US" sz="2000" dirty="0">
                <a:solidFill>
                  <a:schemeClr val="bg1"/>
                </a:solidFill>
                <a:latin typeface="Myriad Pro"/>
              </a:rPr>
              <a:t>to average wage in region</a:t>
            </a:r>
            <a:r>
              <a:rPr lang="en-US" sz="2000" dirty="0" smtClean="0">
                <a:solidFill>
                  <a:schemeClr val="bg1"/>
                </a:solidFill>
                <a:latin typeface="Myriad Pro"/>
              </a:rPr>
              <a:t>, </a:t>
            </a:r>
            <a:r>
              <a:rPr lang="en-US" sz="2000" dirty="0">
                <a:solidFill>
                  <a:schemeClr val="bg1"/>
                </a:solidFill>
                <a:latin typeface="Myriad Pro"/>
              </a:rPr>
              <a:t>as a share of the average wage</a:t>
            </a:r>
          </a:p>
        </p:txBody>
      </p:sp>
      <p:graphicFrame>
        <p:nvGraphicFramePr>
          <p:cNvPr id="10" name="Диаграмма 9"/>
          <p:cNvGraphicFramePr>
            <a:graphicFrameLocks/>
          </p:cNvGraphicFramePr>
          <p:nvPr>
            <p:extLst>
              <p:ext uri="{D42A27DB-BD31-4B8C-83A1-F6EECF244321}">
                <p14:modId xmlns:p14="http://schemas.microsoft.com/office/powerpoint/2010/main" val="1188529445"/>
              </p:ext>
            </p:extLst>
          </p:nvPr>
        </p:nvGraphicFramePr>
        <p:xfrm>
          <a:off x="255588" y="1415845"/>
          <a:ext cx="8622941" cy="47784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077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428625"/>
            <a:ext cx="7483238" cy="412750"/>
          </a:xfrm>
          <a:prstGeom prst="rect">
            <a:avLst/>
          </a:prstGeom>
          <a:noFill/>
          <a:ln w="9525">
            <a:noFill/>
            <a:miter lim="800000"/>
            <a:headEnd/>
            <a:tailEnd/>
          </a:ln>
        </p:spPr>
        <p:txBody>
          <a:bodyPr anchor="ctr"/>
          <a:lstStyle/>
          <a:p>
            <a:r>
              <a:rPr lang="en-US" sz="3600" dirty="0" smtClean="0">
                <a:solidFill>
                  <a:schemeClr val="bg1"/>
                </a:solidFill>
                <a:latin typeface="Myriad Pro"/>
              </a:rPr>
              <a:t>Literature</a:t>
            </a:r>
            <a:endParaRPr lang="en-US" sz="36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27654" y="1371959"/>
            <a:ext cx="8921750" cy="4801314"/>
          </a:xfrm>
          <a:prstGeom prst="rect">
            <a:avLst/>
          </a:prstGeom>
          <a:noFill/>
          <a:ln w="9525">
            <a:noFill/>
            <a:miter lim="800000"/>
            <a:headEnd/>
            <a:tailEnd/>
          </a:ln>
        </p:spPr>
        <p:txBody>
          <a:bodyPr wrap="square">
            <a:spAutoFit/>
          </a:bodyPr>
          <a:lstStyle/>
          <a:p>
            <a:pPr marL="285750" indent="-285750">
              <a:buFont typeface="Arial" pitchFamily="34" charset="0"/>
              <a:buChar char="•"/>
            </a:pPr>
            <a:r>
              <a:rPr lang="en-US" sz="1700" dirty="0">
                <a:solidFill>
                  <a:srgbClr val="002060"/>
                </a:solidFill>
                <a:latin typeface="Constantia" pitchFamily="18" charset="0"/>
                <a:cs typeface="Arial" pitchFamily="34" charset="0"/>
              </a:rPr>
              <a:t>Bradshaw. The case for family benefits (2012).</a:t>
            </a:r>
          </a:p>
          <a:p>
            <a:pPr marL="285750" indent="-285750">
              <a:buFont typeface="Arial" pitchFamily="34" charset="0"/>
              <a:buChar char="•"/>
            </a:pPr>
            <a:r>
              <a:rPr lang="en-US" sz="1700" dirty="0">
                <a:solidFill>
                  <a:srgbClr val="002060"/>
                </a:solidFill>
                <a:latin typeface="Constantia" pitchFamily="18" charset="0"/>
                <a:cs typeface="Arial" pitchFamily="34" charset="0"/>
              </a:rPr>
              <a:t>Bradshaw, Ditch, Holmes, </a:t>
            </a:r>
            <a:r>
              <a:rPr lang="en-US" sz="1700" dirty="0" err="1">
                <a:solidFill>
                  <a:srgbClr val="002060"/>
                </a:solidFill>
                <a:latin typeface="Constantia" pitchFamily="18" charset="0"/>
                <a:cs typeface="Arial" pitchFamily="34" charset="0"/>
              </a:rPr>
              <a:t>Whiteford</a:t>
            </a:r>
            <a:r>
              <a:rPr lang="en-US" sz="1700" dirty="0">
                <a:solidFill>
                  <a:srgbClr val="002060"/>
                </a:solidFill>
                <a:latin typeface="Constantia" pitchFamily="18" charset="0"/>
                <a:cs typeface="Arial" pitchFamily="34" charset="0"/>
              </a:rPr>
              <a:t>. A Comparative Study of Child Support in Fifteen Countries (1993).</a:t>
            </a:r>
          </a:p>
          <a:p>
            <a:pPr marL="285750" indent="-285750">
              <a:buFont typeface="Arial" pitchFamily="34" charset="0"/>
              <a:buChar char="•"/>
            </a:pPr>
            <a:r>
              <a:rPr lang="en-US" sz="1700" dirty="0">
                <a:solidFill>
                  <a:srgbClr val="002060"/>
                </a:solidFill>
                <a:latin typeface="Constantia" pitchFamily="18" charset="0"/>
                <a:cs typeface="Arial" pitchFamily="34" charset="0"/>
              </a:rPr>
              <a:t>Bradshaw, Finch. A Comparison of Child Benefit Packages in 22 Countries (2002).</a:t>
            </a:r>
          </a:p>
          <a:p>
            <a:pPr marL="285750" indent="-285750">
              <a:buFont typeface="Arial" pitchFamily="34" charset="0"/>
              <a:buChar char="•"/>
            </a:pPr>
            <a:r>
              <a:rPr lang="en-US" sz="1700" dirty="0" err="1">
                <a:solidFill>
                  <a:srgbClr val="002060"/>
                </a:solidFill>
                <a:latin typeface="Constantia" pitchFamily="18" charset="0"/>
                <a:cs typeface="Arial" pitchFamily="34" charset="0"/>
              </a:rPr>
              <a:t>Kamerman</a:t>
            </a:r>
            <a:r>
              <a:rPr lang="en-US" sz="1700" dirty="0">
                <a:solidFill>
                  <a:srgbClr val="002060"/>
                </a:solidFill>
                <a:latin typeface="Constantia" pitchFamily="18" charset="0"/>
                <a:cs typeface="Arial" pitchFamily="34" charset="0"/>
              </a:rPr>
              <a:t>, Kahn. Income transfers, work and the economic well-being of families with children: A comparative study (1982).</a:t>
            </a:r>
          </a:p>
          <a:p>
            <a:pPr marL="285750" indent="-285750">
              <a:buFont typeface="Arial" pitchFamily="34" charset="0"/>
              <a:buChar char="•"/>
            </a:pPr>
            <a:r>
              <a:rPr lang="en-US" sz="1700" dirty="0" err="1">
                <a:solidFill>
                  <a:srgbClr val="002060"/>
                </a:solidFill>
                <a:latin typeface="Constantia" pitchFamily="18" charset="0"/>
                <a:cs typeface="Arial" pitchFamily="34" charset="0"/>
              </a:rPr>
              <a:t>Kamerman</a:t>
            </a:r>
            <a:r>
              <a:rPr lang="en-US" sz="1700" dirty="0">
                <a:solidFill>
                  <a:srgbClr val="002060"/>
                </a:solidFill>
                <a:latin typeface="Constantia" pitchFamily="18" charset="0"/>
                <a:cs typeface="Arial" pitchFamily="34" charset="0"/>
              </a:rPr>
              <a:t>, Kahn. Income Transfers and Mother-Only Families in Eight Countries (1983).</a:t>
            </a:r>
          </a:p>
          <a:p>
            <a:pPr marL="285750" indent="-285750">
              <a:buFont typeface="Arial" pitchFamily="34" charset="0"/>
              <a:buChar char="•"/>
            </a:pPr>
            <a:r>
              <a:rPr lang="en-US" sz="1700" dirty="0" err="1">
                <a:solidFill>
                  <a:srgbClr val="002060"/>
                </a:solidFill>
                <a:latin typeface="Constantia" pitchFamily="18" charset="0"/>
                <a:cs typeface="Arial" pitchFamily="34" charset="0"/>
              </a:rPr>
              <a:t>Kamerman</a:t>
            </a:r>
            <a:r>
              <a:rPr lang="en-US" sz="1700" dirty="0">
                <a:solidFill>
                  <a:srgbClr val="002060"/>
                </a:solidFill>
                <a:latin typeface="Constantia" pitchFamily="18" charset="0"/>
                <a:cs typeface="Arial" pitchFamily="34" charset="0"/>
              </a:rPr>
              <a:t>, Phipps, Ben-</a:t>
            </a:r>
            <a:r>
              <a:rPr lang="en-US" sz="1700" dirty="0" err="1">
                <a:solidFill>
                  <a:srgbClr val="002060"/>
                </a:solidFill>
                <a:latin typeface="Constantia" pitchFamily="18" charset="0"/>
                <a:cs typeface="Arial" pitchFamily="34" charset="0"/>
              </a:rPr>
              <a:t>Arieh</a:t>
            </a:r>
            <a:r>
              <a:rPr lang="en-US" sz="1700" dirty="0">
                <a:solidFill>
                  <a:srgbClr val="002060"/>
                </a:solidFill>
                <a:latin typeface="Constantia" pitchFamily="18" charset="0"/>
                <a:cs typeface="Arial" pitchFamily="34" charset="0"/>
              </a:rPr>
              <a:t>. From Child Welfare to Child Well-Being: An International Perspective on Knowledge in the Service of Policy Making (2010).</a:t>
            </a:r>
          </a:p>
          <a:p>
            <a:pPr marL="285750" indent="-285750">
              <a:buFont typeface="Arial" pitchFamily="34" charset="0"/>
              <a:buChar char="•"/>
            </a:pPr>
            <a:r>
              <a:rPr lang="en-US" sz="1700" dirty="0" err="1">
                <a:solidFill>
                  <a:srgbClr val="002060"/>
                </a:solidFill>
                <a:latin typeface="Constantia" pitchFamily="18" charset="0"/>
                <a:cs typeface="Arial" pitchFamily="34" charset="0"/>
              </a:rPr>
              <a:t>Ovcharova</a:t>
            </a:r>
            <a:r>
              <a:rPr lang="en-US" sz="1700" dirty="0">
                <a:solidFill>
                  <a:srgbClr val="002060"/>
                </a:solidFill>
                <a:latin typeface="Constantia" pitchFamily="18" charset="0"/>
                <a:cs typeface="Arial" pitchFamily="34" charset="0"/>
              </a:rPr>
              <a:t> et al. Determinants of reproductive </a:t>
            </a:r>
            <a:r>
              <a:rPr lang="en-US" sz="1700" dirty="0" err="1">
                <a:solidFill>
                  <a:srgbClr val="002060"/>
                </a:solidFill>
                <a:latin typeface="Constantia" pitchFamily="18" charset="0"/>
                <a:cs typeface="Arial" pitchFamily="34" charset="0"/>
              </a:rPr>
              <a:t>behaviours</a:t>
            </a:r>
            <a:r>
              <a:rPr lang="en-US" sz="1700" dirty="0">
                <a:solidFill>
                  <a:srgbClr val="002060"/>
                </a:solidFill>
                <a:latin typeface="Constantia" pitchFamily="18" charset="0"/>
                <a:cs typeface="Arial" pitchFamily="34" charset="0"/>
              </a:rPr>
              <a:t> and factors of families ill-being: panel research results (</a:t>
            </a:r>
            <a:r>
              <a:rPr lang="ru-RU" sz="1700" dirty="0">
                <a:solidFill>
                  <a:srgbClr val="002060"/>
                </a:solidFill>
                <a:latin typeface="Constantia" pitchFamily="18" charset="0"/>
                <a:cs typeface="Arial" pitchFamily="34" charset="0"/>
              </a:rPr>
              <a:t>Детерминанты репродуктивного поведения населения и факторы семейного неблагополучия: результаты панельных исследований) (2010).</a:t>
            </a:r>
          </a:p>
          <a:p>
            <a:pPr marL="285750" indent="-285750">
              <a:buFont typeface="Arial" pitchFamily="34" charset="0"/>
              <a:buChar char="•"/>
            </a:pPr>
            <a:r>
              <a:rPr lang="en-US" sz="1700" dirty="0" err="1">
                <a:solidFill>
                  <a:srgbClr val="002060"/>
                </a:solidFill>
                <a:latin typeface="Constantia" pitchFamily="18" charset="0"/>
                <a:cs typeface="Arial" pitchFamily="34" charset="0"/>
              </a:rPr>
              <a:t>Ovcharova</a:t>
            </a:r>
            <a:r>
              <a:rPr lang="en-US" sz="1700" dirty="0">
                <a:solidFill>
                  <a:srgbClr val="002060"/>
                </a:solidFill>
                <a:latin typeface="Constantia" pitchFamily="18" charset="0"/>
                <a:cs typeface="Arial" pitchFamily="34" charset="0"/>
              </a:rPr>
              <a:t> et al. Analysis of the situation of children in the Russian Federation: towards a society of equal opportunities. A joint report from the Independent Institute for Social Policy and UN Children's Fund (UNICEF). (</a:t>
            </a:r>
            <a:r>
              <a:rPr lang="ru-RU" sz="1700" dirty="0">
                <a:solidFill>
                  <a:srgbClr val="002060"/>
                </a:solidFill>
                <a:latin typeface="Constantia" pitchFamily="18" charset="0"/>
                <a:cs typeface="Arial" pitchFamily="34" charset="0"/>
              </a:rPr>
              <a:t>Анализ положения детей в Российской Федерации: на пути к обществу равных возможностей. Совместный доклад Независимого института социальной политики и Детского фонда ООН (ЮНИСЕФ)) (2011). </a:t>
            </a: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4</a:t>
            </a:fld>
            <a:endParaRPr lang="en-US" sz="3600">
              <a:solidFill>
                <a:srgbClr val="1C2A55"/>
              </a:solidFill>
            </a:endParaRPr>
          </a:p>
        </p:txBody>
      </p:sp>
    </p:spTree>
    <p:extLst>
      <p:ext uri="{BB962C8B-B14F-4D97-AF65-F5344CB8AC3E}">
        <p14:creationId xmlns:p14="http://schemas.microsoft.com/office/powerpoint/2010/main" val="2767495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428625"/>
            <a:ext cx="7483238" cy="412750"/>
          </a:xfrm>
          <a:prstGeom prst="rect">
            <a:avLst/>
          </a:prstGeom>
          <a:noFill/>
          <a:ln w="9525">
            <a:noFill/>
            <a:miter lim="800000"/>
            <a:headEnd/>
            <a:tailEnd/>
          </a:ln>
        </p:spPr>
        <p:txBody>
          <a:bodyPr anchor="ctr"/>
          <a:lstStyle/>
          <a:p>
            <a:r>
              <a:rPr lang="en-US" sz="3600" dirty="0" smtClean="0">
                <a:solidFill>
                  <a:schemeClr val="bg1"/>
                </a:solidFill>
                <a:latin typeface="Myriad Pro"/>
              </a:rPr>
              <a:t>Methods</a:t>
            </a:r>
            <a:endParaRPr lang="en-US" sz="36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480874"/>
            <a:ext cx="8689738" cy="4524315"/>
          </a:xfrm>
          <a:prstGeom prst="rect">
            <a:avLst/>
          </a:prstGeom>
          <a:noFill/>
          <a:ln w="9525">
            <a:noFill/>
            <a:miter lim="800000"/>
            <a:headEnd/>
            <a:tailEnd/>
          </a:ln>
        </p:spPr>
        <p:txBody>
          <a:bodyPr wrap="square">
            <a:spAutoFit/>
          </a:bodyPr>
          <a:lstStyle/>
          <a:p>
            <a:r>
              <a:rPr lang="en-US" sz="3200" b="1" dirty="0" smtClean="0">
                <a:solidFill>
                  <a:srgbClr val="002060"/>
                </a:solidFill>
                <a:latin typeface="Constantia" pitchFamily="18" charset="0"/>
                <a:cs typeface="Arial" pitchFamily="34" charset="0"/>
              </a:rPr>
              <a:t>Model </a:t>
            </a:r>
            <a:r>
              <a:rPr lang="en-US" sz="3200" b="1" dirty="0">
                <a:solidFill>
                  <a:srgbClr val="002060"/>
                </a:solidFill>
                <a:latin typeface="Constantia" pitchFamily="18" charset="0"/>
                <a:cs typeface="Arial" pitchFamily="34" charset="0"/>
              </a:rPr>
              <a:t>families </a:t>
            </a:r>
            <a:r>
              <a:rPr lang="en-US" sz="3200" dirty="0">
                <a:solidFill>
                  <a:srgbClr val="002060"/>
                </a:solidFill>
                <a:latin typeface="Constantia" pitchFamily="18" charset="0"/>
                <a:cs typeface="Arial" pitchFamily="34" charset="0"/>
              </a:rPr>
              <a:t>are </a:t>
            </a:r>
            <a:r>
              <a:rPr lang="en-US" sz="3200" dirty="0" smtClean="0">
                <a:solidFill>
                  <a:srgbClr val="002060"/>
                </a:solidFill>
                <a:latin typeface="Constantia" pitchFamily="18" charset="0"/>
                <a:cs typeface="Arial" pitchFamily="34" charset="0"/>
              </a:rPr>
              <a:t>common </a:t>
            </a:r>
            <a:r>
              <a:rPr lang="en-US" sz="3200" dirty="0">
                <a:solidFill>
                  <a:srgbClr val="002060"/>
                </a:solidFill>
                <a:latin typeface="Constantia" pitchFamily="18" charset="0"/>
                <a:cs typeface="Arial" pitchFamily="34" charset="0"/>
              </a:rPr>
              <a:t>types of </a:t>
            </a:r>
            <a:r>
              <a:rPr lang="en-US" sz="3200" dirty="0" smtClean="0">
                <a:solidFill>
                  <a:srgbClr val="002060"/>
                </a:solidFill>
                <a:latin typeface="Constantia" pitchFamily="18" charset="0"/>
                <a:cs typeface="Arial" pitchFamily="34" charset="0"/>
              </a:rPr>
              <a:t>families analyzed </a:t>
            </a:r>
            <a:r>
              <a:rPr lang="en-US" sz="3200" dirty="0">
                <a:solidFill>
                  <a:srgbClr val="002060"/>
                </a:solidFill>
                <a:latin typeface="Constantia" pitchFamily="18" charset="0"/>
                <a:cs typeface="Arial" pitchFamily="34" charset="0"/>
              </a:rPr>
              <a:t>in the context of their incomes and benefits </a:t>
            </a:r>
            <a:r>
              <a:rPr lang="en-US" sz="3200" dirty="0" smtClean="0">
                <a:solidFill>
                  <a:srgbClr val="002060"/>
                </a:solidFill>
                <a:latin typeface="Constantia" pitchFamily="18" charset="0"/>
                <a:cs typeface="Arial" pitchFamily="34" charset="0"/>
              </a:rPr>
              <a:t>receipt.</a:t>
            </a:r>
          </a:p>
          <a:p>
            <a:endParaRPr lang="en-US" sz="3200" dirty="0">
              <a:solidFill>
                <a:srgbClr val="002060"/>
              </a:solidFill>
              <a:latin typeface="Constantia" pitchFamily="18" charset="0"/>
              <a:cs typeface="Arial" pitchFamily="34" charset="0"/>
            </a:endParaRPr>
          </a:p>
          <a:p>
            <a:r>
              <a:rPr lang="en-US" sz="3200" b="1" dirty="0" smtClean="0">
                <a:solidFill>
                  <a:srgbClr val="002060"/>
                </a:solidFill>
                <a:latin typeface="Constantia" pitchFamily="18" charset="0"/>
                <a:cs typeface="Arial" pitchFamily="34" charset="0"/>
              </a:rPr>
              <a:t>Regional </a:t>
            </a:r>
            <a:r>
              <a:rPr lang="en-US" sz="3200" b="1" dirty="0">
                <a:solidFill>
                  <a:srgbClr val="002060"/>
                </a:solidFill>
                <a:latin typeface="Constantia" pitchFamily="18" charset="0"/>
                <a:cs typeface="Arial" pitchFamily="34" charset="0"/>
              </a:rPr>
              <a:t>child benefit package </a:t>
            </a:r>
            <a:r>
              <a:rPr lang="en-US" sz="3200" dirty="0">
                <a:solidFill>
                  <a:srgbClr val="002060"/>
                </a:solidFill>
                <a:latin typeface="Constantia" pitchFamily="18" charset="0"/>
                <a:cs typeface="Arial" pitchFamily="34" charset="0"/>
              </a:rPr>
              <a:t>includes all regular transfers from regional budgets </a:t>
            </a:r>
            <a:r>
              <a:rPr lang="en-US" sz="3200" dirty="0" smtClean="0">
                <a:solidFill>
                  <a:srgbClr val="002060"/>
                </a:solidFill>
                <a:latin typeface="Constantia" pitchFamily="18" charset="0"/>
                <a:cs typeface="Arial" pitchFamily="34" charset="0"/>
              </a:rPr>
              <a:t>targeted </a:t>
            </a:r>
            <a:r>
              <a:rPr lang="en-US" sz="3200" dirty="0">
                <a:solidFill>
                  <a:srgbClr val="002060"/>
                </a:solidFill>
                <a:latin typeface="Constantia" pitchFamily="18" charset="0"/>
                <a:cs typeface="Arial" pitchFamily="34" charset="0"/>
              </a:rPr>
              <a:t>at families with children (except of lump-sum benefits which do not significantly affect family </a:t>
            </a:r>
            <a:r>
              <a:rPr lang="en-US" sz="3200" dirty="0" smtClean="0">
                <a:solidFill>
                  <a:srgbClr val="002060"/>
                </a:solidFill>
                <a:latin typeface="Constantia" pitchFamily="18" charset="0"/>
                <a:cs typeface="Arial" pitchFamily="34" charset="0"/>
              </a:rPr>
              <a:t>welfare).</a:t>
            </a: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5</a:t>
            </a:fld>
            <a:endParaRPr lang="en-US" sz="3600" dirty="0">
              <a:solidFill>
                <a:srgbClr val="1C2A55"/>
              </a:solidFill>
            </a:endParaRPr>
          </a:p>
        </p:txBody>
      </p:sp>
    </p:spTree>
    <p:extLst>
      <p:ext uri="{BB962C8B-B14F-4D97-AF65-F5344CB8AC3E}">
        <p14:creationId xmlns:p14="http://schemas.microsoft.com/office/powerpoint/2010/main" val="140403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428625"/>
            <a:ext cx="7483238" cy="412750"/>
          </a:xfrm>
          <a:prstGeom prst="rect">
            <a:avLst/>
          </a:prstGeom>
          <a:noFill/>
          <a:ln w="9525">
            <a:noFill/>
            <a:miter lim="800000"/>
            <a:headEnd/>
            <a:tailEnd/>
          </a:ln>
        </p:spPr>
        <p:txBody>
          <a:bodyPr anchor="ctr"/>
          <a:lstStyle/>
          <a:p>
            <a:r>
              <a:rPr lang="en-US" sz="3600" dirty="0" smtClean="0">
                <a:solidFill>
                  <a:schemeClr val="bg1"/>
                </a:solidFill>
                <a:latin typeface="Myriad Pro"/>
              </a:rPr>
              <a:t>Data</a:t>
            </a:r>
            <a:endParaRPr lang="en-US" sz="36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480874"/>
            <a:ext cx="8689738" cy="3539430"/>
          </a:xfrm>
          <a:prstGeom prst="rect">
            <a:avLst/>
          </a:prstGeom>
          <a:noFill/>
          <a:ln w="9525">
            <a:noFill/>
            <a:miter lim="800000"/>
            <a:headEnd/>
            <a:tailEnd/>
          </a:ln>
        </p:spPr>
        <p:txBody>
          <a:bodyPr wrap="square">
            <a:spAutoFit/>
          </a:bodyPr>
          <a:lstStyle/>
          <a:p>
            <a:r>
              <a:rPr lang="en-US" sz="2800" dirty="0" smtClean="0">
                <a:solidFill>
                  <a:srgbClr val="002060"/>
                </a:solidFill>
                <a:latin typeface="Constantia" pitchFamily="18" charset="0"/>
                <a:cs typeface="Arial" pitchFamily="34" charset="0"/>
              </a:rPr>
              <a:t>The study is based </a:t>
            </a:r>
            <a:r>
              <a:rPr lang="en-US" sz="2800" dirty="0">
                <a:solidFill>
                  <a:srgbClr val="002060"/>
                </a:solidFill>
                <a:latin typeface="Constantia" pitchFamily="18" charset="0"/>
                <a:cs typeface="Arial" pitchFamily="34" charset="0"/>
              </a:rPr>
              <a:t>on </a:t>
            </a:r>
            <a:r>
              <a:rPr lang="en-US" sz="2800" b="1" dirty="0" smtClean="0">
                <a:solidFill>
                  <a:srgbClr val="002060"/>
                </a:solidFill>
                <a:latin typeface="Constantia" pitchFamily="18" charset="0"/>
                <a:cs typeface="Arial" pitchFamily="34" charset="0"/>
              </a:rPr>
              <a:t>data</a:t>
            </a:r>
            <a:r>
              <a:rPr lang="en-US" sz="2800" dirty="0" smtClean="0">
                <a:solidFill>
                  <a:srgbClr val="002060"/>
                </a:solidFill>
                <a:latin typeface="Constantia" pitchFamily="18" charset="0"/>
                <a:cs typeface="Arial" pitchFamily="34" charset="0"/>
              </a:rPr>
              <a:t> from </a:t>
            </a:r>
            <a:r>
              <a:rPr lang="en-US" sz="2800" dirty="0">
                <a:solidFill>
                  <a:srgbClr val="002060"/>
                </a:solidFill>
                <a:latin typeface="Constantia" pitchFamily="18" charset="0"/>
                <a:cs typeface="Arial" pitchFamily="34" charset="0"/>
              </a:rPr>
              <a:t>the official web-sites of regional authorities and the Federal State Statistical Service (</a:t>
            </a:r>
            <a:r>
              <a:rPr lang="en-US" sz="2800" dirty="0" err="1">
                <a:solidFill>
                  <a:srgbClr val="002060"/>
                </a:solidFill>
                <a:latin typeface="Constantia" pitchFamily="18" charset="0"/>
                <a:cs typeface="Arial" pitchFamily="34" charset="0"/>
              </a:rPr>
              <a:t>Rosstat</a:t>
            </a:r>
            <a:r>
              <a:rPr lang="en-US" sz="2800" dirty="0">
                <a:solidFill>
                  <a:srgbClr val="002060"/>
                </a:solidFill>
                <a:latin typeface="Constantia" pitchFamily="18" charset="0"/>
                <a:cs typeface="Arial" pitchFamily="34" charset="0"/>
              </a:rPr>
              <a:t>), taking into consideration regional legislation.</a:t>
            </a:r>
            <a:endParaRPr lang="en-US" sz="2800" dirty="0" smtClean="0">
              <a:solidFill>
                <a:srgbClr val="002060"/>
              </a:solidFill>
              <a:latin typeface="Constantia" pitchFamily="18" charset="0"/>
              <a:cs typeface="Arial" pitchFamily="34" charset="0"/>
            </a:endParaRPr>
          </a:p>
          <a:p>
            <a:endParaRPr lang="en-US" sz="2800" dirty="0" smtClean="0">
              <a:solidFill>
                <a:srgbClr val="002060"/>
              </a:solidFill>
              <a:latin typeface="Constantia" pitchFamily="18" charset="0"/>
              <a:cs typeface="Arial" pitchFamily="34" charset="0"/>
            </a:endParaRPr>
          </a:p>
          <a:p>
            <a:r>
              <a:rPr lang="en-GB" sz="2800" dirty="0" smtClean="0">
                <a:solidFill>
                  <a:srgbClr val="002060"/>
                </a:solidFill>
                <a:latin typeface="Constantia" pitchFamily="18" charset="0"/>
                <a:cs typeface="Arial" pitchFamily="34" charset="0"/>
              </a:rPr>
              <a:t>4</a:t>
            </a:r>
            <a:r>
              <a:rPr lang="en-GB" sz="2800" baseline="30000" dirty="0" smtClean="0">
                <a:solidFill>
                  <a:srgbClr val="002060"/>
                </a:solidFill>
                <a:latin typeface="Constantia" pitchFamily="18" charset="0"/>
                <a:cs typeface="Arial" pitchFamily="34" charset="0"/>
              </a:rPr>
              <a:t>th</a:t>
            </a:r>
            <a:r>
              <a:rPr lang="en-GB" sz="2800" dirty="0" smtClean="0">
                <a:solidFill>
                  <a:srgbClr val="002060"/>
                </a:solidFill>
                <a:latin typeface="Constantia" pitchFamily="18" charset="0"/>
                <a:cs typeface="Arial" pitchFamily="34" charset="0"/>
              </a:rPr>
              <a:t> quarter </a:t>
            </a:r>
            <a:r>
              <a:rPr lang="en-GB" sz="2800" dirty="0">
                <a:solidFill>
                  <a:srgbClr val="002060"/>
                </a:solidFill>
                <a:latin typeface="Constantia" pitchFamily="18" charset="0"/>
                <a:cs typeface="Arial" pitchFamily="34" charset="0"/>
              </a:rPr>
              <a:t>of </a:t>
            </a:r>
            <a:r>
              <a:rPr lang="en-GB" sz="2800" dirty="0" smtClean="0">
                <a:solidFill>
                  <a:srgbClr val="002060"/>
                </a:solidFill>
                <a:latin typeface="Constantia" pitchFamily="18" charset="0"/>
                <a:cs typeface="Arial" pitchFamily="34" charset="0"/>
              </a:rPr>
              <a:t>2015 – </a:t>
            </a:r>
            <a:r>
              <a:rPr lang="en-US" sz="2800" dirty="0" smtClean="0">
                <a:solidFill>
                  <a:srgbClr val="002060"/>
                </a:solidFill>
                <a:latin typeface="Constantia" pitchFamily="18" charset="0"/>
                <a:cs typeface="Arial" pitchFamily="34" charset="0"/>
              </a:rPr>
              <a:t>data </a:t>
            </a:r>
            <a:r>
              <a:rPr lang="en-US" sz="2800" dirty="0">
                <a:solidFill>
                  <a:srgbClr val="002060"/>
                </a:solidFill>
                <a:latin typeface="Constantia" pitchFamily="18" charset="0"/>
                <a:cs typeface="Arial" pitchFamily="34" charset="0"/>
              </a:rPr>
              <a:t>on average monthly wages and subsistence minimums </a:t>
            </a:r>
            <a:endParaRPr lang="ru-RU" sz="2800" dirty="0" smtClean="0">
              <a:solidFill>
                <a:srgbClr val="002060"/>
              </a:solidFill>
              <a:latin typeface="Constantia" pitchFamily="18" charset="0"/>
              <a:cs typeface="Arial" pitchFamily="34" charset="0"/>
            </a:endParaRPr>
          </a:p>
          <a:p>
            <a:r>
              <a:rPr lang="en-US" sz="2800" dirty="0" smtClean="0">
                <a:solidFill>
                  <a:srgbClr val="002060"/>
                </a:solidFill>
                <a:latin typeface="Constantia" pitchFamily="18" charset="0"/>
                <a:cs typeface="Arial" pitchFamily="34" charset="0"/>
              </a:rPr>
              <a:t>2016-2017</a:t>
            </a:r>
            <a:r>
              <a:rPr lang="ru-RU" sz="2800" dirty="0" smtClean="0">
                <a:solidFill>
                  <a:srgbClr val="002060"/>
                </a:solidFill>
                <a:latin typeface="Constantia" pitchFamily="18" charset="0"/>
                <a:cs typeface="Arial" pitchFamily="34" charset="0"/>
              </a:rPr>
              <a:t> – </a:t>
            </a:r>
            <a:r>
              <a:rPr lang="en-US" sz="2800" dirty="0" smtClean="0">
                <a:solidFill>
                  <a:srgbClr val="002060"/>
                </a:solidFill>
                <a:latin typeface="Constantia" pitchFamily="18" charset="0"/>
                <a:cs typeface="Arial" pitchFamily="34" charset="0"/>
              </a:rPr>
              <a:t>data on child </a:t>
            </a:r>
            <a:r>
              <a:rPr lang="en-US" sz="2800" dirty="0">
                <a:solidFill>
                  <a:srgbClr val="002060"/>
                </a:solidFill>
                <a:latin typeface="Constantia" pitchFamily="18" charset="0"/>
                <a:cs typeface="Arial" pitchFamily="34" charset="0"/>
              </a:rPr>
              <a:t>benefits and </a:t>
            </a:r>
            <a:r>
              <a:rPr lang="en-US" sz="2800" dirty="0" smtClean="0">
                <a:solidFill>
                  <a:srgbClr val="002060"/>
                </a:solidFill>
                <a:latin typeface="Constantia" pitchFamily="18" charset="0"/>
                <a:cs typeface="Arial" pitchFamily="34" charset="0"/>
              </a:rPr>
              <a:t>prices</a:t>
            </a:r>
            <a:endParaRPr lang="ru-RU" sz="2800" dirty="0">
              <a:solidFill>
                <a:srgbClr val="002060"/>
              </a:solidFill>
              <a:latin typeface="Constantia" pitchFamily="18" charset="0"/>
              <a:cs typeface="Arial" pitchFamily="34" charset="0"/>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6</a:t>
            </a:fld>
            <a:endParaRPr lang="en-US" sz="3600" dirty="0">
              <a:solidFill>
                <a:srgbClr val="1C2A55"/>
              </a:solidFill>
            </a:endParaRPr>
          </a:p>
        </p:txBody>
      </p:sp>
    </p:spTree>
    <p:extLst>
      <p:ext uri="{BB962C8B-B14F-4D97-AF65-F5344CB8AC3E}">
        <p14:creationId xmlns:p14="http://schemas.microsoft.com/office/powerpoint/2010/main" val="278866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147484"/>
            <a:ext cx="7715250" cy="958645"/>
          </a:xfrm>
          <a:prstGeom prst="rect">
            <a:avLst/>
          </a:prstGeom>
          <a:noFill/>
          <a:ln w="9525">
            <a:noFill/>
            <a:miter lim="800000"/>
            <a:headEnd/>
            <a:tailEnd/>
          </a:ln>
        </p:spPr>
        <p:txBody>
          <a:bodyPr anchor="ctr"/>
          <a:lstStyle/>
          <a:p>
            <a:r>
              <a:rPr lang="en-US" sz="3600" dirty="0" smtClean="0">
                <a:solidFill>
                  <a:schemeClr val="bg1"/>
                </a:solidFill>
                <a:latin typeface="Myriad Pro"/>
              </a:rPr>
              <a:t>Components of child benefit packages</a:t>
            </a:r>
            <a:endParaRPr lang="en-US" sz="36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7</a:t>
            </a:fld>
            <a:endParaRPr lang="en-US" sz="3600">
              <a:solidFill>
                <a:srgbClr val="1C2A55"/>
              </a:solidFill>
            </a:endParaRPr>
          </a:p>
        </p:txBody>
      </p:sp>
      <p:sp>
        <p:nvSpPr>
          <p:cNvPr id="9" name="Rectangle 12"/>
          <p:cNvSpPr>
            <a:spLocks noChangeArrowheads="1"/>
          </p:cNvSpPr>
          <p:nvPr/>
        </p:nvSpPr>
        <p:spPr bwMode="auto">
          <a:xfrm>
            <a:off x="222250" y="1480874"/>
            <a:ext cx="8689738" cy="4401205"/>
          </a:xfrm>
          <a:prstGeom prst="rect">
            <a:avLst/>
          </a:prstGeom>
          <a:noFill/>
          <a:ln w="9525">
            <a:noFill/>
            <a:miter lim="800000"/>
            <a:headEnd/>
            <a:tailEnd/>
          </a:ln>
        </p:spPr>
        <p:txBody>
          <a:bodyPr wrap="square">
            <a:spAutoFit/>
          </a:bodyPr>
          <a:lstStyle/>
          <a:p>
            <a:r>
              <a:rPr lang="en-US" sz="2800" b="1" dirty="0" smtClean="0">
                <a:solidFill>
                  <a:srgbClr val="002060"/>
                </a:solidFill>
                <a:latin typeface="Constantia" pitchFamily="18" charset="0"/>
                <a:cs typeface="Arial" pitchFamily="34" charset="0"/>
              </a:rPr>
              <a:t>Child benefits in cash:</a:t>
            </a:r>
          </a:p>
          <a:p>
            <a:pPr marL="457200" indent="-457200">
              <a:buFont typeface="Arial" pitchFamily="34" charset="0"/>
              <a:buChar char="•"/>
            </a:pPr>
            <a:r>
              <a:rPr lang="en-US" sz="2800" dirty="0" smtClean="0">
                <a:solidFill>
                  <a:srgbClr val="002060"/>
                </a:solidFill>
                <a:latin typeface="Constantia" pitchFamily="18" charset="0"/>
                <a:cs typeface="Arial" pitchFamily="34" charset="0"/>
              </a:rPr>
              <a:t>nursing benefits (for families with </a:t>
            </a:r>
            <a:r>
              <a:rPr lang="en-US" sz="2800" dirty="0">
                <a:solidFill>
                  <a:srgbClr val="002060"/>
                </a:solidFill>
                <a:latin typeface="Constantia" pitchFamily="18" charset="0"/>
                <a:cs typeface="Arial" pitchFamily="34" charset="0"/>
              </a:rPr>
              <a:t>children under </a:t>
            </a:r>
            <a:r>
              <a:rPr lang="en-US" sz="2800" dirty="0" smtClean="0">
                <a:solidFill>
                  <a:srgbClr val="002060"/>
                </a:solidFill>
                <a:latin typeface="Constantia" pitchFamily="18" charset="0"/>
                <a:cs typeface="Arial" pitchFamily="34" charset="0"/>
              </a:rPr>
              <a:t>16 (18) </a:t>
            </a:r>
            <a:r>
              <a:rPr lang="en-US" sz="2800" dirty="0" smtClean="0">
                <a:solidFill>
                  <a:srgbClr val="002060"/>
                </a:solidFill>
                <a:latin typeface="Constantia" pitchFamily="18" charset="0"/>
                <a:cs typeface="Arial" pitchFamily="34" charset="0"/>
              </a:rPr>
              <a:t>years</a:t>
            </a:r>
            <a:endParaRPr lang="en-US" sz="2800" dirty="0" smtClean="0">
              <a:solidFill>
                <a:srgbClr val="002060"/>
              </a:solidFill>
              <a:latin typeface="Constantia" pitchFamily="18" charset="0"/>
              <a:cs typeface="Arial" pitchFamily="34" charset="0"/>
            </a:endParaRPr>
          </a:p>
          <a:p>
            <a:pPr marL="457200" indent="-457200">
              <a:buFont typeface="Arial" pitchFamily="34" charset="0"/>
              <a:buChar char="•"/>
            </a:pPr>
            <a:r>
              <a:rPr lang="en-US" sz="2800" dirty="0" smtClean="0">
                <a:solidFill>
                  <a:srgbClr val="002060"/>
                </a:solidFill>
                <a:latin typeface="Constantia" pitchFamily="18" charset="0"/>
                <a:cs typeface="Arial" pitchFamily="34" charset="0"/>
              </a:rPr>
              <a:t>monthly </a:t>
            </a:r>
            <a:r>
              <a:rPr lang="en-US" sz="2800" dirty="0">
                <a:solidFill>
                  <a:srgbClr val="002060"/>
                </a:solidFill>
                <a:latin typeface="Constantia" pitchFamily="18" charset="0"/>
                <a:cs typeface="Arial" pitchFamily="34" charset="0"/>
              </a:rPr>
              <a:t>payment for the third and subsequent children until the child reaches the age of </a:t>
            </a:r>
            <a:r>
              <a:rPr lang="en-US" sz="2800" dirty="0" smtClean="0">
                <a:solidFill>
                  <a:srgbClr val="002060"/>
                </a:solidFill>
                <a:latin typeface="Constantia" pitchFamily="18" charset="0"/>
                <a:cs typeface="Arial" pitchFamily="34" charset="0"/>
              </a:rPr>
              <a:t>3</a:t>
            </a:r>
          </a:p>
          <a:p>
            <a:pPr marL="457200" indent="-457200">
              <a:buFont typeface="Arial" pitchFamily="34" charset="0"/>
              <a:buChar char="•"/>
            </a:pPr>
            <a:endParaRPr lang="en-US" sz="2800" dirty="0" smtClean="0">
              <a:solidFill>
                <a:srgbClr val="002060"/>
              </a:solidFill>
              <a:latin typeface="Constantia" pitchFamily="18" charset="0"/>
              <a:cs typeface="Arial" pitchFamily="34" charset="0"/>
            </a:endParaRPr>
          </a:p>
          <a:p>
            <a:r>
              <a:rPr lang="en-US" sz="2800" b="1" dirty="0">
                <a:solidFill>
                  <a:srgbClr val="002060"/>
                </a:solidFill>
                <a:latin typeface="Constantia" pitchFamily="18" charset="0"/>
                <a:cs typeface="Arial" pitchFamily="34" charset="0"/>
              </a:rPr>
              <a:t>Child benefits in </a:t>
            </a:r>
            <a:r>
              <a:rPr lang="en-US" sz="2800" b="1" dirty="0" smtClean="0">
                <a:solidFill>
                  <a:srgbClr val="002060"/>
                </a:solidFill>
                <a:latin typeface="Constantia" pitchFamily="18" charset="0"/>
                <a:cs typeface="Arial" pitchFamily="34" charset="0"/>
              </a:rPr>
              <a:t>kind:</a:t>
            </a:r>
            <a:endParaRPr lang="en-US" sz="2800" b="1" dirty="0">
              <a:solidFill>
                <a:srgbClr val="002060"/>
              </a:solidFill>
              <a:latin typeface="Constantia" pitchFamily="18" charset="0"/>
              <a:cs typeface="Arial" pitchFamily="34" charset="0"/>
            </a:endParaRPr>
          </a:p>
          <a:p>
            <a:pPr marL="457200" indent="-457200">
              <a:buFont typeface="Arial" pitchFamily="34" charset="0"/>
              <a:buChar char="•"/>
            </a:pPr>
            <a:r>
              <a:rPr lang="en-US" sz="2800" dirty="0" smtClean="0">
                <a:solidFill>
                  <a:srgbClr val="002060"/>
                </a:solidFill>
                <a:latin typeface="Constantia" pitchFamily="18" charset="0"/>
                <a:cs typeface="Arial" pitchFamily="34" charset="0"/>
              </a:rPr>
              <a:t>free medicines</a:t>
            </a:r>
          </a:p>
          <a:p>
            <a:pPr marL="457200" indent="-457200">
              <a:buFont typeface="Arial" pitchFamily="34" charset="0"/>
              <a:buChar char="•"/>
            </a:pPr>
            <a:r>
              <a:rPr lang="en-US" sz="2800" dirty="0" smtClean="0">
                <a:solidFill>
                  <a:srgbClr val="002060"/>
                </a:solidFill>
                <a:latin typeface="Constantia" pitchFamily="18" charset="0"/>
                <a:cs typeface="Arial" pitchFamily="34" charset="0"/>
              </a:rPr>
              <a:t>free </a:t>
            </a:r>
            <a:r>
              <a:rPr lang="en-US" sz="2800" dirty="0">
                <a:solidFill>
                  <a:srgbClr val="002060"/>
                </a:solidFill>
                <a:latin typeface="Constantia" pitchFamily="18" charset="0"/>
                <a:cs typeface="Arial" pitchFamily="34" charset="0"/>
              </a:rPr>
              <a:t>travel </a:t>
            </a:r>
            <a:r>
              <a:rPr lang="en-US" sz="2800" dirty="0" smtClean="0">
                <a:solidFill>
                  <a:srgbClr val="002060"/>
                </a:solidFill>
                <a:latin typeface="Constantia" pitchFamily="18" charset="0"/>
                <a:cs typeface="Arial" pitchFamily="34" charset="0"/>
              </a:rPr>
              <a:t>cards</a:t>
            </a:r>
          </a:p>
          <a:p>
            <a:pPr marL="457200" indent="-457200">
              <a:buFont typeface="Arial" pitchFamily="34" charset="0"/>
              <a:buChar char="•"/>
            </a:pPr>
            <a:r>
              <a:rPr lang="en-US" sz="2800" dirty="0" smtClean="0">
                <a:solidFill>
                  <a:srgbClr val="002060"/>
                </a:solidFill>
                <a:latin typeface="Constantia" pitchFamily="18" charset="0"/>
                <a:cs typeface="Arial" pitchFamily="34" charset="0"/>
              </a:rPr>
              <a:t>compensations </a:t>
            </a:r>
            <a:r>
              <a:rPr lang="en-US" sz="2800" dirty="0">
                <a:solidFill>
                  <a:srgbClr val="002060"/>
                </a:solidFill>
                <a:latin typeface="Constantia" pitchFamily="18" charset="0"/>
                <a:cs typeface="Arial" pitchFamily="34" charset="0"/>
              </a:rPr>
              <a:t>for </a:t>
            </a:r>
            <a:r>
              <a:rPr lang="en-US" sz="2800" dirty="0" smtClean="0">
                <a:solidFill>
                  <a:srgbClr val="002060"/>
                </a:solidFill>
                <a:latin typeface="Constantia" pitchFamily="18" charset="0"/>
                <a:cs typeface="Arial" pitchFamily="34" charset="0"/>
              </a:rPr>
              <a:t>kindergarten</a:t>
            </a:r>
            <a:endParaRPr lang="en-US" sz="2800" dirty="0">
              <a:solidFill>
                <a:srgbClr val="002060"/>
              </a:solidFill>
              <a:latin typeface="Constantia" pitchFamily="18" charset="0"/>
              <a:cs typeface="Arial" pitchFamily="34" charset="0"/>
            </a:endParaRPr>
          </a:p>
        </p:txBody>
      </p:sp>
    </p:spTree>
    <p:extLst>
      <p:ext uri="{BB962C8B-B14F-4D97-AF65-F5344CB8AC3E}">
        <p14:creationId xmlns:p14="http://schemas.microsoft.com/office/powerpoint/2010/main" val="2997127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428625"/>
            <a:ext cx="7483238" cy="412750"/>
          </a:xfrm>
          <a:prstGeom prst="rect">
            <a:avLst/>
          </a:prstGeom>
          <a:noFill/>
          <a:ln w="9525">
            <a:noFill/>
            <a:miter lim="800000"/>
            <a:headEnd/>
            <a:tailEnd/>
          </a:ln>
        </p:spPr>
        <p:txBody>
          <a:bodyPr anchor="ctr"/>
          <a:lstStyle/>
          <a:p>
            <a:r>
              <a:rPr lang="en-US" sz="3600" dirty="0" smtClean="0">
                <a:solidFill>
                  <a:schemeClr val="bg1"/>
                </a:solidFill>
                <a:latin typeface="Myriad Pro"/>
              </a:rPr>
              <a:t>Budget security classification</a:t>
            </a:r>
          </a:p>
          <a:p>
            <a:r>
              <a:rPr lang="en-US" sz="3600" dirty="0" smtClean="0">
                <a:solidFill>
                  <a:schemeClr val="bg1"/>
                </a:solidFill>
                <a:latin typeface="Myriad Pro"/>
              </a:rPr>
              <a:t>(by </a:t>
            </a:r>
            <a:r>
              <a:rPr lang="en-US" sz="3600" dirty="0" err="1" smtClean="0">
                <a:solidFill>
                  <a:schemeClr val="bg1"/>
                </a:solidFill>
                <a:latin typeface="Myriad Pro"/>
              </a:rPr>
              <a:t>Zubarevich</a:t>
            </a:r>
            <a:r>
              <a:rPr lang="en-US" sz="3600" dirty="0" smtClean="0">
                <a:solidFill>
                  <a:schemeClr val="bg1"/>
                </a:solidFill>
                <a:latin typeface="Myriad Pro"/>
              </a:rPr>
              <a:t> and </a:t>
            </a:r>
            <a:r>
              <a:rPr lang="en-US" sz="3600" dirty="0" err="1" smtClean="0">
                <a:solidFill>
                  <a:schemeClr val="bg1"/>
                </a:solidFill>
                <a:latin typeface="Myriad Pro"/>
              </a:rPr>
              <a:t>Gorina</a:t>
            </a:r>
            <a:r>
              <a:rPr lang="en-US" sz="3600" dirty="0" smtClean="0">
                <a:solidFill>
                  <a:schemeClr val="bg1"/>
                </a:solidFill>
                <a:latin typeface="Myriad Pro"/>
              </a:rPr>
              <a:t>)</a:t>
            </a:r>
            <a:endParaRPr lang="en-US" sz="36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392886"/>
            <a:ext cx="8689738" cy="4708981"/>
          </a:xfrm>
          <a:prstGeom prst="rect">
            <a:avLst/>
          </a:prstGeom>
          <a:noFill/>
          <a:ln w="9525">
            <a:noFill/>
            <a:miter lim="800000"/>
            <a:headEnd/>
            <a:tailEnd/>
          </a:ln>
        </p:spPr>
        <p:txBody>
          <a:bodyPr wrap="square">
            <a:spAutoFit/>
          </a:bodyPr>
          <a:lstStyle/>
          <a:p>
            <a:pPr marL="457200" indent="-457200">
              <a:buFont typeface="+mj-lt"/>
              <a:buAutoNum type="arabicPeriod"/>
            </a:pPr>
            <a:r>
              <a:rPr lang="en-US" sz="2000" b="1" dirty="0" smtClean="0">
                <a:solidFill>
                  <a:srgbClr val="002060"/>
                </a:solidFill>
                <a:latin typeface="Constantia" pitchFamily="18" charset="0"/>
                <a:cs typeface="Arial" pitchFamily="34" charset="0"/>
              </a:rPr>
              <a:t>Rich </a:t>
            </a:r>
            <a:r>
              <a:rPr lang="en-US" sz="2000" b="1" dirty="0">
                <a:solidFill>
                  <a:srgbClr val="002060"/>
                </a:solidFill>
                <a:latin typeface="Constantia" pitchFamily="18" charset="0"/>
                <a:cs typeface="Arial" pitchFamily="34" charset="0"/>
              </a:rPr>
              <a:t>regions</a:t>
            </a:r>
            <a:r>
              <a:rPr lang="en-US" sz="2000" dirty="0">
                <a:solidFill>
                  <a:srgbClr val="002060"/>
                </a:solidFill>
                <a:latin typeface="Constantia" pitchFamily="18" charset="0"/>
                <a:cs typeface="Arial" pitchFamily="34" charset="0"/>
              </a:rPr>
              <a:t>: 9 regions with highest level of budget security. They are the leading oil and gas producing regions and federal cities agglomerations.</a:t>
            </a:r>
          </a:p>
          <a:p>
            <a:pPr marL="457200" indent="-457200">
              <a:buFont typeface="+mj-lt"/>
              <a:buAutoNum type="arabicPeriod"/>
            </a:pPr>
            <a:r>
              <a:rPr lang="en-US" sz="2000" b="1" dirty="0" smtClean="0">
                <a:solidFill>
                  <a:srgbClr val="002060"/>
                </a:solidFill>
                <a:latin typeface="Constantia" pitchFamily="18" charset="0"/>
                <a:cs typeface="Arial" pitchFamily="34" charset="0"/>
              </a:rPr>
              <a:t>Responsible </a:t>
            </a:r>
            <a:r>
              <a:rPr lang="en-US" sz="2000" b="1" dirty="0">
                <a:solidFill>
                  <a:srgbClr val="002060"/>
                </a:solidFill>
                <a:latin typeface="Constantia" pitchFamily="18" charset="0"/>
                <a:cs typeface="Arial" pitchFamily="34" charset="0"/>
              </a:rPr>
              <a:t>regions</a:t>
            </a:r>
            <a:r>
              <a:rPr lang="en-US" sz="2000" dirty="0">
                <a:solidFill>
                  <a:srgbClr val="002060"/>
                </a:solidFill>
                <a:latin typeface="Constantia" pitchFamily="18" charset="0"/>
                <a:cs typeface="Arial" pitchFamily="34" charset="0"/>
              </a:rPr>
              <a:t>: 12 regions with medium and low level of budget security and transfers (except </a:t>
            </a:r>
            <a:r>
              <a:rPr lang="en-US" sz="2000" dirty="0" err="1">
                <a:solidFill>
                  <a:srgbClr val="002060"/>
                </a:solidFill>
                <a:latin typeface="Constantia" pitchFamily="18" charset="0"/>
                <a:cs typeface="Arial" pitchFamily="34" charset="0"/>
              </a:rPr>
              <a:t>Sakha</a:t>
            </a:r>
            <a:r>
              <a:rPr lang="en-US" sz="2000" dirty="0">
                <a:solidFill>
                  <a:srgbClr val="002060"/>
                </a:solidFill>
                <a:latin typeface="Constantia" pitchFamily="18" charset="0"/>
                <a:cs typeface="Arial" pitchFamily="34" charset="0"/>
              </a:rPr>
              <a:t> Republic). They have low debt level and deficit budgets.</a:t>
            </a:r>
          </a:p>
          <a:p>
            <a:pPr marL="457200" indent="-457200">
              <a:buFont typeface="+mj-lt"/>
              <a:buAutoNum type="arabicPeriod"/>
            </a:pPr>
            <a:r>
              <a:rPr lang="en-US" sz="2000" b="1" dirty="0" smtClean="0">
                <a:solidFill>
                  <a:srgbClr val="002060"/>
                </a:solidFill>
                <a:latin typeface="Constantia" pitchFamily="18" charset="0"/>
                <a:cs typeface="Arial" pitchFamily="34" charset="0"/>
              </a:rPr>
              <a:t>Middle </a:t>
            </a:r>
            <a:r>
              <a:rPr lang="en-US" sz="2000" b="1" dirty="0">
                <a:solidFill>
                  <a:srgbClr val="002060"/>
                </a:solidFill>
                <a:latin typeface="Constantia" pitchFamily="18" charset="0"/>
                <a:cs typeface="Arial" pitchFamily="34" charset="0"/>
              </a:rPr>
              <a:t>regions</a:t>
            </a:r>
            <a:r>
              <a:rPr lang="en-US" sz="2000" dirty="0">
                <a:solidFill>
                  <a:srgbClr val="002060"/>
                </a:solidFill>
                <a:latin typeface="Constantia" pitchFamily="18" charset="0"/>
                <a:cs typeface="Arial" pitchFamily="34" charset="0"/>
              </a:rPr>
              <a:t>: 33 regions with medium characteristics. Almost all of these regions have low level of budget security and high debt level.</a:t>
            </a:r>
          </a:p>
          <a:p>
            <a:pPr marL="457200" indent="-457200">
              <a:buFont typeface="+mj-lt"/>
              <a:buAutoNum type="arabicPeriod"/>
            </a:pPr>
            <a:r>
              <a:rPr lang="en-US" sz="2000" b="1" dirty="0" smtClean="0">
                <a:solidFill>
                  <a:srgbClr val="002060"/>
                </a:solidFill>
                <a:latin typeface="Constantia" pitchFamily="18" charset="0"/>
                <a:cs typeface="Arial" pitchFamily="34" charset="0"/>
              </a:rPr>
              <a:t>Default</a:t>
            </a:r>
            <a:r>
              <a:rPr lang="en-US" sz="2000" dirty="0">
                <a:solidFill>
                  <a:srgbClr val="002060"/>
                </a:solidFill>
                <a:latin typeface="Constantia" pitchFamily="18" charset="0"/>
                <a:cs typeface="Arial" pitchFamily="34" charset="0"/>
              </a:rPr>
              <a:t>: 20 regions with low level of budget security, high level of debt load, medium or high budget deficit. Formally, default of Russian regions is impossible for political reasons. However, actual characteristics of these regions correspond with the situation of default.</a:t>
            </a:r>
          </a:p>
          <a:p>
            <a:pPr marL="457200" indent="-457200">
              <a:buFont typeface="+mj-lt"/>
              <a:buAutoNum type="arabicPeriod"/>
            </a:pPr>
            <a:r>
              <a:rPr lang="en-US" sz="2000" b="1" dirty="0" smtClean="0">
                <a:solidFill>
                  <a:srgbClr val="002060"/>
                </a:solidFill>
                <a:latin typeface="Constantia" pitchFamily="18" charset="0"/>
                <a:cs typeface="Arial" pitchFamily="34" charset="0"/>
              </a:rPr>
              <a:t>Heavily </a:t>
            </a:r>
            <a:r>
              <a:rPr lang="en-US" sz="2000" b="1" dirty="0">
                <a:solidFill>
                  <a:srgbClr val="002060"/>
                </a:solidFill>
                <a:latin typeface="Constantia" pitchFamily="18" charset="0"/>
                <a:cs typeface="Arial" pitchFamily="34" charset="0"/>
              </a:rPr>
              <a:t>subsidized regions</a:t>
            </a:r>
            <a:r>
              <a:rPr lang="en-US" sz="2000" dirty="0">
                <a:solidFill>
                  <a:srgbClr val="002060"/>
                </a:solidFill>
                <a:latin typeface="Constantia" pitchFamily="18" charset="0"/>
                <a:cs typeface="Arial" pitchFamily="34" charset="0"/>
              </a:rPr>
              <a:t>: 9 economically weak republics with high level of subsidies. Transfers from the federal budget are main driver of their economies</a:t>
            </a:r>
            <a:r>
              <a:rPr lang="en-US" sz="2000" dirty="0" smtClean="0">
                <a:solidFill>
                  <a:srgbClr val="002060"/>
                </a:solidFill>
                <a:latin typeface="Constantia" pitchFamily="18" charset="0"/>
                <a:cs typeface="Arial" pitchFamily="34" charset="0"/>
              </a:rPr>
              <a:t>.</a:t>
            </a:r>
            <a:endParaRPr lang="ru-RU" sz="2000" dirty="0">
              <a:solidFill>
                <a:srgbClr val="002060"/>
              </a:solidFill>
              <a:latin typeface="Constantia" pitchFamily="18" charset="0"/>
              <a:cs typeface="Arial" pitchFamily="34" charset="0"/>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8</a:t>
            </a:fld>
            <a:endParaRPr lang="en-US" sz="3600">
              <a:solidFill>
                <a:srgbClr val="1C2A55"/>
              </a:solidFill>
            </a:endParaRPr>
          </a:p>
        </p:txBody>
      </p:sp>
    </p:spTree>
    <p:extLst>
      <p:ext uri="{BB962C8B-B14F-4D97-AF65-F5344CB8AC3E}">
        <p14:creationId xmlns:p14="http://schemas.microsoft.com/office/powerpoint/2010/main" val="2503265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2017</a:t>
            </a:r>
            <a:endParaRPr lang="ru-RU" sz="800" dirty="0">
              <a:solidFill>
                <a:schemeClr val="bg1"/>
              </a:solidFill>
            </a:endParaRPr>
          </a:p>
        </p:txBody>
      </p:sp>
      <p:sp>
        <p:nvSpPr>
          <p:cNvPr id="14339" name="Title 1"/>
          <p:cNvSpPr txBox="1">
            <a:spLocks/>
          </p:cNvSpPr>
          <p:nvPr/>
        </p:nvSpPr>
        <p:spPr bwMode="auto">
          <a:xfrm>
            <a:off x="1428750" y="141890"/>
            <a:ext cx="7483238" cy="945931"/>
          </a:xfrm>
          <a:prstGeom prst="rect">
            <a:avLst/>
          </a:prstGeom>
          <a:noFill/>
          <a:ln w="9525">
            <a:noFill/>
            <a:miter lim="800000"/>
            <a:headEnd/>
            <a:tailEnd/>
          </a:ln>
        </p:spPr>
        <p:txBody>
          <a:bodyPr anchor="ctr"/>
          <a:lstStyle/>
          <a:p>
            <a:r>
              <a:rPr lang="en-US" sz="2400" dirty="0">
                <a:solidFill>
                  <a:schemeClr val="bg1"/>
                </a:solidFill>
                <a:latin typeface="Myriad Pro"/>
              </a:rPr>
              <a:t>Average wage and subsistence minimum for children, in rubles, </a:t>
            </a:r>
            <a:r>
              <a:rPr lang="en-US" sz="2400" dirty="0" smtClean="0">
                <a:solidFill>
                  <a:schemeClr val="bg1"/>
                </a:solidFill>
                <a:latin typeface="Myriad Pro"/>
              </a:rPr>
              <a:t> 2015</a:t>
            </a:r>
            <a:endParaRPr lang="en-US" sz="24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Номер слайда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E4E63C27-F5F6-4389-B9B0-703C77220625}" type="slidenum">
              <a:rPr lang="en-US" sz="3600">
                <a:solidFill>
                  <a:srgbClr val="1C2A55"/>
                </a:solidFill>
              </a:rPr>
              <a:pPr/>
              <a:t>9</a:t>
            </a:fld>
            <a:endParaRPr lang="en-US" sz="3600">
              <a:solidFill>
                <a:srgbClr val="1C2A55"/>
              </a:solidFill>
            </a:endParaRPr>
          </a:p>
        </p:txBody>
      </p:sp>
      <p:graphicFrame>
        <p:nvGraphicFramePr>
          <p:cNvPr id="11" name="Диаграмма 10"/>
          <p:cNvGraphicFramePr>
            <a:graphicFrameLocks/>
          </p:cNvGraphicFramePr>
          <p:nvPr>
            <p:extLst>
              <p:ext uri="{D42A27DB-BD31-4B8C-83A1-F6EECF244321}">
                <p14:modId xmlns:p14="http://schemas.microsoft.com/office/powerpoint/2010/main" val="2436190765"/>
              </p:ext>
            </p:extLst>
          </p:nvPr>
        </p:nvGraphicFramePr>
        <p:xfrm>
          <a:off x="255588" y="1386348"/>
          <a:ext cx="8656400" cy="49700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4795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1763</TotalTime>
  <Words>2038</Words>
  <Application>Microsoft Office PowerPoint</Application>
  <PresentationFormat>Экран (4:3)</PresentationFormat>
  <Paragraphs>268</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Office Theme</vt:lpstr>
      <vt:lpstr>Child benefits policies: comparative analysis of Russian regions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samsung</cp:lastModifiedBy>
  <cp:revision>88</cp:revision>
  <dcterms:created xsi:type="dcterms:W3CDTF">2010-09-30T07:07:58Z</dcterms:created>
  <dcterms:modified xsi:type="dcterms:W3CDTF">2017-06-16T00:02:47Z</dcterms:modified>
</cp:coreProperties>
</file>