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9"/>
  </p:notesMasterIdLst>
  <p:sldIdLst>
    <p:sldId id="256" r:id="rId2"/>
    <p:sldId id="438" r:id="rId3"/>
    <p:sldId id="488" r:id="rId4"/>
    <p:sldId id="489" r:id="rId5"/>
    <p:sldId id="43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504" r:id="rId16"/>
    <p:sldId id="499" r:id="rId17"/>
    <p:sldId id="500" r:id="rId18"/>
    <p:sldId id="501" r:id="rId19"/>
    <p:sldId id="502" r:id="rId20"/>
    <p:sldId id="506" r:id="rId21"/>
    <p:sldId id="507" r:id="rId22"/>
    <p:sldId id="508" r:id="rId23"/>
    <p:sldId id="503" r:id="rId24"/>
    <p:sldId id="509" r:id="rId25"/>
    <p:sldId id="511" r:id="rId26"/>
    <p:sldId id="512" r:id="rId27"/>
    <p:sldId id="259" r:id="rId2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E97CA2-2D81-45CC-A147-AA796DDD9F54}">
          <p14:sldIdLst>
            <p14:sldId id="256"/>
            <p14:sldId id="438"/>
            <p14:sldId id="488"/>
            <p14:sldId id="489"/>
            <p14:sldId id="43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504"/>
            <p14:sldId id="499"/>
            <p14:sldId id="500"/>
            <p14:sldId id="501"/>
            <p14:sldId id="502"/>
            <p14:sldId id="506"/>
            <p14:sldId id="507"/>
            <p14:sldId id="508"/>
            <p14:sldId id="503"/>
            <p14:sldId id="509"/>
            <p14:sldId id="511"/>
            <p14:sldId id="512"/>
          </p14:sldIdLst>
        </p14:section>
        <p14:section name="Раздел без заголовка" id="{778D5352-5868-4826-BBD9-32B0409A2ABE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9B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9" autoAdjust="0"/>
    <p:restoredTop sz="94676" autoAdjust="0"/>
  </p:normalViewPr>
  <p:slideViewPr>
    <p:cSldViewPr>
      <p:cViewPr varScale="1">
        <p:scale>
          <a:sx n="114" d="100"/>
          <a:sy n="114" d="100"/>
        </p:scale>
        <p:origin x="1545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FCBDB-DBFC-4B43-B4DB-3CC6FAAFB97A}" type="datetimeFigureOut">
              <a:rPr lang="ru-RU" smtClean="0"/>
              <a:t>27.04.2023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5E1B-C51E-47C1-8C38-92B0444B43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05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5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14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516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8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66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24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808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179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780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684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0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69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4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819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06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229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547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5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58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0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80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7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680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46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5E1B-C51E-47C1-8C38-92B0444B43F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94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94520" cy="168994"/>
          </a:xfrm>
        </p:spPr>
        <p:txBody>
          <a:bodyPr/>
          <a:lstStyle>
            <a:lvl1pPr algn="l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>
            <a:lvl1pPr>
              <a:defRPr sz="1400">
                <a:solidFill>
                  <a:srgbClr val="7030A0"/>
                </a:solidFill>
              </a:defRPr>
            </a:lvl1pPr>
          </a:lstStyle>
          <a:p>
            <a:fld id="{102AA98C-EDF9-4C48-9D2F-C4484B41B5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г. Москва, 27 апреля 2023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A98C-EDF9-4C48-9D2F-C4484B41B5E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saturation sat="250000"/>
                    </a14:imgEffect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292" y="2048241"/>
            <a:ext cx="7772400" cy="332466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400" b="1" cap="smal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Таблицы цифровых ресурсов и использования</a:t>
            </a:r>
            <a:br>
              <a:rPr lang="ru-RU" sz="2400" b="1" cap="smal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cap="smal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измерении цифровой экономики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6381328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EADA27-5DE1-4AA3-9D70-9D757A1129E1}"/>
              </a:ext>
            </a:extLst>
          </p:cNvPr>
          <p:cNvCxnSpPr/>
          <p:nvPr/>
        </p:nvCxnSpPr>
        <p:spPr>
          <a:xfrm>
            <a:off x="311720" y="980728"/>
            <a:ext cx="8765544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2EA3E8-6959-4D58-A32F-49B0D244E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496" y="189645"/>
            <a:ext cx="620192" cy="6201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346B13-2FD8-42D2-86EC-C74FB32137EC}"/>
              </a:ext>
            </a:extLst>
          </p:cNvPr>
          <p:cNvSpPr txBox="1"/>
          <p:nvPr/>
        </p:nvSpPr>
        <p:spPr>
          <a:xfrm>
            <a:off x="7236295" y="1228883"/>
            <a:ext cx="1638839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А. А. Татаринов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Н. Е. Устинова</a:t>
            </a:r>
          </a:p>
        </p:txBody>
      </p:sp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id="{594EAB3F-0DF6-E38C-9F26-F9678127D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42116"/>
              </p:ext>
            </p:extLst>
          </p:nvPr>
        </p:nvGraphicFramePr>
        <p:xfrm>
          <a:off x="1691680" y="268607"/>
          <a:ext cx="727280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3194119773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3958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НИУ ВШЭ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Центр экономических измерений</a:t>
                      </a:r>
                      <a:br>
                        <a:rPr lang="ru-RU" sz="14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и статистики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2305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10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Таблицы цифровых ресурсов и использования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501A92-31A4-56AD-5E79-446A91B592AF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Схема таблицы использования ТЦРИ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57C5BC-B60F-E6D3-F17A-F9DE937614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9319"/>
            <a:ext cx="8640000" cy="45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6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11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78795" y="836712"/>
            <a:ext cx="874611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Рекомендовано включить </a:t>
            </a:r>
            <a:r>
              <a:rPr lang="ru-RU" sz="1800" b="0" u="sng" dirty="0"/>
              <a:t>четыре дополнительные (специфические) группы отраслей</a:t>
            </a:r>
            <a:r>
              <a:rPr lang="ru-RU" sz="1800" b="0" i="0" dirty="0"/>
              <a:t>, образуемые единицами следующих типов: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I </a:t>
            </a:r>
            <a:r>
              <a:rPr lang="ru-RU" sz="1800" b="0" dirty="0"/>
              <a:t>Единицы, обеспечивающие цифровые процессы (</a:t>
            </a:r>
            <a:r>
              <a:rPr lang="ru-RU" sz="1800" b="0" dirty="0" err="1"/>
              <a:t>Digitally</a:t>
            </a:r>
            <a:r>
              <a:rPr lang="ru-RU" sz="1800" b="0" dirty="0"/>
              <a:t> </a:t>
            </a:r>
            <a:r>
              <a:rPr lang="ru-RU" sz="1800" b="0" dirty="0" err="1"/>
              <a:t>enabling</a:t>
            </a:r>
            <a:r>
              <a:rPr lang="ru-RU" sz="1800" b="0" dirty="0"/>
              <a:t> </a:t>
            </a:r>
            <a:r>
              <a:rPr lang="ru-RU" sz="1800" b="0" dirty="0" err="1"/>
              <a:t>industries</a:t>
            </a:r>
            <a:r>
              <a:rPr lang="ru-RU" sz="1800" b="0" dirty="0"/>
              <a:t>); их функции соответствуют определению сектора ИКТ, данному в МСОК 4 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II </a:t>
            </a:r>
            <a:r>
              <a:rPr lang="ru-RU" sz="1800" b="0" dirty="0"/>
              <a:t>Цифровые посреднические платформы</a:t>
            </a:r>
            <a:r>
              <a:rPr lang="ru-RU" sz="1800" b="0" i="0" dirty="0"/>
              <a:t>:</a:t>
            </a:r>
          </a:p>
          <a:p>
            <a:pPr lvl="1" indent="457200"/>
            <a:r>
              <a:rPr lang="ru-RU" sz="1200" b="0" i="0" dirty="0"/>
              <a:t>II-1 </a:t>
            </a:r>
            <a:r>
              <a:rPr lang="ru-RU" sz="1600" b="0" i="0" dirty="0">
                <a:solidFill>
                  <a:srgbClr val="002060"/>
                </a:solidFill>
              </a:rPr>
              <a:t>цифровые посреднические платформы на коммерческой основе (Digital </a:t>
            </a:r>
            <a:r>
              <a:rPr lang="ru-RU" sz="1600" b="0" i="0" dirty="0" err="1">
                <a:solidFill>
                  <a:srgbClr val="002060"/>
                </a:solidFill>
              </a:rPr>
              <a:t>intermediary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platforms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charging</a:t>
            </a:r>
            <a:r>
              <a:rPr lang="ru-RU" sz="1600" b="0" i="0" dirty="0">
                <a:solidFill>
                  <a:srgbClr val="002060"/>
                </a:solidFill>
              </a:rPr>
              <a:t> a </a:t>
            </a:r>
            <a:r>
              <a:rPr lang="ru-RU" sz="1600" b="0" i="0" dirty="0" err="1">
                <a:solidFill>
                  <a:srgbClr val="002060"/>
                </a:solidFill>
              </a:rPr>
              <a:t>fee</a:t>
            </a:r>
            <a:r>
              <a:rPr lang="ru-RU" sz="1600" b="0" i="0" dirty="0">
                <a:solidFill>
                  <a:srgbClr val="002060"/>
                </a:solidFill>
              </a:rPr>
              <a:t>); выполняющие посредничество в сети между несколькими независимыми пользователями;</a:t>
            </a:r>
          </a:p>
          <a:p>
            <a:pPr lvl="1" indent="457200"/>
            <a:r>
              <a:rPr lang="ru-RU" sz="1600" b="0" i="0" dirty="0">
                <a:solidFill>
                  <a:srgbClr val="002060"/>
                </a:solidFill>
              </a:rPr>
              <a:t>II-2 цифровые рекламные и информационные платформы (Data and </a:t>
            </a:r>
            <a:r>
              <a:rPr lang="ru-RU" sz="1600" b="0" i="0" dirty="0" err="1">
                <a:solidFill>
                  <a:srgbClr val="002060"/>
                </a:solidFill>
              </a:rPr>
              <a:t>advertising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driven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digital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platforms</a:t>
            </a:r>
            <a:r>
              <a:rPr lang="ru-RU" sz="1200" b="0" i="0" dirty="0"/>
              <a:t>);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III </a:t>
            </a:r>
            <a:r>
              <a:rPr lang="ru-RU" sz="1800" b="0" dirty="0"/>
              <a:t>Единицы, реализующие результаты производства через цифровые посреднические платформы</a:t>
            </a:r>
            <a:r>
              <a:rPr lang="ru-RU" sz="1800" b="0" i="0" dirty="0"/>
              <a:t>:</a:t>
            </a:r>
          </a:p>
          <a:p>
            <a:pPr lvl="1" indent="457200"/>
            <a:r>
              <a:rPr lang="ru-RU" sz="1600" b="0" i="0" dirty="0">
                <a:solidFill>
                  <a:srgbClr val="002060"/>
                </a:solidFill>
              </a:rPr>
              <a:t>III-1 зависящие в своей деятельности от цифровых посреднических платформ (</a:t>
            </a:r>
            <a:r>
              <a:rPr lang="ru-RU" sz="1600" b="0" i="0" dirty="0" err="1">
                <a:solidFill>
                  <a:srgbClr val="002060"/>
                </a:solidFill>
              </a:rPr>
              <a:t>Firms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dependent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on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intermediary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platforms</a:t>
            </a:r>
            <a:r>
              <a:rPr lang="ru-RU" sz="1600" b="0" i="0" dirty="0">
                <a:solidFill>
                  <a:srgbClr val="002060"/>
                </a:solidFill>
              </a:rPr>
              <a:t>);</a:t>
            </a:r>
          </a:p>
          <a:p>
            <a:pPr lvl="1" indent="457200"/>
            <a:r>
              <a:rPr lang="ru-RU" sz="1600" b="0" i="0" dirty="0">
                <a:solidFill>
                  <a:srgbClr val="002060"/>
                </a:solidFill>
              </a:rPr>
              <a:t>III-2 электронные розничные торговцы, перепродающие электронные продукты преимущественно через сети (E-Tailers);</a:t>
            </a:r>
          </a:p>
          <a:p>
            <a:pPr lvl="1" indent="457200"/>
            <a:r>
              <a:rPr lang="ru-RU" sz="1600" b="0" i="0" dirty="0">
                <a:solidFill>
                  <a:srgbClr val="002060"/>
                </a:solidFill>
              </a:rPr>
              <a:t>III-3 предоставляющие финансовые и страховые услуги исключительно электронным путем (Digital </a:t>
            </a:r>
            <a:r>
              <a:rPr lang="ru-RU" sz="1600" b="0" i="0" dirty="0" err="1">
                <a:solidFill>
                  <a:srgbClr val="002060"/>
                </a:solidFill>
              </a:rPr>
              <a:t>only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firms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providing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financial</a:t>
            </a:r>
            <a:r>
              <a:rPr lang="ru-RU" sz="1600" b="0" i="0" dirty="0">
                <a:solidFill>
                  <a:srgbClr val="002060"/>
                </a:solidFill>
              </a:rPr>
              <a:t> and </a:t>
            </a:r>
            <a:r>
              <a:rPr lang="ru-RU" sz="1600" b="0" i="0" dirty="0" err="1">
                <a:solidFill>
                  <a:srgbClr val="002060"/>
                </a:solidFill>
              </a:rPr>
              <a:t>insurance</a:t>
            </a:r>
            <a:r>
              <a:rPr lang="ru-RU" sz="1600" b="0" i="0" dirty="0">
                <a:solidFill>
                  <a:srgbClr val="002060"/>
                </a:solidFill>
              </a:rPr>
              <a:t> </a:t>
            </a:r>
            <a:r>
              <a:rPr lang="ru-RU" sz="1600" b="0" i="0" dirty="0" err="1">
                <a:solidFill>
                  <a:srgbClr val="002060"/>
                </a:solidFill>
              </a:rPr>
              <a:t>services</a:t>
            </a:r>
            <a:r>
              <a:rPr lang="ru-RU" sz="1600" b="0" i="0" dirty="0">
                <a:solidFill>
                  <a:srgbClr val="002060"/>
                </a:solidFill>
              </a:rPr>
              <a:t>);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IV </a:t>
            </a:r>
            <a:r>
              <a:rPr lang="ru-RU" sz="1800" b="0" dirty="0"/>
              <a:t>Другие производственные единицы, действующие только в цифровой сфере (</a:t>
            </a:r>
            <a:r>
              <a:rPr lang="ru-RU" sz="1800" b="0" dirty="0" err="1"/>
              <a:t>Other</a:t>
            </a:r>
            <a:r>
              <a:rPr lang="ru-RU" sz="1800" b="0" dirty="0"/>
              <a:t> </a:t>
            </a:r>
            <a:r>
              <a:rPr lang="ru-RU" sz="1800" b="0" dirty="0" err="1"/>
              <a:t>producers</a:t>
            </a:r>
            <a:r>
              <a:rPr lang="ru-RU" sz="1800" b="0" dirty="0"/>
              <a:t> </a:t>
            </a:r>
            <a:r>
              <a:rPr lang="ru-RU" sz="1800" b="0" dirty="0" err="1"/>
              <a:t>only</a:t>
            </a:r>
            <a:r>
              <a:rPr lang="ru-RU" sz="1800" b="0" dirty="0"/>
              <a:t> </a:t>
            </a:r>
            <a:r>
              <a:rPr lang="ru-RU" sz="1800" b="0" dirty="0" err="1"/>
              <a:t>operating</a:t>
            </a:r>
            <a:r>
              <a:rPr lang="ru-RU" sz="1800" b="0" dirty="0"/>
              <a:t> </a:t>
            </a:r>
            <a:r>
              <a:rPr lang="ru-RU" sz="1800" b="0" dirty="0" err="1"/>
              <a:t>digitally</a:t>
            </a:r>
            <a:r>
              <a:rPr lang="ru-RU" sz="1800" b="0" dirty="0"/>
              <a:t>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Таблицы цифровых ресурсов и использования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12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45888" y="1052736"/>
            <a:ext cx="8746112" cy="4040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>
              <a:lnSpc>
                <a:spcPct val="114000"/>
              </a:lnSpc>
            </a:pPr>
            <a:r>
              <a:rPr lang="ru-RU" sz="1800" b="0" i="0" dirty="0"/>
              <a:t>И следующие </a:t>
            </a:r>
            <a:r>
              <a:rPr lang="ru-RU" sz="1800" b="0" u="sng" dirty="0"/>
              <a:t>группы продуктов</a:t>
            </a:r>
            <a:r>
              <a:rPr lang="ru-RU" sz="1800" b="0" i="0" dirty="0"/>
              <a:t>:</a:t>
            </a:r>
          </a:p>
          <a:p>
            <a:pPr indent="457200">
              <a:lnSpc>
                <a:spcPct val="114000"/>
              </a:lnSpc>
            </a:pPr>
            <a:endParaRPr lang="ru-RU" sz="1800" b="0" i="0" dirty="0"/>
          </a:p>
          <a:p>
            <a:pPr indent="457200">
              <a:lnSpc>
                <a:spcPct val="114000"/>
              </a:lnSpc>
            </a:pPr>
            <a:r>
              <a:rPr lang="ru-RU" sz="1800" b="0" i="0" dirty="0"/>
              <a:t>А Цифровые продукты, производимые в пределах границ сферы производства СНС 2008 (товары ИКТ и цифровые услуги):</a:t>
            </a:r>
          </a:p>
          <a:p>
            <a:pPr marL="720000">
              <a:lnSpc>
                <a:spcPct val="114000"/>
              </a:lnSpc>
            </a:pPr>
            <a:r>
              <a:rPr lang="ru-RU" sz="1800" b="0" i="0" dirty="0"/>
              <a:t>А.1 Товары и цифровые услуги ИКТ:</a:t>
            </a:r>
          </a:p>
          <a:p>
            <a:pPr lvl="1" indent="457200">
              <a:lnSpc>
                <a:spcPct val="114000"/>
              </a:lnSpc>
            </a:pPr>
            <a:r>
              <a:rPr lang="ru-RU" sz="1600" b="0" i="0" dirty="0">
                <a:solidFill>
                  <a:srgbClr val="002060"/>
                </a:solidFill>
              </a:rPr>
              <a:t>А.1-1 Товары ИКТ (</a:t>
            </a:r>
            <a:r>
              <a:rPr lang="fr-FR" sz="1600" b="0" i="0" dirty="0">
                <a:solidFill>
                  <a:srgbClr val="002060"/>
                </a:solidFill>
              </a:rPr>
              <a:t>ICT goods);</a:t>
            </a:r>
          </a:p>
          <a:p>
            <a:pPr lvl="1" indent="457200">
              <a:lnSpc>
                <a:spcPct val="114000"/>
              </a:lnSpc>
            </a:pPr>
            <a:r>
              <a:rPr lang="ru-RU" sz="1600" b="0" i="0" dirty="0">
                <a:solidFill>
                  <a:srgbClr val="002060"/>
                </a:solidFill>
              </a:rPr>
              <a:t>А.1-2 Платные цифровые услуги за исключением облачных компьютерных услуг и услуг цифрового посредничества (</a:t>
            </a:r>
            <a:r>
              <a:rPr lang="fr-FR" sz="1600" b="0" i="0" dirty="0">
                <a:solidFill>
                  <a:srgbClr val="002060"/>
                </a:solidFill>
              </a:rPr>
              <a:t>Priced digital services – except cloud computing services and digital intermediary services).</a:t>
            </a:r>
          </a:p>
          <a:p>
            <a:pPr marL="720000">
              <a:lnSpc>
                <a:spcPct val="114000"/>
              </a:lnSpc>
            </a:pPr>
            <a:r>
              <a:rPr lang="ru-RU" sz="1800" b="0" i="0" dirty="0"/>
              <a:t>А.2 Услуги цифрового посредничества и облачные компьютерные услуги</a:t>
            </a:r>
          </a:p>
          <a:p>
            <a:pPr lvl="1" indent="457200">
              <a:lnSpc>
                <a:spcPct val="114000"/>
              </a:lnSpc>
            </a:pPr>
            <a:r>
              <a:rPr lang="ru-RU" sz="1600" b="0" i="0" dirty="0">
                <a:solidFill>
                  <a:srgbClr val="002060"/>
                </a:solidFill>
              </a:rPr>
              <a:t>А.2-1 Платные услуги облачных вычислений (</a:t>
            </a:r>
            <a:r>
              <a:rPr lang="fr-FR" sz="1600" b="0" i="0" dirty="0">
                <a:solidFill>
                  <a:srgbClr val="002060"/>
                </a:solidFill>
              </a:rPr>
              <a:t>Priced cloud computing services);</a:t>
            </a:r>
          </a:p>
          <a:p>
            <a:pPr lvl="1" indent="457200">
              <a:lnSpc>
                <a:spcPct val="114000"/>
              </a:lnSpc>
            </a:pPr>
            <a:r>
              <a:rPr lang="ru-RU" sz="1600" b="0" i="0" dirty="0">
                <a:solidFill>
                  <a:srgbClr val="002060"/>
                </a:solidFill>
              </a:rPr>
              <a:t>А.2-2 Платные услуги цифрового посредничества (</a:t>
            </a:r>
            <a:r>
              <a:rPr lang="fr-FR" sz="1600" b="0" i="0" dirty="0">
                <a:solidFill>
                  <a:srgbClr val="002060"/>
                </a:solidFill>
              </a:rPr>
              <a:t>Priced digital intermediary services).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Таблицы цифровых ресурсов и использования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13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Таблицы цифровых ресурсов и использования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FA2431B-C22E-A6C3-D2DB-7A96F687EACE}"/>
              </a:ext>
            </a:extLst>
          </p:cNvPr>
          <p:cNvSpPr txBox="1"/>
          <p:nvPr/>
        </p:nvSpPr>
        <p:spPr>
          <a:xfrm>
            <a:off x="179512" y="878077"/>
            <a:ext cx="8746112" cy="4563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u="sng" dirty="0"/>
              <a:t>Группы продуктов</a:t>
            </a:r>
            <a:r>
              <a:rPr lang="ru-RU" sz="1800" b="0" dirty="0"/>
              <a:t> (продолжение)</a:t>
            </a:r>
            <a:r>
              <a:rPr lang="ru-RU" sz="1800" b="0" i="0" dirty="0"/>
              <a:t>: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endParaRPr lang="ru-RU" sz="1800" b="0" i="0" dirty="0"/>
          </a:p>
          <a:p>
            <a:pPr indent="457200">
              <a:lnSpc>
                <a:spcPct val="114000"/>
              </a:lnSpc>
            </a:pPr>
            <a:r>
              <a:rPr lang="fr-FR" sz="1800" b="0" i="0" dirty="0"/>
              <a:t>B </a:t>
            </a:r>
            <a:r>
              <a:rPr lang="ru-RU" sz="1800" b="0" i="0" dirty="0"/>
              <a:t>Нецифровые продукты (</a:t>
            </a:r>
            <a:r>
              <a:rPr lang="fr-FR" sz="1800" b="0" i="0" dirty="0"/>
              <a:t>Non-Digital products):</a:t>
            </a:r>
          </a:p>
          <a:p>
            <a:pPr marL="720000">
              <a:lnSpc>
                <a:spcPct val="114000"/>
              </a:lnSpc>
            </a:pPr>
            <a:r>
              <a:rPr lang="fr-FR" sz="1800" b="0" i="0" dirty="0"/>
              <a:t>B.1 </a:t>
            </a:r>
            <a:r>
              <a:rPr lang="ru-RU" sz="1800" b="0" i="0" dirty="0"/>
              <a:t>Нецифровые продукты со значительным влиянием цифровизации (</a:t>
            </a:r>
            <a:r>
              <a:rPr lang="fr-FR" sz="1800" b="0" i="0" dirty="0"/>
              <a:t>Non-Digital products – significantly affected by digitalisation);</a:t>
            </a:r>
          </a:p>
          <a:p>
            <a:pPr marL="720000">
              <a:lnSpc>
                <a:spcPct val="114000"/>
              </a:lnSpc>
            </a:pPr>
            <a:r>
              <a:rPr lang="fr-FR" sz="1800" b="0" i="0" dirty="0"/>
              <a:t>B.2 </a:t>
            </a:r>
            <a:r>
              <a:rPr lang="ru-RU" sz="1800" b="0" i="0" dirty="0"/>
              <a:t>Нецифровые продукты, прочие (</a:t>
            </a:r>
            <a:r>
              <a:rPr lang="fr-FR" sz="1800" b="0" i="0" dirty="0"/>
              <a:t>Non-Digital products – other).</a:t>
            </a:r>
          </a:p>
          <a:p>
            <a:pPr indent="457200">
              <a:lnSpc>
                <a:spcPct val="114000"/>
              </a:lnSpc>
            </a:pPr>
            <a:r>
              <a:rPr lang="fr-FR" sz="1800" b="0" i="0" dirty="0"/>
              <a:t>C </a:t>
            </a:r>
            <a:r>
              <a:rPr lang="ru-RU" sz="1800" b="0" i="0" dirty="0"/>
              <a:t>Цифровые продукты за пределами сферы производства СНС (</a:t>
            </a:r>
            <a:r>
              <a:rPr lang="fr-FR" sz="1800" b="0" i="0" dirty="0"/>
              <a:t>Digital products outside of the SNA production boundary):</a:t>
            </a:r>
          </a:p>
          <a:p>
            <a:pPr marL="720000">
              <a:lnSpc>
                <a:spcPct val="114000"/>
              </a:lnSpc>
            </a:pPr>
            <a:r>
              <a:rPr lang="fr-FR" sz="1800" b="0" i="0" dirty="0"/>
              <a:t>C.1 </a:t>
            </a:r>
            <a:r>
              <a:rPr lang="ru-RU" sz="1800" b="0" i="0" dirty="0"/>
              <a:t>Данные - вне сферы производства СНС 2008 года (</a:t>
            </a:r>
            <a:r>
              <a:rPr lang="fr-FR" sz="1800" b="0" i="0" dirty="0"/>
              <a:t>Data (beyond 2008 SNA));</a:t>
            </a:r>
          </a:p>
          <a:p>
            <a:pPr marL="720000">
              <a:lnSpc>
                <a:spcPct val="114000"/>
              </a:lnSpc>
            </a:pPr>
            <a:r>
              <a:rPr lang="fr-FR" sz="1800" b="0" i="0" dirty="0"/>
              <a:t>C.2 </a:t>
            </a:r>
            <a:r>
              <a:rPr lang="ru-RU" sz="1800" b="0" i="0" dirty="0"/>
              <a:t>Цифровые услуги вне сферы производства СНС 2008 года, предоставляемые предприятиями (</a:t>
            </a:r>
            <a:r>
              <a:rPr lang="fr-FR" sz="1800" b="0" i="0" dirty="0"/>
              <a:t>Digital services (beyond 2008 SNA), provided by enterprises);</a:t>
            </a:r>
          </a:p>
          <a:p>
            <a:pPr marL="720000">
              <a:lnSpc>
                <a:spcPct val="114000"/>
              </a:lnSpc>
            </a:pPr>
            <a:r>
              <a:rPr lang="fr-FR" sz="1800" b="0" i="0" dirty="0"/>
              <a:t>C.3 </a:t>
            </a:r>
            <a:r>
              <a:rPr lang="ru-RU" sz="1800" b="0" i="0" dirty="0"/>
              <a:t>Цифровые услуги вне сферы производства СНС 2008 года, предоставляемые сообществами (</a:t>
            </a:r>
            <a:r>
              <a:rPr lang="fr-FR" sz="1800" b="0" i="0" dirty="0"/>
              <a:t>Digital services (beyond 2008 SNA), provided by communities).</a:t>
            </a:r>
          </a:p>
        </p:txBody>
      </p:sp>
    </p:spTree>
    <p:extLst>
      <p:ext uri="{BB962C8B-B14F-4D97-AF65-F5344CB8AC3E}">
        <p14:creationId xmlns:p14="http://schemas.microsoft.com/office/powerpoint/2010/main" val="87118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14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98944" y="1268760"/>
            <a:ext cx="8746112" cy="41188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dirty="0"/>
              <a:t>Кроме отраслей ИКТ, обеспечивающих цифровые процессы, </a:t>
            </a:r>
            <a:r>
              <a:rPr lang="ru-RU" sz="2000" b="0" i="0" u="sng" dirty="0"/>
              <a:t>другие цифровые отрасли определяются не конкретными видами деятельности, а преимущественными способами взаимодействия единиц, производящих товары и услуги, с потребителями</a:t>
            </a:r>
            <a:r>
              <a:rPr lang="ru-RU" sz="2000" b="0" i="0" dirty="0"/>
              <a:t>.</a:t>
            </a:r>
          </a:p>
          <a:p>
            <a:pPr indent="457200"/>
            <a:r>
              <a:rPr lang="ru-RU" sz="2000" b="0" i="0" dirty="0"/>
              <a:t>Если преимущественное взаимодействие осуществляется в </a:t>
            </a:r>
            <a:r>
              <a:rPr lang="ru-RU" sz="2000" b="0" i="0" u="sng" dirty="0"/>
              <a:t>электронном (цифровом) виде</a:t>
            </a:r>
            <a:r>
              <a:rPr lang="ru-RU" sz="2000" b="0" i="0" dirty="0"/>
              <a:t>, то эти единицы могут относиться либо к цифровым посредническим платформам, либо к единицам, реализующим результаты производства через цифровые посреднические платформы.</a:t>
            </a:r>
          </a:p>
          <a:p>
            <a:pPr indent="457200"/>
            <a:r>
              <a:rPr lang="ru-RU" sz="2000" b="0" i="0" dirty="0"/>
              <a:t>В качестве </a:t>
            </a:r>
            <a:r>
              <a:rPr lang="ru-RU" sz="2000" b="0" i="0" u="sng" dirty="0"/>
              <a:t>критерия</a:t>
            </a:r>
            <a:r>
              <a:rPr lang="ru-RU" sz="2000" b="0" i="0" dirty="0"/>
              <a:t> отнесения может использоваться либо </a:t>
            </a:r>
            <a:r>
              <a:rPr lang="ru-RU" sz="2000" b="0" i="0" u="sng" dirty="0"/>
              <a:t>доход</a:t>
            </a:r>
            <a:r>
              <a:rPr lang="ru-RU" sz="2000" b="0" i="0" dirty="0"/>
              <a:t>, полученный от использования цифровых платформ и информационных технологий, либо </a:t>
            </a:r>
            <a:r>
              <a:rPr lang="ru-RU" sz="2000" b="0" i="0" u="sng" dirty="0"/>
              <a:t>численность занятых </a:t>
            </a:r>
            <a:r>
              <a:rPr lang="ru-RU" sz="2000" b="0" i="0" dirty="0"/>
              <a:t>в них.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3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15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79512" y="900847"/>
            <a:ext cx="8746112" cy="51806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u="sng" dirty="0"/>
              <a:t>В практике стран ЕС </a:t>
            </a:r>
            <a:r>
              <a:rPr lang="ru-RU" sz="2000" b="0" i="0" dirty="0"/>
              <a:t>основным источником информации для выявления производственных единиц, взаимодействующих с потребителями преимущественно в цифровом формате, является </a:t>
            </a:r>
            <a:r>
              <a:rPr lang="ru-RU" sz="2000" b="0" i="0" u="sng" dirty="0"/>
              <a:t>Ежегодное обследование использования ИКТ предприятиями</a:t>
            </a:r>
            <a:r>
              <a:rPr lang="ru-RU" sz="2000" b="0" i="0" dirty="0"/>
              <a:t> .</a:t>
            </a:r>
          </a:p>
          <a:p>
            <a:pPr indent="457200"/>
            <a:r>
              <a:rPr lang="ru-RU" sz="2000" b="0" i="0" dirty="0"/>
              <a:t>Характерной особенностью данного обследования является его </a:t>
            </a:r>
            <a:r>
              <a:rPr lang="ru-RU" sz="2000" b="0" i="0" u="sng" dirty="0"/>
              <a:t>согласованность с данными Бизнес регистра и данными структурного обследования предприятий</a:t>
            </a:r>
            <a:r>
              <a:rPr lang="ru-RU" sz="2000" b="0" i="0" dirty="0"/>
              <a:t>, что позволяет произвести досчет результатов обследования </a:t>
            </a:r>
            <a:r>
              <a:rPr lang="ru-RU" sz="2000" b="0" i="0" u="sng" dirty="0"/>
              <a:t>до полного круга</a:t>
            </a:r>
            <a:r>
              <a:rPr lang="ru-RU" sz="2000" b="0" i="0" dirty="0"/>
              <a:t> предприятий, существующих в Бизнес-регистре, в случае неответов.</a:t>
            </a:r>
          </a:p>
          <a:p>
            <a:pPr indent="457200"/>
            <a:r>
              <a:rPr lang="ru-RU" sz="2000" b="0" i="0" u="sng" dirty="0"/>
              <a:t>Российским аналогом</a:t>
            </a:r>
            <a:r>
              <a:rPr lang="ru-RU" sz="2000" b="0" i="0" dirty="0"/>
              <a:t> европейской формы обследования использования ИКТ и электронной торговли и </a:t>
            </a:r>
            <a:r>
              <a:rPr lang="ru-RU" sz="2000" b="0" i="0" u="sng" dirty="0"/>
              <a:t>годовая форма</a:t>
            </a:r>
            <a:r>
              <a:rPr lang="ru-RU" sz="2000" b="0" i="0" dirty="0"/>
              <a:t> федерального статистического наблюдения № 3-информ «</a:t>
            </a:r>
            <a:r>
              <a:rPr lang="ru-RU" sz="2000" b="0" i="0" u="sng" dirty="0"/>
              <a:t>Сведения об использовании цифровых технологий и производстве связанных с ними товаров и услуг</a:t>
            </a:r>
            <a:r>
              <a:rPr lang="ru-RU" sz="2000" b="0" i="0" dirty="0"/>
              <a:t>» (утверждена приказом Росстата от 30.07.2021 № 463).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0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16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98944" y="1430298"/>
            <a:ext cx="8746112" cy="41188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dirty="0"/>
              <a:t>Функции отраслей, обеспечивающих цифровые процессы, </a:t>
            </a:r>
            <a:r>
              <a:rPr lang="ru-RU" sz="2000" b="0" i="0" u="sng" dirty="0"/>
              <a:t>соответствуют определению сектора ИКТ, данному в МСОК 4</a:t>
            </a:r>
            <a:r>
              <a:rPr lang="ru-RU" sz="2000" b="0" i="0" dirty="0"/>
              <a:t>. </a:t>
            </a:r>
          </a:p>
          <a:p>
            <a:pPr indent="457200"/>
            <a:r>
              <a:rPr lang="ru-RU" sz="2000" b="0" i="0" u="sng" dirty="0"/>
              <a:t>Приказом Минкомсвязи России от 07.12.2015 №515</a:t>
            </a:r>
            <a:r>
              <a:rPr lang="ru-RU" sz="2000" b="0" i="0" dirty="0"/>
              <a:t> определены границы сектора ИКТ, которые соответствуют рекомендациям МСОК 4. </a:t>
            </a:r>
            <a:r>
              <a:rPr lang="ru-RU" sz="2000" b="0" i="0" u="sng" dirty="0"/>
              <a:t>Собирательная группировка отраслей сектора ИКТ</a:t>
            </a:r>
            <a:r>
              <a:rPr lang="ru-RU" sz="2000" b="0" i="0" dirty="0"/>
              <a:t>, разработанная Минкомсвязи России, включает виды деятельности на уровне 3-4 знаков ОКВЭД 2, которые относятся к производству товаров, торговой деятельности и производству услуг.</a:t>
            </a:r>
          </a:p>
          <a:p>
            <a:pPr indent="457200"/>
            <a:r>
              <a:rPr lang="ru-RU" sz="2000" b="0" i="0" u="sng" dirty="0"/>
              <a:t>Основными источниками информации</a:t>
            </a:r>
            <a:r>
              <a:rPr lang="ru-RU" sz="2000" b="0" i="0" dirty="0"/>
              <a:t> для составления оценок показателей ТЦРИ в части отраслей и продуктов сектора ИКТ, служат данные ТРИ, разрабатываемые Росстатом.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FB6CED-ECC4-1112-B230-AADDD5C4CCB0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Отрасли, обеспечивающие цифровые процессы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429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17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98944" y="1352879"/>
            <a:ext cx="8746112" cy="41188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dirty="0"/>
              <a:t>Под цифровыми платформами понимаются </a:t>
            </a:r>
            <a:r>
              <a:rPr lang="ru-RU" sz="2000" b="0" i="0" u="sng" dirty="0"/>
              <a:t>гибридные структуры </a:t>
            </a:r>
            <a:r>
              <a:rPr lang="ru-RU" sz="2000" b="0" i="0" dirty="0"/>
              <a:t>(гибриды рынков, фирм, сообществ и технологических систем), </a:t>
            </a:r>
            <a:r>
              <a:rPr lang="ru-RU" sz="2000" b="0" i="0" u="sng" dirty="0"/>
              <a:t>осуществляющие прямое взаимодействие и трансакции между независимыми субъектами с использованием цифровой технологической площадки</a:t>
            </a:r>
            <a:r>
              <a:rPr lang="ru-RU" sz="2000" b="0" i="0" dirty="0"/>
              <a:t>.</a:t>
            </a:r>
          </a:p>
          <a:p>
            <a:pPr indent="457200"/>
            <a:r>
              <a:rPr lang="ru-RU" sz="2000" b="0" i="0" dirty="0"/>
              <a:t>ОЭСР определяет деятельность цифровых посреднических платформ (</a:t>
            </a:r>
            <a:r>
              <a:rPr lang="ru-RU" sz="2000" b="0" i="0" dirty="0" err="1"/>
              <a:t>ЦПП</a:t>
            </a:r>
            <a:r>
              <a:rPr lang="ru-RU" sz="2000" b="0" i="0" dirty="0"/>
              <a:t>) как цифровую услугу, которая облегчает взаимодействие между двумя или более отдельными, но взаимозависимыми группами пользователей (будь то фирмы или отдельные лица), осуществляемое через Интернет .</a:t>
            </a:r>
          </a:p>
          <a:p>
            <a:pPr indent="457200"/>
            <a:r>
              <a:rPr lang="ru-RU" sz="2000" b="0" i="0" dirty="0"/>
              <a:t>В отличие от отраслей ИКТ, обеспечивающих цифровые процессы, </a:t>
            </a:r>
            <a:r>
              <a:rPr lang="ru-RU" sz="2000" b="0" i="0" u="sng" dirty="0"/>
              <a:t>цифровые платформы не определяются каким-либо классом ОКВЭД 2</a:t>
            </a:r>
            <a:r>
              <a:rPr lang="ru-RU" sz="2000" b="0" i="0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5F0043-8D9E-AC88-3841-757DFF67FFD8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Цифровые посреднические платформы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7148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18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73464" y="5701186"/>
            <a:ext cx="8746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Примеры российских цифровых платформ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48270F-2BE6-F03C-E29C-B4A19892C4AE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Цифровые посреднические платформы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30BF16-E013-DD11-9189-6203C32AD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1" y="1347860"/>
            <a:ext cx="8165118" cy="41622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33673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19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98944" y="1247497"/>
            <a:ext cx="87461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2000" b="0" i="0" dirty="0"/>
              <a:t>Независимо от экономической деятельности, любое предприятие, которое </a:t>
            </a:r>
            <a:r>
              <a:rPr lang="ru-RU" sz="2000" b="0" i="0" u="sng" dirty="0"/>
              <a:t>реализует большую часть своей продукции через цифровые посреднические платформы</a:t>
            </a:r>
            <a:r>
              <a:rPr lang="ru-RU" sz="2000" b="0" i="0" dirty="0"/>
              <a:t>, должно быть перераспределено из класса ОКВЭД 2 в стандартных ТРИ в цифровую отрасль </a:t>
            </a:r>
            <a:r>
              <a:rPr lang="ru-RU" sz="2000" b="0" i="0" dirty="0" err="1"/>
              <a:t>ЦТРИ</a:t>
            </a:r>
            <a:r>
              <a:rPr lang="ru-RU" sz="2000" b="0" i="0" dirty="0"/>
              <a:t> «единицы, зависящие от посреднических платформ». В таблице (на следующем слайде) приведен примерный перечень видов деятельности, к которым могут относиться единицы, зависящие от посреднических платформ.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2000" b="0" i="0" dirty="0"/>
              <a:t>Идентификация таких предприятий может быть осуществлена на основе данных ф. №3-информ. Для формирования совокупности таких предприятий по каждому виду деятельности, перечисленному в таблице -, отбираются предприятия, которые ответили «да» на следующие вопросы: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2000" b="0" i="0" dirty="0"/>
              <a:t>1)	использовали цифровые платформы;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2000" b="0" i="0" dirty="0"/>
              <a:t>2)	осуществляли продажи товаров (работ, услуг) по Интернету, другим глобальным сетям (без учета заказов, полученных по электронной почте) с использованием специальных форм, размещаемых на веб-сайте, социальных сетях, через специальное мобильное приложение, на маркетплейсах.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DDFB1C-2050-2392-85A5-778E8713D695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Единицы, зависящие от цифровых платформ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00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67FC6A2-7AE1-475C-B367-4ACBB27FF6BD}"/>
              </a:ext>
            </a:extLst>
          </p:cNvPr>
          <p:cNvSpPr txBox="1">
            <a:spLocks/>
          </p:cNvSpPr>
          <p:nvPr/>
        </p:nvSpPr>
        <p:spPr>
          <a:xfrm>
            <a:off x="1241688" y="281708"/>
            <a:ext cx="765228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451B2-9D6D-113D-3AC5-C362E6904995}"/>
              </a:ext>
            </a:extLst>
          </p:cNvPr>
          <p:cNvSpPr txBox="1"/>
          <p:nvPr/>
        </p:nvSpPr>
        <p:spPr>
          <a:xfrm>
            <a:off x="1475656" y="1988840"/>
            <a:ext cx="5904656" cy="242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Сателлитный счёт цифровой экономики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Таблицы цифровых ресурсов и использования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оценки показателей ТЦРИ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Заключение. Зарубежный опыт</a:t>
            </a:r>
            <a:endParaRPr lang="ru-RU" sz="24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DB6B2EB-A021-0E13-1D86-93EB26F3DFEF}"/>
              </a:ext>
            </a:extLst>
          </p:cNvPr>
          <p:cNvSpPr txBox="1">
            <a:spLocks/>
          </p:cNvSpPr>
          <p:nvPr/>
        </p:nvSpPr>
        <p:spPr>
          <a:xfrm>
            <a:off x="1341614" y="190793"/>
            <a:ext cx="7652280" cy="429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190008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20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DDFB1C-2050-2392-85A5-778E8713D695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Единицы, зависящие от цифровых платформ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63E4D-BD5F-361B-1177-B4F1245ED31A}"/>
              </a:ext>
            </a:extLst>
          </p:cNvPr>
          <p:cNvSpPr txBox="1"/>
          <p:nvPr/>
        </p:nvSpPr>
        <p:spPr>
          <a:xfrm>
            <a:off x="198944" y="5438073"/>
            <a:ext cx="8746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Перечень видов деятельности, которыми могут заниматься производственные единицы, относящиеся к числу зависящих от посреднических платформ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B402E6-DF6B-5706-9EC1-48818B187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156815"/>
            <a:ext cx="8368330" cy="426587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2395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21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220785" y="1628800"/>
            <a:ext cx="8746112" cy="3764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dirty="0"/>
              <a:t>В соответствии с рекомендациями ОЭСР </a:t>
            </a:r>
            <a:r>
              <a:rPr lang="ru-RU" sz="2000" b="0" i="0" u="sng" dirty="0"/>
              <a:t>предприятия оптовой и розничной торговли</a:t>
            </a:r>
            <a:r>
              <a:rPr lang="ru-RU" sz="2000" b="0" i="0" dirty="0"/>
              <a:t>, которые </a:t>
            </a:r>
            <a:r>
              <a:rPr lang="ru-RU" sz="2000" b="0" i="0" u="sng" dirty="0"/>
              <a:t>генерируют более 50% своего доход</a:t>
            </a:r>
            <a:r>
              <a:rPr lang="ru-RU" sz="2000" b="0" i="0" dirty="0"/>
              <a:t>а с помощью интернет-продаж, относятся к цифровой индустрии.</a:t>
            </a:r>
          </a:p>
          <a:p>
            <a:pPr indent="457200"/>
            <a:r>
              <a:rPr lang="ru-RU" sz="2000" b="0" i="0" dirty="0"/>
              <a:t>Совокупность крупных и средних организаций, относящихся к этой цифровой индустрии, можно сформировать </a:t>
            </a:r>
            <a:r>
              <a:rPr lang="ru-RU" sz="2000" b="0" i="0" u="sng" dirty="0"/>
              <a:t>на основе данных ф. №3-ИКТ</a:t>
            </a:r>
            <a:r>
              <a:rPr lang="ru-RU" sz="2000" b="0" i="0" dirty="0"/>
              <a:t>.</a:t>
            </a:r>
          </a:p>
          <a:p>
            <a:pPr indent="457200"/>
            <a:r>
              <a:rPr lang="ru-RU" sz="2000" b="0" i="0" dirty="0"/>
              <a:t>В нее войдут предприятия розничной и оптовой торговли, которые </a:t>
            </a:r>
            <a:r>
              <a:rPr lang="ru-RU" sz="2000" b="0" i="0" u="sng" dirty="0"/>
              <a:t>осуществляли продажи на маркетплейсах через сайт или мобильное приложение</a:t>
            </a:r>
            <a:r>
              <a:rPr lang="ru-RU" sz="2000" b="0" i="0" dirty="0"/>
              <a:t> (строка 1205 ф. № 3-информ) и </a:t>
            </a:r>
            <a:r>
              <a:rPr lang="ru-RU" sz="2000" b="0" i="0" u="sng" dirty="0"/>
              <a:t>более 50% продаж осуществили по заказам, полученным в электронном виде</a:t>
            </a:r>
            <a:r>
              <a:rPr lang="ru-RU" sz="2000" b="0" i="0" dirty="0"/>
              <a:t> (то есть те предприятия, у которых по строке 1207 ф. № 3-информ проставлены значения 4 или 5).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DDFB1C-2050-2392-85A5-778E8713D695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Электронные продавцы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3935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22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73464" y="1844824"/>
            <a:ext cx="8746112" cy="29800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dirty="0"/>
              <a:t>Согласно рекомендациям ОЭСР в цифровую отрасль должны включаться </a:t>
            </a:r>
            <a:r>
              <a:rPr lang="ru-RU" sz="2000" b="0" i="0" u="sng" dirty="0"/>
              <a:t>только те единицы, которые работают исключительно в цифровом формате</a:t>
            </a:r>
            <a:r>
              <a:rPr lang="ru-RU" sz="2000" b="0" i="0" dirty="0"/>
              <a:t>, без физического взаимодействия с потребителями.</a:t>
            </a:r>
          </a:p>
          <a:p>
            <a:pPr indent="457200"/>
            <a:r>
              <a:rPr lang="ru-RU" sz="2000" b="0" i="0" dirty="0"/>
              <a:t>Предварительный анализ показывает, что </a:t>
            </a:r>
            <a:r>
              <a:rPr lang="ru-RU" sz="2000" b="0" i="0" u="sng" dirty="0"/>
              <a:t>информация</a:t>
            </a:r>
            <a:r>
              <a:rPr lang="ru-RU" sz="2000" b="0" i="0" dirty="0"/>
              <a:t>, доступная на текущем этапе, позволяет получить </a:t>
            </a:r>
            <a:r>
              <a:rPr lang="ru-RU" sz="2000" b="0" i="0" u="sng" dirty="0"/>
              <a:t>оценку чисто цифрового выпуска</a:t>
            </a:r>
            <a:r>
              <a:rPr lang="ru-RU" sz="2000" b="0" i="0" dirty="0"/>
              <a:t> </a:t>
            </a:r>
            <a:r>
              <a:rPr lang="ru-RU" sz="2000" b="0" i="0" u="sng" dirty="0"/>
              <a:t>финансовых и страховых услуг</a:t>
            </a:r>
            <a:r>
              <a:rPr lang="ru-RU" sz="2000" b="0" i="0" dirty="0"/>
              <a:t> только в части страховых организаций и организаций, оказывающих вспомогательную деятельность в сфере финансовых услуг и страхования.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Проблемы оценки показателей ТЦРИ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DDFB1C-2050-2392-85A5-778E8713D695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Единицы, предоставляющие финансовые и страховые услуги исключительно в цифровом виде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230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23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98944" y="1012244"/>
            <a:ext cx="8746112" cy="50575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dirty="0"/>
              <a:t>Построение полноценного сателлитного счета цифровой экономики потребует решения ряда задач методологического характера, а также, возможно, пересмотра структуры единиц бизнес-регистра и соответствующей корректировки статистического наблюдения. В числе актуальных методологических проблем можно назвать следующие:</a:t>
            </a:r>
          </a:p>
          <a:p>
            <a:pPr indent="457200"/>
            <a:r>
              <a:rPr lang="ru-RU" sz="2000" b="0" i="0" dirty="0"/>
              <a:t>- стоимостная оценка объема производства и использования бесплатных цифровых услуг;</a:t>
            </a:r>
          </a:p>
          <a:p>
            <a:pPr indent="457200"/>
            <a:r>
              <a:rPr lang="ru-RU" sz="2000" b="0" i="0" dirty="0"/>
              <a:t>- оценка объема цифровых услуг, предоставляемых домашними хозяйствами (включая создание и предоставление информации);</a:t>
            </a:r>
          </a:p>
          <a:p>
            <a:pPr indent="457200"/>
            <a:r>
              <a:rPr lang="ru-RU" sz="2000" b="0" i="0" dirty="0"/>
              <a:t>- оценка стоимости и роли данных в экономике;</a:t>
            </a:r>
          </a:p>
          <a:p>
            <a:pPr indent="457200"/>
            <a:r>
              <a:rPr lang="ru-RU" sz="2000" b="0" i="0" dirty="0"/>
              <a:t>- оценка вклада цифровых продуктов в производство;</a:t>
            </a:r>
          </a:p>
          <a:p>
            <a:pPr indent="457200"/>
            <a:r>
              <a:rPr lang="ru-RU" sz="2000" b="0" i="0" dirty="0"/>
              <a:t>- измерение выгоды, получаемой потребителями (институциональными единицами) от использования цифровых продуктов, и другие.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Заключение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1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24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5004048" y="2708920"/>
            <a:ext cx="3456384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ru-RU" sz="2000" b="0" i="0" dirty="0"/>
              <a:t>Доля Цифровых отраслей в ВВП – 8%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Заключение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041723-984F-C0D1-8598-781CE14A14E1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Зарубежный опыт. Нидерланды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1868B3-7246-BCD6-BA23-F812C3E8CA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554" y="1443993"/>
            <a:ext cx="4608510" cy="461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43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25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Заключение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041723-984F-C0D1-8598-781CE14A14E1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Зарубежный опыт. Нидерланды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8EC343-846C-4D81-98CD-FD9212BEB8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306684"/>
            <a:ext cx="3252194" cy="39383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504501-0989-CD18-709B-78AEDB10B7DE}"/>
              </a:ext>
            </a:extLst>
          </p:cNvPr>
          <p:cNvSpPr txBox="1"/>
          <p:nvPr/>
        </p:nvSpPr>
        <p:spPr>
          <a:xfrm>
            <a:off x="392596" y="1306684"/>
            <a:ext cx="4467435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0"/>
              </a:spcAft>
            </a:pPr>
            <a:r>
              <a:rPr lang="ru-RU" sz="2000" b="0" i="0" dirty="0"/>
              <a:t>Выпуск и валовая добавленная стоимость цифровых отраслей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90F391-5550-E139-3CB3-84CD09079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725493"/>
            <a:ext cx="50196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26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 Заключение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041723-984F-C0D1-8598-781CE14A14E1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Зарубежный опыт. Нидерланды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5238A7-874B-AC96-5A8C-15321EF62F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1381728"/>
            <a:ext cx="4608512" cy="4346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67DD1D-F525-7CAC-3679-4D8ED978C5F9}"/>
              </a:ext>
            </a:extLst>
          </p:cNvPr>
          <p:cNvSpPr txBox="1"/>
          <p:nvPr/>
        </p:nvSpPr>
        <p:spPr>
          <a:xfrm>
            <a:off x="5374433" y="2348880"/>
            <a:ext cx="3312367" cy="148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spcAft>
                <a:spcPts val="0"/>
              </a:spcAft>
            </a:pPr>
            <a:r>
              <a:rPr lang="ru-RU" sz="2000" b="0" i="0" dirty="0"/>
              <a:t>Доля операций, заказанных цифровым путём в макроэкономических показателях, %</a:t>
            </a:r>
          </a:p>
        </p:txBody>
      </p:sp>
    </p:spTree>
    <p:extLst>
      <p:ext uri="{BB962C8B-B14F-4D97-AF65-F5344CB8AC3E}">
        <p14:creationId xmlns:p14="http://schemas.microsoft.com/office/powerpoint/2010/main" val="4159944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348880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2060"/>
                </a:solidFill>
              </a:rPr>
              <a:t>Спасибо за внимание</a:t>
            </a:r>
            <a:r>
              <a:rPr lang="en-GB" sz="6600" dirty="0">
                <a:solidFill>
                  <a:srgbClr val="002060"/>
                </a:solidFill>
              </a:rPr>
              <a:t>!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72A857-5E4A-4304-BC5A-CB0C9EAF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Москва, 27 апреля 2023 г.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3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451B2-9D6D-113D-3AC5-C362E6904995}"/>
              </a:ext>
            </a:extLst>
          </p:cNvPr>
          <p:cNvSpPr txBox="1"/>
          <p:nvPr/>
        </p:nvSpPr>
        <p:spPr>
          <a:xfrm>
            <a:off x="388417" y="1271646"/>
            <a:ext cx="8352928" cy="431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2020 году Целевой группой ОЭСР была подготовлена «Дорожная карта по разработке рамочной основы для измерения цифровой экономики», в которой в состав цифровой экономики включается «… </a:t>
            </a:r>
            <a:r>
              <a:rPr lang="ru-RU" sz="24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вся экономическая деятельность, осуществляемая посредством или при значительном участии цифровых технологий, цифровой инфраструктуры, цифровых услуг и данных</a:t>
            </a:r>
            <a:r>
              <a:rPr lang="ru-RU" sz="24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Она охватывает всех производителей и потребителей, включая правительство, которые используют эти цифровые ресурсы в своей экономической деятельности»</a:t>
            </a:r>
            <a:r>
              <a:rPr lang="ru-RU" sz="2400" baseline="30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D3C23-25CC-2400-BFD3-B9C9E082DF0D}"/>
              </a:ext>
            </a:extLst>
          </p:cNvPr>
          <p:cNvSpPr txBox="1"/>
          <p:nvPr/>
        </p:nvSpPr>
        <p:spPr>
          <a:xfrm>
            <a:off x="395535" y="5644996"/>
            <a:ext cx="8345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aseline="300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</a:t>
            </a:r>
            <a:r>
              <a:rPr lang="ru-RU" sz="13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 Roadmap Toward a Common Framework for Measuring the Digital Economy: Report for the G20 Digital Economy Task Force. OECD, 2020, p 34.</a:t>
            </a:r>
            <a:endParaRPr lang="ru-RU" sz="13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5CE3C5E-DDE0-1126-3D61-AC15EC94EC8C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F8562A5-55C4-83C5-4C38-8E5D86CEB9AE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1. Сателлитный счёт цифровой экономики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5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4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342960" y="1134254"/>
            <a:ext cx="845808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>
              <a:lnSpc>
                <a:spcPct val="100000"/>
              </a:lnSpc>
            </a:pPr>
            <a:r>
              <a:rPr lang="ru-RU" sz="2000" b="0" i="0" dirty="0"/>
              <a:t>В соответствии с этим определением цифровая экономика подразделяется на три уровня:</a:t>
            </a:r>
          </a:p>
          <a:p>
            <a:pPr indent="457200">
              <a:lnSpc>
                <a:spcPct val="100000"/>
              </a:lnSpc>
            </a:pPr>
            <a:r>
              <a:rPr lang="ru-RU" sz="2000" b="0" i="0" dirty="0"/>
              <a:t>1-й уровень ("цифровой"), охватывающий только сектор ИКТ, включает производство комплектующих, программное обеспечение и ИТ-консалтинг, информационные услуги, телекоммуникации;</a:t>
            </a:r>
          </a:p>
          <a:p>
            <a:pPr indent="457200">
              <a:lnSpc>
                <a:spcPct val="100000"/>
              </a:lnSpc>
            </a:pPr>
            <a:r>
              <a:rPr lang="ru-RU" sz="2000" b="0" i="0" dirty="0"/>
              <a:t>2-й уровень, ("цифровая экономика") включает в себя весь первый уровень, а также распространяется на цифровые услуги и платформенную экономику;</a:t>
            </a:r>
          </a:p>
          <a:p>
            <a:pPr indent="457200">
              <a:lnSpc>
                <a:spcPct val="100000"/>
              </a:lnSpc>
            </a:pPr>
            <a:r>
              <a:rPr lang="ru-RU" sz="2000" b="0" i="0" dirty="0"/>
              <a:t>3-й уровень, определяемый авторами как "цифровизованная экономика", включает сетевой бизнес, электронную торговлю, индустрию 4.0 , прецизионную агротехнику, алгоритмическую экономику; в качестве пограничных со 2-м уровнем рассматриваются экономика "совместного потребления" (</a:t>
            </a:r>
            <a:r>
              <a:rPr lang="ru-RU" sz="2000" b="0" i="0" dirty="0" err="1"/>
              <a:t>Sharing</a:t>
            </a:r>
            <a:r>
              <a:rPr lang="ru-RU" sz="2000" b="0" i="0" dirty="0"/>
              <a:t> </a:t>
            </a:r>
            <a:r>
              <a:rPr lang="ru-RU" sz="2000" b="0" i="0" dirty="0" err="1"/>
              <a:t>economy</a:t>
            </a:r>
            <a:r>
              <a:rPr lang="ru-RU" sz="2000" b="0" i="0" dirty="0"/>
              <a:t>) и экономика "свободного заработка"(</a:t>
            </a:r>
            <a:r>
              <a:rPr lang="ru-RU" sz="2000" b="0" i="0" dirty="0" err="1"/>
              <a:t>Gig</a:t>
            </a:r>
            <a:r>
              <a:rPr lang="ru-RU" sz="2000" b="0" i="0" dirty="0"/>
              <a:t> </a:t>
            </a:r>
            <a:r>
              <a:rPr lang="ru-RU" sz="2000" b="0" i="0" dirty="0" err="1"/>
              <a:t>economy</a:t>
            </a:r>
            <a:r>
              <a:rPr lang="ru-RU" sz="2000" b="0" i="0" dirty="0"/>
              <a:t>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11A8B72-1569-838E-C150-85CC4934ABE1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9D544B1-A808-DF38-457A-8118B6D8EF6F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1. Сателлитный счёт цифровой экономики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5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6705952" y="4527289"/>
            <a:ext cx="2212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ru-RU" sz="14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5033F7-4AF9-8C04-DC52-F7577A9FC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32" y="1222296"/>
            <a:ext cx="6760358" cy="4863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8A1879-982C-B80E-ED55-D0F98DBC9640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Многоуровневый подход к определению цифровой экономики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A3458A-5B6C-6602-61DF-1E648F739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3489099"/>
            <a:ext cx="363202" cy="283503"/>
          </a:xfrm>
          <a:prstGeom prst="rect">
            <a:avLst/>
          </a:prstGeom>
          <a:ln>
            <a:solidFill>
              <a:srgbClr val="002060"/>
            </a:solidFill>
          </a:ln>
        </p:spPr>
      </p:pic>
      <p:graphicFrame>
        <p:nvGraphicFramePr>
          <p:cNvPr id="24" name="Таблица 24">
            <a:extLst>
              <a:ext uri="{FF2B5EF4-FFF2-40B4-BE49-F238E27FC236}">
                <a16:creationId xmlns:a16="http://schemas.microsoft.com/office/drawing/2014/main" id="{420F54D9-B6F2-057E-F644-059A92881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47960"/>
              </p:ext>
            </p:extLst>
          </p:nvPr>
        </p:nvGraphicFramePr>
        <p:xfrm>
          <a:off x="6217526" y="3358136"/>
          <a:ext cx="279953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769">
                  <a:extLst>
                    <a:ext uri="{9D8B030D-6E8A-4147-A177-3AD203B41FA5}">
                      <a16:colId xmlns:a16="http://schemas.microsoft.com/office/drawing/2014/main" val="1433047491"/>
                    </a:ext>
                  </a:extLst>
                </a:gridCol>
                <a:gridCol w="1399769">
                  <a:extLst>
                    <a:ext uri="{9D8B030D-6E8A-4147-A177-3AD203B41FA5}">
                      <a16:colId xmlns:a16="http://schemas.microsoft.com/office/drawing/2014/main" val="2192521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деятельность в границах сферы  производства СНС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000669"/>
                  </a:ext>
                </a:extLst>
              </a:tr>
            </a:tbl>
          </a:graphicData>
        </a:graphic>
      </p:graphicFrame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75CF8D2-A964-C6F2-6C94-EF8AFA50B020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A67785CB-1522-311A-D734-88E0F24BD092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1. Сателлитный счёт цифровой экономики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2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6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212351" y="1064990"/>
            <a:ext cx="874611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Сателлитный счет в завершенном виде должен предоставлять оценки следующих показателей: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i.	общая стоимость экономических операций с товарами и услугами, отвечающими определению цифровых продуктов, оцененная как со стороны спроса, так и со стороны предложения;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 err="1"/>
              <a:t>ii</a:t>
            </a:r>
            <a:r>
              <a:rPr lang="ru-RU" sz="1800" b="0" i="0" dirty="0"/>
              <a:t>.	выпуск отраслей, входящих в состав группы ИКТ;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 err="1"/>
              <a:t>iii</a:t>
            </a:r>
            <a:r>
              <a:rPr lang="ru-RU" sz="1800" b="0" i="0" dirty="0"/>
              <a:t>.	объем инвестиций в основные фонды, используемые в цифровых технологиях;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 err="1"/>
              <a:t>iv</a:t>
            </a:r>
            <a:r>
              <a:rPr lang="ru-RU" sz="1800" b="0" i="0" dirty="0"/>
              <a:t>.	стоимость операций электронной коммерции (то есть заказанных цифровым способом товаров и услуг);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/>
              <a:t>v.	общая стоимость услуг, предоставляемых цифровыми посредническими платформами;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 err="1"/>
              <a:t>vi</a:t>
            </a:r>
            <a:r>
              <a:rPr lang="ru-RU" sz="1800" b="0" i="0" dirty="0"/>
              <a:t>.	вмененная стоимость бесплатных услуг, предоставляемых и используемых домашними хозяйствами и предприятиями;</a:t>
            </a:r>
          </a:p>
          <a:p>
            <a:pPr indent="457200">
              <a:lnSpc>
                <a:spcPct val="100000"/>
              </a:lnSpc>
              <a:spcAft>
                <a:spcPts val="0"/>
              </a:spcAft>
            </a:pPr>
            <a:r>
              <a:rPr lang="ru-RU" sz="1800" b="0" i="0" dirty="0" err="1"/>
              <a:t>vii</a:t>
            </a:r>
            <a:r>
              <a:rPr lang="ru-RU" sz="1800" b="0" i="0" dirty="0"/>
              <a:t>.	цифровая маржа, формируемая сверх стандартной торговой наценки для розничных продавцов, торгующих посредством цифровых сетей, и других торговых посредников.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588A014-C623-66CB-5366-CF4C15D700EB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D717DA5-26A8-87F6-7E09-BE8BFDA4109D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1. Сателлитный счёт цифровой экономики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9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7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98944" y="1606092"/>
            <a:ext cx="8746112" cy="36879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dirty="0"/>
              <a:t>В </a:t>
            </a:r>
            <a:r>
              <a:rPr lang="ru-RU" sz="2000" i="0" dirty="0"/>
              <a:t>качестве ядра </a:t>
            </a:r>
            <a:r>
              <a:rPr lang="ru-RU" sz="2000" i="0" dirty="0" err="1"/>
              <a:t>ССЦЭ</a:t>
            </a:r>
            <a:r>
              <a:rPr lang="ru-RU" sz="2000" b="0" i="0" dirty="0"/>
              <a:t> предлагается использовать специально адаптированные для решения данной задачи таблицы ресурсов и использования (ТРИ) - </a:t>
            </a:r>
            <a:r>
              <a:rPr lang="ru-RU" sz="2000" i="0" dirty="0"/>
              <a:t>таблицы цифровых ресурсов и использования (ТЦРИ).</a:t>
            </a:r>
            <a:r>
              <a:rPr lang="ru-RU" sz="2000" b="0" i="0" dirty="0"/>
              <a:t> </a:t>
            </a:r>
          </a:p>
          <a:p>
            <a:pPr indent="457200"/>
            <a:r>
              <a:rPr lang="ru-RU" sz="2000" b="0" i="0" dirty="0"/>
              <a:t>Построение таблиц цифровых ресурсов и использования (ТЦРИ) </a:t>
            </a:r>
            <a:r>
              <a:rPr lang="ru-RU" sz="2000" b="0" i="0" u="sng" dirty="0"/>
              <a:t>рассматривается в качестве первого шага к построению сателлитного счета цифровой экономики</a:t>
            </a:r>
            <a:r>
              <a:rPr lang="ru-RU" sz="2000" b="0" i="0" dirty="0"/>
              <a:t>. Поскольку в ТЦРИ интегрируются все элементы производства и использования, на этапе их разработки решается ряд ключевых методологических вопросов, в частности определение экономических операций и продуктов, относящихся к сфере цифровой экономики, а также классификация отраслей цифровой экономики.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42BB8AD-742D-80C3-14F0-FABACA2FD9E9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3736617-EACC-67CD-2835-7ABEAF3F984E}"/>
              </a:ext>
            </a:extLst>
          </p:cNvPr>
          <p:cNvSpPr txBox="1">
            <a:spLocks/>
          </p:cNvSpPr>
          <p:nvPr/>
        </p:nvSpPr>
        <p:spPr>
          <a:xfrm>
            <a:off x="1241688" y="260648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Таблицы цифровых ресурсов и использования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6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8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DE0D7-A175-D471-9411-210A5890D2AB}"/>
              </a:ext>
            </a:extLst>
          </p:cNvPr>
          <p:cNvSpPr txBox="1"/>
          <p:nvPr/>
        </p:nvSpPr>
        <p:spPr>
          <a:xfrm>
            <a:off x="198944" y="1242184"/>
            <a:ext cx="8746112" cy="46266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600"/>
              </a:spcAft>
              <a:defRPr sz="2400" b="1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indent="457200"/>
            <a:r>
              <a:rPr lang="ru-RU" sz="2000" b="0" i="0" dirty="0"/>
              <a:t>При построении ТЦРИ предложено использовать традиционную структуру таблиц ресурсов и использования, дополненную рядом элементов.</a:t>
            </a:r>
          </a:p>
          <a:p>
            <a:pPr indent="457200"/>
            <a:r>
              <a:rPr lang="ru-RU" sz="2000" b="0" i="0" dirty="0"/>
              <a:t>В частности, добавлены </a:t>
            </a:r>
            <a:r>
              <a:rPr lang="ru-RU" sz="2000" i="0" dirty="0"/>
              <a:t>новые группировки цифровых продуктов</a:t>
            </a:r>
            <a:r>
              <a:rPr lang="ru-RU" sz="2000" b="0" i="0" dirty="0"/>
              <a:t> (с возможностью раздельного учета цифровых и нецифровых наценок) и </a:t>
            </a:r>
            <a:r>
              <a:rPr lang="ru-RU" sz="2000" i="0" dirty="0"/>
              <a:t>цифровых производителей</a:t>
            </a:r>
            <a:r>
              <a:rPr lang="ru-RU" sz="2000" b="0" i="0" dirty="0"/>
              <a:t>.</a:t>
            </a:r>
          </a:p>
          <a:p>
            <a:pPr indent="457200"/>
            <a:r>
              <a:rPr lang="ru-RU" sz="2000" b="0" i="0" dirty="0"/>
              <a:t>Кроме того, </a:t>
            </a:r>
            <a:r>
              <a:rPr lang="ru-RU" sz="2000" b="0" i="0" u="sng" dirty="0"/>
              <a:t>эти таблицы включают «бесплатные» цифровые услуги </a:t>
            </a:r>
            <a:r>
              <a:rPr lang="ru-RU" sz="2000" b="0" i="0" dirty="0"/>
              <a:t>(услуги, находящиеся в свободном доступе), </a:t>
            </a:r>
            <a:r>
              <a:rPr lang="ru-RU" sz="2000" b="0" i="0" u="sng" dirty="0"/>
              <a:t>не входящие сегодня в границы сферы производства СНС</a:t>
            </a:r>
            <a:r>
              <a:rPr lang="ru-RU" sz="2000" b="0" i="0" dirty="0"/>
              <a:t>.</a:t>
            </a:r>
          </a:p>
          <a:p>
            <a:pPr indent="457200"/>
            <a:r>
              <a:rPr lang="ru-RU" sz="2000" b="0" i="0" dirty="0"/>
              <a:t>ТЦРИ предложено составлять путём введения новых продуктов и выделения цифровых составляющих в продуктах, входящих в состав традиционных ТРИ.</a:t>
            </a:r>
          </a:p>
          <a:p>
            <a:pPr indent="457200"/>
            <a:r>
              <a:rPr lang="ru-RU" sz="2000" b="0" i="0" dirty="0"/>
              <a:t>Схема ТЦРИ выглядит следующим образом:	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5613EF8F-9697-3D0C-3FF9-DE4FD44391B4}"/>
              </a:ext>
            </a:extLst>
          </p:cNvPr>
          <p:cNvSpPr/>
          <p:nvPr/>
        </p:nvSpPr>
        <p:spPr>
          <a:xfrm>
            <a:off x="5796136" y="5589240"/>
            <a:ext cx="2592288" cy="144016"/>
          </a:xfrm>
          <a:prstGeom prst="rightArrow">
            <a:avLst/>
          </a:prstGeom>
          <a:solidFill>
            <a:srgbClr val="FFFF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897776A-16CD-A797-5AE0-37B4C9646DF1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EF72EAA-FF26-17C2-4638-6535D0565C61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Таблицы цифровых ресурсов и использования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4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A4C4FC-2DB6-4B63-8B54-0731377B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fld id="{102AA98C-EDF9-4C48-9D2F-C4484B41B5EE}" type="slidenum">
              <a:rPr lang="ru-RU" sz="1400" smtClean="0"/>
              <a:t>9</a:t>
            </a:fld>
            <a:endParaRPr lang="ru-RU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4CEDEC-E702-411E-9965-8A8E6D98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12" y="88658"/>
            <a:ext cx="426170" cy="426170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5228D-B406-449C-82CF-31F08C9D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>
                <a:solidFill>
                  <a:srgbClr val="002060"/>
                </a:solidFill>
              </a:rPr>
              <a:t>г. Москва, 27 апреля 2023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FFB0F-1B73-D93D-D51E-39B97B28BC93}"/>
              </a:ext>
            </a:extLst>
          </p:cNvPr>
          <p:cNvSpPr txBox="1">
            <a:spLocks/>
          </p:cNvSpPr>
          <p:nvPr/>
        </p:nvSpPr>
        <p:spPr>
          <a:xfrm>
            <a:off x="1241688" y="281709"/>
            <a:ext cx="7652280" cy="41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Таблицы цифровых ресурсов и использования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D7717B3-4E92-F307-4C79-2D6BB8271953}"/>
              </a:ext>
            </a:extLst>
          </p:cNvPr>
          <p:cNvCxnSpPr/>
          <p:nvPr/>
        </p:nvCxnSpPr>
        <p:spPr>
          <a:xfrm>
            <a:off x="252000" y="720000"/>
            <a:ext cx="8640000" cy="0"/>
          </a:xfrm>
          <a:prstGeom prst="line">
            <a:avLst/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8AECD6D-98FF-0744-86AF-FCA8E059A587}"/>
              </a:ext>
            </a:extLst>
          </p:cNvPr>
          <p:cNvSpPr txBox="1"/>
          <p:nvPr/>
        </p:nvSpPr>
        <p:spPr>
          <a:xfrm>
            <a:off x="173464" y="818261"/>
            <a:ext cx="8718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u="none" strike="noStrike" baseline="0" dirty="0">
                <a:solidFill>
                  <a:srgbClr val="002060"/>
                </a:solidFill>
                <a:latin typeface="+mj-lt"/>
              </a:rPr>
              <a:t>Схема таблицы ресурсов ТЦРИ</a:t>
            </a:r>
            <a:endParaRPr lang="ru-RU" sz="1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36375B-9363-6377-FE4D-2BF7D2C352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263166"/>
            <a:ext cx="8640000" cy="43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72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9807</TotalTime>
  <Words>2340</Words>
  <Application>Microsoft Office PowerPoint</Application>
  <PresentationFormat>Экран (4:3)</PresentationFormat>
  <Paragraphs>208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Arial Narrow</vt:lpstr>
      <vt:lpstr>Calibri</vt:lpstr>
      <vt:lpstr>Тема Office</vt:lpstr>
      <vt:lpstr>Таблицы цифровых ресурсов и использования в измерении цифровой экономики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Макроэкономическая статистика в анализе экономики</dc:title>
  <dc:creator>Татаринов А.А.</dc:creator>
  <cp:lastModifiedBy>Andrey Tatarinov</cp:lastModifiedBy>
  <cp:revision>198</cp:revision>
  <cp:lastPrinted>2020-12-02T08:37:32Z</cp:lastPrinted>
  <dcterms:created xsi:type="dcterms:W3CDTF">2013-06-15T18:01:44Z</dcterms:created>
  <dcterms:modified xsi:type="dcterms:W3CDTF">2023-04-27T10:28:08Z</dcterms:modified>
</cp:coreProperties>
</file>