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89" r:id="rId3"/>
    <p:sldId id="304" r:id="rId4"/>
    <p:sldId id="311" r:id="rId5"/>
    <p:sldId id="306" r:id="rId6"/>
    <p:sldId id="310" r:id="rId7"/>
    <p:sldId id="308" r:id="rId8"/>
    <p:sldId id="309" r:id="rId9"/>
    <p:sldId id="305" r:id="rId10"/>
    <p:sldId id="312" r:id="rId11"/>
    <p:sldId id="313" r:id="rId12"/>
    <p:sldId id="295" r:id="rId13"/>
    <p:sldId id="296" r:id="rId14"/>
    <p:sldId id="285" r:id="rId15"/>
    <p:sldId id="314" r:id="rId16"/>
    <p:sldId id="264" r:id="rId17"/>
    <p:sldId id="294" r:id="rId18"/>
    <p:sldId id="302" r:id="rId19"/>
    <p:sldId id="315" r:id="rId20"/>
    <p:sldId id="293" r:id="rId21"/>
    <p:sldId id="303" r:id="rId22"/>
    <p:sldId id="299" r:id="rId23"/>
    <p:sldId id="300" r:id="rId24"/>
    <p:sldId id="301" r:id="rId25"/>
    <p:sldId id="273" r:id="rId26"/>
    <p:sldId id="316" r:id="rId27"/>
    <p:sldId id="258"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A55"/>
    <a:srgbClr val="003F82"/>
    <a:srgbClr val="213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mn-cs"/>
              </a:defRPr>
            </a:lvl1pPr>
          </a:lstStyle>
          <a:p>
            <a:pPr>
              <a:defRPr/>
            </a:pPr>
            <a:fld id="{D9929439-8DFC-460B-BE55-5070C8757A17}" type="datetimeFigureOut">
              <a:rPr lang="ru-RU"/>
              <a:pPr>
                <a:defRPr/>
              </a:pPr>
              <a:t>16.11.2023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mn-cs"/>
              </a:defRPr>
            </a:lvl1pPr>
          </a:lstStyle>
          <a:p>
            <a:pPr>
              <a:defRPr/>
            </a:pPr>
            <a:fld id="{BAA99673-A0D4-4413-B781-182EA3ED7D42}" type="slidenum">
              <a:rPr lang="ru-RU"/>
              <a:pPr>
                <a:defRPr/>
              </a:pPr>
              <a:t>‹#›</a:t>
            </a:fld>
            <a:endParaRPr lang="ru-RU"/>
          </a:p>
        </p:txBody>
      </p:sp>
    </p:spTree>
    <p:extLst>
      <p:ext uri="{BB962C8B-B14F-4D97-AF65-F5344CB8AC3E}">
        <p14:creationId xmlns:p14="http://schemas.microsoft.com/office/powerpoint/2010/main" val="17553010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AA99673-A0D4-4413-B781-182EA3ED7D42}" type="slidenum">
              <a:rPr lang="ru-RU" smtClean="0"/>
              <a:pPr>
                <a:defRPr/>
              </a:pPr>
              <a:t>20</a:t>
            </a:fld>
            <a:endParaRPr lang="ru-RU"/>
          </a:p>
        </p:txBody>
      </p:sp>
    </p:spTree>
    <p:extLst>
      <p:ext uri="{BB962C8B-B14F-4D97-AF65-F5344CB8AC3E}">
        <p14:creationId xmlns:p14="http://schemas.microsoft.com/office/powerpoint/2010/main" val="357116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AA99673-A0D4-4413-B781-182EA3ED7D42}" type="slidenum">
              <a:rPr lang="ru-RU" smtClean="0"/>
              <a:pPr>
                <a:defRPr/>
              </a:pPr>
              <a:t>21</a:t>
            </a:fld>
            <a:endParaRPr lang="ru-RU"/>
          </a:p>
        </p:txBody>
      </p:sp>
    </p:spTree>
    <p:extLst>
      <p:ext uri="{BB962C8B-B14F-4D97-AF65-F5344CB8AC3E}">
        <p14:creationId xmlns:p14="http://schemas.microsoft.com/office/powerpoint/2010/main" val="357116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75E0A42-F62E-473F-8EBC-617E3B6B9F75}" type="datetime1">
              <a:rPr lang="en-US"/>
              <a:pPr>
                <a:defRPr/>
              </a:pPr>
              <a:t>11/16/2023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D8D878-1C12-48E8-A324-5803EB1819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2F68D-DFE0-4EF4-965E-EAEC05A7A052}" type="datetime1">
              <a:rPr lang="en-US"/>
              <a:pPr>
                <a:defRPr/>
              </a:pPr>
              <a:t>11/16/2023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E09EF2-5E57-402E-B7AA-8DAB58ED5E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095255-1586-4598-A6DC-764A9E80EB78}" type="datetime1">
              <a:rPr lang="en-US"/>
              <a:pPr>
                <a:defRPr/>
              </a:pPr>
              <a:t>11/16/2023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7267D6-5CB3-41C1-8FBE-5D9595DB27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06598D-BFAD-4940-B49D-D6983A21533B}" type="datetime1">
              <a:rPr lang="en-US"/>
              <a:pPr>
                <a:defRPr/>
              </a:pPr>
              <a:t>11/16/2023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E45805-0056-494F-9F9A-A985621EF0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7894A0-49F9-45BF-BC1C-F3226035A166}" type="datetime1">
              <a:rPr lang="en-US"/>
              <a:pPr>
                <a:defRPr/>
              </a:pPr>
              <a:t>11/16/2023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791B39-8637-4115-B661-6C8C9FB05C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C1A78C-10F9-4BBC-8427-5407FCFB8A09}" type="datetime1">
              <a:rPr lang="en-US"/>
              <a:pPr>
                <a:defRPr/>
              </a:pPr>
              <a:t>11/16/2023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C56241-A4E6-492E-97E2-D192222148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A10093E-E45B-4F4B-9DA8-DC42312C6FAE}" type="datetime1">
              <a:rPr lang="en-US"/>
              <a:pPr>
                <a:defRPr/>
              </a:pPr>
              <a:t>11/16/2023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BC55A3-8CC2-42CC-9CE5-BA9DCB171E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C04FDF-0477-4480-BA18-753DBADB0E0F}" type="datetime1">
              <a:rPr lang="en-US"/>
              <a:pPr>
                <a:defRPr/>
              </a:pPr>
              <a:t>11/16/2023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24A58E-F6D3-41D3-8149-23E04F0EA5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4F4A20-84C5-4419-8D63-1D118A9EF927}" type="datetime1">
              <a:rPr lang="en-US"/>
              <a:pPr>
                <a:defRPr/>
              </a:pPr>
              <a:t>11/16/2023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3B30D0-A268-4046-AC42-2918D3F58C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DD8EEF-F7F9-474F-A298-F1614A9AB868}" type="datetime1">
              <a:rPr lang="en-US"/>
              <a:pPr>
                <a:defRPr/>
              </a:pPr>
              <a:t>11/16/2023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173D50-9EA9-42A0-9B14-EAE8785E53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6D4E6F-5BA7-44C1-A239-FC5EFF5E4A89}" type="datetime1">
              <a:rPr lang="en-US"/>
              <a:pPr>
                <a:defRPr/>
              </a:pPr>
              <a:t>11/16/2023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6A1B89-3B51-4528-BD8E-4CF6B90712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3A977C49-A2A7-439A-B8EE-0BC0B2DB88AF}" type="datetime1">
              <a:rPr lang="en-US"/>
              <a:pPr>
                <a:defRPr/>
              </a:pPr>
              <a:t>11/16/2023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B3F85A2B-BD29-40C6-A4DB-FB9D9274D4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934193"/>
            <a:ext cx="7772400" cy="1349422"/>
          </a:xfrm>
        </p:spPr>
        <p:txBody>
          <a:bodyPr/>
          <a:lstStyle/>
          <a:p>
            <a:r>
              <a:rPr lang="ru-RU" sz="2000" b="1" dirty="0" smtClean="0">
                <a:solidFill>
                  <a:srgbClr val="21386F"/>
                </a:solidFill>
              </a:rPr>
              <a:t>Выгоды и убеждения: теневая цена морального выбора</a:t>
            </a:r>
            <a:r>
              <a:rPr lang="en-US" sz="2000" dirty="0" smtClean="0">
                <a:solidFill>
                  <a:srgbClr val="21386F"/>
                </a:solidFill>
                <a:ea typeface="ＭＳ Ｐゴシック" pitchFamily="34" charset="-128"/>
              </a:rPr>
              <a:t>[</a:t>
            </a:r>
            <a:r>
              <a:rPr lang="ru-RU" sz="2000" dirty="0" smtClean="0">
                <a:solidFill>
                  <a:srgbClr val="21386F"/>
                </a:solidFill>
                <a:ea typeface="ＭＳ Ｐゴシック" pitchFamily="34" charset="-128"/>
              </a:rPr>
              <a:t>*</a:t>
            </a:r>
            <a:r>
              <a:rPr lang="en-US" sz="2000" dirty="0" smtClean="0">
                <a:solidFill>
                  <a:srgbClr val="21386F"/>
                </a:solidFill>
                <a:ea typeface="ＭＳ Ｐゴシック" pitchFamily="34" charset="-128"/>
              </a:rPr>
              <a:t>]</a:t>
            </a:r>
            <a:endParaRPr lang="ru-RU" sz="2000" dirty="0" smtClean="0">
              <a:solidFill>
                <a:srgbClr val="21386F"/>
              </a:solidFill>
              <a:ea typeface="ＭＳ Ｐゴシック" pitchFamily="34" charset="-128"/>
            </a:endParaRPr>
          </a:p>
        </p:txBody>
      </p:sp>
      <p:sp>
        <p:nvSpPr>
          <p:cNvPr id="3075" name="Subtitle 2"/>
          <p:cNvSpPr>
            <a:spLocks noGrp="1"/>
          </p:cNvSpPr>
          <p:nvPr>
            <p:ph type="subTitle" idx="1"/>
          </p:nvPr>
        </p:nvSpPr>
        <p:spPr>
          <a:xfrm>
            <a:off x="1402195" y="3317453"/>
            <a:ext cx="6400800" cy="2539739"/>
          </a:xfrm>
        </p:spPr>
        <p:txBody>
          <a:bodyPr/>
          <a:lstStyle/>
          <a:p>
            <a:pPr eaLnBrk="1" hangingPunct="1">
              <a:buFont typeface="Arial" charset="0"/>
              <a:buNone/>
              <a:defRPr/>
            </a:pPr>
            <a:r>
              <a:rPr lang="ru-RU" sz="1800" dirty="0" smtClean="0">
                <a:solidFill>
                  <a:srgbClr val="21386F"/>
                </a:solidFill>
                <a:latin typeface="Myriad Pro" charset="0"/>
                <a:ea typeface="ＭＳ Ｐゴシック" pitchFamily="34" charset="-128"/>
              </a:rPr>
              <a:t>В.В. Карачаровский</a:t>
            </a:r>
            <a:endParaRPr lang="en-US" sz="1800" dirty="0" smtClean="0">
              <a:solidFill>
                <a:srgbClr val="21386F"/>
              </a:solidFill>
              <a:latin typeface="Myriad Pro" charset="0"/>
              <a:ea typeface="ＭＳ Ｐゴシック" pitchFamily="34" charset="-128"/>
            </a:endParaRPr>
          </a:p>
          <a:p>
            <a:pPr>
              <a:buFont typeface="Arial" charset="0"/>
              <a:buNone/>
              <a:defRPr/>
            </a:pPr>
            <a:endParaRPr lang="ru-RU" sz="1800" dirty="0" smtClean="0">
              <a:solidFill>
                <a:schemeClr val="accent1">
                  <a:lumMod val="75000"/>
                </a:schemeClr>
              </a:solidFill>
              <a:ea typeface="ＭＳ Ｐゴシック" pitchFamily="34" charset="-128"/>
            </a:endParaRPr>
          </a:p>
          <a:p>
            <a:pPr>
              <a:defRPr/>
            </a:pPr>
            <a:r>
              <a:rPr lang="ru-RU" sz="1600" dirty="0" smtClean="0">
                <a:solidFill>
                  <a:srgbClr val="21386F"/>
                </a:solidFill>
              </a:rPr>
              <a:t>Департамент прикладной экономики</a:t>
            </a:r>
          </a:p>
          <a:p>
            <a:pPr>
              <a:defRPr/>
            </a:pPr>
            <a:r>
              <a:rPr lang="ru-RU" sz="1800" dirty="0" smtClean="0">
                <a:solidFill>
                  <a:srgbClr val="21386F"/>
                </a:solidFill>
              </a:rPr>
              <a:t>Факультет экономических наук</a:t>
            </a:r>
            <a:endParaRPr lang="ru-RU" sz="1800" dirty="0">
              <a:solidFill>
                <a:srgbClr val="21386F"/>
              </a:solidFill>
            </a:endParaRPr>
          </a:p>
          <a:p>
            <a:pPr>
              <a:defRPr/>
            </a:pPr>
            <a:endParaRPr lang="ru-RU" sz="1800" b="1" dirty="0" smtClean="0">
              <a:solidFill>
                <a:srgbClr val="21386F"/>
              </a:solidFill>
            </a:endParaRPr>
          </a:p>
          <a:p>
            <a:pPr>
              <a:buFont typeface="Arial" charset="0"/>
              <a:buNone/>
              <a:defRPr/>
            </a:pPr>
            <a:r>
              <a:rPr lang="ru-RU" sz="1200" b="1" dirty="0" smtClean="0">
                <a:solidFill>
                  <a:srgbClr val="21386F"/>
                </a:solidFill>
              </a:rPr>
              <a:t>_______________________________________________</a:t>
            </a:r>
          </a:p>
          <a:p>
            <a:pPr>
              <a:buFont typeface="Arial" charset="0"/>
              <a:buNone/>
              <a:defRPr/>
            </a:pPr>
            <a:r>
              <a:rPr lang="en-US" sz="1200" dirty="0" smtClean="0">
                <a:solidFill>
                  <a:srgbClr val="21386F"/>
                </a:solidFill>
              </a:rPr>
              <a:t>[</a:t>
            </a:r>
            <a:r>
              <a:rPr lang="ru-RU" sz="1200" dirty="0" smtClean="0">
                <a:solidFill>
                  <a:srgbClr val="21386F"/>
                </a:solidFill>
              </a:rPr>
              <a:t>*</a:t>
            </a:r>
            <a:r>
              <a:rPr lang="en-US" sz="1200" dirty="0" smtClean="0">
                <a:solidFill>
                  <a:srgbClr val="21386F"/>
                </a:solidFill>
              </a:rPr>
              <a:t>] </a:t>
            </a:r>
            <a:r>
              <a:rPr lang="ru-RU" sz="1200" dirty="0" smtClean="0">
                <a:solidFill>
                  <a:srgbClr val="21386F"/>
                </a:solidFill>
              </a:rPr>
              <a:t>Исследование выполнено в рамках проекта Российского научного фонда ««Предпочтения россиян при выборе социально значимых и общественных благ общегосударственного уровня и их влияние на социальные изменения»» (грант № 16-18-10270). </a:t>
            </a:r>
          </a:p>
          <a:p>
            <a:pPr>
              <a:buFont typeface="Arial" charset="0"/>
              <a:buNone/>
              <a:defRPr/>
            </a:pPr>
            <a:endParaRPr lang="en-US" sz="1800" dirty="0" smtClean="0">
              <a:solidFill>
                <a:schemeClr val="accent1"/>
              </a:solidFill>
              <a:latin typeface="Myriad Pro" charset="0"/>
              <a:ea typeface="ＭＳ Ｐゴシック" pitchFamily="34" charset="-128"/>
            </a:endParaRPr>
          </a:p>
          <a:p>
            <a:pPr eaLnBrk="1" hangingPunct="1">
              <a:buFont typeface="Arial" charset="0"/>
              <a:buNone/>
              <a:defRPr/>
            </a:pPr>
            <a:endParaRPr kumimoji="1" lang="en-US" sz="1800" dirty="0" smtClean="0">
              <a:solidFill>
                <a:schemeClr val="accent1"/>
              </a:solidFill>
              <a:latin typeface="Myriad Pro" charset="0"/>
              <a:ea typeface="ＭＳ Ｐゴシック" pitchFamily="34" charset="-128"/>
            </a:endParaRPr>
          </a:p>
          <a:p>
            <a:pPr eaLnBrk="1" hangingPunct="1">
              <a:buFont typeface="Arial" charset="0"/>
              <a:buNone/>
              <a:defRPr/>
            </a:pPr>
            <a:endParaRPr kumimoji="1" lang="ru-RU" sz="1800" dirty="0" smtClean="0">
              <a:solidFill>
                <a:schemeClr val="accent1"/>
              </a:solidFill>
              <a:latin typeface="Myriad Pro" charset="0"/>
              <a:ea typeface="ＭＳ Ｐゴシック" pitchFamily="34" charset="-128"/>
            </a:endParaRPr>
          </a:p>
        </p:txBody>
      </p:sp>
      <p:sp>
        <p:nvSpPr>
          <p:cNvPr id="2052"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0" y="245660"/>
            <a:ext cx="9144000" cy="6571065"/>
          </a:xfrm>
          <a:solidFill>
            <a:schemeClr val="bg1"/>
          </a:solidFill>
        </p:spPr>
        <p:txBody>
          <a:bodyPr/>
          <a:lstStyle/>
          <a:p>
            <a:pPr algn="l"/>
            <a:r>
              <a:rPr lang="ru-RU" sz="1800" b="1" dirty="0" smtClean="0">
                <a:latin typeface="Arial" pitchFamily="34" charset="0"/>
                <a:ea typeface="ＭＳ Ｐゴシック" pitchFamily="34" charset="-128"/>
                <a:cs typeface="Arial" pitchFamily="34" charset="0"/>
              </a:rPr>
              <a:t>Логика исследования. Шаг 2</a:t>
            </a:r>
            <a:r>
              <a:rPr lang="ru-RU" sz="1400" b="1" dirty="0" smtClean="0">
                <a:latin typeface="Arial" pitchFamily="34" charset="0"/>
                <a:ea typeface="ＭＳ Ｐゴシック" pitchFamily="34" charset="-128"/>
                <a:cs typeface="Arial" pitchFamily="34" charset="0"/>
              </a:rPr>
              <a:t/>
            </a:r>
            <a:br>
              <a:rPr lang="ru-RU" sz="1400" b="1" dirty="0" smtClean="0">
                <a:latin typeface="Arial" pitchFamily="34" charset="0"/>
                <a:ea typeface="ＭＳ Ｐゴシック" pitchFamily="34" charset="-128"/>
                <a:cs typeface="Arial" pitchFamily="34" charset="0"/>
              </a:rPr>
            </a:br>
            <a:r>
              <a:rPr lang="ru-RU" sz="1400" dirty="0" smtClean="0">
                <a:latin typeface="Arial" pitchFamily="34" charset="0"/>
                <a:ea typeface="ＭＳ Ｐゴシック" pitchFamily="34" charset="-128"/>
                <a:cs typeface="Arial" pitchFamily="34" charset="0"/>
              </a:rPr>
              <a:t/>
            </a:r>
            <a:br>
              <a:rPr lang="ru-RU" sz="1400" dirty="0" smtClean="0">
                <a:latin typeface="Arial" pitchFamily="34" charset="0"/>
                <a:ea typeface="ＭＳ Ｐゴシック" pitchFamily="34" charset="-128"/>
                <a:cs typeface="Arial" pitchFamily="34" charset="0"/>
              </a:rPr>
            </a:br>
            <a:r>
              <a:rPr lang="ru-RU" sz="1500" b="1" dirty="0" smtClean="0">
                <a:latin typeface="Arial" pitchFamily="34" charset="0"/>
                <a:cs typeface="Arial" pitchFamily="34" charset="0"/>
              </a:rPr>
              <a:t>Шаг 2. </a:t>
            </a:r>
            <a:r>
              <a:rPr lang="ru-RU" sz="1500" dirty="0" smtClean="0">
                <a:latin typeface="Arial" pitchFamily="34" charset="0"/>
                <a:cs typeface="Arial" pitchFamily="34" charset="0"/>
              </a:rPr>
              <a:t>Респонденты описывают характеристики «идеальной» работы: </a:t>
            </a:r>
            <a:r>
              <a:rPr lang="ru-RU" sz="1500" i="1" dirty="0" smtClean="0">
                <a:latin typeface="Arial" pitchFamily="34" charset="0"/>
                <a:cs typeface="Arial" pitchFamily="34" charset="0"/>
              </a:rPr>
              <a:t>Попробуйте представить идеальную для Вас работу, на которую Вы сразу же согласились бы. Опишите эту идеальную работу, ответив на следующие вопросы.</a:t>
            </a: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dirty="0" smtClean="0">
                <a:latin typeface="Arial" pitchFamily="34" charset="0"/>
                <a:cs typeface="Arial" pitchFamily="34" charset="0"/>
              </a:rPr>
              <a:t> </a:t>
            </a:r>
            <a:br>
              <a:rPr lang="ru-RU" sz="1500" dirty="0" smtClean="0">
                <a:latin typeface="Arial" pitchFamily="34" charset="0"/>
                <a:cs typeface="Arial" pitchFamily="34" charset="0"/>
              </a:rPr>
            </a:br>
            <a:r>
              <a:rPr lang="ru-RU" sz="1500" b="1" dirty="0" smtClean="0">
                <a:latin typeface="Arial" pitchFamily="34" charset="0"/>
                <a:cs typeface="Arial" pitchFamily="34" charset="0"/>
              </a:rPr>
              <a:t>На работе, которую Вы считаете идеальной, заработок должен быть не менее:</a:t>
            </a: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i="1" dirty="0" smtClean="0">
                <a:latin typeface="Arial" pitchFamily="34" charset="0"/>
                <a:cs typeface="Arial" pitchFamily="34" charset="0"/>
              </a:rPr>
              <a:t>[укажите, сколько]</a:t>
            </a:r>
            <a:r>
              <a:rPr lang="ru-RU" sz="1500" i="1" dirty="0" err="1" smtClean="0">
                <a:latin typeface="Arial" pitchFamily="34" charset="0"/>
                <a:cs typeface="Arial" pitchFamily="34" charset="0"/>
              </a:rPr>
              <a:t>___________________________рублей</a:t>
            </a:r>
            <a:r>
              <a:rPr lang="ru-RU" sz="1500" i="1" dirty="0" smtClean="0">
                <a:latin typeface="Arial" pitchFamily="34" charset="0"/>
                <a:cs typeface="Arial" pitchFamily="34" charset="0"/>
              </a:rPr>
              <a:t> в месяц</a:t>
            </a: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dirty="0" smtClean="0">
                <a:latin typeface="Arial" pitchFamily="34" charset="0"/>
                <a:cs typeface="Arial" pitchFamily="34" charset="0"/>
              </a:rPr>
              <a:t>98 – Затрудняюсь ответить</a:t>
            </a:r>
            <a:br>
              <a:rPr lang="ru-RU" sz="1500" dirty="0" smtClean="0">
                <a:latin typeface="Arial" pitchFamily="34" charset="0"/>
                <a:cs typeface="Arial" pitchFamily="34" charset="0"/>
              </a:rPr>
            </a:br>
            <a:r>
              <a:rPr lang="ru-RU" sz="1500" dirty="0" smtClean="0">
                <a:latin typeface="Arial" pitchFamily="34" charset="0"/>
                <a:cs typeface="Arial" pitchFamily="34" charset="0"/>
              </a:rPr>
              <a:t> </a:t>
            </a:r>
            <a:br>
              <a:rPr lang="ru-RU" sz="1500" dirty="0" smtClean="0">
                <a:latin typeface="Arial" pitchFamily="34" charset="0"/>
                <a:cs typeface="Arial" pitchFamily="34" charset="0"/>
              </a:rPr>
            </a:br>
            <a:r>
              <a:rPr lang="ru-RU" sz="1500" b="1" dirty="0" smtClean="0">
                <a:latin typeface="Arial" pitchFamily="34" charset="0"/>
                <a:cs typeface="Arial" pitchFamily="34" charset="0"/>
              </a:rPr>
              <a:t>Сколько часов в неделю Вы готовы были бы работать за такую заработную плату?</a:t>
            </a: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dirty="0" smtClean="0">
                <a:latin typeface="Arial" pitchFamily="34" charset="0"/>
                <a:cs typeface="Arial" pitchFamily="34" charset="0"/>
              </a:rPr>
              <a:t>1 – Столько же, сколько работаю и сейчас</a:t>
            </a:r>
            <a:br>
              <a:rPr lang="ru-RU" sz="1500" dirty="0" smtClean="0">
                <a:latin typeface="Arial" pitchFamily="34" charset="0"/>
                <a:cs typeface="Arial" pitchFamily="34" charset="0"/>
              </a:rPr>
            </a:br>
            <a:r>
              <a:rPr lang="ru-RU" sz="1500" dirty="0" smtClean="0">
                <a:latin typeface="Arial" pitchFamily="34" charset="0"/>
                <a:cs typeface="Arial" pitchFamily="34" charset="0"/>
              </a:rPr>
              <a:t>2 – Другое количество времени, но не более: </a:t>
            </a:r>
            <a:r>
              <a:rPr lang="ru-RU" sz="1500" i="1" dirty="0" smtClean="0">
                <a:latin typeface="Arial" pitchFamily="34" charset="0"/>
                <a:cs typeface="Arial" pitchFamily="34" charset="0"/>
              </a:rPr>
              <a:t>[укажите в среднем]___________ </a:t>
            </a:r>
            <a:r>
              <a:rPr lang="ru-RU" sz="1500" b="1" i="1" dirty="0" smtClean="0">
                <a:latin typeface="Arial" pitchFamily="34" charset="0"/>
                <a:cs typeface="Arial" pitchFamily="34" charset="0"/>
              </a:rPr>
              <a:t>часов в неделю</a:t>
            </a: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dirty="0" smtClean="0">
                <a:latin typeface="Arial" pitchFamily="34" charset="0"/>
                <a:cs typeface="Arial" pitchFamily="34" charset="0"/>
              </a:rPr>
              <a:t>98 – Затрудняюсь ответить</a:t>
            </a:r>
            <a:br>
              <a:rPr lang="ru-RU" sz="1500" dirty="0" smtClean="0">
                <a:latin typeface="Arial" pitchFamily="34" charset="0"/>
                <a:cs typeface="Arial" pitchFamily="34" charset="0"/>
              </a:rPr>
            </a:br>
            <a:r>
              <a:rPr lang="ru-RU" sz="1500" dirty="0" smtClean="0">
                <a:latin typeface="Arial" pitchFamily="34" charset="0"/>
                <a:cs typeface="Arial" pitchFamily="34" charset="0"/>
              </a:rPr>
              <a:t> </a:t>
            </a:r>
            <a:br>
              <a:rPr lang="ru-RU" sz="1500" dirty="0" smtClean="0">
                <a:latin typeface="Arial" pitchFamily="34" charset="0"/>
                <a:cs typeface="Arial" pitchFamily="34" charset="0"/>
              </a:rPr>
            </a:br>
            <a:r>
              <a:rPr lang="ru-RU" sz="1500" b="1" dirty="0" smtClean="0">
                <a:latin typeface="Arial" pitchFamily="34" charset="0"/>
                <a:cs typeface="Arial" pitchFamily="34" charset="0"/>
              </a:rPr>
              <a:t>20.</a:t>
            </a:r>
            <a:r>
              <a:rPr lang="ru-RU" sz="1500" dirty="0" smtClean="0">
                <a:latin typeface="Arial" pitchFamily="34" charset="0"/>
                <a:cs typeface="Arial" pitchFamily="34" charset="0"/>
              </a:rPr>
              <a:t> </a:t>
            </a:r>
            <a:r>
              <a:rPr lang="ru-RU" sz="1500" b="1" dirty="0" smtClean="0">
                <a:latin typeface="Arial" pitchFamily="34" charset="0"/>
                <a:cs typeface="Arial" pitchFamily="34" charset="0"/>
              </a:rPr>
              <a:t>Укажите одну или несколько главных характеристик идеальной работы, помимо зарплаты:</a:t>
            </a: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dirty="0" smtClean="0">
                <a:latin typeface="Arial" pitchFamily="34" charset="0"/>
                <a:cs typeface="Arial" pitchFamily="34" charset="0"/>
              </a:rPr>
              <a:t> </a:t>
            </a:r>
            <a:br>
              <a:rPr lang="ru-RU" sz="1500" dirty="0" smtClean="0">
                <a:latin typeface="Arial" pitchFamily="34" charset="0"/>
                <a:cs typeface="Arial" pitchFamily="34" charset="0"/>
              </a:rPr>
            </a:br>
            <a:r>
              <a:rPr lang="ru-RU" sz="1500" b="1" dirty="0" smtClean="0">
                <a:latin typeface="Arial" pitchFamily="34" charset="0"/>
                <a:cs typeface="Arial" pitchFamily="34" charset="0"/>
              </a:rPr>
              <a:t>21. Обладает ли Ваша текущая работа характеристиками идеальной работы, которые Вы только что указали при ответе на предыдущий вопрос №20?</a:t>
            </a:r>
            <a:r>
              <a:rPr lang="ru-RU" sz="1500" dirty="0" smtClean="0">
                <a:latin typeface="Arial" pitchFamily="34" charset="0"/>
                <a:cs typeface="Arial" pitchFamily="34" charset="0"/>
              </a:rPr>
              <a:t> </a:t>
            </a:r>
            <a:br>
              <a:rPr lang="ru-RU" sz="1500" dirty="0" smtClean="0">
                <a:latin typeface="Arial" pitchFamily="34" charset="0"/>
                <a:cs typeface="Arial" pitchFamily="34" charset="0"/>
              </a:rPr>
            </a:br>
            <a:r>
              <a:rPr lang="ru-RU" sz="1500" dirty="0" smtClean="0">
                <a:latin typeface="Arial" pitchFamily="34" charset="0"/>
                <a:cs typeface="Arial" pitchFamily="34" charset="0"/>
              </a:rPr>
              <a:t>1 – Да</a:t>
            </a:r>
            <a:br>
              <a:rPr lang="ru-RU" sz="1500" dirty="0" smtClean="0">
                <a:latin typeface="Arial" pitchFamily="34" charset="0"/>
                <a:cs typeface="Arial" pitchFamily="34" charset="0"/>
              </a:rPr>
            </a:br>
            <a:r>
              <a:rPr lang="ru-RU" sz="1500" dirty="0" smtClean="0">
                <a:latin typeface="Arial" pitchFamily="34" charset="0"/>
                <a:cs typeface="Arial" pitchFamily="34" charset="0"/>
              </a:rPr>
              <a:t>2 – В чем-то да, в чем-то нет</a:t>
            </a:r>
            <a:br>
              <a:rPr lang="ru-RU" sz="1500" dirty="0" smtClean="0">
                <a:latin typeface="Arial" pitchFamily="34" charset="0"/>
                <a:cs typeface="Arial" pitchFamily="34" charset="0"/>
              </a:rPr>
            </a:br>
            <a:r>
              <a:rPr lang="ru-RU" sz="1500" dirty="0" smtClean="0">
                <a:latin typeface="Arial" pitchFamily="34" charset="0"/>
                <a:cs typeface="Arial" pitchFamily="34" charset="0"/>
              </a:rPr>
              <a:t>3 – Нет</a:t>
            </a:r>
            <a:br>
              <a:rPr lang="ru-RU" sz="1500" dirty="0" smtClean="0">
                <a:latin typeface="Arial" pitchFamily="34" charset="0"/>
                <a:cs typeface="Arial" pitchFamily="34" charset="0"/>
              </a:rPr>
            </a:br>
            <a:r>
              <a:rPr lang="ru-RU" sz="1500" dirty="0" smtClean="0">
                <a:latin typeface="Arial" pitchFamily="34" charset="0"/>
                <a:cs typeface="Arial" pitchFamily="34" charset="0"/>
              </a:rPr>
              <a:t>98 – Затрудняюсь ответить</a:t>
            </a:r>
            <a:endParaRPr lang="ru-RU" sz="1800" b="1" dirty="0" smtClean="0">
              <a:solidFill>
                <a:srgbClr val="21386F"/>
              </a:solidFill>
              <a:ea typeface="ＭＳ Ｐゴシック" pitchFamily="34" charset="-128"/>
            </a:endParaRPr>
          </a:p>
        </p:txBody>
      </p:sp>
      <p:sp>
        <p:nvSpPr>
          <p:cNvPr id="921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9220"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9221"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0" y="245659"/>
            <a:ext cx="9144000" cy="6571065"/>
          </a:xfrm>
          <a:solidFill>
            <a:schemeClr val="bg1"/>
          </a:solidFill>
        </p:spPr>
        <p:txBody>
          <a:bodyPr/>
          <a:lstStyle/>
          <a:p>
            <a:pPr algn="l"/>
            <a:r>
              <a:rPr lang="ru-RU" sz="1800" b="1" dirty="0" smtClean="0">
                <a:latin typeface="Arial" pitchFamily="34" charset="0"/>
                <a:ea typeface="ＭＳ Ｐゴシック" pitchFamily="34" charset="-128"/>
                <a:cs typeface="Arial" pitchFamily="34" charset="0"/>
              </a:rPr>
              <a:t>Логика исследования. Шаг 3</a:t>
            </a:r>
            <a:r>
              <a:rPr lang="ru-RU" sz="1600" b="1" dirty="0" smtClean="0">
                <a:latin typeface="Arial" pitchFamily="34" charset="0"/>
                <a:ea typeface="ＭＳ Ｐゴシック" pitchFamily="34" charset="-128"/>
                <a:cs typeface="Arial" pitchFamily="34" charset="0"/>
              </a:rPr>
              <a:t/>
            </a:r>
            <a:br>
              <a:rPr lang="ru-RU" sz="1600" b="1" dirty="0" smtClean="0">
                <a:latin typeface="Arial" pitchFamily="34" charset="0"/>
                <a:ea typeface="ＭＳ Ｐゴシック" pitchFamily="34" charset="-128"/>
                <a:cs typeface="Arial" pitchFamily="34" charset="0"/>
              </a:rPr>
            </a:br>
            <a:r>
              <a:rPr lang="ru-RU" sz="1600" dirty="0" smtClean="0">
                <a:latin typeface="Arial" pitchFamily="34" charset="0"/>
                <a:ea typeface="ＭＳ Ｐゴシック" pitchFamily="34" charset="-128"/>
                <a:cs typeface="Arial" pitchFamily="34" charset="0"/>
              </a:rPr>
              <a:t/>
            </a:r>
            <a:br>
              <a:rPr lang="ru-RU" sz="1600" dirty="0" smtClean="0">
                <a:latin typeface="Arial" pitchFamily="34" charset="0"/>
                <a:ea typeface="ＭＳ Ｐゴシック" pitchFamily="34" charset="-128"/>
                <a:cs typeface="Arial" pitchFamily="34" charset="0"/>
              </a:rPr>
            </a:b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500" b="1" dirty="0" smtClean="0">
                <a:latin typeface="Arial" pitchFamily="34" charset="0"/>
                <a:cs typeface="Arial" pitchFamily="34" charset="0"/>
              </a:rPr>
              <a:t>Шаг 3. </a:t>
            </a:r>
            <a:r>
              <a:rPr lang="ru-RU" sz="1500" dirty="0" smtClean="0">
                <a:latin typeface="Arial" pitchFamily="34" charset="0"/>
                <a:cs typeface="Arial" pitchFamily="34" charset="0"/>
              </a:rPr>
              <a:t>Респондентам предлагается гипотетическая ситуация, в которой они могут согласиться или отказаться от идеального предложения о работе (с характеристиками, которые они описали на шаге 2), условием которого является следование модели поведения, построенной на воспроизводстве в личной и общественной жизни комплекса принципов, охраняющих традицию, согласие с которыми они оценивали на шаге 1.</a:t>
            </a:r>
            <a:br>
              <a:rPr lang="ru-RU" sz="1500" dirty="0" smtClean="0">
                <a:latin typeface="Arial" pitchFamily="34" charset="0"/>
                <a:cs typeface="Arial" pitchFamily="34" charset="0"/>
              </a:rPr>
            </a:b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b="1" dirty="0" smtClean="0">
                <a:latin typeface="Arial" pitchFamily="34" charset="0"/>
                <a:cs typeface="Arial" pitchFamily="34" charset="0"/>
              </a:rPr>
              <a:t> Не секрет, что многие работодатели, особенно крупные фирмы, проверяют не только профессионализм, но и моральный облик работника перед его наймом. Представьте, что Вам предлагают ту самую работу, которую Вы считаете идеальной (по заработной плате и другим характеристикам), но чтобы её получить, нужно строго придерживаться принципов А, Б, В и Г из предыдущего вопроса. Каково будет Ваше решение? </a:t>
            </a:r>
            <a:r>
              <a:rPr lang="ru-RU" sz="1500" i="1" dirty="0" smtClean="0">
                <a:latin typeface="Arial" pitchFamily="34" charset="0"/>
                <a:cs typeface="Arial" pitchFamily="34" charset="0"/>
              </a:rPr>
              <a:t>(Выберите один вариант ответа)</a:t>
            </a:r>
            <a:br>
              <a:rPr lang="ru-RU" sz="1500" i="1" dirty="0" smtClean="0">
                <a:latin typeface="Arial" pitchFamily="34" charset="0"/>
                <a:cs typeface="Arial" pitchFamily="34" charset="0"/>
              </a:rPr>
            </a:b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dirty="0" smtClean="0">
                <a:latin typeface="Arial" pitchFamily="34" charset="0"/>
                <a:cs typeface="Arial" pitchFamily="34" charset="0"/>
              </a:rPr>
              <a:t>1 – Соглашусь на работу, которую мне предлагают на таких условиях </a:t>
            </a:r>
            <a:br>
              <a:rPr lang="ru-RU" sz="1500" dirty="0" smtClean="0">
                <a:latin typeface="Arial" pitchFamily="34" charset="0"/>
                <a:cs typeface="Arial" pitchFamily="34" charset="0"/>
              </a:rPr>
            </a:br>
            <a:r>
              <a:rPr lang="ru-RU" sz="1500" dirty="0" smtClean="0">
                <a:latin typeface="Arial" pitchFamily="34" charset="0"/>
                <a:cs typeface="Arial" pitchFamily="34" charset="0"/>
              </a:rPr>
              <a:t>2 – Откажусь от работы, которую мне предлагают на таких условиях</a:t>
            </a:r>
            <a:br>
              <a:rPr lang="ru-RU" sz="1500" dirty="0" smtClean="0">
                <a:latin typeface="Arial" pitchFamily="34" charset="0"/>
                <a:cs typeface="Arial" pitchFamily="34" charset="0"/>
              </a:rPr>
            </a:br>
            <a:r>
              <a:rPr lang="ru-RU" sz="1500" dirty="0" smtClean="0">
                <a:latin typeface="Arial" pitchFamily="34" charset="0"/>
                <a:cs typeface="Arial" pitchFamily="34" charset="0"/>
              </a:rPr>
              <a:t>3 – Не знаю наверняка, какое решение приму, но точно подумаю над таким предложением</a:t>
            </a:r>
            <a:br>
              <a:rPr lang="ru-RU" sz="1500" dirty="0" smtClean="0">
                <a:latin typeface="Arial" pitchFamily="34" charset="0"/>
                <a:cs typeface="Arial" pitchFamily="34" charset="0"/>
              </a:rPr>
            </a:br>
            <a:r>
              <a:rPr lang="ru-RU" sz="1500" dirty="0" smtClean="0">
                <a:latin typeface="Arial" pitchFamily="34" charset="0"/>
                <a:cs typeface="Arial" pitchFamily="34" charset="0"/>
              </a:rPr>
              <a:t>98 – Затрудняюсь ответить</a:t>
            </a:r>
            <a:r>
              <a:rPr lang="ru-RU" sz="1600" dirty="0" smtClean="0"/>
              <a:t/>
            </a:r>
            <a:br>
              <a:rPr lang="ru-RU" sz="1600" dirty="0" smtClean="0"/>
            </a:b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a:latin typeface="Arial" pitchFamily="34" charset="0"/>
                <a:cs typeface="Arial" pitchFamily="34" charset="0"/>
              </a:rPr>
              <a:t/>
            </a:r>
            <a:br>
              <a:rPr lang="ru-RU" sz="1600" dirty="0">
                <a:latin typeface="Arial" pitchFamily="34" charset="0"/>
                <a:cs typeface="Arial" pitchFamily="34" charset="0"/>
              </a:rPr>
            </a:br>
            <a:r>
              <a:rPr lang="ru-RU" sz="1800" i="1" dirty="0" smtClean="0">
                <a:solidFill>
                  <a:srgbClr val="21386F"/>
                </a:solidFill>
                <a:ea typeface="ＭＳ Ｐゴシック" pitchFamily="34" charset="-128"/>
              </a:rPr>
              <a:t/>
            </a:r>
            <a:br>
              <a:rPr lang="ru-RU" sz="1800" i="1" dirty="0" smtClean="0">
                <a:solidFill>
                  <a:srgbClr val="21386F"/>
                </a:solidFill>
                <a:ea typeface="ＭＳ Ｐゴシック" pitchFamily="34" charset="-128"/>
              </a:rPr>
            </a:br>
            <a:endParaRPr lang="ru-RU" sz="1800" b="1" dirty="0" smtClean="0">
              <a:solidFill>
                <a:srgbClr val="21386F"/>
              </a:solidFill>
              <a:ea typeface="ＭＳ Ｐゴシック" pitchFamily="34" charset="-128"/>
            </a:endParaRPr>
          </a:p>
        </p:txBody>
      </p:sp>
      <p:sp>
        <p:nvSpPr>
          <p:cNvPr id="921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9220"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9221"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6387"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638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6390"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
        <p:nvSpPr>
          <p:cNvPr id="8" name="Title 1"/>
          <p:cNvSpPr>
            <a:spLocks noGrp="1"/>
          </p:cNvSpPr>
          <p:nvPr>
            <p:ph type="ctrTitle"/>
          </p:nvPr>
        </p:nvSpPr>
        <p:spPr>
          <a:xfrm>
            <a:off x="109180" y="1840885"/>
            <a:ext cx="9034820" cy="4626590"/>
          </a:xfrm>
        </p:spPr>
        <p:txBody>
          <a:bodyPr/>
          <a:lstStyle/>
          <a:p>
            <a:pPr algn="l"/>
            <a:r>
              <a:rPr lang="ru-RU" sz="1500" b="1" dirty="0" smtClean="0">
                <a:latin typeface="Arial" panose="020B0604020202020204" pitchFamily="34" charset="0"/>
                <a:ea typeface="ＭＳ Ｐゴシック" pitchFamily="34" charset="-128"/>
                <a:cs typeface="Arial" panose="020B0604020202020204" pitchFamily="34" charset="0"/>
              </a:rPr>
              <a:t>Модель</a:t>
            </a:r>
            <a:br>
              <a:rPr lang="ru-RU" sz="1500" b="1" dirty="0" smtClean="0">
                <a:latin typeface="Arial" panose="020B0604020202020204" pitchFamily="34" charset="0"/>
                <a:ea typeface="ＭＳ Ｐゴシック" pitchFamily="34" charset="-128"/>
                <a:cs typeface="Arial" panose="020B0604020202020204" pitchFamily="34" charset="0"/>
              </a:rPr>
            </a:br>
            <a:r>
              <a:rPr lang="ru-RU" sz="1500" dirty="0" smtClean="0">
                <a:latin typeface="Arial" pitchFamily="34" charset="0"/>
                <a:ea typeface="ＭＳ Ｐゴシック" pitchFamily="34" charset="-128"/>
                <a:cs typeface="Arial" pitchFamily="34" charset="0"/>
              </a:rPr>
              <a:t/>
            </a:r>
            <a:br>
              <a:rPr lang="ru-RU" sz="1500" dirty="0" smtClean="0">
                <a:latin typeface="Arial" pitchFamily="34" charset="0"/>
                <a:ea typeface="ＭＳ Ｐゴシック" pitchFamily="34" charset="-128"/>
                <a:cs typeface="Arial" pitchFamily="34" charset="0"/>
              </a:rPr>
            </a:br>
            <a:r>
              <a:rPr lang="ru-RU" sz="1500" dirty="0" smtClean="0">
                <a:latin typeface="Arial" panose="020B0604020202020204" pitchFamily="34" charset="0"/>
                <a:cs typeface="Arial" panose="020B0604020202020204" pitchFamily="34" charset="0"/>
              </a:rPr>
              <a:t>Моральный выбор тестировался </a:t>
            </a:r>
            <a:r>
              <a:rPr lang="ru-RU" sz="1500" dirty="0">
                <a:latin typeface="Arial" panose="020B0604020202020204" pitchFamily="34" charset="0"/>
                <a:cs typeface="Arial" panose="020B0604020202020204" pitchFamily="34" charset="0"/>
              </a:rPr>
              <a:t>с </a:t>
            </a:r>
            <a:r>
              <a:rPr lang="ru-RU" sz="1500" dirty="0" smtClean="0">
                <a:latin typeface="Arial" panose="020B0604020202020204" pitchFamily="34" charset="0"/>
                <a:cs typeface="Arial" panose="020B0604020202020204" pitchFamily="34" charset="0"/>
              </a:rPr>
              <a:t>помощью </a:t>
            </a:r>
            <a:r>
              <a:rPr lang="ru-RU" sz="1500" dirty="0">
                <a:latin typeface="Arial" panose="020B0604020202020204" pitchFamily="34" charset="0"/>
                <a:cs typeface="Arial" panose="020B0604020202020204" pitchFamily="34" charset="0"/>
              </a:rPr>
              <a:t>порядковой логистической регрессии. </a:t>
            </a:r>
            <a:r>
              <a:rPr lang="ru-RU" sz="1500" dirty="0" smtClean="0">
                <a:latin typeface="Arial" panose="020B0604020202020204" pitchFamily="34" charset="0"/>
                <a:cs typeface="Arial" panose="020B0604020202020204" pitchFamily="34" charset="0"/>
              </a:rPr>
              <a:t/>
            </a:r>
            <a:br>
              <a:rPr lang="ru-RU" sz="1500" dirty="0" smtClean="0">
                <a:latin typeface="Arial" panose="020B0604020202020204" pitchFamily="34" charset="0"/>
                <a:cs typeface="Arial" panose="020B0604020202020204" pitchFamily="34" charset="0"/>
              </a:rPr>
            </a:br>
            <a:r>
              <a:rPr lang="ru-RU" sz="1500" dirty="0">
                <a:latin typeface="Arial" panose="020B0604020202020204" pitchFamily="34" charset="0"/>
                <a:cs typeface="Arial" panose="020B0604020202020204" pitchFamily="34" charset="0"/>
              </a:rPr>
              <a:t/>
            </a:r>
            <a:br>
              <a:rPr lang="ru-RU" sz="1500" dirty="0">
                <a:latin typeface="Arial" panose="020B0604020202020204" pitchFamily="34" charset="0"/>
                <a:cs typeface="Arial" panose="020B0604020202020204" pitchFamily="34" charset="0"/>
              </a:rPr>
            </a:br>
            <a:r>
              <a:rPr lang="ru-RU" sz="1500" dirty="0" smtClean="0">
                <a:latin typeface="Arial" panose="020B0604020202020204" pitchFamily="34" charset="0"/>
                <a:cs typeface="Arial" panose="020B0604020202020204" pitchFamily="34" charset="0"/>
              </a:rPr>
              <a:t>Зависимая переменная (</a:t>
            </a:r>
            <a:r>
              <a:rPr lang="en-US" sz="1500" i="1" dirty="0" smtClean="0">
                <a:latin typeface="Arial" panose="020B0604020202020204" pitchFamily="34" charset="0"/>
                <a:cs typeface="Arial" panose="020B0604020202020204" pitchFamily="34" charset="0"/>
              </a:rPr>
              <a:t>CHOICE</a:t>
            </a:r>
            <a:r>
              <a:rPr lang="en-US" sz="1500" dirty="0" smtClean="0">
                <a:latin typeface="Arial" panose="020B0604020202020204" pitchFamily="34" charset="0"/>
                <a:cs typeface="Arial" panose="020B0604020202020204" pitchFamily="34" charset="0"/>
              </a:rPr>
              <a:t>) </a:t>
            </a:r>
            <a:r>
              <a:rPr lang="ru-RU" sz="1500" dirty="0" smtClean="0">
                <a:latin typeface="Arial" panose="020B0604020202020204" pitchFamily="34" charset="0"/>
                <a:cs typeface="Arial" panose="020B0604020202020204" pitchFamily="34" charset="0"/>
              </a:rPr>
              <a:t>состоит из </a:t>
            </a:r>
            <a:r>
              <a:rPr lang="ru-RU" sz="1500" dirty="0">
                <a:latin typeface="Arial" panose="020B0604020202020204" pitchFamily="34" charset="0"/>
                <a:cs typeface="Arial" panose="020B0604020202020204" pitchFamily="34" charset="0"/>
              </a:rPr>
              <a:t>трех категорий: </a:t>
            </a:r>
            <a:r>
              <a:rPr lang="ru-RU" sz="1500" dirty="0" smtClean="0">
                <a:latin typeface="Arial" panose="020B0604020202020204" pitchFamily="34" charset="0"/>
                <a:cs typeface="Arial" panose="020B0604020202020204" pitchFamily="34" charset="0"/>
              </a:rPr>
              <a:t/>
            </a:r>
            <a:br>
              <a:rPr lang="ru-RU" sz="1500" dirty="0" smtClean="0">
                <a:latin typeface="Arial" panose="020B0604020202020204" pitchFamily="34" charset="0"/>
                <a:cs typeface="Arial" panose="020B0604020202020204" pitchFamily="34" charset="0"/>
              </a:rPr>
            </a:br>
            <a:r>
              <a:rPr lang="ru-RU" sz="1500" dirty="0" smtClean="0">
                <a:latin typeface="Arial" panose="020B0604020202020204" pitchFamily="34" charset="0"/>
                <a:cs typeface="Arial" panose="020B0604020202020204" pitchFamily="34" charset="0"/>
              </a:rPr>
              <a:t>3 </a:t>
            </a:r>
            <a:r>
              <a:rPr lang="ru-RU" sz="1500" dirty="0">
                <a:latin typeface="Arial" panose="020B0604020202020204" pitchFamily="34" charset="0"/>
                <a:cs typeface="Arial" panose="020B0604020202020204" pitchFamily="34" charset="0"/>
              </a:rPr>
              <a:t>– респондент согласится на идеальную работу, </a:t>
            </a:r>
            <a:r>
              <a:rPr lang="ru-RU" sz="1500" dirty="0" smtClean="0">
                <a:latin typeface="Arial" panose="020B0604020202020204" pitchFamily="34" charset="0"/>
                <a:cs typeface="Arial" panose="020B0604020202020204" pitchFamily="34" charset="0"/>
              </a:rPr>
              <a:t/>
            </a:r>
            <a:br>
              <a:rPr lang="ru-RU" sz="1500" dirty="0" smtClean="0">
                <a:latin typeface="Arial" panose="020B0604020202020204" pitchFamily="34" charset="0"/>
                <a:cs typeface="Arial" panose="020B0604020202020204" pitchFamily="34" charset="0"/>
              </a:rPr>
            </a:br>
            <a:r>
              <a:rPr lang="ru-RU" sz="1500" dirty="0" smtClean="0">
                <a:latin typeface="Arial" panose="020B0604020202020204" pitchFamily="34" charset="0"/>
                <a:cs typeface="Arial" panose="020B0604020202020204" pitchFamily="34" charset="0"/>
              </a:rPr>
              <a:t>2 </a:t>
            </a:r>
            <a:r>
              <a:rPr lang="ru-RU" sz="1500" dirty="0">
                <a:latin typeface="Arial" panose="020B0604020202020204" pitchFamily="34" charset="0"/>
                <a:cs typeface="Arial" panose="020B0604020202020204" pitchFamily="34" charset="0"/>
              </a:rPr>
              <a:t>– респондент не примет решение сразу, но подумает над </a:t>
            </a:r>
            <a:r>
              <a:rPr lang="ru-RU" sz="1500" dirty="0" smtClean="0">
                <a:latin typeface="Arial" panose="020B0604020202020204" pitchFamily="34" charset="0"/>
                <a:cs typeface="Arial" panose="020B0604020202020204" pitchFamily="34" charset="0"/>
              </a:rPr>
              <a:t>ним </a:t>
            </a:r>
            <a:br>
              <a:rPr lang="ru-RU" sz="1500" dirty="0" smtClean="0">
                <a:latin typeface="Arial" panose="020B0604020202020204" pitchFamily="34" charset="0"/>
                <a:cs typeface="Arial" panose="020B0604020202020204" pitchFamily="34" charset="0"/>
              </a:rPr>
            </a:br>
            <a:r>
              <a:rPr lang="ru-RU" sz="1500" dirty="0" smtClean="0">
                <a:latin typeface="Arial" panose="020B0604020202020204" pitchFamily="34" charset="0"/>
                <a:cs typeface="Arial" panose="020B0604020202020204" pitchFamily="34" charset="0"/>
              </a:rPr>
              <a:t>1 </a:t>
            </a:r>
            <a:r>
              <a:rPr lang="ru-RU" sz="1500" dirty="0">
                <a:latin typeface="Arial" panose="020B0604020202020204" pitchFamily="34" charset="0"/>
                <a:cs typeface="Arial" panose="020B0604020202020204" pitchFamily="34" charset="0"/>
              </a:rPr>
              <a:t>– респондент откажется от идеальной работы на предлагаемых условиях.</a:t>
            </a:r>
            <a:br>
              <a:rPr lang="ru-RU" sz="1500" dirty="0">
                <a:latin typeface="Arial" panose="020B0604020202020204" pitchFamily="34" charset="0"/>
                <a:cs typeface="Arial" panose="020B0604020202020204" pitchFamily="34" charset="0"/>
              </a:rPr>
            </a:br>
            <a:r>
              <a:rPr lang="ru-RU" sz="1500" dirty="0">
                <a:latin typeface="Arial" panose="020B0604020202020204" pitchFamily="34" charset="0"/>
                <a:cs typeface="Arial" panose="020B0604020202020204" pitchFamily="34" charset="0"/>
              </a:rPr>
              <a:t/>
            </a:r>
            <a:br>
              <a:rPr lang="ru-RU" sz="1500" dirty="0">
                <a:latin typeface="Arial" panose="020B0604020202020204" pitchFamily="34" charset="0"/>
                <a:cs typeface="Arial" panose="020B0604020202020204" pitchFamily="34" charset="0"/>
              </a:rPr>
            </a:br>
            <a:r>
              <a:rPr lang="ru-RU" sz="1500" dirty="0" smtClean="0">
                <a:latin typeface="Arial" panose="020B0604020202020204" pitchFamily="34" charset="0"/>
                <a:cs typeface="Arial" panose="020B0604020202020204" pitchFamily="34" charset="0"/>
              </a:rPr>
              <a:t>Ядро </a:t>
            </a:r>
            <a:r>
              <a:rPr lang="ru-RU" sz="1500" dirty="0">
                <a:latin typeface="Arial" panose="020B0604020202020204" pitchFamily="34" charset="0"/>
                <a:cs typeface="Arial" panose="020B0604020202020204" pitchFamily="34" charset="0"/>
              </a:rPr>
              <a:t>факторов модели </a:t>
            </a:r>
            <a:r>
              <a:rPr lang="ru-RU" sz="1500" dirty="0" smtClean="0">
                <a:latin typeface="Arial" panose="020B0604020202020204" pitchFamily="34" charset="0"/>
                <a:cs typeface="Arial" panose="020B0604020202020204" pitchFamily="34" charset="0"/>
              </a:rPr>
              <a:t>(</a:t>
            </a:r>
            <a:r>
              <a:rPr lang="en-US" sz="1500" i="1" dirty="0" err="1" smtClean="0">
                <a:latin typeface="Arial" panose="020B0604020202020204" pitchFamily="34" charset="0"/>
                <a:cs typeface="Arial" panose="020B0604020202020204" pitchFamily="34" charset="0"/>
              </a:rPr>
              <a:t>ZmI</a:t>
            </a:r>
            <a:r>
              <a:rPr lang="ru-RU" sz="1500" i="1" dirty="0" smtClean="0">
                <a:latin typeface="Arial" panose="020B0604020202020204" pitchFamily="34" charset="0"/>
                <a:cs typeface="Arial" panose="020B0604020202020204" pitchFamily="34" charset="0"/>
              </a:rPr>
              <a:t>) </a:t>
            </a:r>
            <a:r>
              <a:rPr lang="ru-RU" sz="1500" dirty="0" smtClean="0">
                <a:latin typeface="Arial" panose="020B0604020202020204" pitchFamily="34" charset="0"/>
                <a:cs typeface="Arial" panose="020B0604020202020204" pitchFamily="34" charset="0"/>
              </a:rPr>
              <a:t>составляют </a:t>
            </a:r>
            <a:r>
              <a:rPr lang="ru-RU" sz="1500" dirty="0">
                <a:latin typeface="Arial" panose="020B0604020202020204" pitchFamily="34" charset="0"/>
                <a:cs typeface="Arial" panose="020B0604020202020204" pitchFamily="34" charset="0"/>
              </a:rPr>
              <a:t>переменные убеждений респондента (</a:t>
            </a:r>
            <a:r>
              <a:rPr lang="ru-RU" sz="1500" dirty="0" smtClean="0">
                <a:latin typeface="Arial" panose="020B0604020202020204" pitchFamily="34" charset="0"/>
                <a:cs typeface="Arial" panose="020B0604020202020204" pitchFamily="34" charset="0"/>
              </a:rPr>
              <a:t>степень согласия </a:t>
            </a:r>
            <a:r>
              <a:rPr lang="ru-RU" sz="1500" dirty="0">
                <a:latin typeface="Arial" panose="020B0604020202020204" pitchFamily="34" charset="0"/>
                <a:cs typeface="Arial" panose="020B0604020202020204" pitchFamily="34" charset="0"/>
              </a:rPr>
              <a:t>с предложенными моральными </a:t>
            </a:r>
            <a:r>
              <a:rPr lang="ru-RU" sz="1500" dirty="0" smtClean="0">
                <a:latin typeface="Arial" panose="020B0604020202020204" pitchFamily="34" charset="0"/>
                <a:cs typeface="Arial" panose="020B0604020202020204" pitchFamily="34" charset="0"/>
              </a:rPr>
              <a:t>принципами = величина моральных издержек)</a:t>
            </a:r>
            <a:r>
              <a:rPr lang="ru-RU" sz="1500" i="1" dirty="0" smtClean="0">
                <a:latin typeface="Arial" panose="020B0604020202020204" pitchFamily="34" charset="0"/>
                <a:cs typeface="Arial" panose="020B0604020202020204" pitchFamily="34" charset="0"/>
              </a:rPr>
              <a:t>, где:</a:t>
            </a:r>
            <a:br>
              <a:rPr lang="ru-RU" sz="1500" i="1" dirty="0" smtClean="0">
                <a:latin typeface="Arial" panose="020B0604020202020204" pitchFamily="34" charset="0"/>
                <a:cs typeface="Arial" panose="020B0604020202020204" pitchFamily="34" charset="0"/>
              </a:rPr>
            </a:br>
            <a:r>
              <a:rPr lang="ru-RU" sz="1500" i="1" dirty="0">
                <a:latin typeface="Arial" panose="020B0604020202020204" pitchFamily="34" charset="0"/>
                <a:cs typeface="Arial" panose="020B0604020202020204" pitchFamily="34" charset="0"/>
              </a:rPr>
              <a:t/>
            </a:r>
            <a:br>
              <a:rPr lang="ru-RU" sz="1500" i="1" dirty="0">
                <a:latin typeface="Arial" panose="020B0604020202020204" pitchFamily="34" charset="0"/>
                <a:cs typeface="Arial" panose="020B0604020202020204" pitchFamily="34" charset="0"/>
              </a:rPr>
            </a:br>
            <a:r>
              <a:rPr lang="en-US" sz="1500" i="1" dirty="0" smtClean="0">
                <a:latin typeface="Arial" panose="020B0604020202020204" pitchFamily="34" charset="0"/>
                <a:cs typeface="Arial" panose="020B0604020202020204" pitchFamily="34" charset="0"/>
              </a:rPr>
              <a:t>m</a:t>
            </a:r>
            <a:r>
              <a:rPr lang="ru-RU" sz="1500" dirty="0" smtClean="0">
                <a:latin typeface="Arial" panose="020B0604020202020204" pitchFamily="34" charset="0"/>
                <a:cs typeface="Arial" panose="020B0604020202020204" pitchFamily="34" charset="0"/>
              </a:rPr>
              <a:t> </a:t>
            </a:r>
            <a:r>
              <a:rPr lang="ru-RU" sz="1500" dirty="0">
                <a:latin typeface="Arial" panose="020B0604020202020204" pitchFamily="34" charset="0"/>
                <a:cs typeface="Arial" panose="020B0604020202020204" pitchFamily="34" charset="0"/>
              </a:rPr>
              <a:t>– нумерует моральный принцип (А, Б, В или Г), </a:t>
            </a:r>
            <a:br>
              <a:rPr lang="ru-RU" sz="1500" dirty="0">
                <a:latin typeface="Arial" panose="020B0604020202020204" pitchFamily="34" charset="0"/>
                <a:cs typeface="Arial" panose="020B0604020202020204" pitchFamily="34" charset="0"/>
              </a:rPr>
            </a:br>
            <a:r>
              <a:rPr lang="en-US" sz="1500" i="1" dirty="0" smtClean="0">
                <a:latin typeface="Arial" panose="020B0604020202020204" pitchFamily="34" charset="0"/>
                <a:cs typeface="Arial" panose="020B0604020202020204" pitchFamily="34" charset="0"/>
              </a:rPr>
              <a:t>I</a:t>
            </a:r>
            <a:r>
              <a:rPr lang="ru-RU" sz="1500" dirty="0" smtClean="0">
                <a:latin typeface="Arial" panose="020B0604020202020204" pitchFamily="34" charset="0"/>
                <a:cs typeface="Arial" panose="020B0604020202020204" pitchFamily="34" charset="0"/>
              </a:rPr>
              <a:t> </a:t>
            </a:r>
            <a:r>
              <a:rPr lang="ru-RU" sz="1500" dirty="0">
                <a:latin typeface="Arial" panose="020B0604020202020204" pitchFamily="34" charset="0"/>
                <a:cs typeface="Arial" panose="020B0604020202020204" pitchFamily="34" charset="0"/>
              </a:rPr>
              <a:t>– указывает на степень </a:t>
            </a:r>
            <a:r>
              <a:rPr lang="ru-RU" sz="1500" dirty="0" smtClean="0">
                <a:latin typeface="Arial" panose="020B0604020202020204" pitchFamily="34" charset="0"/>
                <a:cs typeface="Arial" panose="020B0604020202020204" pitchFamily="34" charset="0"/>
              </a:rPr>
              <a:t>согласия с принципами / величину моральных издержек, если он примет предложение о работе:</a:t>
            </a:r>
            <a:br>
              <a:rPr lang="ru-RU" sz="1500" dirty="0" smtClean="0">
                <a:latin typeface="Arial" panose="020B0604020202020204" pitchFamily="34" charset="0"/>
                <a:cs typeface="Arial" panose="020B0604020202020204" pitchFamily="34" charset="0"/>
              </a:rPr>
            </a:br>
            <a:r>
              <a:rPr lang="ru-RU" sz="1500" dirty="0" smtClean="0">
                <a:latin typeface="Arial" panose="020B0604020202020204" pitchFamily="34" charset="0"/>
                <a:cs typeface="Arial" panose="020B0604020202020204" pitchFamily="34" charset="0"/>
              </a:rPr>
              <a:t/>
            </a:r>
            <a:br>
              <a:rPr lang="ru-RU" sz="1500" dirty="0" smtClean="0">
                <a:latin typeface="Arial" panose="020B0604020202020204" pitchFamily="34" charset="0"/>
                <a:cs typeface="Arial" panose="020B0604020202020204" pitchFamily="34" charset="0"/>
              </a:rPr>
            </a:br>
            <a:r>
              <a:rPr lang="ru-RU" sz="1300" dirty="0" smtClean="0">
                <a:latin typeface="Arial" panose="020B0604020202020204" pitchFamily="34" charset="0"/>
                <a:cs typeface="Arial" panose="020B0604020202020204" pitchFamily="34" charset="0"/>
              </a:rPr>
              <a:t>1 </a:t>
            </a:r>
            <a:r>
              <a:rPr lang="ru-RU" sz="1300" dirty="0">
                <a:latin typeface="Arial" panose="020B0604020202020204" pitchFamily="34" charset="0"/>
                <a:cs typeface="Arial" panose="020B0604020202020204" pitchFamily="34" charset="0"/>
              </a:rPr>
              <a:t>– </a:t>
            </a:r>
            <a:r>
              <a:rPr lang="ru-RU" sz="1300" dirty="0" smtClean="0">
                <a:latin typeface="Arial" panose="020B0604020202020204" pitchFamily="34" charset="0"/>
                <a:cs typeface="Arial" panose="020B0604020202020204" pitchFamily="34" charset="0"/>
              </a:rPr>
              <a:t> полностью не согласен с принципами / моральные издержки максимальны, </a:t>
            </a:r>
            <a:br>
              <a:rPr lang="ru-RU" sz="1300" dirty="0" smtClean="0">
                <a:latin typeface="Arial" panose="020B0604020202020204" pitchFamily="34" charset="0"/>
                <a:cs typeface="Arial" panose="020B0604020202020204" pitchFamily="34" charset="0"/>
              </a:rPr>
            </a:br>
            <a:r>
              <a:rPr lang="ru-RU" sz="1300" dirty="0" smtClean="0">
                <a:latin typeface="Arial" panose="020B0604020202020204" pitchFamily="34" charset="0"/>
                <a:cs typeface="Arial" panose="020B0604020202020204" pitchFamily="34" charset="0"/>
              </a:rPr>
              <a:t>½ </a:t>
            </a:r>
            <a:r>
              <a:rPr lang="ru-RU" sz="1300" dirty="0">
                <a:latin typeface="Arial" panose="020B0604020202020204" pitchFamily="34" charset="0"/>
                <a:cs typeface="Arial" panose="020B0604020202020204" pitchFamily="34" charset="0"/>
              </a:rPr>
              <a:t>– частично </a:t>
            </a:r>
            <a:r>
              <a:rPr lang="ru-RU" sz="1300" dirty="0" smtClean="0">
                <a:latin typeface="Arial" panose="020B0604020202020204" pitchFamily="34" charset="0"/>
                <a:cs typeface="Arial" panose="020B0604020202020204" pitchFamily="34" charset="0"/>
              </a:rPr>
              <a:t>согласен с принципами  / моральные издержки умеренны</a:t>
            </a:r>
            <a:br>
              <a:rPr lang="ru-RU" sz="1300" dirty="0" smtClean="0">
                <a:latin typeface="Arial" panose="020B0604020202020204" pitchFamily="34" charset="0"/>
                <a:cs typeface="Arial" panose="020B0604020202020204" pitchFamily="34" charset="0"/>
              </a:rPr>
            </a:br>
            <a:r>
              <a:rPr lang="ru-RU" sz="1300" dirty="0" smtClean="0">
                <a:latin typeface="Arial" panose="020B0604020202020204" pitchFamily="34" charset="0"/>
                <a:cs typeface="Arial" panose="020B0604020202020204" pitchFamily="34" charset="0"/>
              </a:rPr>
              <a:t>0 </a:t>
            </a:r>
            <a:r>
              <a:rPr lang="ru-RU" sz="1300" dirty="0">
                <a:latin typeface="Arial" panose="020B0604020202020204" pitchFamily="34" charset="0"/>
                <a:cs typeface="Arial" panose="020B0604020202020204" pitchFamily="34" charset="0"/>
              </a:rPr>
              <a:t>– полностью </a:t>
            </a:r>
            <a:r>
              <a:rPr lang="ru-RU" sz="1300" dirty="0" smtClean="0">
                <a:latin typeface="Arial" panose="020B0604020202020204" pitchFamily="34" charset="0"/>
                <a:cs typeface="Arial" panose="020B0604020202020204" pitchFamily="34" charset="0"/>
              </a:rPr>
              <a:t>согласен с принципами  / моральные издержки равны нулю. </a:t>
            </a:r>
            <a:r>
              <a:rPr lang="ru-RU" sz="1500" dirty="0">
                <a:solidFill>
                  <a:srgbClr val="1C2A55"/>
                </a:solidFill>
                <a:latin typeface="Arial" panose="020B0604020202020204" pitchFamily="34" charset="0"/>
                <a:cs typeface="Arial" panose="020B0604020202020204" pitchFamily="34" charset="0"/>
              </a:rPr>
              <a:t/>
            </a:r>
            <a:br>
              <a:rPr lang="ru-RU" sz="1500" dirty="0">
                <a:solidFill>
                  <a:srgbClr val="1C2A55"/>
                </a:solidFill>
                <a:latin typeface="Arial" panose="020B0604020202020204" pitchFamily="34" charset="0"/>
                <a:cs typeface="Arial" panose="020B0604020202020204" pitchFamily="34" charset="0"/>
              </a:rPr>
            </a:br>
            <a:r>
              <a:rPr lang="ru-RU" sz="1500" i="1" dirty="0" smtClean="0">
                <a:solidFill>
                  <a:srgbClr val="21386F"/>
                </a:solidFill>
                <a:latin typeface="Arial" panose="020B0604020202020204" pitchFamily="34" charset="0"/>
                <a:ea typeface="ＭＳ Ｐゴシック" pitchFamily="34" charset="-128"/>
                <a:cs typeface="Arial" panose="020B0604020202020204" pitchFamily="34" charset="0"/>
              </a:rPr>
              <a:t/>
            </a:r>
            <a:br>
              <a:rPr lang="ru-RU" sz="1500" i="1" dirty="0" smtClean="0">
                <a:solidFill>
                  <a:srgbClr val="21386F"/>
                </a:solidFill>
                <a:latin typeface="Arial" panose="020B0604020202020204" pitchFamily="34" charset="0"/>
                <a:ea typeface="ＭＳ Ｐゴシック" pitchFamily="34" charset="-128"/>
                <a:cs typeface="Arial" panose="020B0604020202020204" pitchFamily="34" charset="0"/>
              </a:rPr>
            </a:br>
            <a:endParaRPr lang="ru-RU" sz="1500" b="1" dirty="0" smtClean="0">
              <a:solidFill>
                <a:srgbClr val="21386F"/>
              </a:solidFill>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6387"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638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6390"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
        <p:nvSpPr>
          <p:cNvPr id="7" name="Title 1"/>
          <p:cNvSpPr>
            <a:spLocks noGrp="1" noRot="1" noChangeAspect="1" noMove="1" noResize="1" noEditPoints="1" noAdjustHandles="1" noChangeArrowheads="1" noChangeShapeType="1" noTextEdit="1"/>
          </p:cNvSpPr>
          <p:nvPr>
            <p:ph type="ctrTitle"/>
          </p:nvPr>
        </p:nvSpPr>
        <p:spPr>
          <a:xfrm>
            <a:off x="109180" y="1840885"/>
            <a:ext cx="9034820" cy="4626590"/>
          </a:xfrm>
          <a:blipFill rotWithShape="1">
            <a:blip r:embed="rId3">
              <a:grayscl/>
            </a:blip>
            <a:stretch>
              <a:fillRect l="-405" t="-5665" b="-1845"/>
            </a:stretch>
          </a:blipFill>
        </p:spPr>
        <p:txBody>
          <a:bodyPr/>
          <a:lstStyle/>
          <a:p>
            <a:r>
              <a:rPr lang="ru-RU">
                <a:no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218364" y="2033327"/>
            <a:ext cx="8570794" cy="3990975"/>
          </a:xfrm>
        </p:spPr>
        <p:txBody>
          <a:bodyPr/>
          <a:lstStyle/>
          <a:p>
            <a:pPr algn="l">
              <a:spcAft>
                <a:spcPts val="600"/>
              </a:spcAft>
              <a:defRPr/>
            </a:pPr>
            <a:r>
              <a:rPr lang="ru-RU" sz="2000" b="1" dirty="0" smtClean="0">
                <a:solidFill>
                  <a:srgbClr val="1C2A55"/>
                </a:solidFill>
              </a:rPr>
              <a:t>Гипотезы</a:t>
            </a: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1600" b="1" dirty="0" smtClean="0">
                <a:solidFill>
                  <a:srgbClr val="1C2A55"/>
                </a:solidFill>
                <a:latin typeface="Arial" panose="020B0604020202020204" pitchFamily="34" charset="0"/>
                <a:cs typeface="Arial" panose="020B0604020202020204" pitchFamily="34" charset="0"/>
              </a:rPr>
              <a:t>В</a:t>
            </a:r>
            <a:r>
              <a:rPr lang="ru-RU" sz="1600" dirty="0" smtClean="0">
                <a:solidFill>
                  <a:srgbClr val="1C2A55"/>
                </a:solidFill>
                <a:latin typeface="Arial" panose="020B0604020202020204" pitchFamily="34" charset="0"/>
                <a:cs typeface="Arial" panose="020B0604020202020204" pitchFamily="34" charset="0"/>
              </a:rPr>
              <a:t>еличина разрыва между фактической и идеальной заработной платой увеличивает вероятность принятия предложения об идеальной работе (увеличивает склонность к «торгу» убеждениями)</a:t>
            </a:r>
            <a:br>
              <a:rPr lang="ru-RU" sz="1600" dirty="0" smtClean="0">
                <a:solidFill>
                  <a:srgbClr val="1C2A55"/>
                </a:solidFill>
                <a:latin typeface="Arial" panose="020B0604020202020204" pitchFamily="34" charset="0"/>
                <a:cs typeface="Arial" panose="020B0604020202020204" pitchFamily="34" charset="0"/>
              </a:rPr>
            </a:br>
            <a:r>
              <a:rPr lang="ru-RU" sz="1600" dirty="0" smtClean="0">
                <a:solidFill>
                  <a:srgbClr val="1C2A55"/>
                </a:solidFill>
                <a:latin typeface="Arial" panose="020B0604020202020204" pitchFamily="34" charset="0"/>
                <a:cs typeface="Arial" panose="020B0604020202020204" pitchFamily="34" charset="0"/>
              </a:rPr>
              <a:t/>
            </a:r>
            <a:br>
              <a:rPr lang="ru-RU" sz="1600" dirty="0" smtClean="0">
                <a:solidFill>
                  <a:srgbClr val="1C2A55"/>
                </a:solidFill>
                <a:latin typeface="Arial" panose="020B0604020202020204" pitchFamily="34" charset="0"/>
                <a:cs typeface="Arial" panose="020B0604020202020204" pitchFamily="34" charset="0"/>
              </a:rPr>
            </a:br>
            <a:r>
              <a:rPr lang="ru-RU" sz="1600" b="1" dirty="0" smtClean="0">
                <a:solidFill>
                  <a:srgbClr val="1C2A55"/>
                </a:solidFill>
                <a:latin typeface="Arial" panose="020B0604020202020204" pitchFamily="34" charset="0"/>
                <a:cs typeface="Arial" panose="020B0604020202020204" pitchFamily="34" charset="0"/>
              </a:rPr>
              <a:t>Р</a:t>
            </a:r>
            <a:r>
              <a:rPr lang="ru-RU" sz="1600" dirty="0" smtClean="0">
                <a:solidFill>
                  <a:srgbClr val="1C2A55"/>
                </a:solidFill>
                <a:latin typeface="Arial" panose="020B0604020202020204" pitchFamily="34" charset="0"/>
                <a:cs typeface="Arial" panose="020B0604020202020204" pitchFamily="34" charset="0"/>
              </a:rPr>
              <a:t>азрыв между характеристиками фактической и идеальной работы увеличивает вероятность принятия предложения об идеальной работе (увеличивает склонность к «торгу» убеждениями) </a:t>
            </a:r>
            <a:br>
              <a:rPr lang="ru-RU" sz="1600" dirty="0" smtClean="0">
                <a:solidFill>
                  <a:srgbClr val="1C2A55"/>
                </a:solidFill>
                <a:latin typeface="Arial" panose="020B0604020202020204" pitchFamily="34" charset="0"/>
                <a:cs typeface="Arial" panose="020B0604020202020204" pitchFamily="34" charset="0"/>
              </a:rPr>
            </a:br>
            <a:r>
              <a:rPr lang="ru-RU" sz="1600" dirty="0">
                <a:solidFill>
                  <a:srgbClr val="1C2A55"/>
                </a:solidFill>
                <a:latin typeface="Arial" panose="020B0604020202020204" pitchFamily="34" charset="0"/>
                <a:cs typeface="Arial" panose="020B0604020202020204" pitchFamily="34" charset="0"/>
              </a:rPr>
              <a:t/>
            </a:r>
            <a:br>
              <a:rPr lang="ru-RU" sz="1600" dirty="0">
                <a:solidFill>
                  <a:srgbClr val="1C2A55"/>
                </a:solidFill>
                <a:latin typeface="Arial" panose="020B0604020202020204" pitchFamily="34" charset="0"/>
                <a:cs typeface="Arial" panose="020B0604020202020204" pitchFamily="34" charset="0"/>
              </a:rPr>
            </a:br>
            <a:r>
              <a:rPr lang="ru-RU" sz="1600" b="1" dirty="0" smtClean="0">
                <a:solidFill>
                  <a:srgbClr val="1C2A55"/>
                </a:solidFill>
                <a:latin typeface="Arial" panose="020B0604020202020204" pitchFamily="34" charset="0"/>
                <a:cs typeface="Arial" panose="020B0604020202020204" pitchFamily="34" charset="0"/>
              </a:rPr>
              <a:t>Н</a:t>
            </a:r>
            <a:r>
              <a:rPr lang="ru-RU" sz="1600" dirty="0" smtClean="0">
                <a:solidFill>
                  <a:srgbClr val="1C2A55"/>
                </a:solidFill>
                <a:latin typeface="Arial" panose="020B0604020202020204" pitchFamily="34" charset="0"/>
                <a:cs typeface="Arial" panose="020B0604020202020204" pitchFamily="34" charset="0"/>
              </a:rPr>
              <a:t>аименее «дорогими» (более легкими для замещения) являются принципы, связанные с традиционно малодоступными в обществе благами (например, карьера за рубежом)</a:t>
            </a:r>
            <a:r>
              <a:rPr lang="ru-RU" sz="1600" dirty="0">
                <a:solidFill>
                  <a:srgbClr val="1C2A55"/>
                </a:solidFill>
                <a:latin typeface="Arial" panose="020B0604020202020204" pitchFamily="34" charset="0"/>
                <a:cs typeface="Arial" panose="020B0604020202020204" pitchFamily="34" charset="0"/>
              </a:rPr>
              <a:t/>
            </a:r>
            <a:br>
              <a:rPr lang="ru-RU" sz="1600" dirty="0">
                <a:solidFill>
                  <a:srgbClr val="1C2A55"/>
                </a:solidFill>
                <a:latin typeface="Arial" panose="020B0604020202020204" pitchFamily="34" charset="0"/>
                <a:cs typeface="Arial" panose="020B0604020202020204" pitchFamily="34" charset="0"/>
              </a:rPr>
            </a:br>
            <a:r>
              <a:rPr lang="ru-RU" sz="1600" dirty="0" smtClean="0">
                <a:solidFill>
                  <a:srgbClr val="1C2A55"/>
                </a:solidFill>
                <a:latin typeface="Arial" pitchFamily="34" charset="0"/>
                <a:cs typeface="Arial" pitchFamily="34" charset="0"/>
              </a:rPr>
              <a:t/>
            </a:r>
            <a:br>
              <a:rPr lang="ru-RU" sz="1600" dirty="0" smtClean="0">
                <a:solidFill>
                  <a:srgbClr val="1C2A55"/>
                </a:solidFill>
                <a:latin typeface="Arial" pitchFamily="34" charset="0"/>
                <a:cs typeface="Arial" pitchFamily="34" charset="0"/>
              </a:rPr>
            </a:br>
            <a:r>
              <a:rPr lang="ru-RU" sz="1600" b="1" dirty="0" smtClean="0">
                <a:solidFill>
                  <a:srgbClr val="1C2A55"/>
                </a:solidFill>
                <a:latin typeface="Arial" pitchFamily="34" charset="0"/>
                <a:cs typeface="Arial" pitchFamily="34" charset="0"/>
              </a:rPr>
              <a:t>Н</a:t>
            </a:r>
            <a:r>
              <a:rPr lang="ru-RU" sz="1600" dirty="0" smtClean="0">
                <a:solidFill>
                  <a:srgbClr val="1C2A55"/>
                </a:solidFill>
                <a:latin typeface="Arial" pitchFamily="34" charset="0"/>
                <a:cs typeface="Arial" pitchFamily="34" charset="0"/>
              </a:rPr>
              <a:t>аиболее «дорогими» (более сложными для замещения) являются принципы, связанные с аспектами индивидуальной (личной) свободы</a:t>
            </a:r>
            <a:r>
              <a:rPr lang="ru-RU" sz="2000" dirty="0" smtClean="0"/>
              <a:t/>
            </a:r>
            <a:br>
              <a:rPr lang="ru-RU" sz="2000" dirty="0" smtClean="0"/>
            </a:br>
            <a:endParaRPr lang="ru-RU" sz="1600" dirty="0">
              <a:solidFill>
                <a:schemeClr val="accent1">
                  <a:lumMod val="75000"/>
                </a:schemeClr>
              </a:solidFill>
            </a:endParaRPr>
          </a:p>
        </p:txBody>
      </p:sp>
      <p:sp>
        <p:nvSpPr>
          <p:cNvPr id="1331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3316"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3317"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218364" y="2033327"/>
            <a:ext cx="8570794" cy="3990975"/>
          </a:xfrm>
        </p:spPr>
        <p:txBody>
          <a:bodyPr/>
          <a:lstStyle/>
          <a:p>
            <a:pPr algn="l">
              <a:spcAft>
                <a:spcPts val="600"/>
              </a:spcAft>
              <a:defRPr/>
            </a:pPr>
            <a:r>
              <a:rPr lang="ru-RU" sz="2000" b="1" dirty="0" smtClean="0">
                <a:solidFill>
                  <a:srgbClr val="1C2A55"/>
                </a:solidFill>
              </a:rPr>
              <a:t>Информационная база исследования</a:t>
            </a: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1600" b="1" dirty="0">
                <a:solidFill>
                  <a:srgbClr val="1C2A55"/>
                </a:solidFill>
                <a:latin typeface="Arial" panose="020B0604020202020204" pitchFamily="34" charset="0"/>
                <a:cs typeface="Arial" panose="020B0604020202020204" pitchFamily="34" charset="0"/>
              </a:rPr>
              <a:t>И</a:t>
            </a:r>
            <a:r>
              <a:rPr lang="ru-RU" sz="1600" dirty="0">
                <a:solidFill>
                  <a:srgbClr val="1C2A55"/>
                </a:solidFill>
                <a:latin typeface="Arial" panose="020B0604020202020204" pitchFamily="34" charset="0"/>
                <a:cs typeface="Arial" panose="020B0604020202020204" pitchFamily="34" charset="0"/>
              </a:rPr>
              <a:t>сследование реализуется на данных массового опроса населения, проведенного в сентябре-октябре 2020 года на основе общероссийской репрезентативной квотной выборки с соблюдением квот по Федеральным округам, типам поселений, полу респондентов, социально-профессиональному составу населения. </a:t>
            </a:r>
            <a:r>
              <a:rPr lang="ru-RU" sz="1600" dirty="0" smtClean="0">
                <a:solidFill>
                  <a:srgbClr val="1C2A55"/>
                </a:solidFill>
                <a:latin typeface="Arial" panose="020B0604020202020204" pitchFamily="34" charset="0"/>
                <a:cs typeface="Arial" panose="020B0604020202020204" pitchFamily="34" charset="0"/>
              </a:rPr>
              <a:t/>
            </a:r>
            <a:br>
              <a:rPr lang="ru-RU" sz="1600" dirty="0" smtClean="0">
                <a:solidFill>
                  <a:srgbClr val="1C2A55"/>
                </a:solidFill>
                <a:latin typeface="Arial" panose="020B0604020202020204" pitchFamily="34" charset="0"/>
                <a:cs typeface="Arial" panose="020B0604020202020204" pitchFamily="34" charset="0"/>
              </a:rPr>
            </a:br>
            <a:r>
              <a:rPr lang="ru-RU" sz="1600" dirty="0" smtClean="0">
                <a:solidFill>
                  <a:srgbClr val="1C2A55"/>
                </a:solidFill>
                <a:latin typeface="Arial" panose="020B0604020202020204" pitchFamily="34" charset="0"/>
                <a:cs typeface="Arial" panose="020B0604020202020204" pitchFamily="34" charset="0"/>
              </a:rPr>
              <a:t/>
            </a:r>
            <a:br>
              <a:rPr lang="ru-RU" sz="1600" dirty="0" smtClean="0">
                <a:solidFill>
                  <a:srgbClr val="1C2A55"/>
                </a:solidFill>
                <a:latin typeface="Arial" panose="020B0604020202020204" pitchFamily="34" charset="0"/>
                <a:cs typeface="Arial" panose="020B0604020202020204" pitchFamily="34" charset="0"/>
              </a:rPr>
            </a:br>
            <a:r>
              <a:rPr lang="ru-RU" sz="1600" b="1" dirty="0" smtClean="0">
                <a:solidFill>
                  <a:srgbClr val="1C2A55"/>
                </a:solidFill>
                <a:latin typeface="Arial" panose="020B0604020202020204" pitchFamily="34" charset="0"/>
                <a:cs typeface="Arial" panose="020B0604020202020204" pitchFamily="34" charset="0"/>
              </a:rPr>
              <a:t>М</a:t>
            </a:r>
            <a:r>
              <a:rPr lang="ru-RU" sz="1600" dirty="0" smtClean="0">
                <a:solidFill>
                  <a:srgbClr val="1C2A55"/>
                </a:solidFill>
                <a:latin typeface="Arial" panose="020B0604020202020204" pitchFamily="34" charset="0"/>
                <a:cs typeface="Arial" panose="020B0604020202020204" pitchFamily="34" charset="0"/>
              </a:rPr>
              <a:t>одель выборки </a:t>
            </a:r>
            <a:r>
              <a:rPr lang="ru-RU" sz="1600" dirty="0">
                <a:solidFill>
                  <a:srgbClr val="1C2A55"/>
                </a:solidFill>
                <a:latin typeface="Arial" panose="020B0604020202020204" pitchFamily="34" charset="0"/>
                <a:cs typeface="Arial" panose="020B0604020202020204" pitchFamily="34" charset="0"/>
              </a:rPr>
              <a:t>включает все Федеральные округа, 21 типичный для них субъект РФ, 111 населенных пунктов, в том числе Москву и С.-Петербург. </a:t>
            </a:r>
            <a:r>
              <a:rPr lang="ru-RU" sz="1600" dirty="0" smtClean="0">
                <a:solidFill>
                  <a:srgbClr val="1C2A55"/>
                </a:solidFill>
                <a:latin typeface="Arial" panose="020B0604020202020204" pitchFamily="34" charset="0"/>
                <a:cs typeface="Arial" panose="020B0604020202020204" pitchFamily="34" charset="0"/>
              </a:rPr>
              <a:t/>
            </a:r>
            <a:br>
              <a:rPr lang="ru-RU" sz="1600" dirty="0" smtClean="0">
                <a:solidFill>
                  <a:srgbClr val="1C2A55"/>
                </a:solidFill>
                <a:latin typeface="Arial" panose="020B0604020202020204" pitchFamily="34" charset="0"/>
                <a:cs typeface="Arial" panose="020B0604020202020204" pitchFamily="34" charset="0"/>
              </a:rPr>
            </a:br>
            <a:r>
              <a:rPr lang="ru-RU" sz="1600" dirty="0">
                <a:solidFill>
                  <a:srgbClr val="1C2A55"/>
                </a:solidFill>
                <a:latin typeface="Arial" panose="020B0604020202020204" pitchFamily="34" charset="0"/>
                <a:cs typeface="Arial" panose="020B0604020202020204" pitchFamily="34" charset="0"/>
              </a:rPr>
              <a:t/>
            </a:r>
            <a:br>
              <a:rPr lang="ru-RU" sz="1600" dirty="0">
                <a:solidFill>
                  <a:srgbClr val="1C2A55"/>
                </a:solidFill>
                <a:latin typeface="Arial" panose="020B0604020202020204" pitchFamily="34" charset="0"/>
                <a:cs typeface="Arial" panose="020B0604020202020204" pitchFamily="34" charset="0"/>
              </a:rPr>
            </a:br>
            <a:r>
              <a:rPr lang="ru-RU" sz="1600" b="1" dirty="0" smtClean="0">
                <a:solidFill>
                  <a:srgbClr val="1C2A55"/>
                </a:solidFill>
                <a:latin typeface="Arial" panose="020B0604020202020204" pitchFamily="34" charset="0"/>
                <a:cs typeface="Arial" panose="020B0604020202020204" pitchFamily="34" charset="0"/>
              </a:rPr>
              <a:t>О</a:t>
            </a:r>
            <a:r>
              <a:rPr lang="ru-RU" sz="1600" dirty="0" smtClean="0">
                <a:solidFill>
                  <a:srgbClr val="1C2A55"/>
                </a:solidFill>
                <a:latin typeface="Arial" panose="020B0604020202020204" pitchFamily="34" charset="0"/>
                <a:cs typeface="Arial" panose="020B0604020202020204" pitchFamily="34" charset="0"/>
              </a:rPr>
              <a:t>бъем </a:t>
            </a:r>
            <a:r>
              <a:rPr lang="ru-RU" sz="1600" dirty="0">
                <a:solidFill>
                  <a:srgbClr val="1C2A55"/>
                </a:solidFill>
                <a:latin typeface="Arial" panose="020B0604020202020204" pitchFamily="34" charset="0"/>
                <a:cs typeface="Arial" panose="020B0604020202020204" pitchFamily="34" charset="0"/>
              </a:rPr>
              <a:t>выборочной совокупности – 700 респондентов в возрасте 18 лет и старше. </a:t>
            </a:r>
            <a:br>
              <a:rPr lang="ru-RU" sz="1600" dirty="0">
                <a:solidFill>
                  <a:srgbClr val="1C2A55"/>
                </a:solidFill>
                <a:latin typeface="Arial" panose="020B0604020202020204" pitchFamily="34" charset="0"/>
                <a:cs typeface="Arial" panose="020B0604020202020204" pitchFamily="34" charset="0"/>
              </a:rPr>
            </a:br>
            <a:r>
              <a:rPr lang="ru-RU" sz="1600" dirty="0" smtClean="0">
                <a:solidFill>
                  <a:srgbClr val="1C2A55"/>
                </a:solidFill>
                <a:latin typeface="Arial" pitchFamily="34" charset="0"/>
                <a:cs typeface="Arial" pitchFamily="34" charset="0"/>
              </a:rPr>
              <a:t/>
            </a:r>
            <a:br>
              <a:rPr lang="ru-RU" sz="1600" dirty="0" smtClean="0">
                <a:solidFill>
                  <a:srgbClr val="1C2A55"/>
                </a:solidFill>
                <a:latin typeface="Arial" pitchFamily="34" charset="0"/>
                <a:cs typeface="Arial" pitchFamily="34" charset="0"/>
              </a:rPr>
            </a:br>
            <a:r>
              <a:rPr lang="ru-RU" sz="1600" b="1" dirty="0" smtClean="0">
                <a:solidFill>
                  <a:srgbClr val="1C2A55"/>
                </a:solidFill>
                <a:latin typeface="Arial" pitchFamily="34" charset="0"/>
                <a:cs typeface="Arial" pitchFamily="34" charset="0"/>
              </a:rPr>
              <a:t>О</a:t>
            </a:r>
            <a:r>
              <a:rPr lang="ru-RU" sz="1600" dirty="0" smtClean="0">
                <a:solidFill>
                  <a:srgbClr val="1C2A55"/>
                </a:solidFill>
                <a:latin typeface="Arial" pitchFamily="34" charset="0"/>
                <a:cs typeface="Arial" pitchFamily="34" charset="0"/>
              </a:rPr>
              <a:t>прос населения проводился в форме персонального интервью с привлечением профессиональных интервьюеров. </a:t>
            </a:r>
            <a:r>
              <a:rPr lang="ru-RU" sz="2000" dirty="0" smtClean="0"/>
              <a:t/>
            </a:r>
            <a:br>
              <a:rPr lang="ru-RU" sz="2000" dirty="0" smtClean="0"/>
            </a:br>
            <a:endParaRPr lang="ru-RU" sz="1600" dirty="0">
              <a:solidFill>
                <a:schemeClr val="accent1">
                  <a:lumMod val="75000"/>
                </a:schemeClr>
              </a:solidFill>
            </a:endParaRPr>
          </a:p>
        </p:txBody>
      </p:sp>
      <p:sp>
        <p:nvSpPr>
          <p:cNvPr id="1331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3316"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3317"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4339"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434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4342"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90" t="32464" r="13988" b="11588"/>
          <a:stretch/>
        </p:blipFill>
        <p:spPr bwMode="auto">
          <a:xfrm>
            <a:off x="218364" y="1924334"/>
            <a:ext cx="8707272" cy="4092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6387"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638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6390"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377" t="20709" r="23638" b="8767"/>
          <a:stretch/>
        </p:blipFill>
        <p:spPr bwMode="auto">
          <a:xfrm>
            <a:off x="0" y="240271"/>
            <a:ext cx="9144000" cy="6606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6387"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638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6390"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
        <p:nvSpPr>
          <p:cNvPr id="7" name="TextBox 6"/>
          <p:cNvSpPr txBox="1"/>
          <p:nvPr/>
        </p:nvSpPr>
        <p:spPr>
          <a:xfrm>
            <a:off x="259307" y="1999881"/>
            <a:ext cx="8393373" cy="4278094"/>
          </a:xfrm>
          <a:prstGeom prst="rect">
            <a:avLst/>
          </a:prstGeom>
          <a:noFill/>
        </p:spPr>
        <p:txBody>
          <a:bodyPr wrap="square" rtlCol="0">
            <a:spAutoFit/>
          </a:bodyPr>
          <a:lstStyle/>
          <a:p>
            <a:r>
              <a:rPr lang="ru-RU" sz="1600" b="1" dirty="0" smtClean="0">
                <a:solidFill>
                  <a:srgbClr val="1C2A55"/>
                </a:solidFill>
              </a:rPr>
              <a:t>В</a:t>
            </a:r>
            <a:r>
              <a:rPr lang="ru-RU" sz="1600" dirty="0" smtClean="0">
                <a:solidFill>
                  <a:srgbClr val="1C2A55"/>
                </a:solidFill>
              </a:rPr>
              <a:t> </a:t>
            </a:r>
            <a:r>
              <a:rPr lang="ru-RU" sz="1600" dirty="0">
                <a:solidFill>
                  <a:srgbClr val="1C2A55"/>
                </a:solidFill>
              </a:rPr>
              <a:t>российском обществе значительна доля тех, кто разделяет «охранительные» ценности (30-40% выборки в зависимости от тестируемого принципа</a:t>
            </a:r>
            <a:r>
              <a:rPr lang="ru-RU" sz="1600" dirty="0" smtClean="0">
                <a:solidFill>
                  <a:srgbClr val="1C2A55"/>
                </a:solidFill>
              </a:rPr>
              <a:t>):</a:t>
            </a:r>
          </a:p>
          <a:p>
            <a:endParaRPr lang="ru-RU" sz="1600" dirty="0" smtClean="0">
              <a:solidFill>
                <a:srgbClr val="1C2A55"/>
              </a:solidFill>
            </a:endParaRPr>
          </a:p>
          <a:p>
            <a:r>
              <a:rPr lang="ru-RU" sz="1600" i="1" dirty="0" smtClean="0">
                <a:solidFill>
                  <a:srgbClr val="1C2A55"/>
                </a:solidFill>
              </a:rPr>
              <a:t>40,3</a:t>
            </a:r>
            <a:r>
              <a:rPr lang="ru-RU" sz="1600" i="1" dirty="0">
                <a:solidFill>
                  <a:srgbClr val="1C2A55"/>
                </a:solidFill>
              </a:rPr>
              <a:t>% одобряют требование </a:t>
            </a:r>
            <a:r>
              <a:rPr lang="ru-RU" sz="1600" i="1" dirty="0" err="1">
                <a:solidFill>
                  <a:srgbClr val="1C2A55"/>
                </a:solidFill>
              </a:rPr>
              <a:t>самоцензуры</a:t>
            </a:r>
            <a:r>
              <a:rPr lang="ru-RU" sz="1600" i="1" dirty="0">
                <a:solidFill>
                  <a:srgbClr val="1C2A55"/>
                </a:solidFill>
              </a:rPr>
              <a:t> (А)</a:t>
            </a:r>
          </a:p>
          <a:p>
            <a:endParaRPr lang="ru-RU" sz="1600" i="1" dirty="0" smtClean="0">
              <a:solidFill>
                <a:srgbClr val="1C2A55"/>
              </a:solidFill>
            </a:endParaRPr>
          </a:p>
          <a:p>
            <a:r>
              <a:rPr lang="ru-RU" sz="1600" i="1" dirty="0" smtClean="0">
                <a:solidFill>
                  <a:srgbClr val="1C2A55"/>
                </a:solidFill>
              </a:rPr>
              <a:t>38,0</a:t>
            </a:r>
            <a:r>
              <a:rPr lang="ru-RU" sz="1600" i="1" dirty="0">
                <a:solidFill>
                  <a:srgbClr val="1C2A55"/>
                </a:solidFill>
              </a:rPr>
              <a:t>% подтверждают, что работа на благо страны важнее карьеры за рубежом, и вторым можно поступиться во имя </a:t>
            </a:r>
            <a:r>
              <a:rPr lang="ru-RU" sz="1600" i="1" dirty="0" smtClean="0">
                <a:solidFill>
                  <a:srgbClr val="1C2A55"/>
                </a:solidFill>
              </a:rPr>
              <a:t>первого (Б)</a:t>
            </a:r>
          </a:p>
          <a:p>
            <a:endParaRPr lang="ru-RU" sz="1600" i="1" dirty="0" smtClean="0">
              <a:solidFill>
                <a:srgbClr val="1C2A55"/>
              </a:solidFill>
            </a:endParaRPr>
          </a:p>
          <a:p>
            <a:r>
              <a:rPr lang="ru-RU" sz="1600" i="1" dirty="0" smtClean="0">
                <a:solidFill>
                  <a:srgbClr val="1C2A55"/>
                </a:solidFill>
              </a:rPr>
              <a:t>41,0</a:t>
            </a:r>
            <a:r>
              <a:rPr lang="ru-RU" sz="1600" i="1" dirty="0">
                <a:solidFill>
                  <a:srgbClr val="1C2A55"/>
                </a:solidFill>
              </a:rPr>
              <a:t>% поддерживают введение ограничительных мер на неприемлемую для общества информацию (В) </a:t>
            </a:r>
            <a:endParaRPr lang="ru-RU" sz="1600" i="1" dirty="0" smtClean="0">
              <a:solidFill>
                <a:srgbClr val="1C2A55"/>
              </a:solidFill>
            </a:endParaRPr>
          </a:p>
          <a:p>
            <a:endParaRPr lang="ru-RU" sz="1600" i="1" dirty="0">
              <a:solidFill>
                <a:srgbClr val="1C2A55"/>
              </a:solidFill>
            </a:endParaRPr>
          </a:p>
          <a:p>
            <a:r>
              <a:rPr lang="ru-RU" sz="1600" i="1" dirty="0" smtClean="0">
                <a:solidFill>
                  <a:srgbClr val="1C2A55"/>
                </a:solidFill>
              </a:rPr>
              <a:t>30,3</a:t>
            </a:r>
            <a:r>
              <a:rPr lang="ru-RU" sz="1600" i="1" dirty="0">
                <a:solidFill>
                  <a:srgbClr val="1C2A55"/>
                </a:solidFill>
              </a:rPr>
              <a:t>% разделяют принципы равнодушия к роскоши, непримиримости к  несправедливости и карьеризму (Г</a:t>
            </a:r>
            <a:r>
              <a:rPr lang="ru-RU" sz="1600" i="1" dirty="0" smtClean="0">
                <a:solidFill>
                  <a:srgbClr val="1C2A55"/>
                </a:solidFill>
              </a:rPr>
              <a:t>)</a:t>
            </a:r>
          </a:p>
          <a:p>
            <a:r>
              <a:rPr lang="ru-RU" sz="1600" dirty="0" smtClean="0">
                <a:solidFill>
                  <a:srgbClr val="1C2A55"/>
                </a:solidFill>
              </a:rPr>
              <a:t> </a:t>
            </a:r>
            <a:endParaRPr lang="ru-RU" sz="1600" dirty="0">
              <a:solidFill>
                <a:srgbClr val="1C2A55"/>
              </a:solidFill>
            </a:endParaRPr>
          </a:p>
          <a:p>
            <a:r>
              <a:rPr lang="ru-RU" sz="1600" b="1" dirty="0" smtClean="0">
                <a:solidFill>
                  <a:srgbClr val="1C2A55"/>
                </a:solidFill>
              </a:rPr>
              <a:t>В</a:t>
            </a:r>
            <a:r>
              <a:rPr lang="ru-RU" sz="1600" dirty="0" smtClean="0">
                <a:solidFill>
                  <a:srgbClr val="1C2A55"/>
                </a:solidFill>
              </a:rPr>
              <a:t>ысока доля </a:t>
            </a:r>
            <a:r>
              <a:rPr lang="ru-RU" sz="1600" dirty="0">
                <a:solidFill>
                  <a:srgbClr val="1C2A55"/>
                </a:solidFill>
              </a:rPr>
              <a:t>колеблющихся (35-45%) </a:t>
            </a:r>
          </a:p>
          <a:p>
            <a:endParaRPr lang="ru-RU" sz="1600" dirty="0" smtClean="0">
              <a:solidFill>
                <a:srgbClr val="1C2A55"/>
              </a:solidFill>
            </a:endParaRPr>
          </a:p>
          <a:p>
            <a:r>
              <a:rPr lang="ru-RU" sz="1600" b="1" dirty="0" smtClean="0">
                <a:solidFill>
                  <a:srgbClr val="1C2A55"/>
                </a:solidFill>
              </a:rPr>
              <a:t>О</a:t>
            </a:r>
            <a:r>
              <a:rPr lang="ru-RU" sz="1600" dirty="0" smtClean="0">
                <a:solidFill>
                  <a:srgbClr val="1C2A55"/>
                </a:solidFill>
              </a:rPr>
              <a:t>тносительно невелика доля носителей либеральных ценностей (15-17%).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6387"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638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6390"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dirty="0">
                <a:solidFill>
                  <a:schemeClr val="bg1"/>
                </a:solidFill>
              </a:rPr>
              <a:t>Национальный исследовательский университет «Высшая школа экономики»</a:t>
            </a:r>
            <a:endParaRPr kumimoji="1" lang="ru-RU" sz="1400" dirty="0">
              <a:solidFill>
                <a:schemeClr val="bg1"/>
              </a:solidFill>
              <a:latin typeface="Myriad Pro"/>
            </a:endParaRPr>
          </a:p>
        </p:txBody>
      </p:sp>
      <p:pic>
        <p:nvPicPr>
          <p:cNvPr id="1026" name="Picture 2"/>
          <p:cNvPicPr>
            <a:picLocks noChangeAspect="1" noChangeArrowheads="1"/>
          </p:cNvPicPr>
          <p:nvPr/>
        </p:nvPicPr>
        <p:blipFill>
          <a:blip r:embed="rId3"/>
          <a:srcRect l="20018" t="32649" r="47743" b="16604"/>
          <a:stretch>
            <a:fillRect/>
          </a:stretch>
        </p:blipFill>
        <p:spPr bwMode="auto">
          <a:xfrm>
            <a:off x="0" y="2396446"/>
            <a:ext cx="4176215" cy="3712191"/>
          </a:xfrm>
          <a:prstGeom prst="rect">
            <a:avLst/>
          </a:prstGeom>
          <a:noFill/>
          <a:ln w="9525">
            <a:noFill/>
            <a:miter lim="800000"/>
            <a:headEnd/>
            <a:tailEnd/>
          </a:ln>
        </p:spPr>
      </p:pic>
      <p:sp>
        <p:nvSpPr>
          <p:cNvPr id="8" name="TextBox 7"/>
          <p:cNvSpPr txBox="1"/>
          <p:nvPr/>
        </p:nvSpPr>
        <p:spPr>
          <a:xfrm>
            <a:off x="13648" y="1842448"/>
            <a:ext cx="4449170" cy="784830"/>
          </a:xfrm>
          <a:prstGeom prst="rect">
            <a:avLst/>
          </a:prstGeom>
          <a:noFill/>
        </p:spPr>
        <p:txBody>
          <a:bodyPr wrap="square" rtlCol="0">
            <a:spAutoFit/>
          </a:bodyPr>
          <a:lstStyle/>
          <a:p>
            <a:pPr algn="ctr"/>
            <a:r>
              <a:rPr lang="ru-RU" sz="1500" b="1" dirty="0" smtClean="0"/>
              <a:t>Логарифм разницы идеальной и фактической заработной платой </a:t>
            </a:r>
          </a:p>
          <a:p>
            <a:pPr algn="ctr"/>
            <a:r>
              <a:rPr lang="ru-RU" sz="1500" i="1" dirty="0" smtClean="0"/>
              <a:t>(тысяч рублей)</a:t>
            </a:r>
            <a:endParaRPr lang="ru-RU" sz="1500" i="1" dirty="0"/>
          </a:p>
        </p:txBody>
      </p:sp>
      <p:sp>
        <p:nvSpPr>
          <p:cNvPr id="9" name="TextBox 8"/>
          <p:cNvSpPr txBox="1"/>
          <p:nvPr/>
        </p:nvSpPr>
        <p:spPr>
          <a:xfrm>
            <a:off x="1852636" y="6108637"/>
            <a:ext cx="1276066" cy="276999"/>
          </a:xfrm>
          <a:prstGeom prst="rect">
            <a:avLst/>
          </a:prstGeom>
          <a:noFill/>
        </p:spPr>
        <p:txBody>
          <a:bodyPr wrap="square" rtlCol="0">
            <a:spAutoFit/>
          </a:bodyPr>
          <a:lstStyle/>
          <a:p>
            <a:r>
              <a:rPr lang="en-US" sz="1200" dirty="0" smtClean="0"/>
              <a:t>N = 618</a:t>
            </a:r>
            <a:endParaRPr lang="ru-RU" sz="1200" dirty="0"/>
          </a:p>
        </p:txBody>
      </p:sp>
      <p:sp>
        <p:nvSpPr>
          <p:cNvPr id="10" name="TextBox 9"/>
          <p:cNvSpPr txBox="1"/>
          <p:nvPr/>
        </p:nvSpPr>
        <p:spPr>
          <a:xfrm>
            <a:off x="4462818" y="1842448"/>
            <a:ext cx="4449170" cy="553998"/>
          </a:xfrm>
          <a:prstGeom prst="rect">
            <a:avLst/>
          </a:prstGeom>
          <a:noFill/>
        </p:spPr>
        <p:txBody>
          <a:bodyPr wrap="square" rtlCol="0">
            <a:spAutoFit/>
          </a:bodyPr>
          <a:lstStyle/>
          <a:p>
            <a:pPr algn="ctr"/>
            <a:r>
              <a:rPr lang="ru-RU" sz="1500" b="1" dirty="0" smtClean="0"/>
              <a:t>Соотношение характеристик фактической и идеальной работы</a:t>
            </a:r>
            <a:endParaRPr lang="ru-RU" sz="1500" b="1" dirty="0"/>
          </a:p>
        </p:txBody>
      </p:sp>
      <p:sp>
        <p:nvSpPr>
          <p:cNvPr id="11" name="TextBox 10"/>
          <p:cNvSpPr txBox="1"/>
          <p:nvPr/>
        </p:nvSpPr>
        <p:spPr>
          <a:xfrm>
            <a:off x="4462818" y="2627278"/>
            <a:ext cx="4681182" cy="3539430"/>
          </a:xfrm>
          <a:prstGeom prst="rect">
            <a:avLst/>
          </a:prstGeom>
          <a:noFill/>
        </p:spPr>
        <p:txBody>
          <a:bodyPr wrap="square" rtlCol="0">
            <a:spAutoFit/>
          </a:bodyPr>
          <a:lstStyle/>
          <a:p>
            <a:r>
              <a:rPr lang="ru-RU" sz="1400" b="1" dirty="0" smtClean="0"/>
              <a:t>Фактическая заработная плата (рублей)</a:t>
            </a:r>
          </a:p>
          <a:p>
            <a:r>
              <a:rPr lang="ru-RU" sz="1400" dirty="0" smtClean="0"/>
              <a:t>Среднее – 34,698</a:t>
            </a:r>
          </a:p>
          <a:p>
            <a:r>
              <a:rPr lang="ru-RU" sz="1400" dirty="0" smtClean="0"/>
              <a:t>Медиана – 30,000</a:t>
            </a:r>
          </a:p>
          <a:p>
            <a:endParaRPr lang="ru-RU" sz="1400" b="1" dirty="0" smtClean="0"/>
          </a:p>
          <a:p>
            <a:r>
              <a:rPr lang="ru-RU" sz="1400" b="1" dirty="0" smtClean="0"/>
              <a:t>Нижняя граница идеальной заработной платы (рублей)</a:t>
            </a:r>
          </a:p>
          <a:p>
            <a:r>
              <a:rPr lang="ru-RU" sz="1400" dirty="0" smtClean="0"/>
              <a:t>Среднее – 81,230</a:t>
            </a:r>
          </a:p>
          <a:p>
            <a:r>
              <a:rPr lang="ru-RU" sz="1400" dirty="0" smtClean="0"/>
              <a:t>Медиана – 70,000</a:t>
            </a:r>
          </a:p>
          <a:p>
            <a:endParaRPr lang="ru-RU" sz="1400" b="1" dirty="0" smtClean="0"/>
          </a:p>
          <a:p>
            <a:r>
              <a:rPr lang="ru-RU" sz="1400" b="1" dirty="0" smtClean="0"/>
              <a:t>Фактическая работа обладает характеристиками идеальной работы:</a:t>
            </a:r>
          </a:p>
          <a:p>
            <a:r>
              <a:rPr lang="ru-RU" sz="1400" dirty="0" smtClean="0"/>
              <a:t>Да – 11,7%</a:t>
            </a:r>
          </a:p>
          <a:p>
            <a:r>
              <a:rPr lang="ru-RU" sz="1400" dirty="0" smtClean="0"/>
              <a:t>В чем-то да, в чем-то нет – 54,3%</a:t>
            </a:r>
          </a:p>
          <a:p>
            <a:r>
              <a:rPr lang="ru-RU" sz="1400" dirty="0" smtClean="0"/>
              <a:t>Нет – 34,2%</a:t>
            </a:r>
          </a:p>
          <a:p>
            <a:endParaRPr lang="ru-RU" sz="1400" dirty="0" smtClean="0"/>
          </a:p>
          <a:p>
            <a:endParaRPr lang="ru-RU" sz="1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0" y="1228299"/>
            <a:ext cx="9144000" cy="5588426"/>
          </a:xfrm>
          <a:solidFill>
            <a:schemeClr val="bg1"/>
          </a:solidFill>
        </p:spPr>
        <p:txBody>
          <a:bodyPr/>
          <a:lstStyle/>
          <a:p>
            <a:pPr algn="l">
              <a:spcBef>
                <a:spcPts val="0"/>
              </a:spcBef>
              <a:spcAft>
                <a:spcPts val="600"/>
              </a:spcAft>
            </a:pPr>
            <a:r>
              <a:rPr lang="ru-RU" sz="1800" b="1" dirty="0" smtClean="0">
                <a:latin typeface="Arial" pitchFamily="34" charset="0"/>
                <a:ea typeface="ＭＳ Ｐゴシック" pitchFamily="34" charset="-128"/>
                <a:cs typeface="Arial" pitchFamily="34" charset="0"/>
              </a:rPr>
              <a:t/>
            </a:r>
            <a:br>
              <a:rPr lang="ru-RU" sz="1800" b="1" dirty="0" smtClean="0">
                <a:latin typeface="Arial" pitchFamily="34" charset="0"/>
                <a:ea typeface="ＭＳ Ｐゴシック" pitchFamily="34" charset="-128"/>
                <a:cs typeface="Arial" pitchFamily="34" charset="0"/>
              </a:rPr>
            </a:br>
            <a:r>
              <a:rPr lang="ru-RU" sz="1800" b="1" dirty="0" smtClean="0">
                <a:latin typeface="Arial" pitchFamily="34" charset="0"/>
                <a:ea typeface="ＭＳ Ｐゴシック" pitchFamily="34" charset="-128"/>
                <a:cs typeface="Arial" pitchFamily="34" charset="0"/>
              </a:rPr>
              <a:t>Исследовательская проблема и подход к ее решению</a:t>
            </a:r>
            <a:r>
              <a:rPr lang="ru-RU" sz="1600" b="1" dirty="0" smtClean="0">
                <a:latin typeface="Arial" pitchFamily="34" charset="0"/>
                <a:ea typeface="ＭＳ Ｐゴシック" pitchFamily="34" charset="-128"/>
                <a:cs typeface="Arial" pitchFamily="34" charset="0"/>
              </a:rPr>
              <a:t/>
            </a:r>
            <a:br>
              <a:rPr lang="ru-RU" sz="1600" b="1" dirty="0" smtClean="0">
                <a:latin typeface="Arial" pitchFamily="34" charset="0"/>
                <a:ea typeface="ＭＳ Ｐゴシック" pitchFamily="34" charset="-128"/>
                <a:cs typeface="Arial" pitchFamily="34" charset="0"/>
              </a:rPr>
            </a:br>
            <a:r>
              <a:rPr lang="ru-RU" sz="1600" dirty="0" smtClean="0">
                <a:latin typeface="Arial" pitchFamily="34" charset="0"/>
                <a:ea typeface="ＭＳ Ｐゴシック" pitchFamily="34" charset="-128"/>
                <a:cs typeface="Arial" pitchFamily="34" charset="0"/>
              </a:rPr>
              <a:t/>
            </a:r>
            <a:br>
              <a:rPr lang="ru-RU" sz="1600" dirty="0" smtClean="0">
                <a:latin typeface="Arial" pitchFamily="34" charset="0"/>
                <a:ea typeface="ＭＳ Ｐゴシック" pitchFamily="34" charset="-128"/>
                <a:cs typeface="Arial" pitchFamily="34" charset="0"/>
              </a:rPr>
            </a:br>
            <a:r>
              <a:rPr lang="ru-RU" sz="1600" b="1" dirty="0" smtClean="0">
                <a:latin typeface="Arial" pitchFamily="34" charset="0"/>
                <a:ea typeface="ＭＳ Ｐゴシック" pitchFamily="34" charset="-128"/>
                <a:cs typeface="Arial" pitchFamily="34" charset="0"/>
              </a:rPr>
              <a:t>Н</a:t>
            </a:r>
            <a:r>
              <a:rPr lang="ru-RU" sz="1600" dirty="0" smtClean="0">
                <a:latin typeface="Arial" pitchFamily="34" charset="0"/>
                <a:ea typeface="ＭＳ Ｐゴシック" pitchFamily="34" charset="-128"/>
                <a:cs typeface="Arial" pitchFamily="34" charset="0"/>
              </a:rPr>
              <a:t>асколько устойчиво ценностное ядро общества? Ср. с концепцией «</a:t>
            </a:r>
            <a:r>
              <a:rPr lang="ru-RU" sz="1600" dirty="0" err="1" smtClean="0">
                <a:latin typeface="Arial" pitchFamily="34" charset="0"/>
                <a:ea typeface="ＭＳ Ｐゴシック" pitchFamily="34" charset="-128"/>
                <a:cs typeface="Arial" pitchFamily="34" charset="0"/>
              </a:rPr>
              <a:t>социетальной</a:t>
            </a:r>
            <a:r>
              <a:rPr lang="ru-RU" sz="1600" dirty="0" smtClean="0">
                <a:latin typeface="Arial" pitchFamily="34" charset="0"/>
                <a:ea typeface="ＭＳ Ｐゴシック" pitchFamily="34" charset="-128"/>
                <a:cs typeface="Arial" pitchFamily="34" charset="0"/>
              </a:rPr>
              <a:t> безопасности» Копенгагенского центра исследований мира и конфликта:</a:t>
            </a:r>
            <a:br>
              <a:rPr lang="ru-RU" sz="1600" dirty="0" smtClean="0">
                <a:latin typeface="Arial" pitchFamily="34" charset="0"/>
                <a:ea typeface="ＭＳ Ｐゴシック" pitchFamily="34" charset="-128"/>
                <a:cs typeface="Arial" pitchFamily="34" charset="0"/>
              </a:rPr>
            </a:br>
            <a:r>
              <a:rPr lang="ru-RU" sz="1600" dirty="0" smtClean="0">
                <a:latin typeface="Arial" pitchFamily="34" charset="0"/>
                <a:ea typeface="ＭＳ Ｐゴシック" pitchFamily="34" charset="-128"/>
                <a:cs typeface="Arial" pitchFamily="34" charset="0"/>
              </a:rPr>
              <a:t>«</a:t>
            </a:r>
            <a:r>
              <a:rPr lang="ru-RU" sz="1600" dirty="0" smtClean="0">
                <a:latin typeface="Arial" pitchFamily="34" charset="0"/>
                <a:cs typeface="Arial" pitchFamily="34" charset="0"/>
              </a:rPr>
              <a:t>способность общества сохранять свою сущность (идентичность) в меняющихся условиях»</a:t>
            </a:r>
            <a:r>
              <a:rPr lang="ru-RU" sz="1600" dirty="0" smtClean="0">
                <a:solidFill>
                  <a:srgbClr val="FF0000"/>
                </a:solidFill>
                <a:latin typeface="Arial" pitchFamily="34" charset="0"/>
                <a:ea typeface="ＭＳ Ｐゴシック" pitchFamily="34" charset="-128"/>
                <a:cs typeface="Arial" pitchFamily="34" charset="0"/>
              </a:rPr>
              <a:t>*</a:t>
            </a:r>
            <a:r>
              <a:rPr lang="ru-RU" sz="1600" dirty="0" smtClean="0">
                <a:latin typeface="Arial" pitchFamily="34" charset="0"/>
                <a:ea typeface="ＭＳ Ｐゴシック" pitchFamily="34" charset="-128"/>
                <a:cs typeface="Arial" pitchFamily="34" charset="0"/>
              </a:rPr>
              <a:t/>
            </a:r>
            <a:br>
              <a:rPr lang="ru-RU" sz="1600" dirty="0" smtClean="0">
                <a:latin typeface="Arial" pitchFamily="34" charset="0"/>
                <a:ea typeface="ＭＳ Ｐゴシック" pitchFamily="34" charset="-128"/>
                <a:cs typeface="Arial" pitchFamily="34" charset="0"/>
              </a:rPr>
            </a:br>
            <a:r>
              <a:rPr lang="ru-RU" sz="1600" dirty="0" smtClean="0">
                <a:latin typeface="Arial" pitchFamily="34" charset="0"/>
                <a:ea typeface="ＭＳ Ｐゴシック" pitchFamily="34" charset="-128"/>
                <a:cs typeface="Arial" pitchFamily="34" charset="0"/>
              </a:rPr>
              <a:t/>
            </a:r>
            <a:br>
              <a:rPr lang="ru-RU" sz="1600" dirty="0" smtClean="0">
                <a:latin typeface="Arial" pitchFamily="34" charset="0"/>
                <a:ea typeface="ＭＳ Ｐゴシック" pitchFamily="34" charset="-128"/>
                <a:cs typeface="Arial" pitchFamily="34" charset="0"/>
              </a:rPr>
            </a:br>
            <a:r>
              <a:rPr lang="ru-RU" sz="1600" b="1" dirty="0" smtClean="0">
                <a:latin typeface="Arial" pitchFamily="34" charset="0"/>
                <a:ea typeface="ＭＳ Ｐゴシック" pitchFamily="34" charset="-128"/>
                <a:cs typeface="Arial" pitchFamily="34" charset="0"/>
              </a:rPr>
              <a:t>Я</a:t>
            </a:r>
            <a:r>
              <a:rPr lang="ru-RU" sz="1600" dirty="0" smtClean="0">
                <a:latin typeface="Arial" pitchFamily="34" charset="0"/>
                <a:ea typeface="ＭＳ Ｐゴシック" pitchFamily="34" charset="-128"/>
                <a:cs typeface="Arial" pitchFamily="34" charset="0"/>
              </a:rPr>
              <a:t>вляются ли «торгуемыми» составляющие его моральные принципы, права и свободы? И можно ли в этом случае измерить теневую цену «ценностного ядра» общества, нормы замещения одних составляющих его принципов/прав/свобод другими при сохранении стабильности социума? </a:t>
            </a:r>
            <a:r>
              <a:rPr lang="ru-RU" sz="1600" dirty="0" smtClean="0">
                <a:solidFill>
                  <a:srgbClr val="FF0000"/>
                </a:solidFill>
                <a:latin typeface="Arial" pitchFamily="34" charset="0"/>
                <a:ea typeface="ＭＳ Ｐゴシック" pitchFamily="34" charset="-128"/>
                <a:cs typeface="Arial" pitchFamily="34" charset="0"/>
              </a:rPr>
              <a:t>**</a:t>
            </a:r>
            <a:br>
              <a:rPr lang="ru-RU" sz="1600" dirty="0" smtClean="0">
                <a:solidFill>
                  <a:srgbClr val="FF0000"/>
                </a:solidFill>
                <a:latin typeface="Arial" pitchFamily="34" charset="0"/>
                <a:ea typeface="ＭＳ Ｐゴシック" pitchFamily="34" charset="-128"/>
                <a:cs typeface="Arial" pitchFamily="34" charset="0"/>
              </a:rPr>
            </a:br>
            <a:r>
              <a:rPr lang="ru-RU" sz="1600" dirty="0" smtClean="0">
                <a:solidFill>
                  <a:srgbClr val="FF0000"/>
                </a:solidFill>
                <a:latin typeface="Arial" pitchFamily="34" charset="0"/>
                <a:ea typeface="ＭＳ Ｐゴシック" pitchFamily="34" charset="-128"/>
                <a:cs typeface="Arial" pitchFamily="34" charset="0"/>
              </a:rPr>
              <a:t/>
            </a:r>
            <a:br>
              <a:rPr lang="ru-RU" sz="1600" dirty="0" smtClean="0">
                <a:solidFill>
                  <a:srgbClr val="FF0000"/>
                </a:solidFill>
                <a:latin typeface="Arial" pitchFamily="34" charset="0"/>
                <a:ea typeface="ＭＳ Ｐゴシック" pitchFamily="34" charset="-128"/>
                <a:cs typeface="Arial" pitchFamily="34" charset="0"/>
              </a:rPr>
            </a:br>
            <a:r>
              <a:rPr lang="ru-RU" sz="1600" b="1" dirty="0" smtClean="0">
                <a:latin typeface="Arial" pitchFamily="34" charset="0"/>
                <a:ea typeface="ＭＳ Ｐゴシック" pitchFamily="34" charset="-128"/>
                <a:cs typeface="Arial" pitchFamily="34" charset="0"/>
              </a:rPr>
              <a:t>К</a:t>
            </a:r>
            <a:r>
              <a:rPr lang="ru-RU" sz="1600" dirty="0" smtClean="0">
                <a:latin typeface="Arial" pitchFamily="34" charset="0"/>
                <a:ea typeface="ＭＳ Ｐゴシック" pitchFamily="34" charset="-128"/>
                <a:cs typeface="Arial" pitchFamily="34" charset="0"/>
              </a:rPr>
              <a:t>лассические примеры «замещения» принципов/прав/свобод: деньги в обмен на лояльность/молчание, свобода в обмен на стабильность</a:t>
            </a:r>
            <a:br>
              <a:rPr lang="ru-RU" sz="1600" dirty="0" smtClean="0">
                <a:latin typeface="Arial" pitchFamily="34" charset="0"/>
                <a:ea typeface="ＭＳ Ｐゴシック" pitchFamily="34" charset="-128"/>
                <a:cs typeface="Arial" pitchFamily="34" charset="0"/>
              </a:rPr>
            </a:br>
            <a:r>
              <a:rPr lang="ru-RU" sz="1600" dirty="0" smtClean="0">
                <a:latin typeface="Arial" pitchFamily="34" charset="0"/>
                <a:ea typeface="ＭＳ Ｐゴシック" pitchFamily="34" charset="-128"/>
                <a:cs typeface="Arial" pitchFamily="34" charset="0"/>
              </a:rPr>
              <a:t/>
            </a:r>
            <a:br>
              <a:rPr lang="ru-RU" sz="1600" dirty="0" smtClean="0">
                <a:latin typeface="Arial" pitchFamily="34" charset="0"/>
                <a:ea typeface="ＭＳ Ｐゴシック" pitchFamily="34" charset="-128"/>
                <a:cs typeface="Arial" pitchFamily="34" charset="0"/>
              </a:rPr>
            </a:br>
            <a:r>
              <a:rPr lang="ru-RU" sz="1600" b="1" dirty="0" smtClean="0">
                <a:latin typeface="Arial" pitchFamily="34" charset="0"/>
                <a:ea typeface="ＭＳ Ｐゴシック" pitchFamily="34" charset="-128"/>
                <a:cs typeface="Arial" pitchFamily="34" charset="0"/>
              </a:rPr>
              <a:t>К</a:t>
            </a:r>
            <a:r>
              <a:rPr lang="ru-RU" sz="1600" dirty="0" smtClean="0">
                <a:latin typeface="Arial" pitchFamily="34" charset="0"/>
                <a:ea typeface="ＭＳ Ｐゴシック" pitchFamily="34" charset="-128"/>
                <a:cs typeface="Arial" pitchFamily="34" charset="0"/>
              </a:rPr>
              <a:t>ак может выглядеть эмпирический</a:t>
            </a:r>
            <a:r>
              <a:rPr lang="ru-RU" sz="1600" dirty="0" smtClean="0">
                <a:latin typeface="Arial" pitchFamily="34" charset="0"/>
                <a:cs typeface="Arial" pitchFamily="34" charset="0"/>
              </a:rPr>
              <a:t> метод оценки теневых цен и норм замещения </a:t>
            </a:r>
            <a:r>
              <a:rPr lang="ru-RU" sz="1600" dirty="0" smtClean="0">
                <a:latin typeface="Arial" pitchFamily="34" charset="0"/>
                <a:ea typeface="ＭＳ Ｐゴシック" pitchFamily="34" charset="-128"/>
                <a:cs typeface="Arial" pitchFamily="34" charset="0"/>
              </a:rPr>
              <a:t>принципов/прав/свобод, составляющих ядро традиционных ценностей = </a:t>
            </a:r>
            <a:r>
              <a:rPr lang="ru-RU" sz="1600" dirty="0" err="1" smtClean="0">
                <a:latin typeface="Arial" pitchFamily="34" charset="0"/>
                <a:ea typeface="ＭＳ Ｐゴシック" pitchFamily="34" charset="-128"/>
                <a:cs typeface="Arial" pitchFamily="34" charset="0"/>
              </a:rPr>
              <a:t>ценностей</a:t>
            </a:r>
            <a:r>
              <a:rPr lang="ru-RU" sz="1600" dirty="0" smtClean="0">
                <a:latin typeface="Arial" pitchFamily="34" charset="0"/>
                <a:ea typeface="ＭＳ Ｐゴシック" pitchFamily="34" charset="-128"/>
                <a:cs typeface="Arial" pitchFamily="34" charset="0"/>
              </a:rPr>
              <a:t>, охраняющих традицию =</a:t>
            </a:r>
            <a:r>
              <a:rPr lang="ru-RU" sz="1600" dirty="0" smtClean="0">
                <a:latin typeface="Arial" pitchFamily="34" charset="0"/>
                <a:cs typeface="Arial" pitchFamily="34" charset="0"/>
              </a:rPr>
              <a:t> «охранительных» благ? </a:t>
            </a:r>
            <a:r>
              <a:rPr lang="ru-RU" sz="1600" dirty="0" smtClean="0">
                <a:latin typeface="Arial" pitchFamily="34" charset="0"/>
                <a:ea typeface="ＭＳ Ｐゴシック" pitchFamily="34" charset="-128"/>
                <a:cs typeface="Arial" pitchFamily="34" charset="0"/>
              </a:rPr>
              <a:t/>
            </a:r>
            <a:br>
              <a:rPr lang="ru-RU" sz="1600" dirty="0" smtClean="0">
                <a:latin typeface="Arial" pitchFamily="34" charset="0"/>
                <a:ea typeface="ＭＳ Ｐゴシック" pitchFamily="34" charset="-128"/>
                <a:cs typeface="Arial" pitchFamily="34" charset="0"/>
              </a:rPr>
            </a:br>
            <a:r>
              <a:rPr lang="ru-RU" sz="1800" dirty="0" smtClean="0">
                <a:solidFill>
                  <a:srgbClr val="21386F"/>
                </a:solidFill>
                <a:latin typeface="Arial" pitchFamily="34" charset="0"/>
                <a:cs typeface="Arial" pitchFamily="34" charset="0"/>
              </a:rPr>
              <a:t>________________________</a:t>
            </a:r>
            <a:br>
              <a:rPr lang="ru-RU" sz="1800" dirty="0" smtClean="0">
                <a:solidFill>
                  <a:srgbClr val="21386F"/>
                </a:solidFill>
                <a:latin typeface="Arial" pitchFamily="34" charset="0"/>
                <a:cs typeface="Arial" pitchFamily="34" charset="0"/>
              </a:rPr>
            </a:br>
            <a:r>
              <a:rPr lang="ru-RU" sz="1400" dirty="0" smtClean="0">
                <a:solidFill>
                  <a:srgbClr val="FF0000"/>
                </a:solidFill>
                <a:latin typeface="Arial" pitchFamily="34" charset="0"/>
                <a:cs typeface="Arial" pitchFamily="34" charset="0"/>
              </a:rPr>
              <a:t>* - </a:t>
            </a:r>
            <a:r>
              <a:rPr lang="en-US" sz="1400" dirty="0" err="1" smtClean="0">
                <a:solidFill>
                  <a:srgbClr val="FF0000"/>
                </a:solidFill>
                <a:latin typeface="Arial" pitchFamily="34" charset="0"/>
                <a:cs typeface="Arial" pitchFamily="34" charset="0"/>
              </a:rPr>
              <a:t>Wever</a:t>
            </a:r>
            <a:r>
              <a:rPr lang="en-US" sz="1400" dirty="0" smtClean="0">
                <a:solidFill>
                  <a:srgbClr val="FF0000"/>
                </a:solidFill>
                <a:latin typeface="Arial" pitchFamily="34" charset="0"/>
                <a:cs typeface="Arial" pitchFamily="34" charset="0"/>
              </a:rPr>
              <a:t> О., </a:t>
            </a:r>
            <a:r>
              <a:rPr lang="en-US" sz="1400" dirty="0" err="1" smtClean="0">
                <a:solidFill>
                  <a:srgbClr val="FF0000"/>
                </a:solidFill>
                <a:latin typeface="Arial" pitchFamily="34" charset="0"/>
                <a:cs typeface="Arial" pitchFamily="34" charset="0"/>
              </a:rPr>
              <a:t>Buzan</a:t>
            </a:r>
            <a:r>
              <a:rPr lang="en-US" sz="1400" dirty="0" smtClean="0">
                <a:solidFill>
                  <a:srgbClr val="FF0000"/>
                </a:solidFill>
                <a:latin typeface="Arial" pitchFamily="34" charset="0"/>
                <a:cs typeface="Arial" pitchFamily="34" charset="0"/>
              </a:rPr>
              <a:t> B., </a:t>
            </a:r>
            <a:r>
              <a:rPr lang="en-US" sz="1400" dirty="0" err="1" smtClean="0">
                <a:solidFill>
                  <a:srgbClr val="FF0000"/>
                </a:solidFill>
                <a:latin typeface="Arial" pitchFamily="34" charset="0"/>
                <a:cs typeface="Arial" pitchFamily="34" charset="0"/>
              </a:rPr>
              <a:t>Kelstrup</a:t>
            </a:r>
            <a:r>
              <a:rPr lang="en-US" sz="1400" dirty="0" smtClean="0">
                <a:solidFill>
                  <a:srgbClr val="FF0000"/>
                </a:solidFill>
                <a:latin typeface="Arial" pitchFamily="34" charset="0"/>
                <a:cs typeface="Arial" pitchFamily="34" charset="0"/>
              </a:rPr>
              <a:t> M., Lemaitre P. Identity, migration and the new security agenda in Europe. London: Pinter for Centre for Peace and Conflict Research, Copenhagen. I993</a:t>
            </a:r>
            <a:r>
              <a:rPr lang="ru-RU" sz="1400" dirty="0" smtClean="0">
                <a:solidFill>
                  <a:srgbClr val="FF0000"/>
                </a:solidFill>
                <a:latin typeface="Arial" pitchFamily="34" charset="0"/>
                <a:cs typeface="Arial" pitchFamily="34" charset="0"/>
              </a:rPr>
              <a:t>. </a:t>
            </a:r>
            <a:r>
              <a:rPr lang="en-US" sz="1400" dirty="0" smtClean="0">
                <a:solidFill>
                  <a:srgbClr val="FF0000"/>
                </a:solidFill>
                <a:latin typeface="Arial" pitchFamily="34" charset="0"/>
                <a:cs typeface="Arial" pitchFamily="34" charset="0"/>
              </a:rPr>
              <a:t>P. 21.</a:t>
            </a:r>
            <a:r>
              <a:rPr lang="ru-RU" sz="1400" dirty="0" smtClean="0">
                <a:solidFill>
                  <a:srgbClr val="FF0000"/>
                </a:solidFill>
                <a:latin typeface="Arial" pitchFamily="34" charset="0"/>
                <a:cs typeface="Arial" pitchFamily="34" charset="0"/>
              </a:rPr>
              <a:t/>
            </a:r>
            <a:br>
              <a:rPr lang="ru-RU" sz="1400" dirty="0" smtClean="0">
                <a:solidFill>
                  <a:srgbClr val="FF0000"/>
                </a:solidFill>
                <a:latin typeface="Arial" pitchFamily="34" charset="0"/>
                <a:cs typeface="Arial" pitchFamily="34" charset="0"/>
              </a:rPr>
            </a:br>
            <a:r>
              <a:rPr lang="ru-RU" sz="1400" dirty="0" smtClean="0">
                <a:solidFill>
                  <a:srgbClr val="FF0000"/>
                </a:solidFill>
                <a:latin typeface="Arial" pitchFamily="34" charset="0"/>
                <a:cs typeface="Arial" pitchFamily="34" charset="0"/>
              </a:rPr>
              <a:t>** - Лапин Н.И. </a:t>
            </a:r>
            <a:r>
              <a:rPr lang="ru-RU" sz="1400" dirty="0" err="1" smtClean="0">
                <a:solidFill>
                  <a:srgbClr val="FF0000"/>
                </a:solidFill>
                <a:latin typeface="Arial" pitchFamily="34" charset="0"/>
                <a:cs typeface="Arial" pitchFamily="34" charset="0"/>
              </a:rPr>
              <a:t>Антропосоциетальный</a:t>
            </a:r>
            <a:r>
              <a:rPr lang="ru-RU" sz="1400" dirty="0" smtClean="0">
                <a:solidFill>
                  <a:srgbClr val="FF0000"/>
                </a:solidFill>
                <a:latin typeface="Arial" pitchFamily="34" charset="0"/>
                <a:cs typeface="Arial" pitchFamily="34" charset="0"/>
              </a:rPr>
              <a:t> подход: методологические основания, социологические измерения // Вопросы философии. 2005. </a:t>
            </a:r>
            <a:r>
              <a:rPr lang="ru-RU" sz="1400" dirty="0" err="1" smtClean="0">
                <a:solidFill>
                  <a:srgbClr val="FF0000"/>
                </a:solidFill>
                <a:latin typeface="Arial" pitchFamily="34" charset="0"/>
                <a:cs typeface="Arial" pitchFamily="34" charset="0"/>
              </a:rPr>
              <a:t>No</a:t>
            </a:r>
            <a:r>
              <a:rPr lang="ru-RU" sz="1400" dirty="0" smtClean="0">
                <a:solidFill>
                  <a:srgbClr val="FF0000"/>
                </a:solidFill>
                <a:latin typeface="Arial" pitchFamily="34" charset="0"/>
                <a:cs typeface="Arial" pitchFamily="34" charset="0"/>
              </a:rPr>
              <a:t>. 2. С. 17–29.</a:t>
            </a:r>
            <a:r>
              <a:rPr lang="ru-RU" sz="1400" i="1" dirty="0" smtClean="0">
                <a:solidFill>
                  <a:srgbClr val="FF0000"/>
                </a:solidFill>
                <a:latin typeface="Arial" pitchFamily="34" charset="0"/>
                <a:ea typeface="ＭＳ Ｐゴシック" pitchFamily="34" charset="-128"/>
                <a:cs typeface="Arial" pitchFamily="34" charset="0"/>
              </a:rPr>
              <a:t/>
            </a:r>
            <a:br>
              <a:rPr lang="ru-RU" sz="1400" i="1" dirty="0" smtClean="0">
                <a:solidFill>
                  <a:srgbClr val="FF0000"/>
                </a:solidFill>
                <a:latin typeface="Arial" pitchFamily="34" charset="0"/>
                <a:ea typeface="ＭＳ Ｐゴシック" pitchFamily="34" charset="-128"/>
                <a:cs typeface="Arial" pitchFamily="34" charset="0"/>
              </a:rPr>
            </a:br>
            <a:endParaRPr lang="ru-RU" sz="1400" b="1" dirty="0" smtClean="0">
              <a:solidFill>
                <a:srgbClr val="FF0000"/>
              </a:solidFill>
              <a:latin typeface="Arial" pitchFamily="34" charset="0"/>
              <a:ea typeface="ＭＳ Ｐゴシック" pitchFamily="34" charset="-128"/>
              <a:cs typeface="Arial" pitchFamily="34" charset="0"/>
            </a:endParaRPr>
          </a:p>
        </p:txBody>
      </p:sp>
      <p:sp>
        <p:nvSpPr>
          <p:cNvPr id="921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9220"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5363"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536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5366"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209" t="20964" r="25476" b="11589"/>
          <a:stretch/>
        </p:blipFill>
        <p:spPr bwMode="auto">
          <a:xfrm>
            <a:off x="0" y="221152"/>
            <a:ext cx="9144000" cy="659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Овал 6"/>
          <p:cNvSpPr/>
          <p:nvPr/>
        </p:nvSpPr>
        <p:spPr>
          <a:xfrm>
            <a:off x="6305266" y="1801504"/>
            <a:ext cx="545910" cy="35484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Овал 7"/>
          <p:cNvSpPr/>
          <p:nvPr/>
        </p:nvSpPr>
        <p:spPr>
          <a:xfrm>
            <a:off x="6305266" y="2702257"/>
            <a:ext cx="545910" cy="35484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Овал 8"/>
          <p:cNvSpPr/>
          <p:nvPr/>
        </p:nvSpPr>
        <p:spPr>
          <a:xfrm>
            <a:off x="6337111" y="3807725"/>
            <a:ext cx="545910" cy="35484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Овал 9"/>
          <p:cNvSpPr/>
          <p:nvPr/>
        </p:nvSpPr>
        <p:spPr>
          <a:xfrm>
            <a:off x="6305266" y="4749421"/>
            <a:ext cx="545910" cy="35484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Овал 10"/>
          <p:cNvSpPr/>
          <p:nvPr/>
        </p:nvSpPr>
        <p:spPr>
          <a:xfrm>
            <a:off x="3441511" y="2308746"/>
            <a:ext cx="545910" cy="354842"/>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Овал 11"/>
          <p:cNvSpPr/>
          <p:nvPr/>
        </p:nvSpPr>
        <p:spPr>
          <a:xfrm>
            <a:off x="3441511" y="3283708"/>
            <a:ext cx="545910" cy="354842"/>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 name="Овал 12"/>
          <p:cNvSpPr/>
          <p:nvPr/>
        </p:nvSpPr>
        <p:spPr>
          <a:xfrm>
            <a:off x="3441511" y="4339988"/>
            <a:ext cx="545910" cy="245660"/>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Овал 13"/>
          <p:cNvSpPr/>
          <p:nvPr/>
        </p:nvSpPr>
        <p:spPr>
          <a:xfrm>
            <a:off x="3441511" y="5295331"/>
            <a:ext cx="545910" cy="354842"/>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5363"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536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5366"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
        <p:nvSpPr>
          <p:cNvPr id="2" name="TextBox 1"/>
          <p:cNvSpPr txBox="1"/>
          <p:nvPr/>
        </p:nvSpPr>
        <p:spPr>
          <a:xfrm>
            <a:off x="211542" y="1959494"/>
            <a:ext cx="8686798" cy="4278094"/>
          </a:xfrm>
          <a:prstGeom prst="rect">
            <a:avLst/>
          </a:prstGeom>
          <a:noFill/>
        </p:spPr>
        <p:txBody>
          <a:bodyPr wrap="square" rtlCol="0">
            <a:spAutoFit/>
          </a:bodyPr>
          <a:lstStyle/>
          <a:p>
            <a:r>
              <a:rPr lang="ru-RU" sz="1600" dirty="0" smtClean="0">
                <a:solidFill>
                  <a:srgbClr val="1C2A55"/>
                </a:solidFill>
              </a:rPr>
              <a:t>Подтверждается </a:t>
            </a:r>
            <a:r>
              <a:rPr lang="ru-RU" sz="1600" b="1" dirty="0" smtClean="0">
                <a:solidFill>
                  <a:srgbClr val="1C2A55"/>
                </a:solidFill>
              </a:rPr>
              <a:t>положительная связь </a:t>
            </a:r>
            <a:r>
              <a:rPr lang="ru-RU" sz="1600" b="1" dirty="0">
                <a:solidFill>
                  <a:srgbClr val="1C2A55"/>
                </a:solidFill>
              </a:rPr>
              <a:t>между убеждениями и выгодами </a:t>
            </a:r>
            <a:r>
              <a:rPr lang="ru-RU" sz="1600" dirty="0">
                <a:solidFill>
                  <a:srgbClr val="1C2A55"/>
                </a:solidFill>
              </a:rPr>
              <a:t>(согласие с «охранительными принципами» увеличивает вероятность принятия предложения об идеальной работе, несогласие – увеличивает вероятность отказа такого предложения). </a:t>
            </a:r>
            <a:endParaRPr lang="ru-RU" sz="1600" dirty="0" smtClean="0">
              <a:solidFill>
                <a:srgbClr val="1C2A55"/>
              </a:solidFill>
            </a:endParaRPr>
          </a:p>
          <a:p>
            <a:endParaRPr lang="ru-RU" sz="1600" dirty="0">
              <a:solidFill>
                <a:srgbClr val="1C2A55"/>
              </a:solidFill>
            </a:endParaRPr>
          </a:p>
          <a:p>
            <a:r>
              <a:rPr lang="ru-RU" sz="1600" i="1" dirty="0" smtClean="0">
                <a:solidFill>
                  <a:srgbClr val="1C2A55"/>
                </a:solidFill>
              </a:rPr>
              <a:t>В </a:t>
            </a:r>
            <a:r>
              <a:rPr lang="ru-RU" sz="1600" i="1" dirty="0">
                <a:solidFill>
                  <a:srgbClr val="1C2A55"/>
                </a:solidFill>
              </a:rPr>
              <a:t>обоих случаях моральные издержки выбора равны нулю</a:t>
            </a:r>
            <a:r>
              <a:rPr lang="ru-RU" sz="1600" i="1" dirty="0" smtClean="0">
                <a:solidFill>
                  <a:srgbClr val="1C2A55"/>
                </a:solidFill>
              </a:rPr>
              <a:t>,. </a:t>
            </a:r>
          </a:p>
          <a:p>
            <a:endParaRPr lang="ru-RU" sz="1600" dirty="0">
              <a:solidFill>
                <a:srgbClr val="1C2A55"/>
              </a:solidFill>
            </a:endParaRPr>
          </a:p>
          <a:p>
            <a:r>
              <a:rPr lang="ru-RU" sz="1600" dirty="0" smtClean="0">
                <a:solidFill>
                  <a:srgbClr val="1C2A55"/>
                </a:solidFill>
              </a:rPr>
              <a:t>Но (!) </a:t>
            </a:r>
            <a:r>
              <a:rPr lang="ru-RU" sz="1600" b="1" dirty="0" smtClean="0">
                <a:solidFill>
                  <a:srgbClr val="1C2A55"/>
                </a:solidFill>
              </a:rPr>
              <a:t>существуют асимметричные группы</a:t>
            </a:r>
            <a:r>
              <a:rPr lang="ru-RU" sz="1600" dirty="0" smtClean="0">
                <a:solidFill>
                  <a:srgbClr val="1C2A55"/>
                </a:solidFill>
              </a:rPr>
              <a:t>: </a:t>
            </a:r>
          </a:p>
          <a:p>
            <a:endParaRPr lang="ru-RU" sz="1600" dirty="0" smtClean="0">
              <a:solidFill>
                <a:srgbClr val="1C2A55"/>
              </a:solidFill>
            </a:endParaRPr>
          </a:p>
          <a:p>
            <a:pPr marL="228600" indent="-228600">
              <a:buAutoNum type="arabicParenBoth"/>
            </a:pPr>
            <a:r>
              <a:rPr lang="ru-RU" sz="1600" dirty="0" smtClean="0">
                <a:solidFill>
                  <a:srgbClr val="1C2A55"/>
                </a:solidFill>
              </a:rPr>
              <a:t>группа </a:t>
            </a:r>
            <a:r>
              <a:rPr lang="ru-RU" sz="1600" dirty="0">
                <a:solidFill>
                  <a:srgbClr val="1C2A55"/>
                </a:solidFill>
              </a:rPr>
              <a:t>готовых принять предложение или подумать над ним, несмотря на изначальное отрицание предложенных моральных принципов (готовы к «торгу» убеждениями</a:t>
            </a:r>
            <a:r>
              <a:rPr lang="ru-RU" sz="1600" dirty="0" smtClean="0">
                <a:solidFill>
                  <a:srgbClr val="1C2A55"/>
                </a:solidFill>
              </a:rPr>
              <a:t>)</a:t>
            </a:r>
          </a:p>
          <a:p>
            <a:pPr marL="228600" indent="-228600">
              <a:buAutoNum type="arabicParenBoth"/>
            </a:pPr>
            <a:r>
              <a:rPr lang="ru-RU" sz="1600" dirty="0" smtClean="0">
                <a:solidFill>
                  <a:srgbClr val="1C2A55"/>
                </a:solidFill>
              </a:rPr>
              <a:t>группа </a:t>
            </a:r>
            <a:r>
              <a:rPr lang="ru-RU" sz="1600" dirty="0">
                <a:solidFill>
                  <a:srgbClr val="1C2A55"/>
                </a:solidFill>
              </a:rPr>
              <a:t>отказывающихся от предложения, несмотря на изначальное согласие с моральными принципами (ультра-носители «охранительной» морали, которые отрицают как таковую возможность участия в выборе, подразумевающим торг убеждениями). </a:t>
            </a:r>
            <a:endParaRPr lang="ru-RU" sz="1600" dirty="0" smtClean="0">
              <a:solidFill>
                <a:srgbClr val="1C2A55"/>
              </a:solidFill>
            </a:endParaRPr>
          </a:p>
          <a:p>
            <a:endParaRPr lang="ru-RU" sz="1600" dirty="0" smtClean="0">
              <a:solidFill>
                <a:srgbClr val="1C2A55"/>
              </a:solidFill>
            </a:endParaRPr>
          </a:p>
          <a:p>
            <a:r>
              <a:rPr lang="ru-RU" sz="1600" b="1" dirty="0" smtClean="0">
                <a:solidFill>
                  <a:srgbClr val="1C2A55"/>
                </a:solidFill>
              </a:rPr>
              <a:t>Доля «асимметричных» </a:t>
            </a:r>
            <a:r>
              <a:rPr lang="ru-RU" sz="1600" b="1" dirty="0">
                <a:solidFill>
                  <a:srgbClr val="1C2A55"/>
                </a:solidFill>
              </a:rPr>
              <a:t>групп составляет </a:t>
            </a:r>
            <a:r>
              <a:rPr lang="ru-RU" sz="1600" b="1" dirty="0" smtClean="0">
                <a:solidFill>
                  <a:srgbClr val="1C2A55"/>
                </a:solidFill>
              </a:rPr>
              <a:t>от 10 до 17%.</a:t>
            </a:r>
            <a:endParaRPr lang="ru-RU" sz="1600" b="1" dirty="0">
              <a:solidFill>
                <a:srgbClr val="1C2A55"/>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6387"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638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6390"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062" t="22015" r="21960" b="20522"/>
          <a:stretch/>
        </p:blipFill>
        <p:spPr bwMode="auto">
          <a:xfrm>
            <a:off x="-1" y="0"/>
            <a:ext cx="9144001" cy="681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12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6387"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638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6390"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377" t="21642" r="21960" b="11588"/>
          <a:stretch/>
        </p:blipFill>
        <p:spPr bwMode="auto">
          <a:xfrm>
            <a:off x="-346768" y="0"/>
            <a:ext cx="9490768" cy="681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8668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7"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638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6390"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12" t="23321" r="23684" b="13433"/>
          <a:stretch/>
        </p:blipFill>
        <p:spPr bwMode="auto">
          <a:xfrm>
            <a:off x="-1" y="147637"/>
            <a:ext cx="9144001" cy="65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Прямоугольник 31"/>
          <p:cNvSpPr/>
          <p:nvPr/>
        </p:nvSpPr>
        <p:spPr>
          <a:xfrm flipV="1">
            <a:off x="1091821" y="6536057"/>
            <a:ext cx="8052179" cy="19293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279525" y="1951630"/>
            <a:ext cx="7700702" cy="133748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279525" y="3289110"/>
            <a:ext cx="7700702" cy="1337480"/>
          </a:xfrm>
          <a:prstGeom prst="rect">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279525" y="4626590"/>
            <a:ext cx="7700702" cy="1337480"/>
          </a:xfrm>
          <a:prstGeom prst="rect">
            <a:avLst/>
          </a:prstGeom>
          <a:noFill/>
          <a:ln w="127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TextBox 9"/>
          <p:cNvSpPr txBox="1"/>
          <p:nvPr/>
        </p:nvSpPr>
        <p:spPr>
          <a:xfrm rot="16200000">
            <a:off x="-2821324" y="2834968"/>
            <a:ext cx="5950426" cy="307778"/>
          </a:xfrm>
          <a:prstGeom prst="rect">
            <a:avLst/>
          </a:prstGeom>
          <a:noFill/>
        </p:spPr>
        <p:txBody>
          <a:bodyPr wrap="square" rtlCol="0">
            <a:spAutoFit/>
          </a:bodyPr>
          <a:lstStyle/>
          <a:p>
            <a:r>
              <a:rPr lang="ru-RU" sz="1400" dirty="0" smtClean="0">
                <a:solidFill>
                  <a:srgbClr val="003F82"/>
                </a:solidFill>
              </a:rPr>
              <a:t>Колеблющиеся</a:t>
            </a:r>
            <a:r>
              <a:rPr lang="ru-RU" sz="1400" dirty="0" smtClean="0"/>
              <a:t>  </a:t>
            </a:r>
            <a:r>
              <a:rPr lang="ru-RU" sz="1400" dirty="0" smtClean="0">
                <a:solidFill>
                  <a:srgbClr val="00B050"/>
                </a:solidFill>
              </a:rPr>
              <a:t>Конформисты</a:t>
            </a:r>
            <a:r>
              <a:rPr lang="ru-RU" sz="1400" dirty="0" smtClean="0"/>
              <a:t>  </a:t>
            </a:r>
            <a:r>
              <a:rPr lang="ru-RU" sz="1400" dirty="0" smtClean="0">
                <a:solidFill>
                  <a:srgbClr val="FF0000"/>
                </a:solidFill>
              </a:rPr>
              <a:t>Убежденные</a:t>
            </a:r>
            <a:endParaRPr lang="ru-RU" sz="1400" dirty="0">
              <a:solidFill>
                <a:srgbClr val="FF0000"/>
              </a:solidFill>
            </a:endParaRPr>
          </a:p>
        </p:txBody>
      </p:sp>
    </p:spTree>
    <p:extLst>
      <p:ext uri="{BB962C8B-B14F-4D97-AF65-F5344CB8AC3E}">
        <p14:creationId xmlns:p14="http://schemas.microsoft.com/office/powerpoint/2010/main" val="3212911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7411"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7412" name="TextBox 5"/>
          <p:cNvSpPr txBox="1">
            <a:spLocks noChangeArrowheads="1"/>
          </p:cNvSpPr>
          <p:nvPr/>
        </p:nvSpPr>
        <p:spPr bwMode="auto">
          <a:xfrm>
            <a:off x="457200" y="1857375"/>
            <a:ext cx="4292221" cy="369332"/>
          </a:xfrm>
          <a:prstGeom prst="rect">
            <a:avLst/>
          </a:prstGeom>
          <a:noFill/>
          <a:ln w="9525">
            <a:noFill/>
            <a:miter lim="800000"/>
            <a:headEnd/>
            <a:tailEnd/>
          </a:ln>
        </p:spPr>
        <p:txBody>
          <a:bodyPr wrap="square">
            <a:spAutoFit/>
          </a:bodyPr>
          <a:lstStyle/>
          <a:p>
            <a:r>
              <a:rPr lang="ru-RU" b="1" dirty="0" smtClean="0">
                <a:solidFill>
                  <a:srgbClr val="FF0000"/>
                </a:solidFill>
              </a:rPr>
              <a:t>Эмпирические результаты</a:t>
            </a:r>
            <a:endParaRPr lang="ru-RU" dirty="0">
              <a:solidFill>
                <a:srgbClr val="FF0000"/>
              </a:solidFill>
            </a:endParaRPr>
          </a:p>
        </p:txBody>
      </p:sp>
      <p:sp>
        <p:nvSpPr>
          <p:cNvPr id="1741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7414"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
        <p:nvSpPr>
          <p:cNvPr id="17415" name="Прямоугольник 8"/>
          <p:cNvSpPr>
            <a:spLocks noChangeArrowheads="1"/>
          </p:cNvSpPr>
          <p:nvPr/>
        </p:nvSpPr>
        <p:spPr bwMode="auto">
          <a:xfrm>
            <a:off x="454404" y="2226707"/>
            <a:ext cx="8590034" cy="4185761"/>
          </a:xfrm>
          <a:prstGeom prst="rect">
            <a:avLst/>
          </a:prstGeom>
          <a:noFill/>
          <a:ln w="9525">
            <a:noFill/>
            <a:miter lim="800000"/>
            <a:headEnd/>
            <a:tailEnd/>
          </a:ln>
        </p:spPr>
        <p:txBody>
          <a:bodyPr wrap="square">
            <a:spAutoFit/>
          </a:bodyPr>
          <a:lstStyle/>
          <a:p>
            <a:r>
              <a:rPr lang="ru-RU" sz="1400" b="1" dirty="0" smtClean="0">
                <a:solidFill>
                  <a:srgbClr val="21386F"/>
                </a:solidFill>
              </a:rPr>
              <a:t>Н</a:t>
            </a:r>
            <a:r>
              <a:rPr lang="ru-RU" sz="1400" dirty="0" smtClean="0">
                <a:solidFill>
                  <a:srgbClr val="21386F"/>
                </a:solidFill>
              </a:rPr>
              <a:t>е подтверждается модель индивидуального выбора, согласно которой принятие предложения об идеальной работе зависит от величины «разрыва» между характеристиками текущей и идеальной работы (заработная плата, </a:t>
            </a:r>
            <a:r>
              <a:rPr lang="ru-RU" sz="1400" dirty="0" err="1" smtClean="0">
                <a:solidFill>
                  <a:srgbClr val="21386F"/>
                </a:solidFill>
              </a:rPr>
              <a:t>незарплатные</a:t>
            </a:r>
            <a:r>
              <a:rPr lang="ru-RU" sz="1400" dirty="0" smtClean="0">
                <a:solidFill>
                  <a:srgbClr val="21386F"/>
                </a:solidFill>
              </a:rPr>
              <a:t> характеристики). «Идеальные» с субъективной точки зрения условия не являются фактором выбора, обладают неделимой инвариантной ценностью, не зависящей от объема благ, которые предполагает «идеальное» предложение.</a:t>
            </a:r>
          </a:p>
          <a:p>
            <a:endParaRPr lang="ru-RU" sz="1400" dirty="0" smtClean="0">
              <a:solidFill>
                <a:srgbClr val="21386F"/>
              </a:solidFill>
            </a:endParaRPr>
          </a:p>
          <a:p>
            <a:r>
              <a:rPr lang="ru-RU" sz="1400" b="1" dirty="0" smtClean="0">
                <a:solidFill>
                  <a:srgbClr val="1C2A55"/>
                </a:solidFill>
              </a:rPr>
              <a:t>П</a:t>
            </a:r>
            <a:r>
              <a:rPr lang="ru-RU" sz="1400" dirty="0" smtClean="0">
                <a:solidFill>
                  <a:srgbClr val="1C2A55"/>
                </a:solidFill>
              </a:rPr>
              <a:t>одтверждается положительная связь между убеждениями и выгодами (согласие с «охранительными принципами» увеличивает вероятность принятия предложения об идеальной работе, несогласие – увеличивает вероятность отказа такого предложения). Наряду с этим выявлено существование «асимметричных» групп: (1) готовых к «торгу» убеждениями и (2) отрицающих саму возможность торга» (для последних моральные издержки возникают в силу самой постановки вопроса о возможности «торга»).</a:t>
            </a:r>
          </a:p>
          <a:p>
            <a:endParaRPr lang="ru-RU" sz="1400" b="1" dirty="0">
              <a:solidFill>
                <a:srgbClr val="21386F"/>
              </a:solidFill>
            </a:endParaRPr>
          </a:p>
          <a:p>
            <a:r>
              <a:rPr lang="ru-RU" sz="1400" b="1" dirty="0" smtClean="0">
                <a:solidFill>
                  <a:srgbClr val="21386F"/>
                </a:solidFill>
              </a:rPr>
              <a:t>Н</a:t>
            </a:r>
            <a:r>
              <a:rPr lang="ru-RU" sz="1400" dirty="0" smtClean="0">
                <a:solidFill>
                  <a:srgbClr val="21386F"/>
                </a:solidFill>
              </a:rPr>
              <a:t>а основе расчета норма замещения, выявлены «сильные» (типичный пример, «</a:t>
            </a:r>
            <a:r>
              <a:rPr lang="ru-RU" sz="1400" dirty="0" err="1" smtClean="0">
                <a:solidFill>
                  <a:srgbClr val="21386F"/>
                </a:solidFill>
              </a:rPr>
              <a:t>самоцензура</a:t>
            </a:r>
            <a:r>
              <a:rPr lang="ru-RU" sz="1400" dirty="0" smtClean="0">
                <a:solidFill>
                  <a:srgbClr val="21386F"/>
                </a:solidFill>
              </a:rPr>
              <a:t>») и «слабые» (типичный пример, «отказ от работы за рубежом в пользу работы на родине») по степени сложности их замещения другими принципами/правами/свободами. </a:t>
            </a:r>
            <a:r>
              <a:rPr lang="ru-RU" sz="1400" dirty="0" smtClean="0">
                <a:solidFill>
                  <a:srgbClr val="1C2A55"/>
                </a:solidFill>
              </a:rPr>
              <a:t>«Слабость» принципа обусловлена его традиционной недоступности и, как следствие, </a:t>
            </a:r>
            <a:r>
              <a:rPr lang="ru-RU" sz="1400" dirty="0" err="1" smtClean="0">
                <a:solidFill>
                  <a:srgbClr val="1C2A55"/>
                </a:solidFill>
              </a:rPr>
              <a:t>невостребованностью</a:t>
            </a:r>
            <a:r>
              <a:rPr lang="ru-RU" sz="1400" dirty="0" smtClean="0">
                <a:solidFill>
                  <a:srgbClr val="1C2A55"/>
                </a:solidFill>
              </a:rPr>
              <a:t> в обществе благами. «Сила» принципа определяется его связью с индивидуальной свободой высказываний.</a:t>
            </a:r>
            <a:br>
              <a:rPr lang="ru-RU" sz="1400" dirty="0" smtClean="0">
                <a:solidFill>
                  <a:srgbClr val="1C2A55"/>
                </a:solidFill>
              </a:rPr>
            </a:br>
            <a:r>
              <a:rPr lang="ru-RU" sz="1400" dirty="0" smtClean="0">
                <a:solidFill>
                  <a:srgbClr val="21386F"/>
                </a:solidFill>
              </a:rPr>
              <a:t>. </a:t>
            </a:r>
            <a:endParaRPr lang="ru-RU" sz="1400" dirty="0">
              <a:solidFill>
                <a:srgbClr val="21386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7411"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7412" name="TextBox 5"/>
          <p:cNvSpPr txBox="1">
            <a:spLocks noChangeArrowheads="1"/>
          </p:cNvSpPr>
          <p:nvPr/>
        </p:nvSpPr>
        <p:spPr bwMode="auto">
          <a:xfrm>
            <a:off x="457200" y="1857375"/>
            <a:ext cx="2479675" cy="368300"/>
          </a:xfrm>
          <a:prstGeom prst="rect">
            <a:avLst/>
          </a:prstGeom>
          <a:noFill/>
          <a:ln w="9525">
            <a:noFill/>
            <a:miter lim="800000"/>
            <a:headEnd/>
            <a:tailEnd/>
          </a:ln>
        </p:spPr>
        <p:txBody>
          <a:bodyPr>
            <a:spAutoFit/>
          </a:bodyPr>
          <a:lstStyle/>
          <a:p>
            <a:r>
              <a:rPr lang="ru-RU" b="1" dirty="0" smtClean="0">
                <a:solidFill>
                  <a:srgbClr val="FF0000"/>
                </a:solidFill>
              </a:rPr>
              <a:t>Результаты</a:t>
            </a:r>
            <a:endParaRPr lang="ru-RU" dirty="0">
              <a:solidFill>
                <a:srgbClr val="FF0000"/>
              </a:solidFill>
            </a:endParaRPr>
          </a:p>
        </p:txBody>
      </p:sp>
      <p:sp>
        <p:nvSpPr>
          <p:cNvPr id="1741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7414"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
        <p:nvSpPr>
          <p:cNvPr id="17415" name="Прямоугольник 8"/>
          <p:cNvSpPr>
            <a:spLocks noChangeArrowheads="1"/>
          </p:cNvSpPr>
          <p:nvPr/>
        </p:nvSpPr>
        <p:spPr bwMode="auto">
          <a:xfrm>
            <a:off x="349250" y="2489200"/>
            <a:ext cx="8590034" cy="2554545"/>
          </a:xfrm>
          <a:prstGeom prst="rect">
            <a:avLst/>
          </a:prstGeom>
          <a:noFill/>
          <a:ln w="9525">
            <a:noFill/>
            <a:miter lim="800000"/>
            <a:headEnd/>
            <a:tailEnd/>
          </a:ln>
        </p:spPr>
        <p:txBody>
          <a:bodyPr wrap="square">
            <a:spAutoFit/>
          </a:bodyPr>
          <a:lstStyle/>
          <a:p>
            <a:r>
              <a:rPr lang="ru-RU" sz="1600" b="1" dirty="0" smtClean="0">
                <a:solidFill>
                  <a:srgbClr val="21386F"/>
                </a:solidFill>
              </a:rPr>
              <a:t>П</a:t>
            </a:r>
            <a:r>
              <a:rPr lang="ru-RU" sz="1600" dirty="0" smtClean="0">
                <a:solidFill>
                  <a:srgbClr val="21386F"/>
                </a:solidFill>
              </a:rPr>
              <a:t>редложен </a:t>
            </a:r>
            <a:r>
              <a:rPr lang="ru-RU" sz="1600" dirty="0">
                <a:solidFill>
                  <a:srgbClr val="21386F"/>
                </a:solidFill>
              </a:rPr>
              <a:t>эконометрический метод оценки теневых цен и норм замещения специфических видов «охранительных» благ (патриотизм, цензура, гражданский долг, социальный аскетизм). </a:t>
            </a:r>
            <a:endParaRPr lang="ru-RU" sz="1600" dirty="0" smtClean="0">
              <a:solidFill>
                <a:srgbClr val="21386F"/>
              </a:solidFill>
            </a:endParaRPr>
          </a:p>
          <a:p>
            <a:endParaRPr lang="ru-RU" sz="1600" b="1" dirty="0">
              <a:solidFill>
                <a:srgbClr val="21386F"/>
              </a:solidFill>
            </a:endParaRPr>
          </a:p>
          <a:p>
            <a:r>
              <a:rPr lang="ru-RU" sz="1600" b="1" dirty="0" smtClean="0">
                <a:solidFill>
                  <a:srgbClr val="21386F"/>
                </a:solidFill>
              </a:rPr>
              <a:t>С </a:t>
            </a:r>
            <a:r>
              <a:rPr lang="ru-RU" sz="1600" dirty="0" smtClean="0">
                <a:solidFill>
                  <a:srgbClr val="21386F"/>
                </a:solidFill>
              </a:rPr>
              <a:t>помощью предложенного метода дается </a:t>
            </a:r>
            <a:r>
              <a:rPr lang="ru-RU" sz="1600" dirty="0">
                <a:solidFill>
                  <a:srgbClr val="21386F"/>
                </a:solidFill>
              </a:rPr>
              <a:t>оценка возможностей достижения общественного ценностного консенсуса за счет средств «компенсационной» политики (одни свободы вместо других) </a:t>
            </a:r>
            <a:endParaRPr lang="ru-RU" sz="1600" dirty="0" smtClean="0">
              <a:solidFill>
                <a:srgbClr val="21386F"/>
              </a:solidFill>
            </a:endParaRPr>
          </a:p>
          <a:p>
            <a:endParaRPr lang="ru-RU" sz="1600" dirty="0">
              <a:solidFill>
                <a:srgbClr val="21386F"/>
              </a:solidFill>
            </a:endParaRPr>
          </a:p>
          <a:p>
            <a:r>
              <a:rPr lang="ru-RU" sz="1600" b="1" dirty="0" smtClean="0">
                <a:solidFill>
                  <a:srgbClr val="21386F"/>
                </a:solidFill>
              </a:rPr>
              <a:t>Р</a:t>
            </a:r>
            <a:r>
              <a:rPr lang="ru-RU" sz="1600" dirty="0" smtClean="0">
                <a:solidFill>
                  <a:srgbClr val="21386F"/>
                </a:solidFill>
              </a:rPr>
              <a:t>ассчитаны </a:t>
            </a:r>
            <a:r>
              <a:rPr lang="ru-RU" sz="1600" dirty="0">
                <a:solidFill>
                  <a:srgbClr val="21386F"/>
                </a:solidFill>
              </a:rPr>
              <a:t>условные затраты такой политики применительно к разным морально-ценностным сторонам общественной жизни.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6" name="Picture 3" descr="C:\Users\hse04\Desktop\Рисунок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1507" name="Subtitle 2"/>
          <p:cNvSpPr>
            <a:spLocks noGrp="1"/>
          </p:cNvSpPr>
          <p:nvPr>
            <p:ph type="subTitle" idx="1"/>
          </p:nvPr>
        </p:nvSpPr>
        <p:spPr>
          <a:xfrm>
            <a:off x="1371600" y="4468813"/>
            <a:ext cx="6400800" cy="908050"/>
          </a:xfrm>
        </p:spPr>
        <p:txBody>
          <a:bodyPr/>
          <a:lstStyle/>
          <a:p>
            <a:r>
              <a:rPr lang="ru-RU" sz="1200" smtClean="0">
                <a:solidFill>
                  <a:srgbClr val="003F82"/>
                </a:solidFill>
                <a:latin typeface="Myriad Pro"/>
                <a:ea typeface="ＭＳ Ｐゴシック" pitchFamily="34" charset="-128"/>
              </a:rPr>
              <a:t>101000, Россия, Москва, Мясницкая ул., д. 20</a:t>
            </a:r>
          </a:p>
          <a:p>
            <a:r>
              <a:rPr lang="ru-RU" sz="1200" smtClean="0">
                <a:solidFill>
                  <a:srgbClr val="003F82"/>
                </a:solidFill>
                <a:latin typeface="Myriad Pro"/>
                <a:ea typeface="ＭＳ Ｐゴシック" pitchFamily="34" charset="-128"/>
              </a:rPr>
              <a:t>Тел.: (495) 621-7983, факс: (495) 628-7931</a:t>
            </a:r>
            <a:endParaRPr lang="en-US" sz="1200" smtClean="0">
              <a:solidFill>
                <a:srgbClr val="003F82"/>
              </a:solidFill>
              <a:latin typeface="Myriad Pro"/>
              <a:ea typeface="ＭＳ Ｐゴシック" pitchFamily="34" charset="-128"/>
            </a:endParaRPr>
          </a:p>
          <a:p>
            <a:r>
              <a:rPr lang="en-US" sz="1200" smtClean="0">
                <a:solidFill>
                  <a:srgbClr val="003F82"/>
                </a:solidFill>
                <a:latin typeface="Myriad Pro"/>
                <a:ea typeface="ＭＳ Ｐゴシック" pitchFamily="34" charset="-128"/>
              </a:rPr>
              <a:t>www.hse.ru</a:t>
            </a:r>
            <a:endParaRPr lang="ru-RU" sz="1200" smtClean="0">
              <a:solidFill>
                <a:srgbClr val="003F82"/>
              </a:solidFill>
              <a:latin typeface="Myriad Pro"/>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109180" y="1692322"/>
            <a:ext cx="9034820" cy="4734210"/>
          </a:xfrm>
        </p:spPr>
        <p:txBody>
          <a:bodyPr/>
          <a:lstStyle/>
          <a:p>
            <a:pPr algn="l">
              <a:spcBef>
                <a:spcPts val="0"/>
              </a:spcBef>
              <a:spcAft>
                <a:spcPts val="600"/>
              </a:spcAft>
            </a:pPr>
            <a:r>
              <a:rPr lang="ru-RU" sz="1800" b="1" dirty="0" smtClean="0">
                <a:latin typeface="Arial" pitchFamily="34" charset="0"/>
                <a:ea typeface="ＭＳ Ｐゴシック" pitchFamily="34" charset="-128"/>
                <a:cs typeface="Arial" pitchFamily="34" charset="0"/>
              </a:rPr>
              <a:t>Исследовательская проблема и подход к ее решению</a:t>
            </a:r>
            <a:r>
              <a:rPr lang="ru-RU" sz="1600" b="1" dirty="0" smtClean="0">
                <a:latin typeface="Arial" pitchFamily="34" charset="0"/>
                <a:ea typeface="ＭＳ Ｐゴシック" pitchFamily="34" charset="-128"/>
                <a:cs typeface="Arial" pitchFamily="34" charset="0"/>
              </a:rPr>
              <a:t/>
            </a:r>
            <a:br>
              <a:rPr lang="ru-RU" sz="1600" b="1" dirty="0" smtClean="0">
                <a:latin typeface="Arial" pitchFamily="34" charset="0"/>
                <a:ea typeface="ＭＳ Ｐゴシック" pitchFamily="34" charset="-128"/>
                <a:cs typeface="Arial" pitchFamily="34" charset="0"/>
              </a:rPr>
            </a:br>
            <a:r>
              <a:rPr lang="ru-RU" sz="1600" dirty="0" smtClean="0">
                <a:latin typeface="Arial" pitchFamily="34" charset="0"/>
                <a:ea typeface="ＭＳ Ｐゴシック" pitchFamily="34" charset="-128"/>
                <a:cs typeface="Arial" pitchFamily="34" charset="0"/>
              </a:rPr>
              <a:t/>
            </a:r>
            <a:br>
              <a:rPr lang="ru-RU" sz="1600" dirty="0" smtClean="0">
                <a:latin typeface="Arial" pitchFamily="34" charset="0"/>
                <a:ea typeface="ＭＳ Ｐゴシック" pitchFamily="34" charset="-128"/>
                <a:cs typeface="Arial" pitchFamily="34" charset="0"/>
              </a:rPr>
            </a:br>
            <a:r>
              <a:rPr lang="ru-RU" sz="1600" b="1" dirty="0">
                <a:latin typeface="Arial" pitchFamily="34" charset="0"/>
                <a:cs typeface="Arial" pitchFamily="34" charset="0"/>
              </a:rPr>
              <a:t>В</a:t>
            </a:r>
            <a:r>
              <a:rPr lang="ru-RU" sz="1600" dirty="0">
                <a:latin typeface="Arial" pitchFamily="34" charset="0"/>
                <a:cs typeface="Arial" pitchFamily="34" charset="0"/>
              </a:rPr>
              <a:t> работе предложен эконометрический метод оценки теневых цен и норм замещения специфических видов «охранительных» благ (патриотизм, цензура, гражданский долг, социальный аскетизм).  </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b="1" dirty="0" smtClean="0">
                <a:latin typeface="Arial" pitchFamily="34" charset="0"/>
                <a:cs typeface="Arial" pitchFamily="34" charset="0"/>
              </a:rPr>
              <a:t>Т</a:t>
            </a:r>
            <a:r>
              <a:rPr lang="ru-RU" sz="1600" dirty="0" smtClean="0">
                <a:latin typeface="Arial" pitchFamily="34" charset="0"/>
                <a:cs typeface="Arial" pitchFamily="34" charset="0"/>
              </a:rPr>
              <a:t>естируются </a:t>
            </a:r>
            <a:r>
              <a:rPr lang="ru-RU" sz="1600" dirty="0">
                <a:latin typeface="Arial" pitchFamily="34" charset="0"/>
                <a:cs typeface="Arial" pitchFamily="34" charset="0"/>
              </a:rPr>
              <a:t>четыре морально-ценностных комплекса, которые построены как альтернатива принципам свободного индивидуализма: </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А </a:t>
            </a:r>
            <a:r>
              <a:rPr lang="ru-RU" sz="1600" dirty="0">
                <a:latin typeface="Arial" pitchFamily="34" charset="0"/>
                <a:cs typeface="Arial" pitchFamily="34" charset="0"/>
              </a:rPr>
              <a:t>– </a:t>
            </a:r>
            <a:r>
              <a:rPr lang="ru-RU" sz="1600" dirty="0" smtClean="0">
                <a:latin typeface="Arial" pitchFamily="34" charset="0"/>
                <a:cs typeface="Arial" pitchFamily="34" charset="0"/>
              </a:rPr>
              <a:t>«</a:t>
            </a:r>
            <a:r>
              <a:rPr lang="ru-RU" sz="1600" dirty="0" err="1">
                <a:latin typeface="Arial" pitchFamily="34" charset="0"/>
                <a:cs typeface="Arial" pitchFamily="34" charset="0"/>
              </a:rPr>
              <a:t>С</a:t>
            </a:r>
            <a:r>
              <a:rPr lang="ru-RU" sz="1600" dirty="0" err="1" smtClean="0">
                <a:latin typeface="Arial" pitchFamily="34" charset="0"/>
                <a:cs typeface="Arial" pitchFamily="34" charset="0"/>
              </a:rPr>
              <a:t>амоцензура</a:t>
            </a:r>
            <a:r>
              <a:rPr lang="ru-RU" sz="1600" dirty="0">
                <a:latin typeface="Arial" pitchFamily="34" charset="0"/>
                <a:cs typeface="Arial" pitchFamily="34" charset="0"/>
              </a:rPr>
              <a:t>» (</a:t>
            </a:r>
            <a:r>
              <a:rPr lang="en-US" sz="1600" dirty="0">
                <a:latin typeface="Arial" pitchFamily="34" charset="0"/>
                <a:cs typeface="Arial" pitchFamily="34" charset="0"/>
              </a:rPr>
              <a:t>vs</a:t>
            </a:r>
            <a:r>
              <a:rPr lang="ru-RU" sz="1600" dirty="0">
                <a:latin typeface="Arial" pitchFamily="34" charset="0"/>
                <a:cs typeface="Arial" pitchFamily="34" charset="0"/>
              </a:rPr>
              <a:t>. свобода самовыражения), </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Б </a:t>
            </a:r>
            <a:r>
              <a:rPr lang="ru-RU" sz="1600" dirty="0">
                <a:latin typeface="Arial" pitchFamily="34" charset="0"/>
                <a:cs typeface="Arial" pitchFamily="34" charset="0"/>
              </a:rPr>
              <a:t>– </a:t>
            </a:r>
            <a:r>
              <a:rPr lang="ru-RU" sz="1600" dirty="0" smtClean="0">
                <a:latin typeface="Arial" pitchFamily="34" charset="0"/>
                <a:cs typeface="Arial" pitchFamily="34" charset="0"/>
              </a:rPr>
              <a:t>«Служение </a:t>
            </a:r>
            <a:r>
              <a:rPr lang="ru-RU" sz="1600" dirty="0">
                <a:latin typeface="Arial" pitchFamily="34" charset="0"/>
                <a:cs typeface="Arial" pitchFamily="34" charset="0"/>
              </a:rPr>
              <a:t>родине» (</a:t>
            </a:r>
            <a:r>
              <a:rPr lang="en-US" sz="1600" dirty="0">
                <a:latin typeface="Arial" pitchFamily="34" charset="0"/>
                <a:cs typeface="Arial" pitchFamily="34" charset="0"/>
              </a:rPr>
              <a:t>vs</a:t>
            </a:r>
            <a:r>
              <a:rPr lang="ru-RU" sz="1600" dirty="0">
                <a:latin typeface="Arial" pitchFamily="34" charset="0"/>
                <a:cs typeface="Arial" pitchFamily="34" charset="0"/>
              </a:rPr>
              <a:t>. выгодное предложения о работе за рубежом), </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В </a:t>
            </a:r>
            <a:r>
              <a:rPr lang="ru-RU" sz="1600" dirty="0">
                <a:latin typeface="Arial" pitchFamily="34" charset="0"/>
                <a:cs typeface="Arial" pitchFamily="34" charset="0"/>
              </a:rPr>
              <a:t>– </a:t>
            </a:r>
            <a:r>
              <a:rPr lang="ru-RU" sz="1600" dirty="0" smtClean="0">
                <a:latin typeface="Arial" pitchFamily="34" charset="0"/>
                <a:cs typeface="Arial" pitchFamily="34" charset="0"/>
              </a:rPr>
              <a:t>«Ограничение </a:t>
            </a:r>
            <a:r>
              <a:rPr lang="ru-RU" sz="1600" dirty="0">
                <a:latin typeface="Arial" pitchFamily="34" charset="0"/>
                <a:cs typeface="Arial" pitchFamily="34" charset="0"/>
              </a:rPr>
              <a:t>информации» (</a:t>
            </a:r>
            <a:r>
              <a:rPr lang="en-US" sz="1600" dirty="0">
                <a:latin typeface="Arial" pitchFamily="34" charset="0"/>
                <a:cs typeface="Arial" pitchFamily="34" charset="0"/>
              </a:rPr>
              <a:t>vs</a:t>
            </a:r>
            <a:r>
              <a:rPr lang="ru-RU" sz="1600" dirty="0">
                <a:latin typeface="Arial" pitchFamily="34" charset="0"/>
                <a:cs typeface="Arial" pitchFamily="34" charset="0"/>
              </a:rPr>
              <a:t>. </a:t>
            </a:r>
            <a:r>
              <a:rPr lang="ru-RU" sz="1600" dirty="0" smtClean="0">
                <a:latin typeface="Arial" pitchFamily="34" charset="0"/>
                <a:cs typeface="Arial" pitchFamily="34" charset="0"/>
              </a:rPr>
              <a:t>свобода информации), </a:t>
            </a:r>
            <a:br>
              <a:rPr lang="ru-RU" sz="1600" dirty="0" smtClean="0">
                <a:latin typeface="Arial" pitchFamily="34" charset="0"/>
                <a:cs typeface="Arial" pitchFamily="34" charset="0"/>
              </a:rPr>
            </a:br>
            <a:r>
              <a:rPr lang="ru-RU" sz="1600" dirty="0" smtClean="0">
                <a:latin typeface="Arial" pitchFamily="34" charset="0"/>
                <a:cs typeface="Arial" pitchFamily="34" charset="0"/>
              </a:rPr>
              <a:t>Г – «Коммунистический </a:t>
            </a:r>
            <a:r>
              <a:rPr lang="ru-RU" sz="1600" dirty="0">
                <a:latin typeface="Arial" pitchFamily="34" charset="0"/>
                <a:cs typeface="Arial" pitchFamily="34" charset="0"/>
              </a:rPr>
              <a:t>идеал» (</a:t>
            </a:r>
            <a:r>
              <a:rPr lang="en-US" sz="1600" dirty="0">
                <a:latin typeface="Arial" pitchFamily="34" charset="0"/>
                <a:cs typeface="Arial" pitchFamily="34" charset="0"/>
              </a:rPr>
              <a:t>vs</a:t>
            </a:r>
            <a:r>
              <a:rPr lang="ru-RU" sz="1600" dirty="0">
                <a:latin typeface="Arial" pitchFamily="34" charset="0"/>
                <a:cs typeface="Arial" pitchFamily="34" charset="0"/>
              </a:rPr>
              <a:t>. индивидуализм)</a:t>
            </a:r>
            <a:r>
              <a:rPr lang="ru-RU" sz="1600" b="1" dirty="0">
                <a:latin typeface="Arial" pitchFamily="34" charset="0"/>
                <a:cs typeface="Arial" pitchFamily="34" charset="0"/>
              </a:rPr>
              <a:t>.</a:t>
            </a:r>
            <a:r>
              <a:rPr lang="ru-RU" sz="1600" dirty="0">
                <a:latin typeface="Arial" pitchFamily="34" charset="0"/>
                <a:cs typeface="Arial" pitchFamily="34" charset="0"/>
              </a:rPr>
              <a:t> </a:t>
            </a:r>
            <a:r>
              <a:rPr lang="ru-RU" sz="1800" i="1" dirty="0" smtClean="0">
                <a:solidFill>
                  <a:srgbClr val="21386F"/>
                </a:solidFill>
                <a:ea typeface="ＭＳ Ｐゴシック" pitchFamily="34" charset="-128"/>
              </a:rPr>
              <a:t/>
            </a:r>
            <a:br>
              <a:rPr lang="ru-RU" sz="1800" i="1" dirty="0" smtClean="0">
                <a:solidFill>
                  <a:srgbClr val="21386F"/>
                </a:solidFill>
                <a:ea typeface="ＭＳ Ｐゴシック" pitchFamily="34" charset="-128"/>
              </a:rPr>
            </a:br>
            <a:endParaRPr lang="ru-RU" sz="1800" b="1" dirty="0" smtClean="0">
              <a:solidFill>
                <a:srgbClr val="21386F"/>
              </a:solidFill>
              <a:ea typeface="ＭＳ Ｐゴシック" pitchFamily="34" charset="-128"/>
            </a:endParaRPr>
          </a:p>
        </p:txBody>
      </p:sp>
      <p:sp>
        <p:nvSpPr>
          <p:cNvPr id="921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9220"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9221"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0" y="1241946"/>
            <a:ext cx="9144000" cy="5445457"/>
          </a:xfrm>
          <a:solidFill>
            <a:schemeClr val="bg1"/>
          </a:solidFill>
        </p:spPr>
        <p:txBody>
          <a:bodyPr/>
          <a:lstStyle/>
          <a:p>
            <a:pPr algn="l">
              <a:spcBef>
                <a:spcPts val="0"/>
              </a:spcBef>
              <a:spcAft>
                <a:spcPts val="600"/>
              </a:spcAft>
            </a:pPr>
            <a:r>
              <a:rPr lang="ru-RU" sz="1800" b="1" dirty="0" smtClean="0">
                <a:latin typeface="Arial" pitchFamily="34" charset="0"/>
                <a:ea typeface="ＭＳ Ｐゴシック" pitchFamily="34" charset="-128"/>
                <a:cs typeface="Arial" pitchFamily="34" charset="0"/>
              </a:rPr>
              <a:t>Основные понятия и близкие подходы в научной литературе</a:t>
            </a:r>
            <a:r>
              <a:rPr lang="ru-RU" sz="1600" b="1" dirty="0" smtClean="0">
                <a:latin typeface="Arial" pitchFamily="34" charset="0"/>
                <a:ea typeface="ＭＳ Ｐゴシック" pitchFamily="34" charset="-128"/>
                <a:cs typeface="Arial" pitchFamily="34" charset="0"/>
              </a:rPr>
              <a:t/>
            </a:r>
            <a:br>
              <a:rPr lang="ru-RU" sz="1600" b="1" dirty="0" smtClean="0">
                <a:latin typeface="Arial" pitchFamily="34" charset="0"/>
                <a:ea typeface="ＭＳ Ｐゴシック" pitchFamily="34" charset="-128"/>
                <a:cs typeface="Arial" pitchFamily="34" charset="0"/>
              </a:rPr>
            </a:br>
            <a:r>
              <a:rPr lang="ru-RU" sz="1600" dirty="0" smtClean="0">
                <a:latin typeface="Arial" pitchFamily="34" charset="0"/>
                <a:ea typeface="ＭＳ Ｐゴシック" pitchFamily="34" charset="-128"/>
                <a:cs typeface="Arial" pitchFamily="34" charset="0"/>
              </a:rPr>
              <a:t/>
            </a:r>
            <a:br>
              <a:rPr lang="ru-RU" sz="1600" dirty="0" smtClean="0">
                <a:latin typeface="Arial" pitchFamily="34" charset="0"/>
                <a:ea typeface="ＭＳ Ｐゴシック" pitchFamily="34" charset="-128"/>
                <a:cs typeface="Arial" pitchFamily="34" charset="0"/>
              </a:rPr>
            </a:br>
            <a:r>
              <a:rPr lang="ru-RU" sz="1500" b="1" dirty="0" smtClean="0">
                <a:latin typeface="Arial" pitchFamily="34" charset="0"/>
                <a:cs typeface="Arial" pitchFamily="34" charset="0"/>
              </a:rPr>
              <a:t>Концепция </a:t>
            </a:r>
            <a:r>
              <a:rPr lang="ru-RU" sz="1500" b="1" dirty="0" err="1" smtClean="0">
                <a:latin typeface="Arial" pitchFamily="34" charset="0"/>
                <a:cs typeface="Arial" pitchFamily="34" charset="0"/>
              </a:rPr>
              <a:t>социетальной</a:t>
            </a:r>
            <a:r>
              <a:rPr lang="ru-RU" sz="1500" b="1" dirty="0" smtClean="0">
                <a:latin typeface="Arial" pitchFamily="34" charset="0"/>
                <a:cs typeface="Arial" pitchFamily="34" charset="0"/>
              </a:rPr>
              <a:t> безопасности. </a:t>
            </a:r>
            <a:r>
              <a:rPr lang="ru-RU" sz="1500" dirty="0" smtClean="0">
                <a:latin typeface="Arial" pitchFamily="34" charset="0"/>
                <a:cs typeface="Arial" pitchFamily="34" charset="0"/>
              </a:rPr>
              <a:t>Концепция, предложенная и разработанная исследователями Копенгагенского института исследования проблем мира, ранее - Центр исследований мира и конфликтов в Копенгагене (</a:t>
            </a:r>
            <a:r>
              <a:rPr lang="ru-RU" sz="1500" dirty="0" err="1" smtClean="0">
                <a:latin typeface="Arial" pitchFamily="34" charset="0"/>
                <a:cs typeface="Arial" pitchFamily="34" charset="0"/>
              </a:rPr>
              <a:t>Copenhagen</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Peace</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Research</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Institute</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The</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Centre</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for</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Peace</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and</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Conflict</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Research</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in</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Copenhagen</a:t>
            </a:r>
            <a:r>
              <a:rPr lang="ru-RU" sz="1500" dirty="0" smtClean="0">
                <a:latin typeface="Arial" pitchFamily="34" charset="0"/>
                <a:cs typeface="Arial" pitchFamily="34" charset="0"/>
              </a:rPr>
              <a:t>) в вышедшей в 1993 году монографии "</a:t>
            </a:r>
            <a:r>
              <a:rPr lang="ru-RU" sz="1500" dirty="0" err="1" smtClean="0">
                <a:latin typeface="Arial" pitchFamily="34" charset="0"/>
                <a:cs typeface="Arial" pitchFamily="34" charset="0"/>
              </a:rPr>
              <a:t>Identity</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Migration</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and</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the</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New</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Security</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Fgenda</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in</a:t>
            </a:r>
            <a:r>
              <a:rPr lang="ru-RU" sz="1500" dirty="0" smtClean="0">
                <a:latin typeface="Arial" pitchFamily="34" charset="0"/>
                <a:cs typeface="Arial" pitchFamily="34" charset="0"/>
              </a:rPr>
              <a:t> </a:t>
            </a:r>
            <a:r>
              <a:rPr lang="ru-RU" sz="1500" dirty="0" err="1" smtClean="0">
                <a:latin typeface="Arial" pitchFamily="34" charset="0"/>
                <a:cs typeface="Arial" pitchFamily="34" charset="0"/>
              </a:rPr>
              <a:t>Europe</a:t>
            </a:r>
            <a:r>
              <a:rPr lang="ru-RU" sz="1500" dirty="0" smtClean="0">
                <a:latin typeface="Arial" pitchFamily="34" charset="0"/>
                <a:cs typeface="Arial" pitchFamily="34" charset="0"/>
              </a:rPr>
              <a:t>", в которой </a:t>
            </a:r>
            <a:r>
              <a:rPr lang="ru-RU" sz="1500" dirty="0" err="1" smtClean="0">
                <a:latin typeface="Arial" pitchFamily="34" charset="0"/>
                <a:cs typeface="Arial" pitchFamily="34" charset="0"/>
              </a:rPr>
              <a:t>социетальная</a:t>
            </a:r>
            <a:r>
              <a:rPr lang="ru-RU" sz="1500" dirty="0" smtClean="0">
                <a:latin typeface="Arial" pitchFamily="34" charset="0"/>
                <a:cs typeface="Arial" pitchFamily="34" charset="0"/>
              </a:rPr>
              <a:t> безопасность понимается как "способность общества сохранять свою сущность (идентичность) в меняющихся условиях</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Wever</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Buzan</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Kelstrup</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Lemaitre</a:t>
            </a:r>
            <a:r>
              <a:rPr lang="ru-RU" sz="1500" dirty="0" smtClean="0">
                <a:solidFill>
                  <a:srgbClr val="FF0000"/>
                </a:solidFill>
                <a:latin typeface="Arial" pitchFamily="34" charset="0"/>
                <a:cs typeface="Arial" pitchFamily="34" charset="0"/>
              </a:rPr>
              <a:t>, 1993, </a:t>
            </a:r>
            <a:r>
              <a:rPr lang="ru-RU" sz="1500" dirty="0" err="1" smtClean="0">
                <a:solidFill>
                  <a:srgbClr val="FF0000"/>
                </a:solidFill>
                <a:latin typeface="Arial" pitchFamily="34" charset="0"/>
                <a:cs typeface="Arial" pitchFamily="34" charset="0"/>
              </a:rPr>
              <a:t>p</a:t>
            </a:r>
            <a:r>
              <a:rPr lang="ru-RU" sz="1500" dirty="0" smtClean="0">
                <a:solidFill>
                  <a:srgbClr val="FF0000"/>
                </a:solidFill>
                <a:latin typeface="Arial" pitchFamily="34" charset="0"/>
                <a:cs typeface="Arial" pitchFamily="34" charset="0"/>
              </a:rPr>
              <a:t>. 21). </a:t>
            </a:r>
            <a:br>
              <a:rPr lang="ru-RU" sz="1500" dirty="0" smtClean="0">
                <a:solidFill>
                  <a:srgbClr val="FF0000"/>
                </a:solidFill>
                <a:latin typeface="Arial" pitchFamily="34" charset="0"/>
                <a:cs typeface="Arial" pitchFamily="34" charset="0"/>
              </a:rPr>
            </a:br>
            <a:r>
              <a:rPr lang="ru-RU" sz="1500" dirty="0" smtClean="0">
                <a:solidFill>
                  <a:srgbClr val="FF0000"/>
                </a:solidFill>
                <a:latin typeface="Arial" pitchFamily="34" charset="0"/>
                <a:cs typeface="Arial" pitchFamily="34" charset="0"/>
              </a:rPr>
              <a:t/>
            </a:r>
            <a:br>
              <a:rPr lang="ru-RU" sz="1500" dirty="0" smtClean="0">
                <a:solidFill>
                  <a:srgbClr val="FF0000"/>
                </a:solidFill>
                <a:latin typeface="Arial" pitchFamily="34" charset="0"/>
                <a:cs typeface="Arial" pitchFamily="34" charset="0"/>
              </a:rPr>
            </a:br>
            <a:r>
              <a:rPr lang="ru-RU" sz="1500" dirty="0" smtClean="0">
                <a:latin typeface="Arial" pitchFamily="34" charset="0"/>
                <a:cs typeface="Arial" pitchFamily="34" charset="0"/>
              </a:rPr>
              <a:t>Концепция стала ответом на ре-интеграцию европейских государств в период после окончания "Холодной войны" и распада СССР. Сегодня, когда переживаемые события по историческому масштабу не уступают, а возможно, и превосходят события конца 1980-х - начала 1990-х годов, концепция </a:t>
            </a:r>
            <a:r>
              <a:rPr lang="ru-RU" sz="1500" dirty="0" err="1" smtClean="0">
                <a:latin typeface="Arial" pitchFamily="34" charset="0"/>
                <a:cs typeface="Arial" pitchFamily="34" charset="0"/>
              </a:rPr>
              <a:t>социетальной</a:t>
            </a:r>
            <a:r>
              <a:rPr lang="ru-RU" sz="1500" dirty="0" smtClean="0">
                <a:latin typeface="Arial" pitchFamily="34" charset="0"/>
                <a:cs typeface="Arial" pitchFamily="34" charset="0"/>
              </a:rPr>
              <a:t> безопасности как никогда актуальна вновь. </a:t>
            </a:r>
            <a:br>
              <a:rPr lang="ru-RU" sz="1500" dirty="0" smtClean="0">
                <a:latin typeface="Arial" pitchFamily="34" charset="0"/>
                <a:cs typeface="Arial" pitchFamily="34" charset="0"/>
              </a:rPr>
            </a:b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dirty="0" smtClean="0">
                <a:latin typeface="Arial" pitchFamily="34" charset="0"/>
                <a:cs typeface="Arial" pitchFamily="34" charset="0"/>
              </a:rPr>
              <a:t> Концепция породила широкое обсуждение в научной среде </a:t>
            </a:r>
            <a:r>
              <a:rPr lang="ru-RU" sz="1500" dirty="0" smtClean="0">
                <a:solidFill>
                  <a:srgbClr val="FF0000"/>
                </a:solidFill>
                <a:latin typeface="Arial" pitchFamily="34" charset="0"/>
                <a:cs typeface="Arial" pitchFamily="34" charset="0"/>
              </a:rPr>
              <a:t>(</a:t>
            </a:r>
            <a:r>
              <a:rPr lang="ru-RU" sz="1500" dirty="0" err="1" smtClean="0">
                <a:solidFill>
                  <a:srgbClr val="FF0000"/>
                </a:solidFill>
                <a:latin typeface="Arial" pitchFamily="34" charset="0"/>
                <a:cs typeface="Arial" pitchFamily="34" charset="0"/>
              </a:rPr>
              <a:t>Booth</a:t>
            </a:r>
            <a:r>
              <a:rPr lang="ru-RU" sz="1500" dirty="0" smtClean="0">
                <a:solidFill>
                  <a:srgbClr val="FF0000"/>
                </a:solidFill>
                <a:latin typeface="Arial" pitchFamily="34" charset="0"/>
                <a:cs typeface="Arial" pitchFamily="34" charset="0"/>
              </a:rPr>
              <a:t>, 1994; </a:t>
            </a:r>
            <a:r>
              <a:rPr lang="ru-RU" sz="1500" dirty="0" err="1" smtClean="0">
                <a:solidFill>
                  <a:srgbClr val="FF0000"/>
                </a:solidFill>
                <a:latin typeface="Arial" pitchFamily="34" charset="0"/>
                <a:cs typeface="Arial" pitchFamily="34" charset="0"/>
              </a:rPr>
              <a:t>Tsai</a:t>
            </a:r>
            <a:r>
              <a:rPr lang="ru-RU" sz="1500" dirty="0" smtClean="0">
                <a:solidFill>
                  <a:srgbClr val="FF0000"/>
                </a:solidFill>
                <a:latin typeface="Arial" pitchFamily="34" charset="0"/>
                <a:cs typeface="Arial" pitchFamily="34" charset="0"/>
              </a:rPr>
              <a:t>, 1994; </a:t>
            </a:r>
            <a:r>
              <a:rPr lang="ru-RU" sz="1500" dirty="0" err="1" smtClean="0">
                <a:solidFill>
                  <a:srgbClr val="FF0000"/>
                </a:solidFill>
                <a:latin typeface="Arial" pitchFamily="34" charset="0"/>
                <a:cs typeface="Arial" pitchFamily="34" charset="0"/>
              </a:rPr>
              <a:t>Groeger</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Takle</a:t>
            </a:r>
            <a:r>
              <a:rPr lang="ru-RU" sz="1500" dirty="0" smtClean="0">
                <a:solidFill>
                  <a:srgbClr val="FF0000"/>
                </a:solidFill>
                <a:latin typeface="Arial" pitchFamily="34" charset="0"/>
                <a:cs typeface="Arial" pitchFamily="34" charset="0"/>
              </a:rPr>
              <a:t>, 1994; </a:t>
            </a:r>
            <a:r>
              <a:rPr lang="ru-RU" sz="1500" dirty="0" err="1" smtClean="0">
                <a:solidFill>
                  <a:srgbClr val="FF0000"/>
                </a:solidFill>
                <a:latin typeface="Arial" pitchFamily="34" charset="0"/>
                <a:cs typeface="Arial" pitchFamily="34" charset="0"/>
              </a:rPr>
              <a:t>Stanger</a:t>
            </a:r>
            <a:r>
              <a:rPr lang="ru-RU" sz="1500" dirty="0" smtClean="0">
                <a:solidFill>
                  <a:srgbClr val="FF0000"/>
                </a:solidFill>
                <a:latin typeface="Arial" pitchFamily="34" charset="0"/>
                <a:cs typeface="Arial" pitchFamily="34" charset="0"/>
              </a:rPr>
              <a:t>, 1995; </a:t>
            </a:r>
            <a:r>
              <a:rPr lang="ru-RU" sz="1500" dirty="0" err="1" smtClean="0">
                <a:solidFill>
                  <a:srgbClr val="FF0000"/>
                </a:solidFill>
                <a:latin typeface="Arial" pitchFamily="34" charset="0"/>
                <a:cs typeface="Arial" pitchFamily="34" charset="0"/>
              </a:rPr>
              <a:t>McSweeney</a:t>
            </a:r>
            <a:r>
              <a:rPr lang="ru-RU" sz="1500" dirty="0" smtClean="0">
                <a:solidFill>
                  <a:srgbClr val="FF0000"/>
                </a:solidFill>
                <a:latin typeface="Arial" pitchFamily="34" charset="0"/>
                <a:cs typeface="Arial" pitchFamily="34" charset="0"/>
              </a:rPr>
              <a:t>, 1996; </a:t>
            </a:r>
            <a:r>
              <a:rPr lang="ru-RU" sz="1500" dirty="0" err="1" smtClean="0">
                <a:solidFill>
                  <a:srgbClr val="FF0000"/>
                </a:solidFill>
                <a:latin typeface="Arial" pitchFamily="34" charset="0"/>
                <a:cs typeface="Arial" pitchFamily="34" charset="0"/>
              </a:rPr>
              <a:t>Barry</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Buzan</a:t>
            </a:r>
            <a:r>
              <a:rPr lang="ru-RU" sz="1500" dirty="0" smtClean="0">
                <a:solidFill>
                  <a:srgbClr val="FF0000"/>
                </a:solidFill>
                <a:latin typeface="Arial" pitchFamily="34" charset="0"/>
                <a:cs typeface="Arial" pitchFamily="34" charset="0"/>
              </a:rPr>
              <a:t>, 1997; </a:t>
            </a:r>
            <a:r>
              <a:rPr lang="ru-RU" sz="1500" dirty="0" err="1" smtClean="0">
                <a:solidFill>
                  <a:srgbClr val="FF0000"/>
                </a:solidFill>
                <a:latin typeface="Arial" pitchFamily="34" charset="0"/>
                <a:cs typeface="Arial" pitchFamily="34" charset="0"/>
              </a:rPr>
              <a:t>Patra</a:t>
            </a:r>
            <a:r>
              <a:rPr lang="ru-RU" sz="1500" dirty="0" smtClean="0">
                <a:solidFill>
                  <a:srgbClr val="FF0000"/>
                </a:solidFill>
                <a:latin typeface="Arial" pitchFamily="34" charset="0"/>
                <a:cs typeface="Arial" pitchFamily="34" charset="0"/>
              </a:rPr>
              <a:t>, 2005 и др.)</a:t>
            </a:r>
            <a:r>
              <a:rPr lang="ru-RU" sz="1500" dirty="0" smtClean="0">
                <a:latin typeface="Arial" pitchFamily="34" charset="0"/>
                <a:cs typeface="Arial" pitchFamily="34" charset="0"/>
              </a:rPr>
              <a:t>, в которых критически обсуждались вопросы методологического индивидуализма и методологического коллективизма (холизма) при разработке политики безопасности .</a:t>
            </a:r>
            <a:r>
              <a:rPr lang="ru-RU" sz="1600" dirty="0" smtClean="0">
                <a:solidFill>
                  <a:srgbClr val="FF0000"/>
                </a:solidFill>
              </a:rPr>
              <a:t/>
            </a:r>
            <a:br>
              <a:rPr lang="ru-RU" sz="1600" dirty="0" smtClean="0">
                <a:solidFill>
                  <a:srgbClr val="FF0000"/>
                </a:solidFill>
              </a:rPr>
            </a:br>
            <a:r>
              <a:rPr lang="ru-RU" sz="1600" dirty="0" smtClean="0">
                <a:solidFill>
                  <a:srgbClr val="FF0000"/>
                </a:solidFill>
              </a:rPr>
              <a:t>_________________________</a:t>
            </a:r>
            <a:br>
              <a:rPr lang="ru-RU" sz="1600" dirty="0" smtClean="0">
                <a:solidFill>
                  <a:srgbClr val="FF0000"/>
                </a:solidFill>
              </a:rPr>
            </a:br>
            <a:r>
              <a:rPr lang="en-US" sz="1400" dirty="0" err="1" smtClean="0">
                <a:solidFill>
                  <a:srgbClr val="1C2A55"/>
                </a:solidFill>
                <a:latin typeface="Arial" pitchFamily="34" charset="0"/>
                <a:cs typeface="Arial" pitchFamily="34" charset="0"/>
              </a:rPr>
              <a:t>Wever</a:t>
            </a:r>
            <a:r>
              <a:rPr lang="en-US" sz="1400" dirty="0" smtClean="0">
                <a:solidFill>
                  <a:srgbClr val="1C2A55"/>
                </a:solidFill>
                <a:latin typeface="Arial" pitchFamily="34" charset="0"/>
                <a:cs typeface="Arial" pitchFamily="34" charset="0"/>
              </a:rPr>
              <a:t> О., </a:t>
            </a:r>
            <a:r>
              <a:rPr lang="en-US" sz="1400" dirty="0" err="1" smtClean="0">
                <a:solidFill>
                  <a:srgbClr val="1C2A55"/>
                </a:solidFill>
                <a:latin typeface="Arial" pitchFamily="34" charset="0"/>
                <a:cs typeface="Arial" pitchFamily="34" charset="0"/>
              </a:rPr>
              <a:t>Buzan</a:t>
            </a:r>
            <a:r>
              <a:rPr lang="en-US" sz="1400" dirty="0" smtClean="0">
                <a:solidFill>
                  <a:srgbClr val="1C2A55"/>
                </a:solidFill>
                <a:latin typeface="Arial" pitchFamily="34" charset="0"/>
                <a:cs typeface="Arial" pitchFamily="34" charset="0"/>
              </a:rPr>
              <a:t> B., </a:t>
            </a:r>
            <a:r>
              <a:rPr lang="en-US" sz="1400" dirty="0" err="1" smtClean="0">
                <a:solidFill>
                  <a:srgbClr val="1C2A55"/>
                </a:solidFill>
                <a:latin typeface="Arial" pitchFamily="34" charset="0"/>
                <a:cs typeface="Arial" pitchFamily="34" charset="0"/>
              </a:rPr>
              <a:t>Kelstrup</a:t>
            </a:r>
            <a:r>
              <a:rPr lang="en-US" sz="1400" dirty="0" smtClean="0">
                <a:solidFill>
                  <a:srgbClr val="1C2A55"/>
                </a:solidFill>
                <a:latin typeface="Arial" pitchFamily="34" charset="0"/>
                <a:cs typeface="Arial" pitchFamily="34" charset="0"/>
              </a:rPr>
              <a:t> M., Lemaitre P. Identity, migration and the new security agenda in Europe. London: Pinter for Centre for Peace and Conflict Research, Copenhagen. I993</a:t>
            </a:r>
            <a:r>
              <a:rPr lang="ru-RU" sz="1400" dirty="0" smtClean="0">
                <a:solidFill>
                  <a:srgbClr val="1C2A55"/>
                </a:solidFill>
                <a:latin typeface="Arial" pitchFamily="34" charset="0"/>
                <a:cs typeface="Arial" pitchFamily="34" charset="0"/>
              </a:rPr>
              <a:t>. </a:t>
            </a:r>
            <a:r>
              <a:rPr lang="en-US" sz="1400" dirty="0" smtClean="0">
                <a:solidFill>
                  <a:srgbClr val="1C2A55"/>
                </a:solidFill>
                <a:latin typeface="Arial" pitchFamily="34" charset="0"/>
                <a:cs typeface="Arial" pitchFamily="34" charset="0"/>
              </a:rPr>
              <a:t>P. 21. </a:t>
            </a:r>
            <a:endParaRPr lang="ru-RU" sz="1800" b="1" dirty="0" smtClean="0">
              <a:solidFill>
                <a:srgbClr val="1C2A55"/>
              </a:solidFill>
              <a:ea typeface="ＭＳ Ｐゴシック" pitchFamily="34" charset="-128"/>
            </a:endParaRPr>
          </a:p>
        </p:txBody>
      </p:sp>
      <p:sp>
        <p:nvSpPr>
          <p:cNvPr id="921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9220"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0" y="191069"/>
            <a:ext cx="9144000" cy="6666931"/>
          </a:xfrm>
          <a:solidFill>
            <a:schemeClr val="bg1"/>
          </a:solidFill>
        </p:spPr>
        <p:txBody>
          <a:bodyPr/>
          <a:lstStyle/>
          <a:p>
            <a:pPr algn="l">
              <a:spcBef>
                <a:spcPts val="0"/>
              </a:spcBef>
              <a:spcAft>
                <a:spcPts val="600"/>
              </a:spcAft>
            </a:pPr>
            <a:r>
              <a:rPr lang="ru-RU" sz="1800" b="1" dirty="0" smtClean="0">
                <a:latin typeface="Arial" pitchFamily="34" charset="0"/>
                <a:ea typeface="ＭＳ Ｐゴシック" pitchFamily="34" charset="-128"/>
                <a:cs typeface="Arial" pitchFamily="34" charset="0"/>
              </a:rPr>
              <a:t>Основные понятия и близкие подходы в научной литературе</a:t>
            </a:r>
            <a:r>
              <a:rPr lang="ru-RU" sz="1600" b="1" dirty="0" smtClean="0">
                <a:latin typeface="Arial" pitchFamily="34" charset="0"/>
                <a:ea typeface="ＭＳ Ｐゴシック" pitchFamily="34" charset="-128"/>
                <a:cs typeface="Arial" pitchFamily="34" charset="0"/>
              </a:rPr>
              <a:t/>
            </a:r>
            <a:br>
              <a:rPr lang="ru-RU" sz="1600" b="1" dirty="0" smtClean="0">
                <a:latin typeface="Arial" pitchFamily="34" charset="0"/>
                <a:ea typeface="ＭＳ Ｐゴシック" pitchFamily="34" charset="-128"/>
                <a:cs typeface="Arial" pitchFamily="34" charset="0"/>
              </a:rPr>
            </a:br>
            <a:r>
              <a:rPr lang="ru-RU" sz="1600" dirty="0" smtClean="0">
                <a:latin typeface="Arial" pitchFamily="34" charset="0"/>
                <a:ea typeface="ＭＳ Ｐゴシック" pitchFamily="34" charset="-128"/>
                <a:cs typeface="Arial" pitchFamily="34" charset="0"/>
              </a:rPr>
              <a:t/>
            </a:r>
            <a:br>
              <a:rPr lang="ru-RU" sz="1600" dirty="0" smtClean="0">
                <a:latin typeface="Arial" pitchFamily="34" charset="0"/>
                <a:ea typeface="ＭＳ Ｐゴシック" pitchFamily="34" charset="-128"/>
                <a:cs typeface="Arial" pitchFamily="34" charset="0"/>
              </a:rPr>
            </a:br>
            <a:r>
              <a:rPr lang="ru-RU" sz="1500" b="1" dirty="0" smtClean="0">
                <a:latin typeface="Arial" pitchFamily="34" charset="0"/>
                <a:cs typeface="Arial" pitchFamily="34" charset="0"/>
              </a:rPr>
              <a:t>Концепция теневых цен. </a:t>
            </a:r>
            <a:r>
              <a:rPr lang="ru-RU" sz="1500" dirty="0" smtClean="0">
                <a:latin typeface="Arial" pitchFamily="34" charset="0"/>
                <a:cs typeface="Arial" pitchFamily="34" charset="0"/>
              </a:rPr>
              <a:t>Теневые цены как аналитическая категория разрабатывается в научной литературе достаточно давно. По смыслу, это величина, которая «отражает реальные издержки (или выгоды) для общества» различных форм обмена </a:t>
            </a:r>
            <a:r>
              <a:rPr lang="ru-RU" sz="1500" dirty="0" smtClean="0">
                <a:solidFill>
                  <a:srgbClr val="FF0000"/>
                </a:solidFill>
                <a:latin typeface="Arial" pitchFamily="34" charset="0"/>
                <a:cs typeface="Arial" pitchFamily="34" charset="0"/>
              </a:rPr>
              <a:t>(</a:t>
            </a:r>
            <a:r>
              <a:rPr lang="en-US" sz="1500" dirty="0" err="1" smtClean="0">
                <a:solidFill>
                  <a:srgbClr val="FF0000"/>
                </a:solidFill>
                <a:latin typeface="Arial" pitchFamily="34" charset="0"/>
                <a:cs typeface="Arial" pitchFamily="34" charset="0"/>
              </a:rPr>
              <a:t>Sau</a:t>
            </a:r>
            <a:r>
              <a:rPr lang="en-US" sz="1500" dirty="0" smtClean="0">
                <a:solidFill>
                  <a:srgbClr val="FF0000"/>
                </a:solidFill>
                <a:latin typeface="Arial" pitchFamily="34" charset="0"/>
                <a:cs typeface="Arial" pitchFamily="34" charset="0"/>
              </a:rPr>
              <a:t>, 1971).</a:t>
            </a: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dirty="0" smtClean="0">
                <a:latin typeface="Arial" pitchFamily="34" charset="0"/>
                <a:cs typeface="Arial" pitchFamily="34" charset="0"/>
              </a:rPr>
              <a:t> Общество при этом выполняет важнейшую функцию, выступая как субъект, </a:t>
            </a:r>
            <a:r>
              <a:rPr lang="ru-RU" sz="1500" dirty="0" err="1" smtClean="0">
                <a:latin typeface="Arial" pitchFamily="34" charset="0"/>
                <a:cs typeface="Arial" pitchFamily="34" charset="0"/>
              </a:rPr>
              <a:t>легитимизирующий</a:t>
            </a:r>
            <a:r>
              <a:rPr lang="ru-RU" sz="1500" dirty="0" smtClean="0">
                <a:latin typeface="Arial" pitchFamily="34" charset="0"/>
                <a:cs typeface="Arial" pitchFamily="34" charset="0"/>
              </a:rPr>
              <a:t> нормы и процессы обмена с целью максимального удовлетворения «общественно признанных потребностей членов общества» </a:t>
            </a:r>
            <a:r>
              <a:rPr lang="en-US" sz="1500" dirty="0" smtClean="0">
                <a:latin typeface="Arial" pitchFamily="34" charset="0"/>
                <a:cs typeface="Arial" pitchFamily="34" charset="0"/>
              </a:rPr>
              <a:t> </a:t>
            </a:r>
            <a:r>
              <a:rPr lang="en-US" sz="1500" dirty="0" smtClean="0">
                <a:solidFill>
                  <a:srgbClr val="FF0000"/>
                </a:solidFill>
                <a:latin typeface="Arial" pitchFamily="34" charset="0"/>
                <a:cs typeface="Arial" pitchFamily="34" charset="0"/>
              </a:rPr>
              <a:t>(</a:t>
            </a:r>
            <a:r>
              <a:rPr lang="ru-RU" sz="1500" dirty="0" err="1" smtClean="0">
                <a:solidFill>
                  <a:srgbClr val="FF0000"/>
                </a:solidFill>
                <a:latin typeface="Arial" pitchFamily="34" charset="0"/>
                <a:cs typeface="Arial" pitchFamily="34" charset="0"/>
              </a:rPr>
              <a:t>Виленский</a:t>
            </a:r>
            <a:r>
              <a:rPr lang="ru-RU" sz="1500" dirty="0" smtClean="0">
                <a:solidFill>
                  <a:srgbClr val="FF0000"/>
                </a:solidFill>
                <a:latin typeface="Arial" pitchFamily="34" charset="0"/>
                <a:cs typeface="Arial" pitchFamily="34" charset="0"/>
              </a:rPr>
              <a:t> , Лившиц , Смоляк</a:t>
            </a:r>
            <a:r>
              <a:rPr lang="en-US" sz="1500" dirty="0" smtClean="0">
                <a:solidFill>
                  <a:srgbClr val="FF0000"/>
                </a:solidFill>
                <a:latin typeface="Arial" pitchFamily="34" charset="0"/>
                <a:cs typeface="Arial" pitchFamily="34" charset="0"/>
              </a:rPr>
              <a:t>, 2008)</a:t>
            </a: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dirty="0" smtClean="0">
                <a:latin typeface="Arial" pitchFamily="34" charset="0"/>
                <a:cs typeface="Arial" pitchFamily="34" charset="0"/>
              </a:rPr>
              <a:t>Теневые цены играют такую же роль в обретении социального равновесия, что и рыночные цены в установлении экономического равновесия. Изначально, главная область, для которой рассчитывается система теневых цен –  это не торгуемые на рынке блага, ресурсы или активы </a:t>
            </a:r>
            <a:r>
              <a:rPr lang="ru-RU" sz="1500" dirty="0" smtClean="0">
                <a:solidFill>
                  <a:srgbClr val="FF0000"/>
                </a:solidFill>
                <a:latin typeface="Arial" pitchFamily="34" charset="0"/>
                <a:cs typeface="Arial" pitchFamily="34" charset="0"/>
              </a:rPr>
              <a:t>(</a:t>
            </a:r>
            <a:r>
              <a:rPr lang="en-US" sz="1500" dirty="0" smtClean="0">
                <a:solidFill>
                  <a:srgbClr val="FF0000"/>
                </a:solidFill>
                <a:latin typeface="Arial" pitchFamily="34" charset="0"/>
                <a:cs typeface="Arial" pitchFamily="34" charset="0"/>
              </a:rPr>
              <a:t>Smith</a:t>
            </a:r>
            <a:r>
              <a:rPr lang="ru-RU" sz="1500" dirty="0" smtClean="0">
                <a:solidFill>
                  <a:srgbClr val="FF0000"/>
                </a:solidFill>
                <a:latin typeface="Arial" pitchFamily="34" charset="0"/>
                <a:cs typeface="Arial" pitchFamily="34" charset="0"/>
              </a:rPr>
              <a:t>, 1987). </a:t>
            </a: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dirty="0" smtClean="0">
                <a:latin typeface="Arial" pitchFamily="34" charset="0"/>
                <a:cs typeface="Arial" pitchFamily="34" charset="0"/>
              </a:rPr>
              <a:t>Теневые (а не рыночные) цены отражают подлинные выгоды и издержки общества в условиях </a:t>
            </a:r>
            <a:r>
              <a:rPr lang="ru-RU" sz="1500" i="1" dirty="0" smtClean="0">
                <a:latin typeface="Arial" pitchFamily="34" charset="0"/>
                <a:cs typeface="Arial" pitchFamily="34" charset="0"/>
              </a:rPr>
              <a:t>фиаско рынка или фиаско общественного договора. </a:t>
            </a:r>
            <a:r>
              <a:rPr lang="ru-RU" sz="1500" dirty="0" smtClean="0">
                <a:latin typeface="Arial" pitchFamily="34" charset="0"/>
                <a:cs typeface="Arial" pitchFamily="34" charset="0"/>
              </a:rPr>
              <a:t>Игнорирование системы теневых цен может привести к потере легитимности соответствующей деятельности и росту затрат, связанных с необходимостью противостоять возникшему социальному напряжению или ликвидировать его последствия (</a:t>
            </a:r>
            <a:r>
              <a:rPr lang="ru-RU" sz="1500" dirty="0" smtClean="0">
                <a:solidFill>
                  <a:srgbClr val="FF0000"/>
                </a:solidFill>
                <a:latin typeface="Arial" pitchFamily="34" charset="0"/>
                <a:cs typeface="Arial" pitchFamily="34" charset="0"/>
              </a:rPr>
              <a:t>Лапин, 2019).</a:t>
            </a:r>
            <a:r>
              <a:rPr lang="ru-RU" sz="1600" dirty="0" smtClean="0">
                <a:solidFill>
                  <a:srgbClr val="FF0000"/>
                </a:solidFill>
              </a:rPr>
              <a:t/>
            </a:r>
            <a:br>
              <a:rPr lang="ru-RU" sz="1600" dirty="0" smtClean="0">
                <a:solidFill>
                  <a:srgbClr val="FF0000"/>
                </a:solidFill>
              </a:rPr>
            </a:br>
            <a:r>
              <a:rPr lang="ru-RU" sz="1600" dirty="0" smtClean="0">
                <a:solidFill>
                  <a:srgbClr val="FF0000"/>
                </a:solidFill>
              </a:rPr>
              <a:t>_________________________</a:t>
            </a:r>
            <a:br>
              <a:rPr lang="ru-RU" sz="1600" dirty="0" smtClean="0">
                <a:solidFill>
                  <a:srgbClr val="FF0000"/>
                </a:solidFill>
              </a:rPr>
            </a:br>
            <a:r>
              <a:rPr lang="en-US" sz="1300" dirty="0" err="1" smtClean="0"/>
              <a:t>Sau</a:t>
            </a:r>
            <a:r>
              <a:rPr lang="en-US" sz="1300" dirty="0" smtClean="0"/>
              <a:t> R.K. Market Price, Shadow Price and All That // Economic and Political Weekly. – 1971. - Vol. 6, No. 48. – P. M139-M141+M143+M145-M147. </a:t>
            </a:r>
            <a:r>
              <a:rPr lang="ru-RU" sz="1300" dirty="0" smtClean="0"/>
              <a:t>P. M-139.</a:t>
            </a:r>
            <a:r>
              <a:rPr lang="en-US" sz="1300" dirty="0" smtClean="0"/>
              <a:t/>
            </a:r>
            <a:br>
              <a:rPr lang="en-US" sz="1300" dirty="0" smtClean="0"/>
            </a:br>
            <a:r>
              <a:rPr lang="ru-RU" sz="1300" dirty="0" err="1" smtClean="0"/>
              <a:t>Виленский</a:t>
            </a:r>
            <a:r>
              <a:rPr lang="ru-RU" sz="1300" dirty="0" smtClean="0"/>
              <a:t> П.Л., Лившиц В.Н., Смоляк С.А. Оценка эффективности инвестиционных проектов: теория и практика. М</a:t>
            </a:r>
            <a:r>
              <a:rPr lang="en-US" sz="1300" dirty="0" smtClean="0"/>
              <a:t>.: </a:t>
            </a:r>
            <a:r>
              <a:rPr lang="ru-RU" sz="1300" dirty="0" smtClean="0"/>
              <a:t>Дело</a:t>
            </a:r>
            <a:r>
              <a:rPr lang="en-US" sz="1300" dirty="0" smtClean="0"/>
              <a:t>, 2008. </a:t>
            </a:r>
            <a:r>
              <a:rPr lang="ru-RU" sz="1300" dirty="0" smtClean="0"/>
              <a:t>С</a:t>
            </a:r>
            <a:r>
              <a:rPr lang="en-US" sz="1300" dirty="0" smtClean="0"/>
              <a:t>. 420</a:t>
            </a:r>
            <a:r>
              <a:rPr lang="ru-RU" sz="1300" dirty="0" smtClean="0"/>
              <a:t>.</a:t>
            </a:r>
            <a:br>
              <a:rPr lang="ru-RU" sz="1300" dirty="0" smtClean="0"/>
            </a:br>
            <a:r>
              <a:rPr lang="en-US" sz="1300" dirty="0" smtClean="0"/>
              <a:t> Smith A. Shadow Price Calculations in Distorted Economies // The Scandinavian Journal of Economics – 1987. - Vol. 89, No. 3. P. 287-302.</a:t>
            </a:r>
            <a:r>
              <a:rPr lang="ru-RU" sz="1300" dirty="0" smtClean="0"/>
              <a:t/>
            </a:r>
            <a:br>
              <a:rPr lang="ru-RU" sz="1300" dirty="0" smtClean="0"/>
            </a:br>
            <a:r>
              <a:rPr lang="ru-RU" sz="1300" dirty="0" smtClean="0"/>
              <a:t> Лапин Н. И., Карачаровский В. В. Теория и практика </a:t>
            </a:r>
            <a:r>
              <a:rPr lang="ru-RU" sz="1300" dirty="0" err="1" smtClean="0"/>
              <a:t>инноватики</a:t>
            </a:r>
            <a:r>
              <a:rPr lang="ru-RU" sz="1300" dirty="0" smtClean="0"/>
              <a:t>. — 2-е изд. - М.: Издательство </a:t>
            </a:r>
            <a:r>
              <a:rPr lang="ru-RU" sz="1300" dirty="0" err="1" smtClean="0"/>
              <a:t>Юрайт</a:t>
            </a:r>
            <a:r>
              <a:rPr lang="ru-RU" sz="1300" dirty="0" smtClean="0"/>
              <a:t>, 2019. С. 118.</a:t>
            </a:r>
            <a:endParaRPr lang="ru-RU" sz="1300" b="1" dirty="0" smtClean="0">
              <a:solidFill>
                <a:srgbClr val="21386F"/>
              </a:solidFill>
              <a:ea typeface="ＭＳ Ｐゴシック" pitchFamily="34" charset="-128"/>
            </a:endParaRPr>
          </a:p>
        </p:txBody>
      </p:sp>
      <p:sp>
        <p:nvSpPr>
          <p:cNvPr id="921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9220"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0" y="1241946"/>
            <a:ext cx="9144000" cy="5445457"/>
          </a:xfrm>
          <a:solidFill>
            <a:schemeClr val="bg1"/>
          </a:solidFill>
        </p:spPr>
        <p:txBody>
          <a:bodyPr/>
          <a:lstStyle/>
          <a:p>
            <a:pPr algn="l">
              <a:spcBef>
                <a:spcPts val="0"/>
              </a:spcBef>
              <a:spcAft>
                <a:spcPts val="600"/>
              </a:spcAft>
            </a:pPr>
            <a:r>
              <a:rPr lang="ru-RU" sz="1800" b="1" dirty="0" smtClean="0">
                <a:latin typeface="Arial" pitchFamily="34" charset="0"/>
                <a:ea typeface="ＭＳ Ｐゴシック" pitchFamily="34" charset="-128"/>
                <a:cs typeface="Arial" pitchFamily="34" charset="0"/>
              </a:rPr>
              <a:t/>
            </a:r>
            <a:br>
              <a:rPr lang="ru-RU" sz="1800" b="1" dirty="0" smtClean="0">
                <a:latin typeface="Arial" pitchFamily="34" charset="0"/>
                <a:ea typeface="ＭＳ Ｐゴシック" pitchFamily="34" charset="-128"/>
                <a:cs typeface="Arial" pitchFamily="34" charset="0"/>
              </a:rPr>
            </a:br>
            <a:r>
              <a:rPr lang="ru-RU" sz="1800" b="1" dirty="0" smtClean="0">
                <a:latin typeface="Arial" pitchFamily="34" charset="0"/>
                <a:ea typeface="ＭＳ Ｐゴシック" pitchFamily="34" charset="-128"/>
                <a:cs typeface="Arial" pitchFamily="34" charset="0"/>
              </a:rPr>
              <a:t>Основные понятия и близкие подходы в научной литературе</a:t>
            </a:r>
            <a:r>
              <a:rPr lang="ru-RU" sz="1600" b="1" dirty="0" smtClean="0">
                <a:latin typeface="Arial" pitchFamily="34" charset="0"/>
                <a:ea typeface="ＭＳ Ｐゴシック" pitchFamily="34" charset="-128"/>
                <a:cs typeface="Arial" pitchFamily="34" charset="0"/>
              </a:rPr>
              <a:t/>
            </a:r>
            <a:br>
              <a:rPr lang="ru-RU" sz="1600" b="1" dirty="0" smtClean="0">
                <a:latin typeface="Arial" pitchFamily="34" charset="0"/>
                <a:ea typeface="ＭＳ Ｐゴシック" pitchFamily="34" charset="-128"/>
                <a:cs typeface="Arial" pitchFamily="34" charset="0"/>
              </a:rPr>
            </a:br>
            <a:r>
              <a:rPr lang="ru-RU" sz="1600" dirty="0" smtClean="0">
                <a:latin typeface="Arial" pitchFamily="34" charset="0"/>
                <a:ea typeface="ＭＳ Ｐゴシック" pitchFamily="34" charset="-128"/>
                <a:cs typeface="Arial" pitchFamily="34" charset="0"/>
              </a:rPr>
              <a:t/>
            </a:r>
            <a:br>
              <a:rPr lang="ru-RU" sz="1600" dirty="0" smtClean="0">
                <a:latin typeface="Arial" pitchFamily="34" charset="0"/>
                <a:ea typeface="ＭＳ Ｐゴシック" pitchFamily="34" charset="-128"/>
                <a:cs typeface="Arial" pitchFamily="34" charset="0"/>
              </a:rPr>
            </a:br>
            <a:r>
              <a:rPr lang="ru-RU" sz="1500" b="1" dirty="0" smtClean="0">
                <a:latin typeface="Arial" pitchFamily="34" charset="0"/>
                <a:cs typeface="Arial" pitchFamily="34" charset="0"/>
              </a:rPr>
              <a:t>Эмпирическое исследование индивидуального выбора в условиях моральных дилемм. </a:t>
            </a:r>
            <a:r>
              <a:rPr lang="ru-RU" sz="1500" dirty="0" smtClean="0">
                <a:latin typeface="Arial" pitchFamily="34" charset="0"/>
                <a:cs typeface="Arial" pitchFamily="34" charset="0"/>
              </a:rPr>
              <a:t>Измерение индивидуальных ставок дисконтирования применительно к перераспределению индивидами во времени объемов социально значимых благ. Широкое распространение получили мысленные эксперименты по спасению сегодняшних и будущих жизней или по перераспределению между поколениями «здоровых лет жизни» </a:t>
            </a:r>
            <a:r>
              <a:rPr lang="ru-RU" sz="1500" dirty="0" smtClean="0">
                <a:solidFill>
                  <a:srgbClr val="FF0000"/>
                </a:solidFill>
                <a:latin typeface="Arial" pitchFamily="34" charset="0"/>
                <a:cs typeface="Arial" pitchFamily="34" charset="0"/>
              </a:rPr>
              <a:t>(</a:t>
            </a:r>
            <a:r>
              <a:rPr lang="ru-RU" sz="1500" dirty="0" err="1" smtClean="0">
                <a:solidFill>
                  <a:srgbClr val="FF0000"/>
                </a:solidFill>
                <a:latin typeface="Arial" pitchFamily="34" charset="0"/>
                <a:cs typeface="Arial" pitchFamily="34" charset="0"/>
              </a:rPr>
              <a:t>Lipscomb</a:t>
            </a:r>
            <a:r>
              <a:rPr lang="ru-RU" sz="1500" dirty="0" smtClean="0">
                <a:solidFill>
                  <a:srgbClr val="FF0000"/>
                </a:solidFill>
                <a:latin typeface="Arial" pitchFamily="34" charset="0"/>
                <a:cs typeface="Arial" pitchFamily="34" charset="0"/>
              </a:rPr>
              <a:t>, 1989; </a:t>
            </a:r>
            <a:r>
              <a:rPr lang="ru-RU" sz="1500" dirty="0" err="1" smtClean="0">
                <a:solidFill>
                  <a:srgbClr val="FF0000"/>
                </a:solidFill>
                <a:latin typeface="Arial" pitchFamily="34" charset="0"/>
                <a:cs typeface="Arial" pitchFamily="34" charset="0"/>
              </a:rPr>
              <a:t>Horowitz</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Carson</a:t>
            </a:r>
            <a:r>
              <a:rPr lang="ru-RU" sz="1500" dirty="0" smtClean="0">
                <a:solidFill>
                  <a:srgbClr val="FF0000"/>
                </a:solidFill>
                <a:latin typeface="Arial" pitchFamily="34" charset="0"/>
                <a:cs typeface="Arial" pitchFamily="34" charset="0"/>
              </a:rPr>
              <a:t>, 1990; </a:t>
            </a:r>
            <a:r>
              <a:rPr lang="ru-RU" sz="1500" dirty="0" err="1" smtClean="0">
                <a:solidFill>
                  <a:srgbClr val="FF0000"/>
                </a:solidFill>
                <a:latin typeface="Arial" pitchFamily="34" charset="0"/>
                <a:cs typeface="Arial" pitchFamily="34" charset="0"/>
              </a:rPr>
              <a:t>Cropper</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et</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al</a:t>
            </a:r>
            <a:r>
              <a:rPr lang="ru-RU" sz="1500" dirty="0" smtClean="0">
                <a:solidFill>
                  <a:srgbClr val="FF0000"/>
                </a:solidFill>
                <a:latin typeface="Arial" pitchFamily="34" charset="0"/>
                <a:cs typeface="Arial" pitchFamily="34" charset="0"/>
              </a:rPr>
              <a:t>., 1992; 1994; </a:t>
            </a:r>
            <a:r>
              <a:rPr lang="ru-RU" sz="1500" dirty="0" err="1" smtClean="0">
                <a:solidFill>
                  <a:srgbClr val="FF0000"/>
                </a:solidFill>
                <a:latin typeface="Arial" pitchFamily="34" charset="0"/>
                <a:cs typeface="Arial" pitchFamily="34" charset="0"/>
              </a:rPr>
              <a:t>Lazaro</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et</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al</a:t>
            </a:r>
            <a:r>
              <a:rPr lang="ru-RU" sz="1500" dirty="0" smtClean="0">
                <a:solidFill>
                  <a:srgbClr val="FF0000"/>
                </a:solidFill>
                <a:latin typeface="Arial" pitchFamily="34" charset="0"/>
                <a:cs typeface="Arial" pitchFamily="34" charset="0"/>
              </a:rPr>
              <a:t>., 2002; </a:t>
            </a:r>
            <a:r>
              <a:rPr lang="ru-RU" sz="1500" dirty="0" err="1" smtClean="0">
                <a:solidFill>
                  <a:srgbClr val="FF0000"/>
                </a:solidFill>
                <a:latin typeface="Arial" pitchFamily="34" charset="0"/>
                <a:cs typeface="Arial" pitchFamily="34" charset="0"/>
              </a:rPr>
              <a:t>Meerding</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et</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al</a:t>
            </a:r>
            <a:r>
              <a:rPr lang="ru-RU" sz="1500" dirty="0" smtClean="0">
                <a:solidFill>
                  <a:srgbClr val="FF0000"/>
                </a:solidFill>
                <a:latin typeface="Arial" pitchFamily="34" charset="0"/>
                <a:cs typeface="Arial" pitchFamily="34" charset="0"/>
              </a:rPr>
              <a:t>., 2010; </a:t>
            </a:r>
            <a:r>
              <a:rPr lang="ru-RU" sz="1500" dirty="0" err="1" smtClean="0">
                <a:solidFill>
                  <a:srgbClr val="FF0000"/>
                </a:solidFill>
                <a:latin typeface="Arial" pitchFamily="34" charset="0"/>
                <a:cs typeface="Arial" pitchFamily="34" charset="0"/>
              </a:rPr>
              <a:t>Parouty</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et</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al</a:t>
            </a:r>
            <a:r>
              <a:rPr lang="ru-RU" sz="1500" dirty="0" smtClean="0">
                <a:solidFill>
                  <a:srgbClr val="FF0000"/>
                </a:solidFill>
                <a:latin typeface="Arial" pitchFamily="34" charset="0"/>
                <a:cs typeface="Arial" pitchFamily="34" charset="0"/>
              </a:rPr>
              <a:t>., 2014).</a:t>
            </a:r>
            <a:r>
              <a:rPr lang="ru-RU" sz="1500" dirty="0" smtClean="0">
                <a:latin typeface="Arial" pitchFamily="34" charset="0"/>
                <a:cs typeface="Arial" pitchFamily="34" charset="0"/>
              </a:rPr>
              <a:t> Гипотетические ситуации этого типа интересны тем, что позволяют перевести в плоскость экономических оценок отношение индивидов к сложным моральным дилеммам, например построенным на логике «толкнуть под поезд одного, чтобы спасти пятерых» </a:t>
            </a:r>
            <a:r>
              <a:rPr lang="ru-RU" sz="1500" dirty="0" smtClean="0">
                <a:solidFill>
                  <a:srgbClr val="FF0000"/>
                </a:solidFill>
                <a:latin typeface="Arial" pitchFamily="34" charset="0"/>
                <a:cs typeface="Arial" pitchFamily="34" charset="0"/>
              </a:rPr>
              <a:t>(</a:t>
            </a:r>
            <a:r>
              <a:rPr lang="ru-RU" sz="1500" dirty="0" err="1" smtClean="0">
                <a:solidFill>
                  <a:srgbClr val="FF0000"/>
                </a:solidFill>
                <a:latin typeface="Arial" pitchFamily="34" charset="0"/>
                <a:cs typeface="Arial" pitchFamily="34" charset="0"/>
              </a:rPr>
              <a:t>Chan</a:t>
            </a:r>
            <a:r>
              <a:rPr lang="ru-RU" sz="1500" dirty="0" smtClean="0">
                <a:solidFill>
                  <a:srgbClr val="FF0000"/>
                </a:solidFill>
                <a:latin typeface="Arial" pitchFamily="34" charset="0"/>
                <a:cs typeface="Arial" pitchFamily="34" charset="0"/>
              </a:rPr>
              <a:t>, </a:t>
            </a:r>
            <a:r>
              <a:rPr lang="ru-RU" sz="1500" dirty="0" err="1" smtClean="0">
                <a:solidFill>
                  <a:srgbClr val="FF0000"/>
                </a:solidFill>
                <a:latin typeface="Arial" pitchFamily="34" charset="0"/>
                <a:cs typeface="Arial" pitchFamily="34" charset="0"/>
              </a:rPr>
              <a:t>Harris</a:t>
            </a:r>
            <a:r>
              <a:rPr lang="ru-RU" sz="1500" dirty="0" smtClean="0">
                <a:solidFill>
                  <a:srgbClr val="FF0000"/>
                </a:solidFill>
                <a:latin typeface="Arial" pitchFamily="34" charset="0"/>
                <a:cs typeface="Arial" pitchFamily="34" charset="0"/>
              </a:rPr>
              <a:t>, 2011. P. 131). </a:t>
            </a:r>
            <a:r>
              <a:rPr lang="ru-RU" sz="1600" dirty="0" smtClean="0">
                <a:solidFill>
                  <a:srgbClr val="FF0000"/>
                </a:solidFill>
              </a:rPr>
              <a:t/>
            </a:r>
            <a:br>
              <a:rPr lang="ru-RU" sz="1600" dirty="0" smtClean="0">
                <a:solidFill>
                  <a:srgbClr val="FF0000"/>
                </a:solidFill>
              </a:rPr>
            </a:br>
            <a:r>
              <a:rPr lang="ru-RU" sz="1600" dirty="0" smtClean="0">
                <a:solidFill>
                  <a:srgbClr val="FF0000"/>
                </a:solidFill>
              </a:rPr>
              <a:t>_________________________</a:t>
            </a:r>
            <a:br>
              <a:rPr lang="ru-RU" sz="1600" dirty="0" smtClean="0">
                <a:solidFill>
                  <a:srgbClr val="FF0000"/>
                </a:solidFill>
              </a:rPr>
            </a:br>
            <a:r>
              <a:rPr lang="en-US" sz="1600" dirty="0" smtClean="0"/>
              <a:t> </a:t>
            </a:r>
            <a:r>
              <a:rPr lang="en-US" sz="1100" dirty="0" smtClean="0">
                <a:latin typeface="Arial" pitchFamily="34" charset="0"/>
                <a:cs typeface="Arial" pitchFamily="34" charset="0"/>
              </a:rPr>
              <a:t>Lipscomb J. (1989). Time preference for health in cost-effectiveness analysis. </a:t>
            </a:r>
            <a:r>
              <a:rPr lang="en-US" sz="1100" i="1" dirty="0" smtClean="0">
                <a:latin typeface="Arial" pitchFamily="34" charset="0"/>
                <a:cs typeface="Arial" pitchFamily="34" charset="0"/>
              </a:rPr>
              <a:t>Medical Care, Vol. 27, No. 43, pp. S233—S253. https://doi.org/10.1097/00005650-198903001-00019 </a:t>
            </a:r>
            <a:r>
              <a:rPr lang="ru-RU" sz="1100" i="1" dirty="0" smtClean="0">
                <a:latin typeface="Arial" pitchFamily="34" charset="0"/>
                <a:cs typeface="Arial" pitchFamily="34" charset="0"/>
              </a:rPr>
              <a:t/>
            </a:r>
            <a:br>
              <a:rPr lang="ru-RU" sz="1100" i="1" dirty="0" smtClean="0">
                <a:latin typeface="Arial" pitchFamily="34" charset="0"/>
                <a:cs typeface="Arial" pitchFamily="34" charset="0"/>
              </a:rPr>
            </a:br>
            <a:r>
              <a:rPr lang="en-US" sz="1100" dirty="0" smtClean="0">
                <a:latin typeface="Arial" pitchFamily="34" charset="0"/>
                <a:cs typeface="Arial" pitchFamily="34" charset="0"/>
              </a:rPr>
              <a:t> Horowitz J. K., Carson R. T. (1990). Discounting statistical lives. </a:t>
            </a:r>
            <a:r>
              <a:rPr lang="en-US" sz="1100" i="1" dirty="0" smtClean="0">
                <a:latin typeface="Arial" pitchFamily="34" charset="0"/>
                <a:cs typeface="Arial" pitchFamily="34" charset="0"/>
              </a:rPr>
              <a:t>Journal of Risk and Uncertainty, Vol. 3, No. 4, pp. 403—413. https://doi.org/10.1007/BF00353349 </a:t>
            </a:r>
            <a:r>
              <a:rPr lang="ru-RU" sz="1100" i="1" dirty="0" smtClean="0">
                <a:latin typeface="Arial" pitchFamily="34" charset="0"/>
                <a:cs typeface="Arial" pitchFamily="34" charset="0"/>
              </a:rPr>
              <a:t/>
            </a:r>
            <a:br>
              <a:rPr lang="ru-RU" sz="1100" i="1" dirty="0" smtClean="0">
                <a:latin typeface="Arial" pitchFamily="34" charset="0"/>
                <a:cs typeface="Arial" pitchFamily="34" charset="0"/>
              </a:rPr>
            </a:br>
            <a:r>
              <a:rPr lang="en-US" sz="1100" dirty="0" smtClean="0">
                <a:latin typeface="Arial" pitchFamily="34" charset="0"/>
                <a:cs typeface="Arial" pitchFamily="34" charset="0"/>
              </a:rPr>
              <a:t> Cropper M., </a:t>
            </a:r>
            <a:r>
              <a:rPr lang="en-US" sz="1100" dirty="0" err="1" smtClean="0">
                <a:latin typeface="Arial" pitchFamily="34" charset="0"/>
                <a:cs typeface="Arial" pitchFamily="34" charset="0"/>
              </a:rPr>
              <a:t>Aydede</a:t>
            </a:r>
            <a:r>
              <a:rPr lang="en-US" sz="1100" dirty="0" smtClean="0">
                <a:latin typeface="Arial" pitchFamily="34" charset="0"/>
                <a:cs typeface="Arial" pitchFamily="34" charset="0"/>
              </a:rPr>
              <a:t> S., </a:t>
            </a:r>
            <a:r>
              <a:rPr lang="en-US" sz="1100" dirty="0" err="1" smtClean="0">
                <a:latin typeface="Arial" pitchFamily="34" charset="0"/>
                <a:cs typeface="Arial" pitchFamily="34" charset="0"/>
              </a:rPr>
              <a:t>Portney</a:t>
            </a:r>
            <a:r>
              <a:rPr lang="en-US" sz="1100" dirty="0" smtClean="0">
                <a:latin typeface="Arial" pitchFamily="34" charset="0"/>
                <a:cs typeface="Arial" pitchFamily="34" charset="0"/>
              </a:rPr>
              <a:t> P. (1992). Rates of time preference for saving lives. </a:t>
            </a:r>
            <a:r>
              <a:rPr lang="en-US" sz="1100" i="1" dirty="0" smtClean="0">
                <a:latin typeface="Arial" pitchFamily="34" charset="0"/>
                <a:cs typeface="Arial" pitchFamily="34" charset="0"/>
              </a:rPr>
              <a:t>American Economic Review, Vol. 82, No. 2, pp. 469—472. </a:t>
            </a:r>
            <a:br>
              <a:rPr lang="en-US" sz="1100" i="1" dirty="0" smtClean="0">
                <a:latin typeface="Arial" pitchFamily="34" charset="0"/>
                <a:cs typeface="Arial" pitchFamily="34" charset="0"/>
              </a:rPr>
            </a:br>
            <a:r>
              <a:rPr lang="en-US" sz="1100" dirty="0" smtClean="0">
                <a:latin typeface="Arial" pitchFamily="34" charset="0"/>
                <a:cs typeface="Arial" pitchFamily="34" charset="0"/>
              </a:rPr>
              <a:t>Cropper M., </a:t>
            </a:r>
            <a:r>
              <a:rPr lang="en-US" sz="1100" dirty="0" err="1" smtClean="0">
                <a:latin typeface="Arial" pitchFamily="34" charset="0"/>
                <a:cs typeface="Arial" pitchFamily="34" charset="0"/>
              </a:rPr>
              <a:t>Aydede</a:t>
            </a:r>
            <a:r>
              <a:rPr lang="en-US" sz="1100" dirty="0" smtClean="0">
                <a:latin typeface="Arial" pitchFamily="34" charset="0"/>
                <a:cs typeface="Arial" pitchFamily="34" charset="0"/>
              </a:rPr>
              <a:t> S., </a:t>
            </a:r>
            <a:r>
              <a:rPr lang="en-US" sz="1100" dirty="0" err="1" smtClean="0">
                <a:latin typeface="Arial" pitchFamily="34" charset="0"/>
                <a:cs typeface="Arial" pitchFamily="34" charset="0"/>
              </a:rPr>
              <a:t>Portney</a:t>
            </a:r>
            <a:r>
              <a:rPr lang="en-US" sz="1100" dirty="0" smtClean="0">
                <a:latin typeface="Arial" pitchFamily="34" charset="0"/>
                <a:cs typeface="Arial" pitchFamily="34" charset="0"/>
              </a:rPr>
              <a:t> P. (1994). Preferences for life saving programs: how the public discounts time and age. </a:t>
            </a:r>
            <a:r>
              <a:rPr lang="en-US" sz="1100" i="1" dirty="0" smtClean="0">
                <a:latin typeface="Arial" pitchFamily="34" charset="0"/>
                <a:cs typeface="Arial" pitchFamily="34" charset="0"/>
              </a:rPr>
              <a:t>Journal of Risk and Uncertainty, Vol. 8, No. 3, pp. 243—265. https://doi.org/10.1007/BF01064044 </a:t>
            </a:r>
            <a:r>
              <a:rPr lang="ru-RU" sz="1100" i="1" dirty="0" smtClean="0">
                <a:latin typeface="Arial" pitchFamily="34" charset="0"/>
                <a:cs typeface="Arial" pitchFamily="34" charset="0"/>
              </a:rPr>
              <a:t/>
            </a:r>
            <a:br>
              <a:rPr lang="ru-RU" sz="1100" i="1" dirty="0" smtClean="0">
                <a:latin typeface="Arial" pitchFamily="34" charset="0"/>
                <a:cs typeface="Arial" pitchFamily="34" charset="0"/>
              </a:rPr>
            </a:b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Parouty</a:t>
            </a:r>
            <a:r>
              <a:rPr lang="en-US" sz="1100" dirty="0" smtClean="0">
                <a:latin typeface="Arial" pitchFamily="34" charset="0"/>
                <a:cs typeface="Arial" pitchFamily="34" charset="0"/>
              </a:rPr>
              <a:t> M. B. Y., Le H. H., </a:t>
            </a:r>
            <a:r>
              <a:rPr lang="en-US" sz="1100" dirty="0" err="1" smtClean="0">
                <a:latin typeface="Arial" pitchFamily="34" charset="0"/>
                <a:cs typeface="Arial" pitchFamily="34" charset="0"/>
              </a:rPr>
              <a:t>Krooshof</a:t>
            </a:r>
            <a:r>
              <a:rPr lang="en-US" sz="1100" dirty="0" smtClean="0">
                <a:latin typeface="Arial" pitchFamily="34" charset="0"/>
                <a:cs typeface="Arial" pitchFamily="34" charset="0"/>
              </a:rPr>
              <a:t> D., </a:t>
            </a:r>
            <a:r>
              <a:rPr lang="en-US" sz="1100" dirty="0" err="1" smtClean="0">
                <a:latin typeface="Arial" pitchFamily="34" charset="0"/>
                <a:cs typeface="Arial" pitchFamily="34" charset="0"/>
              </a:rPr>
              <a:t>Postma</a:t>
            </a:r>
            <a:r>
              <a:rPr lang="en-US" sz="1100" dirty="0" smtClean="0">
                <a:latin typeface="Arial" pitchFamily="34" charset="0"/>
                <a:cs typeface="Arial" pitchFamily="34" charset="0"/>
              </a:rPr>
              <a:t> M. J. (2014). Differential time </a:t>
            </a:r>
            <a:r>
              <a:rPr lang="en-US" sz="1100" dirty="0" err="1" smtClean="0">
                <a:latin typeface="Arial" pitchFamily="34" charset="0"/>
                <a:cs typeface="Arial" pitchFamily="34" charset="0"/>
              </a:rPr>
              <a:t>preferencesfor</a:t>
            </a:r>
            <a:r>
              <a:rPr lang="en-US" sz="1100" dirty="0" smtClean="0">
                <a:latin typeface="Arial" pitchFamily="34" charset="0"/>
                <a:cs typeface="Arial" pitchFamily="34" charset="0"/>
              </a:rPr>
              <a:t> money and quality of life. </a:t>
            </a:r>
            <a:r>
              <a:rPr lang="en-US" sz="1100" i="1" dirty="0" err="1" smtClean="0">
                <a:latin typeface="Arial" pitchFamily="34" charset="0"/>
                <a:cs typeface="Arial" pitchFamily="34" charset="0"/>
              </a:rPr>
              <a:t>PharmacoEconomics</a:t>
            </a:r>
            <a:r>
              <a:rPr lang="en-US" sz="1100" i="1" dirty="0" smtClean="0">
                <a:latin typeface="Arial" pitchFamily="34" charset="0"/>
                <a:cs typeface="Arial" pitchFamily="34" charset="0"/>
              </a:rPr>
              <a:t>, Vol. 32, pp. 411—419. https://doi.org/10.1007/s40273-013-0124-8 </a:t>
            </a:r>
            <a:r>
              <a:rPr lang="ru-RU" sz="1100" i="1" dirty="0" smtClean="0">
                <a:latin typeface="Arial" pitchFamily="34" charset="0"/>
                <a:cs typeface="Arial" pitchFamily="34" charset="0"/>
              </a:rPr>
              <a:t/>
            </a:r>
            <a:br>
              <a:rPr lang="ru-RU" sz="1100" i="1" dirty="0" smtClean="0">
                <a:latin typeface="Arial" pitchFamily="34" charset="0"/>
                <a:cs typeface="Arial" pitchFamily="34" charset="0"/>
              </a:rPr>
            </a:b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Meerding</a:t>
            </a:r>
            <a:r>
              <a:rPr lang="en-US" sz="1100" dirty="0" smtClean="0">
                <a:latin typeface="Arial" pitchFamily="34" charset="0"/>
                <a:cs typeface="Arial" pitchFamily="34" charset="0"/>
              </a:rPr>
              <a:t> W. J., </a:t>
            </a:r>
            <a:r>
              <a:rPr lang="en-US" sz="1100" dirty="0" err="1" smtClean="0">
                <a:latin typeface="Arial" pitchFamily="34" charset="0"/>
                <a:cs typeface="Arial" pitchFamily="34" charset="0"/>
              </a:rPr>
              <a:t>Bonsel</a:t>
            </a:r>
            <a:r>
              <a:rPr lang="en-US" sz="1100" dirty="0" smtClean="0">
                <a:latin typeface="Arial" pitchFamily="34" charset="0"/>
                <a:cs typeface="Arial" pitchFamily="34" charset="0"/>
              </a:rPr>
              <a:t> G. J., </a:t>
            </a:r>
            <a:r>
              <a:rPr lang="en-US" sz="1100" dirty="0" err="1" smtClean="0">
                <a:latin typeface="Arial" pitchFamily="34" charset="0"/>
                <a:cs typeface="Arial" pitchFamily="34" charset="0"/>
              </a:rPr>
              <a:t>Brouwer</a:t>
            </a:r>
            <a:r>
              <a:rPr lang="en-US" sz="1100" dirty="0" smtClean="0">
                <a:latin typeface="Arial" pitchFamily="34" charset="0"/>
                <a:cs typeface="Arial" pitchFamily="34" charset="0"/>
              </a:rPr>
              <a:t> W. B. F., </a:t>
            </a:r>
            <a:r>
              <a:rPr lang="en-US" sz="1100" dirty="0" err="1" smtClean="0">
                <a:latin typeface="Arial" pitchFamily="34" charset="0"/>
                <a:cs typeface="Arial" pitchFamily="34" charset="0"/>
              </a:rPr>
              <a:t>Stuifbergen</a:t>
            </a:r>
            <a:r>
              <a:rPr lang="en-US" sz="1100" dirty="0" smtClean="0">
                <a:latin typeface="Arial" pitchFamily="34" charset="0"/>
                <a:cs typeface="Arial" pitchFamily="34" charset="0"/>
              </a:rPr>
              <a:t> M. C., </a:t>
            </a:r>
            <a:r>
              <a:rPr lang="en-US" sz="1100" dirty="0" err="1" smtClean="0">
                <a:latin typeface="Arial" pitchFamily="34" charset="0"/>
                <a:cs typeface="Arial" pitchFamily="34" charset="0"/>
              </a:rPr>
              <a:t>Essink-Bot</a:t>
            </a:r>
            <a:r>
              <a:rPr lang="en-US" sz="1100" dirty="0" smtClean="0">
                <a:latin typeface="Arial" pitchFamily="34" charset="0"/>
                <a:cs typeface="Arial" pitchFamily="34" charset="0"/>
              </a:rPr>
              <a:t> M.-L. (2010). Social time preferences for health and money elicited with a choice experiment. </a:t>
            </a:r>
            <a:r>
              <a:rPr lang="en-US" sz="1100" i="1" dirty="0" smtClean="0">
                <a:latin typeface="Arial" pitchFamily="34" charset="0"/>
                <a:cs typeface="Arial" pitchFamily="34" charset="0"/>
              </a:rPr>
              <a:t>Value in Health, Vol. 13, No. 4, pp. 368—374. https://doi.org/10.1111/ j.1524-4733.2009.00681.x</a:t>
            </a:r>
            <a:r>
              <a:rPr lang="ru-RU" sz="1100" i="1" dirty="0" smtClean="0">
                <a:latin typeface="Arial" pitchFamily="34" charset="0"/>
                <a:cs typeface="Arial" pitchFamily="34" charset="0"/>
              </a:rPr>
              <a:t/>
            </a:r>
            <a:br>
              <a:rPr lang="ru-RU" sz="1100" i="1" dirty="0" smtClean="0">
                <a:latin typeface="Arial" pitchFamily="34" charset="0"/>
                <a:cs typeface="Arial" pitchFamily="34" charset="0"/>
              </a:rPr>
            </a:b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Parouty</a:t>
            </a:r>
            <a:r>
              <a:rPr lang="en-US" sz="1100" dirty="0" smtClean="0">
                <a:latin typeface="Arial" pitchFamily="34" charset="0"/>
                <a:cs typeface="Arial" pitchFamily="34" charset="0"/>
              </a:rPr>
              <a:t> M. B. Y., Le H. H., </a:t>
            </a:r>
            <a:r>
              <a:rPr lang="en-US" sz="1100" dirty="0" err="1" smtClean="0">
                <a:latin typeface="Arial" pitchFamily="34" charset="0"/>
                <a:cs typeface="Arial" pitchFamily="34" charset="0"/>
              </a:rPr>
              <a:t>Krooshof</a:t>
            </a:r>
            <a:r>
              <a:rPr lang="en-US" sz="1100" dirty="0" smtClean="0">
                <a:latin typeface="Arial" pitchFamily="34" charset="0"/>
                <a:cs typeface="Arial" pitchFamily="34" charset="0"/>
              </a:rPr>
              <a:t> D., </a:t>
            </a:r>
            <a:r>
              <a:rPr lang="en-US" sz="1100" dirty="0" err="1" smtClean="0">
                <a:latin typeface="Arial" pitchFamily="34" charset="0"/>
                <a:cs typeface="Arial" pitchFamily="34" charset="0"/>
              </a:rPr>
              <a:t>Postma</a:t>
            </a:r>
            <a:r>
              <a:rPr lang="en-US" sz="1100" dirty="0" smtClean="0">
                <a:latin typeface="Arial" pitchFamily="34" charset="0"/>
                <a:cs typeface="Arial" pitchFamily="34" charset="0"/>
              </a:rPr>
              <a:t> M. J. (2014). Differential time </a:t>
            </a:r>
            <a:r>
              <a:rPr lang="en-US" sz="1100" dirty="0" err="1" smtClean="0">
                <a:latin typeface="Arial" pitchFamily="34" charset="0"/>
                <a:cs typeface="Arial" pitchFamily="34" charset="0"/>
              </a:rPr>
              <a:t>preferencesfor</a:t>
            </a:r>
            <a:r>
              <a:rPr lang="en-US" sz="1100" dirty="0" smtClean="0">
                <a:latin typeface="Arial" pitchFamily="34" charset="0"/>
                <a:cs typeface="Arial" pitchFamily="34" charset="0"/>
              </a:rPr>
              <a:t> money and quality of life. </a:t>
            </a:r>
            <a:r>
              <a:rPr lang="en-US" sz="1100" i="1" dirty="0" err="1" smtClean="0">
                <a:latin typeface="Arial" pitchFamily="34" charset="0"/>
                <a:cs typeface="Arial" pitchFamily="34" charset="0"/>
              </a:rPr>
              <a:t>PharmacoEconomics</a:t>
            </a:r>
            <a:r>
              <a:rPr lang="en-US" sz="1100" i="1" dirty="0" smtClean="0">
                <a:latin typeface="Arial" pitchFamily="34" charset="0"/>
                <a:cs typeface="Arial" pitchFamily="34" charset="0"/>
              </a:rPr>
              <a:t>, Vol. 32, pp. 411—419. https://doi.org/10.1007/s40273-013-0124-8 </a:t>
            </a: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800" i="1" dirty="0" smtClean="0">
                <a:solidFill>
                  <a:srgbClr val="21386F"/>
                </a:solidFill>
                <a:ea typeface="ＭＳ Ｐゴシック" pitchFamily="34" charset="-128"/>
              </a:rPr>
              <a:t/>
            </a:r>
            <a:br>
              <a:rPr lang="ru-RU" sz="1800" i="1" dirty="0" smtClean="0">
                <a:solidFill>
                  <a:srgbClr val="21386F"/>
                </a:solidFill>
                <a:ea typeface="ＭＳ Ｐゴシック" pitchFamily="34" charset="-128"/>
              </a:rPr>
            </a:br>
            <a:endParaRPr lang="ru-RU" sz="1800" b="1" dirty="0" smtClean="0">
              <a:solidFill>
                <a:srgbClr val="21386F"/>
              </a:solidFill>
              <a:ea typeface="ＭＳ Ｐゴシック" pitchFamily="34" charset="-128"/>
            </a:endParaRPr>
          </a:p>
        </p:txBody>
      </p:sp>
      <p:sp>
        <p:nvSpPr>
          <p:cNvPr id="921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9220"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109180" y="1692322"/>
            <a:ext cx="9034820" cy="4734210"/>
          </a:xfrm>
        </p:spPr>
        <p:txBody>
          <a:bodyPr/>
          <a:lstStyle/>
          <a:p>
            <a:pPr algn="l">
              <a:spcBef>
                <a:spcPts val="0"/>
              </a:spcBef>
              <a:spcAft>
                <a:spcPts val="600"/>
              </a:spcAft>
            </a:pPr>
            <a:r>
              <a:rPr lang="ru-RU" sz="1800" b="1" dirty="0" smtClean="0">
                <a:latin typeface="Arial" pitchFamily="34" charset="0"/>
                <a:ea typeface="ＭＳ Ｐゴシック" pitchFamily="34" charset="-128"/>
                <a:cs typeface="Arial" pitchFamily="34" charset="0"/>
              </a:rPr>
              <a:t>Основные понятия и близкие подходы в научной литературе</a:t>
            </a:r>
            <a:r>
              <a:rPr lang="ru-RU" sz="1600" b="1" dirty="0" smtClean="0">
                <a:latin typeface="Arial" pitchFamily="34" charset="0"/>
                <a:ea typeface="ＭＳ Ｐゴシック" pitchFamily="34" charset="-128"/>
                <a:cs typeface="Arial" pitchFamily="34" charset="0"/>
              </a:rPr>
              <a:t/>
            </a:r>
            <a:br>
              <a:rPr lang="ru-RU" sz="1600" b="1" dirty="0" smtClean="0">
                <a:latin typeface="Arial" pitchFamily="34" charset="0"/>
                <a:ea typeface="ＭＳ Ｐゴシック" pitchFamily="34" charset="-128"/>
                <a:cs typeface="Arial" pitchFamily="34" charset="0"/>
              </a:rPr>
            </a:br>
            <a:r>
              <a:rPr lang="ru-RU" sz="1600" dirty="0" smtClean="0">
                <a:latin typeface="Arial" pitchFamily="34" charset="0"/>
                <a:ea typeface="ＭＳ Ｐゴシック" pitchFamily="34" charset="-128"/>
                <a:cs typeface="Arial" pitchFamily="34" charset="0"/>
              </a:rPr>
              <a:t/>
            </a:r>
            <a:br>
              <a:rPr lang="ru-RU" sz="1600" dirty="0" smtClean="0">
                <a:latin typeface="Arial" pitchFamily="34" charset="0"/>
                <a:ea typeface="ＭＳ Ｐゴシック" pitchFamily="34" charset="-128"/>
                <a:cs typeface="Arial" pitchFamily="34" charset="0"/>
              </a:rPr>
            </a:br>
            <a:r>
              <a:rPr lang="ru-RU" sz="1600" b="1" dirty="0" smtClean="0">
                <a:latin typeface="Arial" pitchFamily="34" charset="0"/>
                <a:ea typeface="ＭＳ Ｐゴシック" pitchFamily="34" charset="-128"/>
                <a:cs typeface="Arial" pitchFamily="34" charset="0"/>
              </a:rPr>
              <a:t>Роль</a:t>
            </a:r>
            <a:r>
              <a:rPr lang="ru-RU" sz="1600" b="1" dirty="0" smtClean="0">
                <a:latin typeface="Arial" pitchFamily="34" charset="0"/>
                <a:cs typeface="Arial" pitchFamily="34" charset="0"/>
              </a:rPr>
              <a:t> альтруизма в </a:t>
            </a:r>
            <a:r>
              <a:rPr lang="ru-RU" sz="1600" b="1" dirty="0" err="1" smtClean="0">
                <a:latin typeface="Arial" pitchFamily="34" charset="0"/>
                <a:cs typeface="Arial" pitchFamily="34" charset="0"/>
              </a:rPr>
              <a:t>просоциальном</a:t>
            </a:r>
            <a:r>
              <a:rPr lang="ru-RU" sz="1600" b="1" dirty="0" smtClean="0">
                <a:latin typeface="Arial" pitchFamily="34" charset="0"/>
                <a:cs typeface="Arial" pitchFamily="34" charset="0"/>
              </a:rPr>
              <a:t> поведении и социальном выборе. </a:t>
            </a:r>
            <a:r>
              <a:rPr lang="ru-RU" sz="1600" dirty="0" smtClean="0"/>
              <a:t>Общественно ориентированные предпочтения рассматриваются в терминах «чистого» и «нечистого» альтруизма, в последнем случае как своего рода капитализация личного интереса: именно на этом сделан акцент в теории «теплого свечения» </a:t>
            </a:r>
            <a:r>
              <a:rPr lang="ru-RU" sz="1600" dirty="0" smtClean="0">
                <a:solidFill>
                  <a:srgbClr val="FF0000"/>
                </a:solidFill>
              </a:rPr>
              <a:t>(</a:t>
            </a:r>
            <a:r>
              <a:rPr lang="ru-RU" sz="1600" dirty="0" err="1" smtClean="0">
                <a:solidFill>
                  <a:srgbClr val="FF0000"/>
                </a:solidFill>
              </a:rPr>
              <a:t>Andreoni</a:t>
            </a:r>
            <a:r>
              <a:rPr lang="ru-RU" sz="1600" dirty="0" smtClean="0">
                <a:solidFill>
                  <a:srgbClr val="FF0000"/>
                </a:solidFill>
              </a:rPr>
              <a:t>, 1990). </a:t>
            </a:r>
            <a:r>
              <a:rPr lang="ru-RU" sz="1600" dirty="0" smtClean="0"/>
              <a:t>В частности, доказана связь этих предпочтений с характеристиками общности или отдельного коллектива, такими как </a:t>
            </a:r>
            <a:r>
              <a:rPr lang="ru-RU" sz="1600" dirty="0" err="1" smtClean="0"/>
              <a:t>реципрокность</a:t>
            </a:r>
            <a:r>
              <a:rPr lang="ru-RU" sz="1600" dirty="0" smtClean="0"/>
              <a:t>, солидарность, идентичность</a:t>
            </a:r>
            <a:r>
              <a:rPr lang="ru-RU" sz="1600" dirty="0" smtClean="0">
                <a:solidFill>
                  <a:srgbClr val="FF0000"/>
                </a:solidFill>
              </a:rPr>
              <a:t> (</a:t>
            </a:r>
            <a:r>
              <a:rPr lang="ru-RU" sz="1600" dirty="0" err="1" smtClean="0">
                <a:solidFill>
                  <a:srgbClr val="FF0000"/>
                </a:solidFill>
              </a:rPr>
              <a:t>Charness</a:t>
            </a:r>
            <a:r>
              <a:rPr lang="ru-RU" sz="1600" dirty="0" smtClean="0">
                <a:solidFill>
                  <a:srgbClr val="FF0000"/>
                </a:solidFill>
              </a:rPr>
              <a:t>, </a:t>
            </a:r>
            <a:r>
              <a:rPr lang="ru-RU" sz="1600" dirty="0" err="1" smtClean="0">
                <a:solidFill>
                  <a:srgbClr val="FF0000"/>
                </a:solidFill>
              </a:rPr>
              <a:t>Rabin</a:t>
            </a:r>
            <a:r>
              <a:rPr lang="ru-RU" sz="1600" dirty="0" smtClean="0">
                <a:solidFill>
                  <a:srgbClr val="FF0000"/>
                </a:solidFill>
              </a:rPr>
              <a:t>, 2002; </a:t>
            </a:r>
            <a:r>
              <a:rPr lang="ru-RU" sz="1600" dirty="0" err="1" smtClean="0">
                <a:solidFill>
                  <a:srgbClr val="FF0000"/>
                </a:solidFill>
              </a:rPr>
              <a:t>Chen</a:t>
            </a:r>
            <a:r>
              <a:rPr lang="ru-RU" sz="1600" dirty="0" smtClean="0">
                <a:solidFill>
                  <a:srgbClr val="FF0000"/>
                </a:solidFill>
              </a:rPr>
              <a:t>, </a:t>
            </a:r>
            <a:r>
              <a:rPr lang="ru-RU" sz="1600" dirty="0" err="1" smtClean="0">
                <a:solidFill>
                  <a:srgbClr val="FF0000"/>
                </a:solidFill>
              </a:rPr>
              <a:t>Xin</a:t>
            </a:r>
            <a:r>
              <a:rPr lang="ru-RU" sz="1600" dirty="0" smtClean="0">
                <a:solidFill>
                  <a:srgbClr val="FF0000"/>
                </a:solidFill>
              </a:rPr>
              <a:t> </a:t>
            </a:r>
            <a:r>
              <a:rPr lang="ru-RU" sz="1600" dirty="0" err="1" smtClean="0">
                <a:solidFill>
                  <a:srgbClr val="FF0000"/>
                </a:solidFill>
              </a:rPr>
              <a:t>Li</a:t>
            </a:r>
            <a:r>
              <a:rPr lang="ru-RU" sz="1600" dirty="0" smtClean="0">
                <a:solidFill>
                  <a:srgbClr val="FF0000"/>
                </a:solidFill>
              </a:rPr>
              <a:t>, 2009) </a:t>
            </a:r>
            <a:br>
              <a:rPr lang="ru-RU" sz="1600" dirty="0" smtClean="0">
                <a:solidFill>
                  <a:srgbClr val="FF0000"/>
                </a:solidFill>
              </a:rPr>
            </a:br>
            <a:r>
              <a:rPr lang="ru-RU" sz="1600" dirty="0" smtClean="0">
                <a:solidFill>
                  <a:srgbClr val="FF0000"/>
                </a:solidFill>
              </a:rPr>
              <a:t>_____________</a:t>
            </a:r>
            <a:r>
              <a:rPr lang="ru-RU" sz="1600" dirty="0" smtClean="0"/>
              <a:t/>
            </a:r>
            <a:br>
              <a:rPr lang="ru-RU" sz="1600" dirty="0" smtClean="0"/>
            </a:br>
            <a:r>
              <a:rPr lang="en-US" sz="1600" dirty="0" smtClean="0"/>
              <a:t> </a:t>
            </a:r>
            <a:r>
              <a:rPr lang="en-US" sz="1200" dirty="0" err="1" smtClean="0"/>
              <a:t>Andreoni</a:t>
            </a:r>
            <a:r>
              <a:rPr lang="en-US" sz="1200" dirty="0" smtClean="0"/>
              <a:t> J. (1995). Warm-glow versus cold-prickle: The effects of positive and negative framing on cooperation in experiments. </a:t>
            </a:r>
            <a:r>
              <a:rPr lang="en-US" sz="1200" i="1" dirty="0" smtClean="0"/>
              <a:t>Quarterly Journal of Economics, Vol. 110, No. 1, pp. 1—21. https://doi.org/10.2307/2118508 </a:t>
            </a:r>
            <a:r>
              <a:rPr lang="ru-RU" sz="1200" i="1" dirty="0" smtClean="0"/>
              <a:t/>
            </a:r>
            <a:br>
              <a:rPr lang="ru-RU" sz="1200" i="1" dirty="0" smtClean="0"/>
            </a:br>
            <a:r>
              <a:rPr lang="en-US" sz="1200" dirty="0" smtClean="0"/>
              <a:t> Chen Y., </a:t>
            </a:r>
            <a:r>
              <a:rPr lang="en-US" sz="1200" dirty="0" err="1" smtClean="0"/>
              <a:t>Xin</a:t>
            </a:r>
            <a:r>
              <a:rPr lang="en-US" sz="1200" dirty="0" smtClean="0"/>
              <a:t> Li S. (2009) Group identity and social preferences. </a:t>
            </a:r>
            <a:r>
              <a:rPr lang="en-US" sz="1200" i="1" dirty="0" smtClean="0"/>
              <a:t>American Economic Review, Vol. 99, No. 1, pp. 431—457. https://doi.org/10.1257/aer.99.1.431 </a:t>
            </a:r>
            <a:r>
              <a:rPr lang="ru-RU" sz="1200" i="1" dirty="0" smtClean="0"/>
              <a:t/>
            </a:r>
            <a:br>
              <a:rPr lang="ru-RU" sz="1200" i="1" dirty="0" smtClean="0"/>
            </a:br>
            <a:r>
              <a:rPr lang="en-US" sz="1200" dirty="0" smtClean="0"/>
              <a:t> </a:t>
            </a:r>
            <a:r>
              <a:rPr lang="en-US" sz="1200" dirty="0" err="1" smtClean="0"/>
              <a:t>Charness</a:t>
            </a:r>
            <a:r>
              <a:rPr lang="en-US" sz="1200" dirty="0" smtClean="0"/>
              <a:t> G., Rabin M. (2002). Understanding social preferences with simple tests. </a:t>
            </a:r>
            <a:r>
              <a:rPr lang="en-US" sz="1200" i="1" dirty="0" smtClean="0"/>
              <a:t>Quarterly Journal of Economics, Vol. 117, No. 3, pp. 817—869. https://doi.org/ 10.1162/003355302760193904 </a:t>
            </a:r>
            <a:endParaRPr lang="ru-RU" sz="1200" b="1" dirty="0" smtClean="0">
              <a:solidFill>
                <a:srgbClr val="21386F"/>
              </a:solidFill>
              <a:ea typeface="ＭＳ Ｐゴシック" pitchFamily="34" charset="-128"/>
            </a:endParaRPr>
          </a:p>
        </p:txBody>
      </p:sp>
      <p:sp>
        <p:nvSpPr>
          <p:cNvPr id="921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9220"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9221"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109180" y="1692322"/>
            <a:ext cx="9034820" cy="4734210"/>
          </a:xfrm>
        </p:spPr>
        <p:txBody>
          <a:bodyPr/>
          <a:lstStyle/>
          <a:p>
            <a:pPr algn="l">
              <a:spcBef>
                <a:spcPts val="0"/>
              </a:spcBef>
              <a:spcAft>
                <a:spcPts val="600"/>
              </a:spcAft>
            </a:pPr>
            <a:r>
              <a:rPr lang="ru-RU" sz="1800" b="1" dirty="0" smtClean="0">
                <a:latin typeface="Arial" pitchFamily="34" charset="0"/>
                <a:ea typeface="ＭＳ Ｐゴシック" pitchFamily="34" charset="-128"/>
                <a:cs typeface="Arial" pitchFamily="34" charset="0"/>
              </a:rPr>
              <a:t>Основные понятия и близкие подходы в научной литературе</a:t>
            </a:r>
            <a:r>
              <a:rPr lang="ru-RU" sz="1600" b="1" dirty="0" smtClean="0">
                <a:latin typeface="Arial" pitchFamily="34" charset="0"/>
                <a:ea typeface="ＭＳ Ｐゴシック" pitchFamily="34" charset="-128"/>
                <a:cs typeface="Arial" pitchFamily="34" charset="0"/>
              </a:rPr>
              <a:t/>
            </a:r>
            <a:br>
              <a:rPr lang="ru-RU" sz="1600" b="1" dirty="0" smtClean="0">
                <a:latin typeface="Arial" pitchFamily="34" charset="0"/>
                <a:ea typeface="ＭＳ Ｐゴシック" pitchFamily="34" charset="-128"/>
                <a:cs typeface="Arial" pitchFamily="34" charset="0"/>
              </a:rPr>
            </a:br>
            <a:r>
              <a:rPr lang="ru-RU" sz="1600" dirty="0" smtClean="0">
                <a:latin typeface="Arial" pitchFamily="34" charset="0"/>
                <a:ea typeface="ＭＳ Ｐゴシック" pitchFamily="34" charset="-128"/>
                <a:cs typeface="Arial" pitchFamily="34" charset="0"/>
              </a:rPr>
              <a:t/>
            </a:r>
            <a:br>
              <a:rPr lang="ru-RU" sz="1600" dirty="0" smtClean="0">
                <a:latin typeface="Arial" pitchFamily="34" charset="0"/>
                <a:ea typeface="ＭＳ Ｐゴシック" pitchFamily="34" charset="-128"/>
                <a:cs typeface="Arial" pitchFamily="34" charset="0"/>
              </a:rPr>
            </a:br>
            <a:r>
              <a:rPr lang="ru-RU" sz="1600" b="1" dirty="0" smtClean="0">
                <a:latin typeface="Arial" pitchFamily="34" charset="0"/>
                <a:cs typeface="Arial" pitchFamily="34" charset="0"/>
              </a:rPr>
              <a:t>Роль материального стимулирования, материальных выгод при </a:t>
            </a:r>
            <a:r>
              <a:rPr lang="ru-RU" sz="1600" b="1" dirty="0" err="1" smtClean="0">
                <a:latin typeface="Arial" pitchFamily="34" charset="0"/>
                <a:cs typeface="Arial" pitchFamily="34" charset="0"/>
              </a:rPr>
              <a:t>просоциальном</a:t>
            </a:r>
            <a:r>
              <a:rPr lang="ru-RU" sz="1600" b="1" dirty="0" smtClean="0">
                <a:latin typeface="Arial" pitchFamily="34" charset="0"/>
                <a:cs typeface="Arial" pitchFamily="34" charset="0"/>
              </a:rPr>
              <a:t> поведении/моральном выборе. </a:t>
            </a:r>
            <a:r>
              <a:rPr lang="ru-RU" sz="1600" dirty="0" smtClean="0">
                <a:latin typeface="Arial" pitchFamily="34" charset="0"/>
                <a:cs typeface="Arial" pitchFamily="34" charset="0"/>
              </a:rPr>
              <a:t>Особую регулирующую роль общественно ориентированные предпочтения играют в условиях неопределенности и неполных контрактов (</a:t>
            </a:r>
            <a:r>
              <a:rPr lang="ru-RU" sz="1600" dirty="0" err="1" smtClean="0">
                <a:solidFill>
                  <a:srgbClr val="FF0000"/>
                </a:solidFill>
                <a:latin typeface="Arial" pitchFamily="34" charset="0"/>
                <a:cs typeface="Arial" pitchFamily="34" charset="0"/>
              </a:rPr>
              <a:t>Schmidt</a:t>
            </a:r>
            <a:r>
              <a:rPr lang="ru-RU" sz="1600" dirty="0" smtClean="0">
                <a:solidFill>
                  <a:srgbClr val="FF0000"/>
                </a:solidFill>
                <a:latin typeface="Arial" pitchFamily="34" charset="0"/>
                <a:cs typeface="Arial" pitchFamily="34" charset="0"/>
              </a:rPr>
              <a:t>, 2011). </a:t>
            </a:r>
            <a:r>
              <a:rPr lang="ru-RU" sz="1600" dirty="0" smtClean="0">
                <a:latin typeface="Arial" pitchFamily="34" charset="0"/>
                <a:cs typeface="Arial" pitchFamily="34" charset="0"/>
              </a:rPr>
              <a:t>При этом сами по себе такие предпочтения не всегда эффективно регулируются материальными стимулами, которые лишь при определенных условиях способны усиливать, а не вытеснять их </a:t>
            </a:r>
            <a:r>
              <a:rPr lang="ru-RU" sz="1600" dirty="0" smtClean="0">
                <a:solidFill>
                  <a:srgbClr val="FF0000"/>
                </a:solidFill>
                <a:latin typeface="Arial" pitchFamily="34" charset="0"/>
                <a:cs typeface="Arial" pitchFamily="34" charset="0"/>
              </a:rPr>
              <a:t>(</a:t>
            </a:r>
            <a:r>
              <a:rPr lang="ru-RU" sz="1600" dirty="0" err="1" smtClean="0">
                <a:solidFill>
                  <a:srgbClr val="FF0000"/>
                </a:solidFill>
                <a:latin typeface="Arial" pitchFamily="34" charset="0"/>
                <a:cs typeface="Arial" pitchFamily="34" charset="0"/>
              </a:rPr>
              <a:t>Bowles</a:t>
            </a:r>
            <a:r>
              <a:rPr lang="ru-RU" sz="1600" dirty="0" smtClean="0">
                <a:solidFill>
                  <a:srgbClr val="FF0000"/>
                </a:solidFill>
                <a:latin typeface="Arial" pitchFamily="34" charset="0"/>
                <a:cs typeface="Arial" pitchFamily="34" charset="0"/>
              </a:rPr>
              <a:t>, </a:t>
            </a:r>
            <a:r>
              <a:rPr lang="ru-RU" sz="1600" dirty="0" err="1" smtClean="0">
                <a:solidFill>
                  <a:srgbClr val="FF0000"/>
                </a:solidFill>
                <a:latin typeface="Arial" pitchFamily="34" charset="0"/>
                <a:cs typeface="Arial" pitchFamily="34" charset="0"/>
              </a:rPr>
              <a:t>Polanía-Reyes</a:t>
            </a:r>
            <a:r>
              <a:rPr lang="ru-RU" sz="1600" dirty="0" smtClean="0">
                <a:solidFill>
                  <a:srgbClr val="FF0000"/>
                </a:solidFill>
                <a:latin typeface="Arial" pitchFamily="34" charset="0"/>
                <a:cs typeface="Arial" pitchFamily="34" charset="0"/>
              </a:rPr>
              <a:t>, 2012; </a:t>
            </a:r>
            <a:r>
              <a:rPr lang="ru-RU" sz="1600" dirty="0" err="1" smtClean="0">
                <a:solidFill>
                  <a:srgbClr val="FF0000"/>
                </a:solidFill>
                <a:latin typeface="Arial" pitchFamily="34" charset="0"/>
                <a:cs typeface="Arial" pitchFamily="34" charset="0"/>
              </a:rPr>
              <a:t>Lazear</a:t>
            </a:r>
            <a:r>
              <a:rPr lang="ru-RU" sz="1600" dirty="0" smtClean="0">
                <a:solidFill>
                  <a:srgbClr val="FF0000"/>
                </a:solidFill>
                <a:latin typeface="Arial" pitchFamily="34" charset="0"/>
                <a:cs typeface="Arial" pitchFamily="34" charset="0"/>
              </a:rPr>
              <a:t> </a:t>
            </a:r>
            <a:r>
              <a:rPr lang="ru-RU" sz="1600" dirty="0" err="1" smtClean="0">
                <a:solidFill>
                  <a:srgbClr val="FF0000"/>
                </a:solidFill>
                <a:latin typeface="Arial" pitchFamily="34" charset="0"/>
                <a:cs typeface="Arial" pitchFamily="34" charset="0"/>
              </a:rPr>
              <a:t>et</a:t>
            </a:r>
            <a:r>
              <a:rPr lang="ru-RU" sz="1600" dirty="0" smtClean="0">
                <a:solidFill>
                  <a:srgbClr val="FF0000"/>
                </a:solidFill>
                <a:latin typeface="Arial" pitchFamily="34" charset="0"/>
                <a:cs typeface="Arial" pitchFamily="34" charset="0"/>
              </a:rPr>
              <a:t> </a:t>
            </a:r>
            <a:r>
              <a:rPr lang="ru-RU" sz="1600" dirty="0" err="1" smtClean="0">
                <a:solidFill>
                  <a:srgbClr val="FF0000"/>
                </a:solidFill>
                <a:latin typeface="Arial" pitchFamily="34" charset="0"/>
                <a:cs typeface="Arial" pitchFamily="34" charset="0"/>
              </a:rPr>
              <a:t>al</a:t>
            </a:r>
            <a:r>
              <a:rPr lang="ru-RU" sz="1600" dirty="0" smtClean="0">
                <a:solidFill>
                  <a:srgbClr val="FF0000"/>
                </a:solidFill>
                <a:latin typeface="Arial" pitchFamily="34" charset="0"/>
                <a:cs typeface="Arial" pitchFamily="34" charset="0"/>
              </a:rPr>
              <a:t>., 2012).</a:t>
            </a:r>
            <a:r>
              <a:rPr lang="ru-RU" sz="1600" dirty="0" smtClean="0">
                <a:solidFill>
                  <a:srgbClr val="FF0000"/>
                </a:solidFill>
              </a:rPr>
              <a:t/>
            </a:r>
            <a:br>
              <a:rPr lang="ru-RU" sz="1600" dirty="0" smtClean="0">
                <a:solidFill>
                  <a:srgbClr val="FF0000"/>
                </a:solidFill>
              </a:rPr>
            </a:br>
            <a:r>
              <a:rPr lang="ru-RU" sz="1600" dirty="0" smtClean="0">
                <a:solidFill>
                  <a:srgbClr val="FF0000"/>
                </a:solidFill>
              </a:rPr>
              <a:t>___________</a:t>
            </a:r>
            <a:br>
              <a:rPr lang="ru-RU" sz="1600" dirty="0" smtClean="0">
                <a:solidFill>
                  <a:srgbClr val="FF0000"/>
                </a:solidFill>
              </a:rPr>
            </a:br>
            <a:r>
              <a:rPr lang="en-US" sz="1600" dirty="0" smtClean="0"/>
              <a:t> </a:t>
            </a:r>
            <a:r>
              <a:rPr lang="en-US" sz="1400" dirty="0" smtClean="0">
                <a:latin typeface="Arial" pitchFamily="34" charset="0"/>
                <a:cs typeface="Arial" pitchFamily="34" charset="0"/>
              </a:rPr>
              <a:t>Schmidt K. M. (2011). Social preferences and competition. </a:t>
            </a:r>
            <a:r>
              <a:rPr lang="en-US" sz="1400" i="1" dirty="0" smtClean="0">
                <a:latin typeface="Arial" pitchFamily="34" charset="0"/>
                <a:cs typeface="Arial" pitchFamily="34" charset="0"/>
              </a:rPr>
              <a:t>Journal of Money, Credit and Banking, Vol. 43, No. s1, pp. 207—231. https://doi.org/10.1111/j.1538-4616.2011.00415.x </a:t>
            </a:r>
            <a:r>
              <a:rPr lang="ru-RU" sz="1400" i="1" dirty="0" smtClean="0">
                <a:latin typeface="Arial" pitchFamily="34" charset="0"/>
                <a:cs typeface="Arial" pitchFamily="34" charset="0"/>
              </a:rPr>
              <a:t/>
            </a:r>
            <a:br>
              <a:rPr lang="ru-RU" sz="1400" i="1" dirty="0" smtClean="0">
                <a:latin typeface="Arial" pitchFamily="34" charset="0"/>
                <a:cs typeface="Arial" pitchFamily="34" charset="0"/>
              </a:rPr>
            </a:b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Lazear</a:t>
            </a:r>
            <a:r>
              <a:rPr lang="en-US" sz="1400" dirty="0" smtClean="0">
                <a:latin typeface="Arial" pitchFamily="34" charset="0"/>
                <a:cs typeface="Arial" pitchFamily="34" charset="0"/>
              </a:rPr>
              <a:t> E. P., </a:t>
            </a:r>
            <a:r>
              <a:rPr lang="en-US" sz="1400" dirty="0" err="1" smtClean="0">
                <a:latin typeface="Arial" pitchFamily="34" charset="0"/>
                <a:cs typeface="Arial" pitchFamily="34" charset="0"/>
              </a:rPr>
              <a:t>Malmendier</a:t>
            </a:r>
            <a:r>
              <a:rPr lang="en-US" sz="1400" dirty="0" smtClean="0">
                <a:latin typeface="Arial" pitchFamily="34" charset="0"/>
                <a:cs typeface="Arial" pitchFamily="34" charset="0"/>
              </a:rPr>
              <a:t> U., Weber R. A. (2012). Sorting in experiments with application to social preferences. </a:t>
            </a:r>
            <a:r>
              <a:rPr lang="en-US" sz="1400" i="1" dirty="0" smtClean="0">
                <a:latin typeface="Arial" pitchFamily="34" charset="0"/>
                <a:cs typeface="Arial" pitchFamily="34" charset="0"/>
              </a:rPr>
              <a:t>American Economic Journal: Applied Economics, Vol. 4, No. 1, pp. 136—163. https://doi.org/10.1257/app.4.1.136 </a:t>
            </a:r>
            <a:r>
              <a:rPr lang="ru-RU" sz="1400" i="1" dirty="0" smtClean="0">
                <a:latin typeface="Arial" pitchFamily="34" charset="0"/>
                <a:cs typeface="Arial" pitchFamily="34" charset="0"/>
              </a:rPr>
              <a:t/>
            </a:r>
            <a:br>
              <a:rPr lang="ru-RU" sz="1400" i="1" dirty="0" smtClean="0">
                <a:latin typeface="Arial" pitchFamily="34" charset="0"/>
                <a:cs typeface="Arial" pitchFamily="34" charset="0"/>
              </a:rPr>
            </a:br>
            <a:r>
              <a:rPr lang="en-US" sz="1400" dirty="0" smtClean="0">
                <a:latin typeface="Arial" pitchFamily="34" charset="0"/>
                <a:cs typeface="Arial" pitchFamily="34" charset="0"/>
              </a:rPr>
              <a:t> Bowles S., </a:t>
            </a:r>
            <a:r>
              <a:rPr lang="en-US" sz="1400" dirty="0" err="1" smtClean="0">
                <a:latin typeface="Arial" pitchFamily="34" charset="0"/>
                <a:cs typeface="Arial" pitchFamily="34" charset="0"/>
              </a:rPr>
              <a:t>Polanía</a:t>
            </a:r>
            <a:r>
              <a:rPr lang="en-US" sz="1400" dirty="0" smtClean="0">
                <a:latin typeface="Arial" pitchFamily="34" charset="0"/>
                <a:cs typeface="Arial" pitchFamily="34" charset="0"/>
              </a:rPr>
              <a:t>-Reyes S. (2012). Economic incentives and social preferences: Substitutes or complements? </a:t>
            </a:r>
            <a:r>
              <a:rPr lang="en-US" sz="1400" i="1" dirty="0" smtClean="0">
                <a:latin typeface="Arial" pitchFamily="34" charset="0"/>
                <a:cs typeface="Arial" pitchFamily="34" charset="0"/>
              </a:rPr>
              <a:t>Journal of Economic Literature, Vol. 50, No. 2, pp. 368—425. https://doi.org/10.1257/jel.50.2.368 </a:t>
            </a:r>
            <a:endParaRPr lang="ru-RU" sz="1800" b="1" dirty="0" smtClean="0">
              <a:solidFill>
                <a:srgbClr val="21386F"/>
              </a:solidFill>
              <a:ea typeface="ＭＳ Ｐゴシック" pitchFamily="34" charset="-128"/>
            </a:endParaRPr>
          </a:p>
        </p:txBody>
      </p:sp>
      <p:sp>
        <p:nvSpPr>
          <p:cNvPr id="921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9220"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9221"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0" y="204717"/>
            <a:ext cx="9144000" cy="6612008"/>
          </a:xfrm>
          <a:solidFill>
            <a:schemeClr val="bg1"/>
          </a:solidFill>
        </p:spPr>
        <p:txBody>
          <a:bodyPr/>
          <a:lstStyle/>
          <a:p>
            <a:pPr algn="l"/>
            <a:r>
              <a:rPr lang="ru-RU" sz="1800" b="1" dirty="0" smtClean="0">
                <a:latin typeface="Arial" pitchFamily="34" charset="0"/>
                <a:ea typeface="ＭＳ Ｐゴシック" pitchFamily="34" charset="-128"/>
                <a:cs typeface="Arial" pitchFamily="34" charset="0"/>
              </a:rPr>
              <a:t>Логика исследования. Шаг 1</a:t>
            </a:r>
            <a:r>
              <a:rPr lang="ru-RU" sz="1600" b="1" dirty="0" smtClean="0">
                <a:latin typeface="Arial" pitchFamily="34" charset="0"/>
                <a:ea typeface="ＭＳ Ｐゴシック" pitchFamily="34" charset="-128"/>
                <a:cs typeface="Arial" pitchFamily="34" charset="0"/>
              </a:rPr>
              <a:t/>
            </a:r>
            <a:br>
              <a:rPr lang="ru-RU" sz="1600" b="1" dirty="0" smtClean="0">
                <a:latin typeface="Arial" pitchFamily="34" charset="0"/>
                <a:ea typeface="ＭＳ Ｐゴシック" pitchFamily="34" charset="-128"/>
                <a:cs typeface="Arial" pitchFamily="34" charset="0"/>
              </a:rPr>
            </a:br>
            <a:r>
              <a:rPr lang="ru-RU" sz="1600" dirty="0" smtClean="0">
                <a:latin typeface="Arial" pitchFamily="34" charset="0"/>
                <a:ea typeface="ＭＳ Ｐゴシック" pitchFamily="34" charset="-128"/>
                <a:cs typeface="Arial" pitchFamily="34" charset="0"/>
              </a:rPr>
              <a:t/>
            </a:r>
            <a:br>
              <a:rPr lang="ru-RU" sz="1600" dirty="0" smtClean="0">
                <a:latin typeface="Arial" pitchFamily="34" charset="0"/>
                <a:ea typeface="ＭＳ Ｐゴシック" pitchFamily="34" charset="-128"/>
                <a:cs typeface="Arial" pitchFamily="34" charset="0"/>
              </a:rPr>
            </a:br>
            <a:r>
              <a:rPr lang="ru-RU" sz="1500" b="1" dirty="0" smtClean="0">
                <a:latin typeface="Arial" pitchFamily="34" charset="0"/>
                <a:cs typeface="Arial" pitchFamily="34" charset="0"/>
              </a:rPr>
              <a:t>Шаг 1. </a:t>
            </a:r>
            <a:r>
              <a:rPr lang="ru-RU" sz="1500" dirty="0" smtClean="0">
                <a:latin typeface="Arial" pitchFamily="34" charset="0"/>
                <a:cs typeface="Arial" pitchFamily="34" charset="0"/>
              </a:rPr>
              <a:t>Респонденты оценивают согласие с тестируемыми моральными принципами </a:t>
            </a:r>
            <a:br>
              <a:rPr lang="ru-RU" sz="1500" dirty="0" smtClean="0">
                <a:latin typeface="Arial" pitchFamily="34" charset="0"/>
                <a:cs typeface="Arial" pitchFamily="34" charset="0"/>
              </a:rPr>
            </a:br>
            <a:r>
              <a:rPr lang="ru-RU" sz="1500" dirty="0" smtClean="0">
                <a:latin typeface="Arial" pitchFamily="34" charset="0"/>
                <a:cs typeface="Arial" pitchFamily="34" charset="0"/>
              </a:rPr>
              <a:t>«</a:t>
            </a:r>
            <a:r>
              <a:rPr lang="ru-RU" sz="1600" dirty="0" smtClean="0"/>
              <a:t>Можете ли Вы сказать, что думаете и поступаете в соответствии с этими принципами?» </a:t>
            </a:r>
            <a:br>
              <a:rPr lang="ru-RU" sz="1600" dirty="0" smtClean="0"/>
            </a:br>
            <a:r>
              <a:rPr lang="ru-RU" sz="1600" dirty="0" smtClean="0"/>
              <a:t>(Варианты ответов: 1 – Да, 2 – В чем-то да, в чем-то нет, </a:t>
            </a:r>
            <a:r>
              <a:rPr lang="en-US" sz="1600" dirty="0" smtClean="0"/>
              <a:t>3 – </a:t>
            </a:r>
            <a:r>
              <a:rPr lang="ru-RU" sz="1600" dirty="0" smtClean="0"/>
              <a:t>Нет, </a:t>
            </a:r>
            <a:r>
              <a:rPr lang="en-US" sz="1600" dirty="0" smtClean="0"/>
              <a:t>98 – </a:t>
            </a:r>
            <a:r>
              <a:rPr lang="ru-RU" sz="1600" dirty="0" smtClean="0"/>
              <a:t>Затрудняюсь ответить)</a:t>
            </a:r>
            <a:r>
              <a:rPr lang="ru-RU" sz="1500" dirty="0" smtClean="0">
                <a:latin typeface="Arial" pitchFamily="34" charset="0"/>
                <a:cs typeface="Arial" pitchFamily="34" charset="0"/>
              </a:rPr>
              <a:t/>
            </a:r>
            <a:br>
              <a:rPr lang="ru-RU" sz="1500" dirty="0" smtClean="0">
                <a:latin typeface="Arial" pitchFamily="34" charset="0"/>
                <a:cs typeface="Arial" pitchFamily="34" charset="0"/>
              </a:rPr>
            </a:br>
            <a:r>
              <a:rPr lang="ru-RU" sz="1500" baseline="30000" dirty="0" smtClean="0">
                <a:latin typeface="Arial" pitchFamily="34" charset="0"/>
                <a:cs typeface="Arial" pitchFamily="34" charset="0"/>
              </a:rPr>
              <a:t/>
            </a:r>
            <a:br>
              <a:rPr lang="ru-RU" sz="1500" baseline="30000" dirty="0" smtClean="0">
                <a:latin typeface="Arial" pitchFamily="34" charset="0"/>
                <a:cs typeface="Arial" pitchFamily="34" charset="0"/>
              </a:rPr>
            </a:br>
            <a:r>
              <a:rPr lang="ru-RU" sz="1500" baseline="30000" dirty="0" smtClean="0">
                <a:latin typeface="Arial" pitchFamily="34" charset="0"/>
                <a:cs typeface="Arial" pitchFamily="34" charset="0"/>
              </a:rPr>
              <a:t/>
            </a:r>
            <a:br>
              <a:rPr lang="ru-RU" sz="1500" baseline="30000" dirty="0" smtClean="0">
                <a:latin typeface="Arial" pitchFamily="34" charset="0"/>
                <a:cs typeface="Arial" pitchFamily="34" charset="0"/>
              </a:rPr>
            </a:br>
            <a:r>
              <a:rPr lang="ru-RU" sz="1400" b="1" dirty="0" smtClean="0">
                <a:latin typeface="Arial" pitchFamily="34" charset="0"/>
                <a:cs typeface="Arial" pitchFamily="34" charset="0"/>
              </a:rPr>
              <a:t>Принцип А. «</a:t>
            </a:r>
            <a:r>
              <a:rPr lang="ru-RU" sz="1400" b="1" dirty="0" err="1" smtClean="0">
                <a:latin typeface="Arial" pitchFamily="34" charset="0"/>
                <a:cs typeface="Arial" pitchFamily="34" charset="0"/>
              </a:rPr>
              <a:t>Самоцензура</a:t>
            </a:r>
            <a:r>
              <a:rPr lang="ru-RU" sz="1400" b="1" dirty="0" smtClean="0">
                <a:latin typeface="Arial" pitchFamily="34" charset="0"/>
                <a:cs typeface="Arial" pitchFamily="34" charset="0"/>
              </a:rPr>
              <a:t>» (</a:t>
            </a:r>
            <a:r>
              <a:rPr lang="en-US" sz="1400" b="1" dirty="0" err="1" smtClean="0">
                <a:latin typeface="Arial" pitchFamily="34" charset="0"/>
                <a:cs typeface="Arial" pitchFamily="34" charset="0"/>
              </a:rPr>
              <a:t>vs</a:t>
            </a:r>
            <a:r>
              <a:rPr lang="ru-RU" sz="1400" b="1" dirty="0" smtClean="0">
                <a:latin typeface="Arial" pitchFamily="34" charset="0"/>
                <a:cs typeface="Arial" pitchFamily="34" charset="0"/>
              </a:rPr>
              <a:t>. свобода самовыражения) </a:t>
            </a:r>
            <a:r>
              <a:rPr lang="ru-RU" sz="1400" i="1" dirty="0" smtClean="0">
                <a:latin typeface="Arial" pitchFamily="34" charset="0"/>
                <a:cs typeface="Arial" pitchFamily="34" charset="0"/>
              </a:rPr>
              <a:t>«Любые мои высказывания (в семье, среди друзей, коллег, в социальных сетях, на </a:t>
            </a:r>
            <a:r>
              <a:rPr lang="ru-RU" sz="1400" i="1" dirty="0" err="1" smtClean="0">
                <a:latin typeface="Arial" pitchFamily="34" charset="0"/>
                <a:cs typeface="Arial" pitchFamily="34" charset="0"/>
              </a:rPr>
              <a:t>интернет-форумах</a:t>
            </a:r>
            <a:r>
              <a:rPr lang="ru-RU" sz="1400" i="1" dirty="0" smtClean="0">
                <a:latin typeface="Arial" pitchFamily="34" charset="0"/>
                <a:cs typeface="Arial" pitchFamily="34" charset="0"/>
              </a:rPr>
              <a:t>, в </a:t>
            </a:r>
            <a:r>
              <a:rPr lang="ru-RU" sz="1400" i="1" dirty="0" err="1" smtClean="0">
                <a:latin typeface="Arial" pitchFamily="34" charset="0"/>
                <a:cs typeface="Arial" pitchFamily="34" charset="0"/>
              </a:rPr>
              <a:t>мессенджерах</a:t>
            </a:r>
            <a:r>
              <a:rPr lang="ru-RU" sz="1400" i="1" dirty="0" smtClean="0">
                <a:latin typeface="Arial" pitchFamily="34" charset="0"/>
                <a:cs typeface="Arial" pitchFamily="34" charset="0"/>
              </a:rPr>
              <a:t> и т.д.) и мои поступки не должны бросать тень на репутацию моей страны. Критика того, как развивается страна, всегда важна, но она ни при каких условиях не должна подвергать сомнению её историю, достижения и будущее».</a:t>
            </a: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ru-RU" sz="1400" b="1" dirty="0" smtClean="0">
                <a:latin typeface="Arial" pitchFamily="34" charset="0"/>
                <a:cs typeface="Arial" pitchFamily="34" charset="0"/>
              </a:rPr>
              <a:t>Принцип Б. «Работа в своей стране» (</a:t>
            </a:r>
            <a:r>
              <a:rPr lang="en-US" sz="1400" b="1" dirty="0" err="1" smtClean="0">
                <a:latin typeface="Arial" pitchFamily="34" charset="0"/>
                <a:cs typeface="Arial" pitchFamily="34" charset="0"/>
              </a:rPr>
              <a:t>vs</a:t>
            </a:r>
            <a:r>
              <a:rPr lang="ru-RU" sz="1400" b="1" dirty="0" smtClean="0">
                <a:latin typeface="Arial" pitchFamily="34" charset="0"/>
                <a:cs typeface="Arial" pitchFamily="34" charset="0"/>
              </a:rPr>
              <a:t>. выгодное предложение о работе за рубежом) </a:t>
            </a:r>
            <a:r>
              <a:rPr lang="ru-RU" sz="1400" i="1" dirty="0" smtClean="0">
                <a:latin typeface="Arial" pitchFamily="34" charset="0"/>
                <a:cs typeface="Arial" pitchFamily="34" charset="0"/>
              </a:rPr>
              <a:t>«Выбирая между тем, где приложить свои силы, знания и опыт – в своей родной стране или за рубежом, нужно отдавать предпочтение своей стране, а уезжать за рубеж только, если сможешь ответить самому себе на вопрос, какую пользу Родине ты в итоге принесёшь. Я согласен, что и я сам, и мои дети должны в своих решениях руководствоваться именно этим принципом».</a:t>
            </a:r>
            <a:br>
              <a:rPr lang="ru-RU" sz="1400" i="1" dirty="0" smtClean="0">
                <a:latin typeface="Arial" pitchFamily="34" charset="0"/>
                <a:cs typeface="Arial" pitchFamily="34" charset="0"/>
              </a:rPr>
            </a:b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ru-RU" sz="1400" b="1" dirty="0" smtClean="0">
                <a:latin typeface="Arial" pitchFamily="34" charset="0"/>
                <a:cs typeface="Arial" pitchFamily="34" charset="0"/>
              </a:rPr>
              <a:t>Принцип В. «Ограничение информации» (</a:t>
            </a:r>
            <a:r>
              <a:rPr lang="en-US" sz="1400" b="1" dirty="0" err="1" smtClean="0">
                <a:latin typeface="Arial" pitchFamily="34" charset="0"/>
                <a:cs typeface="Arial" pitchFamily="34" charset="0"/>
              </a:rPr>
              <a:t>vs</a:t>
            </a:r>
            <a:r>
              <a:rPr lang="ru-RU" sz="1400" b="1" dirty="0" smtClean="0">
                <a:latin typeface="Arial" pitchFamily="34" charset="0"/>
                <a:cs typeface="Arial" pitchFamily="34" charset="0"/>
              </a:rPr>
              <a:t>. свобода информации) </a:t>
            </a:r>
            <a:r>
              <a:rPr lang="ru-RU" sz="1400" dirty="0" smtClean="0">
                <a:latin typeface="Arial" pitchFamily="34" charset="0"/>
                <a:cs typeface="Arial" pitchFamily="34" charset="0"/>
              </a:rPr>
              <a:t>«</a:t>
            </a:r>
            <a:r>
              <a:rPr lang="ru-RU" sz="1400" i="1" dirty="0" smtClean="0">
                <a:latin typeface="Arial" pitchFamily="34" charset="0"/>
                <a:cs typeface="Arial" pitchFamily="34" charset="0"/>
              </a:rPr>
              <a:t>Я считаю и готов(а) открыто об этом сказать, что законодательство должно предусматривать введение запретов или ограничений на определенный тип информации в печати, на радио и телевидении, в интернет, когда информация (общественно-политическая или развлекательная) наносит вред сознанию молодого поколения, культуре и общественному развитию».</a:t>
            </a:r>
            <a:br>
              <a:rPr lang="ru-RU" sz="1400" i="1" dirty="0" smtClean="0">
                <a:latin typeface="Arial" pitchFamily="34" charset="0"/>
                <a:cs typeface="Arial" pitchFamily="34" charset="0"/>
              </a:rPr>
            </a:b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ru-RU" sz="1400" b="1" dirty="0" smtClean="0">
                <a:latin typeface="Arial" pitchFamily="34" charset="0"/>
                <a:cs typeface="Arial" pitchFamily="34" charset="0"/>
              </a:rPr>
              <a:t>Принцип Г. «Коммунистический идеал» (</a:t>
            </a:r>
            <a:r>
              <a:rPr lang="en-US" sz="1400" b="1" dirty="0" err="1" smtClean="0">
                <a:latin typeface="Arial" pitchFamily="34" charset="0"/>
                <a:cs typeface="Arial" pitchFamily="34" charset="0"/>
              </a:rPr>
              <a:t>vs</a:t>
            </a:r>
            <a:r>
              <a:rPr lang="ru-RU" sz="1400" b="1" dirty="0" smtClean="0">
                <a:latin typeface="Arial" pitchFamily="34" charset="0"/>
                <a:cs typeface="Arial" pitchFamily="34" charset="0"/>
              </a:rPr>
              <a:t>. индивидуализм) </a:t>
            </a:r>
            <a:r>
              <a:rPr lang="ru-RU" sz="1400" i="1" dirty="0" smtClean="0">
                <a:latin typeface="Arial" pitchFamily="34" charset="0"/>
                <a:cs typeface="Arial" pitchFamily="34" charset="0"/>
              </a:rPr>
              <a:t>«В людях нужно воспитывать высокое сознание общественного долга, равнодушие к роскоши, непримиримость к несправедливости и карьеризму. Кем бы я ни был(а) – представителем молодежи или средних и старших поколений, я готов(а) так жить, так воспитывать своих детей и, если потребуется, публично отстаивать эти принципы». </a:t>
            </a:r>
            <a:endParaRPr lang="ru-RU" sz="1400" b="1" dirty="0" smtClean="0">
              <a:solidFill>
                <a:srgbClr val="21386F"/>
              </a:solidFill>
              <a:ea typeface="ＭＳ Ｐゴシック" pitchFamily="34" charset="-128"/>
            </a:endParaRPr>
          </a:p>
        </p:txBody>
      </p:sp>
      <p:sp>
        <p:nvSpPr>
          <p:cNvPr id="921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9220" name="Rectangle 9"/>
          <p:cNvSpPr>
            <a:spLocks noChangeArrowheads="1"/>
          </p:cNvSpPr>
          <p:nvPr/>
        </p:nvSpPr>
        <p:spPr bwMode="auto">
          <a:xfrm>
            <a:off x="457200" y="36385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9221" name="Subtitle 2"/>
          <p:cNvSpPr txBox="1">
            <a:spLocks/>
          </p:cNvSpPr>
          <p:nvPr/>
        </p:nvSpPr>
        <p:spPr bwMode="auto">
          <a:xfrm>
            <a:off x="1279525" y="6467475"/>
            <a:ext cx="7178675" cy="349250"/>
          </a:xfrm>
          <a:prstGeom prst="rect">
            <a:avLst/>
          </a:prstGeom>
          <a:noFill/>
          <a:ln w="9525">
            <a:noFill/>
            <a:miter lim="800000"/>
            <a:headEnd/>
            <a:tailEnd/>
          </a:ln>
        </p:spPr>
        <p:txBody>
          <a:bodyPr/>
          <a:lstStyle/>
          <a:p>
            <a:pPr algn="ctr">
              <a:spcBef>
                <a:spcPct val="20000"/>
              </a:spcBef>
            </a:pPr>
            <a:r>
              <a:rPr lang="ru-RU" sz="1400">
                <a:solidFill>
                  <a:schemeClr val="bg1"/>
                </a:solidFill>
              </a:rPr>
              <a:t>Национальный исследовательский университет «Высшая школа экономики»</a:t>
            </a:r>
            <a:endParaRPr kumimoji="1" lang="ru-RU" sz="1400">
              <a:solidFill>
                <a:schemeClr val="bg1"/>
              </a:solidFill>
              <a:latin typeface="Myriad Pr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1967</TotalTime>
  <Words>884</Words>
  <Application>Microsoft Office PowerPoint</Application>
  <PresentationFormat>Экран (4:3)</PresentationFormat>
  <Paragraphs>102</Paragraphs>
  <Slides>27</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ＭＳ Ｐゴシック</vt:lpstr>
      <vt:lpstr>Arial</vt:lpstr>
      <vt:lpstr>Calibri</vt:lpstr>
      <vt:lpstr>Myriad Pro</vt:lpstr>
      <vt:lpstr>Office Theme</vt:lpstr>
      <vt:lpstr>Выгоды и убеждения: теневая цена морального выбора[*]</vt:lpstr>
      <vt:lpstr> Исследовательская проблема и подход к ее решению  Насколько устойчиво ценностное ядро общества? Ср. с концепцией «социетальной безопасности» Копенгагенского центра исследований мира и конфликта: «способность общества сохранять свою сущность (идентичность) в меняющихся условиях»*  Являются ли «торгуемыми» составляющие его моральные принципы, права и свободы? И можно ли в этом случае измерить теневую цену «ценностного ядра» общества, нормы замещения одних составляющих его принципов/прав/свобод другими при сохранении стабильности социума? **  Классические примеры «замещения» принципов/прав/свобод: деньги в обмен на лояльность/молчание, свобода в обмен на стабильность  Как может выглядеть эмпирический метод оценки теневых цен и норм замещения принципов/прав/свобод, составляющих ядро традиционных ценностей = ценностей, охраняющих традицию = «охранительных» благ?  ________________________ * - Wever О., Buzan B., Kelstrup M., Lemaitre P. Identity, migration and the new security agenda in Europe. London: Pinter for Centre for Peace and Conflict Research, Copenhagen. I993. P. 21. ** - Лапин Н.И. Антропосоциетальный подход: методологические основания, социологические измерения // Вопросы философии. 2005. No. 2. С. 17–29. </vt:lpstr>
      <vt:lpstr>Исследовательская проблема и подход к ее решению  В работе предложен эконометрический метод оценки теневых цен и норм замещения специфических видов «охранительных» благ (патриотизм, цензура, гражданский долг, социальный аскетизм).    Тестируются четыре морально-ценностных комплекса, которые построены как альтернатива принципам свободного индивидуализма:   А – «Самоцензура» (vs. свобода самовыражения),  Б – «Служение родине» (vs. выгодное предложения о работе за рубежом),  В – «Ограничение информации» (vs. свобода информации),  Г – «Коммунистический идеал» (vs. индивидуализм).  </vt:lpstr>
      <vt:lpstr>Основные понятия и близкие подходы в научной литературе  Концепция социетальной безопасности. Концепция, предложенная и разработанная исследователями Копенгагенского института исследования проблем мира, ранее - Центр исследований мира и конфликтов в Копенгагене (Copenhagen Peace Research Institute, The Centre for Peace and Conflict Research in Copenhagen) в вышедшей в 1993 году монографии "Identity, Migration and the New Security Fgenda in Europe", в которой социетальная безопасность понимается как "способность общества сохранять свою сущность (идентичность) в меняющихся условиях" (Wever, Buzan, Kelstrup, Lemaitre, 1993, p. 21).   Концепция стала ответом на ре-интеграцию европейских государств в период после окончания "Холодной войны" и распада СССР. Сегодня, когда переживаемые события по историческому масштабу не уступают, а возможно, и превосходят события конца 1980-х - начала 1990-х годов, концепция социетальной безопасности как никогда актуальна вновь.    Концепция породила широкое обсуждение в научной среде (Booth, 1994; Tsai, 1994; Groeger, Takle, 1994; Stanger, 1995; McSweeney, 1996; Barry Buzan, 1997; Patra, 2005 и др.), в которых критически обсуждались вопросы методологического индивидуализма и методологического коллективизма (холизма) при разработке политики безопасности . _________________________ Wever О., Buzan B., Kelstrup M., Lemaitre P. Identity, migration and the new security agenda in Europe. London: Pinter for Centre for Peace and Conflict Research, Copenhagen. I993. P. 21. </vt:lpstr>
      <vt:lpstr>Основные понятия и близкие подходы в научной литературе  Концепция теневых цен. Теневые цены как аналитическая категория разрабатывается в научной литературе достаточно давно. По смыслу, это величина, которая «отражает реальные издержки (или выгоды) для общества» различных форм обмена (Sau, 1971).   Общество при этом выполняет важнейшую функцию, выступая как субъект, легитимизирующий нормы и процессы обмена с целью максимального удовлетворения «общественно признанных потребностей членов общества»  (Виленский , Лившиц , Смоляк, 2008)  Теневые цены играют такую же роль в обретении социального равновесия, что и рыночные цены в установлении экономического равновесия. Изначально, главная область, для которой рассчитывается система теневых цен –  это не торгуемые на рынке блага, ресурсы или активы (Smith, 1987).   Теневые (а не рыночные) цены отражают подлинные выгоды и издержки общества в условиях фиаско рынка или фиаско общественного договора. Игнорирование системы теневых цен может привести к потере легитимности соответствующей деятельности и росту затрат, связанных с необходимостью противостоять возникшему социальному напряжению или ликвидировать его последствия (Лапин, 2019). _________________________ Sau R.K. Market Price, Shadow Price and All That // Economic and Political Weekly. – 1971. - Vol. 6, No. 48. – P. M139-M141+M143+M145-M147. P. M-139. Виленский П.Л., Лившиц В.Н., Смоляк С.А. Оценка эффективности инвестиционных проектов: теория и практика. М.: Дело, 2008. С. 420.  Smith A. Shadow Price Calculations in Distorted Economies // The Scandinavian Journal of Economics – 1987. - Vol. 89, No. 3. P. 287-302.  Лапин Н. И., Карачаровский В. В. Теория и практика инноватики. — 2-е изд. - М.: Издательство Юрайт, 2019. С. 118.</vt:lpstr>
      <vt:lpstr> Основные понятия и близкие подходы в научной литературе  Эмпирическое исследование индивидуального выбора в условиях моральных дилемм. Измерение индивидуальных ставок дисконтирования применительно к перераспределению индивидами во времени объемов социально значимых благ. Широкое распространение получили мысленные эксперименты по спасению сегодняшних и будущих жизней или по перераспределению между поколениями «здоровых лет жизни» (Lipscomb, 1989; Horowitz, Carson, 1990; Cropper et al., 1992; 1994; Lazaro et al., 2002; Meerding et al., 2010; Parouty et al., 2014). Гипотетические ситуации этого типа интересны тем, что позволяют перевести в плоскость экономических оценок отношение индивидов к сложным моральным дилеммам, например построенным на логике «толкнуть под поезд одного, чтобы спасти пятерых» (Chan, Harris, 2011. P. 131).  _________________________  Lipscomb J. (1989). Time preference for health in cost-effectiveness analysis. Medical Care, Vol. 27, No. 43, pp. S233—S253. https://doi.org/10.1097/00005650-198903001-00019   Horowitz J. K., Carson R. T. (1990). Discounting statistical lives. Journal of Risk and Uncertainty, Vol. 3, No. 4, pp. 403—413. https://doi.org/10.1007/BF00353349   Cropper M., Aydede S., Portney P. (1992). Rates of time preference for saving lives. American Economic Review, Vol. 82, No. 2, pp. 469—472.  Cropper M., Aydede S., Portney P. (1994). Preferences for life saving programs: how the public discounts time and age. Journal of Risk and Uncertainty, Vol. 8, No. 3, pp. 243—265. https://doi.org/10.1007/BF01064044   Parouty M. B. Y., Le H. H., Krooshof D., Postma M. J. (2014). Differential time preferencesfor money and quality of life. PharmacoEconomics, Vol. 32, pp. 411—419. https://doi.org/10.1007/s40273-013-0124-8   Meerding W. J., Bonsel G. J., Brouwer W. B. F., Stuifbergen M. C., Essink-Bot M.-L. (2010). Social time preferences for health and money elicited with a choice experiment. Value in Health, Vol. 13, No. 4, pp. 368—374. https://doi.org/10.1111/ j.1524-4733.2009.00681.x  Parouty M. B. Y., Le H. H., Krooshof D., Postma M. J. (2014). Differential time preferencesfor money and quality of life. PharmacoEconomics, Vol. 32, pp. 411—419. https://doi.org/10.1007/s40273-013-0124-8   </vt:lpstr>
      <vt:lpstr>Основные понятия и близкие подходы в научной литературе  Роль альтруизма в просоциальном поведении и социальном выборе. Общественно ориентированные предпочтения рассматриваются в терминах «чистого» и «нечистого» альтруизма, в последнем случае как своего рода капитализация личного интереса: именно на этом сделан акцент в теории «теплого свечения» (Andreoni, 1990). В частности, доказана связь этих предпочтений с характеристиками общности или отдельного коллектива, такими как реципрокность, солидарность, идентичность (Charness, Rabin, 2002; Chen, Xin Li, 2009)  _____________  Andreoni J. (1995). Warm-glow versus cold-prickle: The effects of positive and negative framing on cooperation in experiments. Quarterly Journal of Economics, Vol. 110, No. 1, pp. 1—21. https://doi.org/10.2307/2118508   Chen Y., Xin Li S. (2009) Group identity and social preferences. American Economic Review, Vol. 99, No. 1, pp. 431—457. https://doi.org/10.1257/aer.99.1.431   Charness G., Rabin M. (2002). Understanding social preferences with simple tests. Quarterly Journal of Economics, Vol. 117, No. 3, pp. 817—869. https://doi.org/ 10.1162/003355302760193904 </vt:lpstr>
      <vt:lpstr>Основные понятия и близкие подходы в научной литературе  Роль материального стимулирования, материальных выгод при просоциальном поведении/моральном выборе. Особую регулирующую роль общественно ориентированные предпочтения играют в условиях неопределенности и неполных контрактов (Schmidt, 2011). При этом сами по себе такие предпочтения не всегда эффективно регулируются материальными стимулами, которые лишь при определенных условиях способны усиливать, а не вытеснять их (Bowles, Polanía-Reyes, 2012; Lazear et al., 2012). ___________  Schmidt K. M. (2011). Social preferences and competition. Journal of Money, Credit and Banking, Vol. 43, No. s1, pp. 207—231. https://doi.org/10.1111/j.1538-4616.2011.00415.x   Lazear E. P., Malmendier U., Weber R. A. (2012). Sorting in experiments with application to social preferences. American Economic Journal: Applied Economics, Vol. 4, No. 1, pp. 136—163. https://doi.org/10.1257/app.4.1.136   Bowles S., Polanía-Reyes S. (2012). Economic incentives and social preferences: Substitutes or complements? Journal of Economic Literature, Vol. 50, No. 2, pp. 368—425. https://doi.org/10.1257/jel.50.2.368 </vt:lpstr>
      <vt:lpstr>Логика исследования. Шаг 1  Шаг 1. Респонденты оценивают согласие с тестируемыми моральными принципами  «Можете ли Вы сказать, что думаете и поступаете в соответствии с этими принципами?»  (Варианты ответов: 1 – Да, 2 – В чем-то да, в чем-то нет, 3 – Нет, 98 – Затрудняюсь ответить)   Принцип А. «Самоцензура» (vs. свобода самовыражения) «Любые мои высказывания (в семье, среди друзей, коллег, в социальных сетях, на интернет-форумах, в мессенджерах и т.д.) и мои поступки не должны бросать тень на репутацию моей страны. Критика того, как развивается страна, всегда важна, но она ни при каких условиях не должна подвергать сомнению её историю, достижения и будущее».  Принцип Б. «Работа в своей стране» (vs. выгодное предложение о работе за рубежом) «Выбирая между тем, где приложить свои силы, знания и опыт – в своей родной стране или за рубежом, нужно отдавать предпочтение своей стране, а уезжать за рубеж только, если сможешь ответить самому себе на вопрос, какую пользу Родине ты в итоге принесёшь. Я согласен, что и я сам, и мои дети должны в своих решениях руководствоваться именно этим принципом».  Принцип В. «Ограничение информации» (vs. свобода информации) «Я считаю и готов(а) открыто об этом сказать, что законодательство должно предусматривать введение запретов или ограничений на определенный тип информации в печати, на радио и телевидении, в интернет, когда информация (общественно-политическая или развлекательная) наносит вред сознанию молодого поколения, культуре и общественному развитию».  Принцип Г. «Коммунистический идеал» (vs. индивидуализм) «В людях нужно воспитывать высокое сознание общественного долга, равнодушие к роскоши, непримиримость к несправедливости и карьеризму. Кем бы я ни был(а) – представителем молодежи или средних и старших поколений, я готов(а) так жить, так воспитывать своих детей и, если потребуется, публично отстаивать эти принципы». </vt:lpstr>
      <vt:lpstr>Логика исследования. Шаг 2  Шаг 2. Респонденты описывают характеристики «идеальной» работы: Попробуйте представить идеальную для Вас работу, на которую Вы сразу же согласились бы. Опишите эту идеальную работу, ответив на следующие вопросы.   На работе, которую Вы считаете идеальной, заработок должен быть не менее: [укажите, сколько]___________________________рублей в месяц 98 – Затрудняюсь ответить   Сколько часов в неделю Вы готовы были бы работать за такую заработную плату? 1 – Столько же, сколько работаю и сейчас 2 – Другое количество времени, но не более: [укажите в среднем]___________ часов в неделю 98 – Затрудняюсь ответить   20. Укажите одну или несколько главных характеристик идеальной работы, помимо зарплаты:   21. Обладает ли Ваша текущая работа характеристиками идеальной работы, которые Вы только что указали при ответе на предыдущий вопрос №20?  1 – Да 2 – В чем-то да, в чем-то нет 3 – Нет 98 – Затрудняюсь ответить</vt:lpstr>
      <vt:lpstr>Логика исследования. Шаг 3   Шаг 3. Респондентам предлагается гипотетическая ситуация, в которой они могут согласиться или отказаться от идеального предложения о работе (с характеристиками, которые они описали на шаге 2), условием которого является следование модели поведения, построенной на воспроизводстве в личной и общественной жизни комплекса принципов, охраняющих традицию, согласие с которыми они оценивали на шаге 1.   Не секрет, что многие работодатели, особенно крупные фирмы, проверяют не только профессионализм, но и моральный облик работника перед его наймом. Представьте, что Вам предлагают ту самую работу, которую Вы считаете идеальной (по заработной плате и другим характеристикам), но чтобы её получить, нужно строго придерживаться принципов А, Б, В и Г из предыдущего вопроса. Каково будет Ваше решение? (Выберите один вариант ответа)  1 – Соглашусь на работу, которую мне предлагают на таких условиях  2 – Откажусь от работы, которую мне предлагают на таких условиях 3 – Не знаю наверняка, какое решение приму, но точно подумаю над таким предложением 98 – Затрудняюсь ответить    </vt:lpstr>
      <vt:lpstr>Модель  Моральный выбор тестировался с помощью порядковой логистической регрессии.   Зависимая переменная (CHOICE) состоит из трех категорий:  3 – респондент согласится на идеальную работу,  2 – респондент не примет решение сразу, но подумает над ним  1 – респондент откажется от идеальной работы на предлагаемых условиях.  Ядро факторов модели (ZmI) составляют переменные убеждений респондента (степень согласия с предложенными моральными принципами = величина моральных издержек), где:  m – нумерует моральный принцип (А, Б, В или Г),  I – указывает на степень согласия с принципами / величину моральных издержек, если он примет предложение о работе:  1 –  полностью не согласен с принципами / моральные издержки максимальны,  ½ – частично согласен с принципами  / моральные издержки умеренны 0 – полностью согласен с принципами  / моральные издержки равны нулю.   </vt:lpstr>
      <vt:lpstr> </vt:lpstr>
      <vt:lpstr>Гипотезы  Величина разрыва между фактической и идеальной заработной платой увеличивает вероятность принятия предложения об идеальной работе (увеличивает склонность к «торгу» убеждениями)  Разрыв между характеристиками фактической и идеальной работы увеличивает вероятность принятия предложения об идеальной работе (увеличивает склонность к «торгу» убеждениями)   Наименее «дорогими» (более легкими для замещения) являются принципы, связанные с традиционно малодоступными в обществе благами (например, карьера за рубежом)  Наиболее «дорогими» (более сложными для замещения) являются принципы, связанные с аспектами индивидуальной (личной) свободы </vt:lpstr>
      <vt:lpstr>Информационная база исследования  Исследование реализуется на данных массового опроса населения, проведенного в сентябре-октябре 2020 года на основе общероссийской репрезентативной квотной выборки с соблюдением квот по Федеральным округам, типам поселений, полу респондентов, социально-профессиональному составу населения.   Модель выборки включает все Федеральные округа, 21 типичный для них субъект РФ, 111 населенных пунктов, в том числе Москву и С.-Петербург.   Объем выборочной совокупности – 700 респондентов в возрасте 18 лет и старше.   Опрос населения проводился в форме персонального интервью с привлечением профессиональных интервьюеров.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vkremlev</dc:creator>
  <cp:lastModifiedBy>Карачаровский Владимир Владимирович</cp:lastModifiedBy>
  <cp:revision>174</cp:revision>
  <dcterms:created xsi:type="dcterms:W3CDTF">2010-09-30T07:07:58Z</dcterms:created>
  <dcterms:modified xsi:type="dcterms:W3CDTF">2023-11-16T09:57:18Z</dcterms:modified>
</cp:coreProperties>
</file>