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3"/>
  </p:notesMasterIdLst>
  <p:handoutMasterIdLst>
    <p:handoutMasterId r:id="rId24"/>
  </p:handoutMasterIdLst>
  <p:sldIdLst>
    <p:sldId id="258" r:id="rId5"/>
    <p:sldId id="289" r:id="rId6"/>
    <p:sldId id="313" r:id="rId7"/>
    <p:sldId id="301" r:id="rId8"/>
    <p:sldId id="302" r:id="rId9"/>
    <p:sldId id="303" r:id="rId10"/>
    <p:sldId id="305" r:id="rId11"/>
    <p:sldId id="307" r:id="rId12"/>
    <p:sldId id="315" r:id="rId13"/>
    <p:sldId id="306" r:id="rId14"/>
    <p:sldId id="314" r:id="rId15"/>
    <p:sldId id="316" r:id="rId16"/>
    <p:sldId id="317" r:id="rId17"/>
    <p:sldId id="312" r:id="rId18"/>
    <p:sldId id="319" r:id="rId19"/>
    <p:sldId id="318" r:id="rId20"/>
    <p:sldId id="300" r:id="rId21"/>
    <p:sldId id="288" r:id="rId2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9"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99322"/>
    <a:srgbClr val="845516"/>
    <a:srgbClr val="EFE1A2"/>
    <a:srgbClr val="9BF6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94677" autoAdjust="0"/>
  </p:normalViewPr>
  <p:slideViewPr>
    <p:cSldViewPr snapToGrid="0" snapToObjects="1">
      <p:cViewPr varScale="1">
        <p:scale>
          <a:sx n="70" d="100"/>
          <a:sy n="70"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141" d="100"/>
          <a:sy n="141" d="100"/>
        </p:scale>
        <p:origin x="-4256" y="-10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BD59B8BA-6552-6A4C-AF70-3463A3B69B9E}" type="datetimeFigureOut">
              <a:rPr lang="ru-RU" smtClean="0"/>
              <a:t>20.09.2024</a:t>
            </a:fld>
            <a:endParaRPr lang="ru-RU"/>
          </a:p>
        </p:txBody>
      </p:sp>
      <p:sp>
        <p:nvSpPr>
          <p:cNvPr id="4" name="Нижний колонтитул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4467562C-70B0-DE40-91F5-3016635ECEF9}" type="slidenum">
              <a:rPr lang="ru-RU" smtClean="0"/>
              <a:t>‹#›</a:t>
            </a:fld>
            <a:endParaRPr lang="ru-RU"/>
          </a:p>
        </p:txBody>
      </p:sp>
    </p:spTree>
    <p:extLst>
      <p:ext uri="{BB962C8B-B14F-4D97-AF65-F5344CB8AC3E}">
        <p14:creationId xmlns:p14="http://schemas.microsoft.com/office/powerpoint/2010/main" val="3845912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1706E0B7-6FF3-A041-9206-AC1A93E91E16}" type="datetimeFigureOut">
              <a:rPr lang="ru-RU" smtClean="0"/>
              <a:t>20.09.2024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7A04CA57-176E-2E4C-8F2F-E75EEFE2FFD1}" type="slidenum">
              <a:rPr lang="ru-RU" smtClean="0"/>
              <a:t>‹#›</a:t>
            </a:fld>
            <a:endParaRPr lang="ru-RU"/>
          </a:p>
        </p:txBody>
      </p:sp>
    </p:spTree>
    <p:extLst>
      <p:ext uri="{BB962C8B-B14F-4D97-AF65-F5344CB8AC3E}">
        <p14:creationId xmlns:p14="http://schemas.microsoft.com/office/powerpoint/2010/main" val="3767842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Constant US dollars</a:t>
            </a:r>
            <a:endParaRPr lang="ru-RU" dirty="0"/>
          </a:p>
        </p:txBody>
      </p:sp>
      <p:sp>
        <p:nvSpPr>
          <p:cNvPr id="4" name="Номер слайда 3"/>
          <p:cNvSpPr>
            <a:spLocks noGrp="1"/>
          </p:cNvSpPr>
          <p:nvPr>
            <p:ph type="sldNum" sz="quarter" idx="10"/>
          </p:nvPr>
        </p:nvSpPr>
        <p:spPr/>
        <p:txBody>
          <a:bodyPr/>
          <a:lstStyle/>
          <a:p>
            <a:fld id="{7A04CA57-176E-2E4C-8F2F-E75EEFE2FFD1}" type="slidenum">
              <a:rPr lang="ru-RU" smtClean="0"/>
              <a:t>8</a:t>
            </a:fld>
            <a:endParaRPr lang="ru-RU"/>
          </a:p>
        </p:txBody>
      </p:sp>
    </p:spTree>
    <p:extLst>
      <p:ext uri="{BB962C8B-B14F-4D97-AF65-F5344CB8AC3E}">
        <p14:creationId xmlns:p14="http://schemas.microsoft.com/office/powerpoint/2010/main" val="303136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Slide Number Placeholder 4"/>
          <p:cNvSpPr>
            <a:spLocks noGrp="1"/>
          </p:cNvSpPr>
          <p:nvPr>
            <p:ph type="sldNum" sz="quarter" idx="12"/>
          </p:nvPr>
        </p:nvSpPr>
        <p:spPr>
          <a:xfrm>
            <a:off x="457200" y="6356350"/>
            <a:ext cx="2133600" cy="365125"/>
          </a:xfr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ижний колонтитул 3"/>
          <p:cNvSpPr>
            <a:spLocks noGrp="1"/>
          </p:cNvSpPr>
          <p:nvPr>
            <p:ph type="ftr" sz="quarter" idx="10"/>
          </p:nvPr>
        </p:nvSpPr>
        <p:spPr>
          <a:xfrm>
            <a:off x="539750" y="6237288"/>
            <a:ext cx="8280400" cy="476250"/>
          </a:xfrm>
          <a:prstGeom prst="rect">
            <a:avLst/>
          </a:prstGeom>
        </p:spPr>
        <p:txBody>
          <a:bodyPr/>
          <a:lstStyle>
            <a:lvl1pPr>
              <a:defRPr/>
            </a:lvl1pPr>
          </a:lstStyle>
          <a:p>
            <a:pPr>
              <a:defRPr/>
            </a:pPr>
            <a:endParaRPr lang="ru-RU"/>
          </a:p>
        </p:txBody>
      </p:sp>
    </p:spTree>
    <p:extLst>
      <p:ext uri="{BB962C8B-B14F-4D97-AF65-F5344CB8AC3E}">
        <p14:creationId xmlns:p14="http://schemas.microsoft.com/office/powerpoint/2010/main" val="1303236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45254"/>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b="0" i="0">
                <a:solidFill>
                  <a:schemeClr val="tx1">
                    <a:tint val="75000"/>
                  </a:schemeClr>
                </a:solidFill>
                <a:latin typeface="HelveticaNeueCyr-Light"/>
                <a:cs typeface="HelveticaNeueCyr-Light"/>
              </a:defRPr>
            </a:lvl1pPr>
          </a:lstStyle>
          <a:p>
            <a:fld id="{2066355A-084C-D24E-9AD2-7E4FC41EA627}" type="slidenum">
              <a:rPr lang="en-US" smtClean="0"/>
              <a:pPr/>
              <a:t>‹#›</a:t>
            </a:fld>
            <a:endParaRPr lang="en-US"/>
          </a:p>
        </p:txBody>
      </p:sp>
      <p:pic>
        <p:nvPicPr>
          <p:cNvPr id="9" name="Изображение 8" descr="Znak_CINST.png"/>
          <p:cNvPicPr>
            <a:picLocks noChangeAspect="1"/>
          </p:cNvPicPr>
          <p:nvPr/>
        </p:nvPicPr>
        <p:blipFill>
          <a:blip>
            <a:extLst>
              <a:ext uri="{28A0092B-C50C-407E-A947-70E740481C1C}">
                <a14:useLocalDpi xmlns:a14="http://schemas.microsoft.com/office/drawing/2010/main" val="0"/>
              </a:ext>
            </a:extLst>
          </a:blip>
          <a:stretch>
            <a:fillRect/>
          </a:stretch>
        </p:blipFill>
        <p:spPr>
          <a:xfrm>
            <a:off x="8312665" y="6347339"/>
            <a:ext cx="374135" cy="374135"/>
          </a:xfrm>
          <a:prstGeom prst="rect">
            <a:avLst/>
          </a:prstGeom>
        </p:spPr>
      </p:pic>
      <p:cxnSp>
        <p:nvCxnSpPr>
          <p:cNvPr id="11" name="Прямая соединительная линия 10"/>
          <p:cNvCxnSpPr/>
          <p:nvPr/>
        </p:nvCxnSpPr>
        <p:spPr>
          <a:xfrm>
            <a:off x="556054" y="919892"/>
            <a:ext cx="8130746"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Lst>
  <p:txStyles>
    <p:titleStyle>
      <a:lvl1pPr algn="l" defTabSz="457200" rtl="0" eaLnBrk="1" latinLnBrk="0" hangingPunct="1">
        <a:spcBef>
          <a:spcPct val="0"/>
        </a:spcBef>
        <a:buNone/>
        <a:defRPr sz="3000" kern="1200">
          <a:solidFill>
            <a:schemeClr val="tx1"/>
          </a:solidFill>
          <a:latin typeface="FuturaFuturisC"/>
          <a:ea typeface="+mj-ea"/>
          <a:cs typeface="FuturaFuturisC"/>
        </a:defRPr>
      </a:lvl1pPr>
    </p:titleStyle>
    <p:bodyStyle>
      <a:lvl1pPr marL="0" indent="0" algn="l" defTabSz="457200" rtl="0" eaLnBrk="1" latinLnBrk="0" hangingPunct="1">
        <a:spcBef>
          <a:spcPts val="300"/>
        </a:spcBef>
        <a:buFont typeface="Arial"/>
        <a:buNone/>
        <a:defRPr sz="2400" b="1" i="0" kern="1200">
          <a:solidFill>
            <a:schemeClr val="tx1"/>
          </a:solidFill>
          <a:latin typeface="HelveticaNeueCyr-Roman"/>
          <a:ea typeface="+mn-ea"/>
          <a:cs typeface="HelveticaNeueCyr-Roman"/>
        </a:defRPr>
      </a:lvl1pPr>
      <a:lvl2pPr marL="0" indent="0" algn="l" defTabSz="457200" rtl="0" eaLnBrk="1" latinLnBrk="0" hangingPunct="1">
        <a:spcBef>
          <a:spcPts val="300"/>
        </a:spcBef>
        <a:buFont typeface="Arial"/>
        <a:buNone/>
        <a:defRPr sz="2200" b="1" i="0" kern="1200">
          <a:solidFill>
            <a:schemeClr val="tx1"/>
          </a:solidFill>
          <a:latin typeface="HelveticaNeueCyr-Roman"/>
          <a:ea typeface="+mn-ea"/>
          <a:cs typeface="HelveticaNeueCyr-Roman"/>
        </a:defRPr>
      </a:lvl2pPr>
      <a:lvl3pPr marL="288000" indent="-288000" algn="l" defTabSz="457200" rtl="0" eaLnBrk="1" latinLnBrk="0" hangingPunct="1">
        <a:spcBef>
          <a:spcPts val="300"/>
        </a:spcBef>
        <a:buClr>
          <a:srgbClr val="D99322"/>
        </a:buClr>
        <a:buFont typeface="Arial"/>
        <a:buChar char="•"/>
        <a:defRPr sz="2000" b="0" i="0" kern="1200">
          <a:solidFill>
            <a:schemeClr val="tx1"/>
          </a:solidFill>
          <a:latin typeface="HelveticaNeueCyr-Roman"/>
          <a:ea typeface="+mn-ea"/>
          <a:cs typeface="HelveticaNeueCyr-Roman"/>
        </a:defRPr>
      </a:lvl3pPr>
      <a:lvl4pPr marL="572400" indent="-285750" algn="l" defTabSz="457200" rtl="0" eaLnBrk="1" latinLnBrk="0" hangingPunct="1">
        <a:spcBef>
          <a:spcPts val="300"/>
        </a:spcBef>
        <a:buClr>
          <a:srgbClr val="D99322"/>
        </a:buClr>
        <a:buFont typeface="Arial"/>
        <a:buChar char="•"/>
        <a:defRPr sz="1800" b="0" i="0" kern="1200">
          <a:solidFill>
            <a:schemeClr val="tx1"/>
          </a:solidFill>
          <a:latin typeface="HelveticaNeueCyr-Roman"/>
          <a:ea typeface="+mn-ea"/>
          <a:cs typeface="HelveticaNeueCyr-Roman"/>
        </a:defRPr>
      </a:lvl4pPr>
      <a:lvl5pPr marL="748800" indent="-171450" algn="l" defTabSz="457200" rtl="0" eaLnBrk="1" latinLnBrk="0" hangingPunct="1">
        <a:spcBef>
          <a:spcPts val="300"/>
        </a:spcBef>
        <a:buFont typeface="Arial"/>
        <a:buChar char="•"/>
        <a:defRPr sz="1600" b="0" i="0" kern="1200">
          <a:solidFill>
            <a:schemeClr val="tx1"/>
          </a:solidFill>
          <a:latin typeface="HelveticaNeueCyr-Roman"/>
          <a:ea typeface="+mn-ea"/>
          <a:cs typeface="HelveticaNeueCyr-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 name="Прямая соединительная линия 9"/>
          <p:cNvCxnSpPr/>
          <p:nvPr/>
        </p:nvCxnSpPr>
        <p:spPr>
          <a:xfrm>
            <a:off x="1354667" y="4310078"/>
            <a:ext cx="5933722"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1" name="Название 1"/>
          <p:cNvSpPr txBox="1">
            <a:spLocks/>
          </p:cNvSpPr>
          <p:nvPr/>
        </p:nvSpPr>
        <p:spPr>
          <a:xfrm>
            <a:off x="1354666" y="4348528"/>
            <a:ext cx="6921825" cy="1446550"/>
          </a:xfrm>
          <a:prstGeom prst="rect">
            <a:avLst/>
          </a:prstGeom>
        </p:spPr>
        <p:txBody>
          <a:bodyPr vert="horz" wrap="square" lIns="0" tIns="45720" rIns="91440" bIns="45720" rtlCol="0" anchor="t">
            <a:spAutoFit/>
          </a:bodyPr>
          <a:lstStyle>
            <a:lvl1pPr algn="l" defTabSz="457200" rtl="0" eaLnBrk="1" latinLnBrk="0" hangingPunct="1">
              <a:spcBef>
                <a:spcPct val="0"/>
              </a:spcBef>
              <a:buNone/>
              <a:defRPr sz="3000" kern="1200">
                <a:solidFill>
                  <a:schemeClr val="tx1"/>
                </a:solidFill>
                <a:latin typeface="FuturaFuturisC"/>
                <a:ea typeface="+mj-ea"/>
                <a:cs typeface="FuturaFuturisC"/>
              </a:defRPr>
            </a:lvl1pPr>
          </a:lstStyle>
          <a:p>
            <a:pPr>
              <a:lnSpc>
                <a:spcPct val="150000"/>
              </a:lnSpc>
            </a:pPr>
            <a:r>
              <a:rPr lang="en-US" sz="1600" b="1" dirty="0" smtClean="0">
                <a:latin typeface="HelveticaNeueCyr-Roman"/>
                <a:cs typeface="HelveticaNeueCyr-Light"/>
              </a:rPr>
              <a:t>Maria </a:t>
            </a:r>
            <a:r>
              <a:rPr lang="en-US" sz="1600" b="1" dirty="0" err="1" smtClean="0">
                <a:latin typeface="HelveticaNeueCyr-Roman"/>
                <a:cs typeface="HelveticaNeueCyr-Light"/>
              </a:rPr>
              <a:t>Semenova</a:t>
            </a:r>
            <a:r>
              <a:rPr lang="en-US" sz="1600" b="1" dirty="0" smtClean="0">
                <a:latin typeface="HelveticaNeueCyr-Roman"/>
                <a:cs typeface="HelveticaNeueCyr-Light"/>
              </a:rPr>
              <a:t> (</a:t>
            </a:r>
            <a:r>
              <a:rPr lang="en-US" sz="1600" b="1" dirty="0" err="1" smtClean="0">
                <a:latin typeface="HelveticaNeueCyr-Roman"/>
                <a:cs typeface="HelveticaNeueCyr-Light"/>
              </a:rPr>
              <a:t>LaBS</a:t>
            </a:r>
            <a:r>
              <a:rPr lang="en-US" sz="1600" b="1" dirty="0" smtClean="0">
                <a:latin typeface="HelveticaNeueCyr-Roman"/>
                <a:cs typeface="HelveticaNeueCyr-Light"/>
              </a:rPr>
              <a:t> HSE, msemenova@hse.ru)</a:t>
            </a:r>
          </a:p>
          <a:p>
            <a:pPr>
              <a:lnSpc>
                <a:spcPct val="150000"/>
              </a:lnSpc>
            </a:pPr>
            <a:r>
              <a:rPr lang="en-US" sz="1600" b="1" dirty="0" smtClean="0">
                <a:latin typeface="HelveticaNeueCyr-Roman"/>
                <a:cs typeface="HelveticaNeueCyr-Light"/>
              </a:rPr>
              <a:t>Vladimir </a:t>
            </a:r>
            <a:r>
              <a:rPr lang="en-US" sz="1600" b="1" dirty="0" err="1" smtClean="0">
                <a:latin typeface="HelveticaNeueCyr-Roman"/>
                <a:cs typeface="HelveticaNeueCyr-Light"/>
              </a:rPr>
              <a:t>Sokolov</a:t>
            </a:r>
            <a:r>
              <a:rPr lang="en-US" sz="1600" b="1" dirty="0" smtClean="0">
                <a:latin typeface="HelveticaNeueCyr-Roman"/>
                <a:cs typeface="HelveticaNeueCyr-Light"/>
              </a:rPr>
              <a:t> (ICEF HSE)</a:t>
            </a:r>
          </a:p>
          <a:p>
            <a:pPr>
              <a:lnSpc>
                <a:spcPct val="150000"/>
              </a:lnSpc>
            </a:pPr>
            <a:r>
              <a:rPr lang="en-US" sz="1600" b="1" dirty="0">
                <a:latin typeface="HelveticaNeueCyr-Roman"/>
                <a:cs typeface="HelveticaNeueCyr-Light"/>
              </a:rPr>
              <a:t>Alexander </a:t>
            </a:r>
            <a:r>
              <a:rPr lang="en-US" sz="1600" b="1" dirty="0" err="1">
                <a:latin typeface="HelveticaNeueCyr-Roman"/>
                <a:cs typeface="HelveticaNeueCyr-Light"/>
              </a:rPr>
              <a:t>Benov</a:t>
            </a:r>
            <a:r>
              <a:rPr lang="en-US" sz="1600" b="1" dirty="0">
                <a:latin typeface="HelveticaNeueCyr-Roman"/>
                <a:cs typeface="HelveticaNeueCyr-Light"/>
              </a:rPr>
              <a:t> </a:t>
            </a:r>
            <a:r>
              <a:rPr lang="en-US" sz="1600" b="1" dirty="0" smtClean="0">
                <a:latin typeface="HelveticaNeueCyr-Roman"/>
                <a:cs typeface="HelveticaNeueCyr-Light"/>
              </a:rPr>
              <a:t>(HSE)</a:t>
            </a:r>
            <a:endParaRPr lang="en-US" sz="1600" b="1" dirty="0">
              <a:latin typeface="HelveticaNeueCyr-Roman"/>
              <a:cs typeface="HelveticaNeueCyr-Light"/>
            </a:endParaRPr>
          </a:p>
          <a:p>
            <a:endParaRPr lang="en-US" sz="1600" b="1" dirty="0" smtClean="0">
              <a:latin typeface="HelveticaNeueCyr-Roman"/>
              <a:cs typeface="HelveticaNeueCyr-Light"/>
            </a:endParaRPr>
          </a:p>
        </p:txBody>
      </p:sp>
      <p:sp>
        <p:nvSpPr>
          <p:cNvPr id="3" name="Прямоугольник 2"/>
          <p:cNvSpPr/>
          <p:nvPr/>
        </p:nvSpPr>
        <p:spPr>
          <a:xfrm>
            <a:off x="1354666" y="6226788"/>
            <a:ext cx="6367939" cy="338554"/>
          </a:xfrm>
          <a:prstGeom prst="rect">
            <a:avLst/>
          </a:prstGeom>
        </p:spPr>
        <p:txBody>
          <a:bodyPr wrap="square" lIns="0">
            <a:spAutoFit/>
          </a:bodyPr>
          <a:lstStyle/>
          <a:p>
            <a:r>
              <a:rPr lang="en-US" sz="1600" dirty="0" err="1" smtClean="0"/>
              <a:t>iCEBA</a:t>
            </a:r>
            <a:r>
              <a:rPr lang="en-US" sz="1600" dirty="0" smtClean="0"/>
              <a:t> </a:t>
            </a:r>
            <a:r>
              <a:rPr lang="en-US" sz="1600" dirty="0" smtClean="0"/>
              <a:t>Conference, </a:t>
            </a:r>
            <a:r>
              <a:rPr lang="en-US" sz="1600" dirty="0" smtClean="0"/>
              <a:t>September 27, </a:t>
            </a:r>
            <a:r>
              <a:rPr lang="en-US" sz="1600" dirty="0" smtClean="0"/>
              <a:t>2024</a:t>
            </a:r>
            <a:endParaRPr lang="en-GB" sz="1600" dirty="0">
              <a:latin typeface="HelveticaNeueCyr-Light"/>
              <a:cs typeface="HelveticaNeueCyr-Light"/>
            </a:endParaRPr>
          </a:p>
        </p:txBody>
      </p:sp>
      <p:sp>
        <p:nvSpPr>
          <p:cNvPr id="7" name="Название 1"/>
          <p:cNvSpPr txBox="1">
            <a:spLocks/>
          </p:cNvSpPr>
          <p:nvPr/>
        </p:nvSpPr>
        <p:spPr>
          <a:xfrm>
            <a:off x="1254476" y="2657961"/>
            <a:ext cx="7712103" cy="1077218"/>
          </a:xfrm>
          <a:prstGeom prst="rect">
            <a:avLst/>
          </a:prstGeom>
        </p:spPr>
        <p:txBody>
          <a:bodyPr vert="horz" wrap="square" lIns="0" tIns="45720" rIns="91440" bIns="45720" rtlCol="0" anchor="t">
            <a:spAutoFit/>
          </a:bodyPr>
          <a:lstStyle>
            <a:lvl1pPr algn="l" defTabSz="457200" rtl="0" eaLnBrk="1" latinLnBrk="0" hangingPunct="1">
              <a:spcBef>
                <a:spcPct val="0"/>
              </a:spcBef>
              <a:buNone/>
              <a:defRPr sz="3000" kern="1200">
                <a:solidFill>
                  <a:schemeClr val="tx1"/>
                </a:solidFill>
                <a:latin typeface="FuturaFuturisC"/>
                <a:ea typeface="+mj-ea"/>
                <a:cs typeface="FuturaFuturisC"/>
              </a:defRPr>
            </a:lvl1pPr>
          </a:lstStyle>
          <a:p>
            <a:r>
              <a:rPr lang="en-US" sz="3200" b="1" dirty="0"/>
              <a:t>Bank Runs and Media Freedom: </a:t>
            </a:r>
            <a:endParaRPr lang="ru-RU" sz="3200" b="1" dirty="0" smtClean="0"/>
          </a:p>
          <a:p>
            <a:r>
              <a:rPr lang="en-US" sz="3200" b="1" dirty="0" smtClean="0"/>
              <a:t>What </a:t>
            </a:r>
            <a:r>
              <a:rPr lang="en-US" sz="3200" b="1" dirty="0"/>
              <a:t>You Don’t Know Won’t Hurt You?</a:t>
            </a:r>
            <a:endParaRPr lang="ru-RU" sz="3200" dirty="0"/>
          </a:p>
        </p:txBody>
      </p:sp>
    </p:spTree>
    <p:extLst>
      <p:ext uri="{BB962C8B-B14F-4D97-AF65-F5344CB8AC3E}">
        <p14:creationId xmlns:p14="http://schemas.microsoft.com/office/powerpoint/2010/main" val="2393045567"/>
      </p:ext>
    </p:extLst>
  </p:cSld>
  <p:clrMapOvr>
    <a:masterClrMapping/>
  </p:clrMapOvr>
  <mc:AlternateContent xmlns:mc="http://schemas.openxmlformats.org/markup-compatibility/2006" xmlns:p14="http://schemas.microsoft.com/office/powerpoint/2010/main">
    <mc:Choice Requires="p14">
      <p:transition spd="slow" p14:dur="2000" advTm="24028"/>
    </mc:Choice>
    <mc:Fallback xmlns="">
      <p:transition spd="slow" advTm="24028"/>
    </mc:Fallback>
  </mc:AlternateContent>
  <p:timing>
    <p:tnLst>
      <p:par>
        <p:cTn id="1" dur="indefinite" restart="never" nodeType="tmRoot"/>
      </p:par>
    </p:tnLst>
  </p:timing>
  <p:extLst mod="1">
    <p:ext uri="{E180D4A7-C9FB-4DFB-919C-405C955672EB}">
      <p14:showEvtLst xmlns:p14="http://schemas.microsoft.com/office/powerpoint/2010/main">
        <p14:playEvt time="0" objId="16"/>
        <p14:stopEvt time="24028" objId="16"/>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Variables (cont’d) </a:t>
            </a:r>
            <a:endParaRPr lang="ru-RU" dirty="0"/>
          </a:p>
        </p:txBody>
      </p:sp>
      <p:sp>
        <p:nvSpPr>
          <p:cNvPr id="5" name="Объект 4"/>
          <p:cNvSpPr>
            <a:spLocks noGrp="1"/>
          </p:cNvSpPr>
          <p:nvPr>
            <p:ph idx="1"/>
          </p:nvPr>
        </p:nvSpPr>
        <p:spPr>
          <a:xfrm>
            <a:off x="457200" y="1105469"/>
            <a:ext cx="8550322" cy="5636525"/>
          </a:xfrm>
        </p:spPr>
        <p:txBody>
          <a:bodyPr>
            <a:normAutofit fontScale="85000" lnSpcReduction="20000"/>
          </a:bodyPr>
          <a:lstStyle/>
          <a:p>
            <a:pPr>
              <a:lnSpc>
                <a:spcPct val="110000"/>
              </a:lnSpc>
            </a:pPr>
            <a:r>
              <a:rPr lang="en-US" b="0" dirty="0" smtClean="0">
                <a:latin typeface="HelveticaNeueCyr-Light"/>
              </a:rPr>
              <a:t>Risk measure:</a:t>
            </a:r>
          </a:p>
          <a:p>
            <a:pPr marL="342900" lvl="1" indent="-342900">
              <a:lnSpc>
                <a:spcPct val="110000"/>
              </a:lnSpc>
              <a:spcBef>
                <a:spcPts val="1200"/>
              </a:spcBef>
              <a:buFont typeface="Arial" pitchFamily="34" charset="0"/>
              <a:buChar char="•"/>
            </a:pPr>
            <a:r>
              <a:rPr lang="en-US" sz="2100" b="0" i="1" dirty="0" err="1" smtClean="0">
                <a:latin typeface="HelveticaNeueCyr-Light"/>
              </a:rPr>
              <a:t>ln_Zscore</a:t>
            </a:r>
            <a:r>
              <a:rPr lang="ru-RU" sz="2100" b="0" baseline="-25000" dirty="0" smtClean="0">
                <a:latin typeface="HelveticaNeueCyr-Light"/>
              </a:rPr>
              <a:t>𝑖</a:t>
            </a:r>
            <a:r>
              <a:rPr lang="en-US" sz="2100" b="0" baseline="-25000" dirty="0" smtClean="0">
                <a:latin typeface="HelveticaNeueCyr-Light"/>
              </a:rPr>
              <a:t>,</a:t>
            </a:r>
            <a:r>
              <a:rPr lang="ru-RU" sz="2100" b="0" baseline="-25000" dirty="0" smtClean="0">
                <a:latin typeface="HelveticaNeueCyr-Light"/>
              </a:rPr>
              <a:t>𝑡</a:t>
            </a:r>
            <a:r>
              <a:rPr lang="en-US" sz="2100" b="0" dirty="0" smtClean="0">
                <a:latin typeface="HelveticaNeueCyr-Light"/>
              </a:rPr>
              <a:t>– bank riskiness ratio, measured by </a:t>
            </a:r>
            <a:r>
              <a:rPr lang="en-US" sz="2100" b="0" dirty="0" err="1" smtClean="0">
                <a:latin typeface="HelveticaNeueCyr-Light"/>
              </a:rPr>
              <a:t>ln</a:t>
            </a:r>
            <a:r>
              <a:rPr lang="en-US" sz="2100" b="0" dirty="0" smtClean="0">
                <a:latin typeface="HelveticaNeueCyr-Light"/>
              </a:rPr>
              <a:t>(1+Zscore), normalized to the [0;1] - Global Economy Database based on the </a:t>
            </a:r>
            <a:r>
              <a:rPr lang="en-US" sz="2100" b="0" dirty="0" err="1" smtClean="0">
                <a:latin typeface="HelveticaNeueCyr-Light"/>
              </a:rPr>
              <a:t>Bankscope</a:t>
            </a:r>
            <a:r>
              <a:rPr lang="en-US" sz="2100" b="0" dirty="0" smtClean="0">
                <a:latin typeface="HelveticaNeueCyr-Light"/>
              </a:rPr>
              <a:t>/</a:t>
            </a:r>
            <a:r>
              <a:rPr lang="en-US" sz="2100" b="0" dirty="0" err="1" smtClean="0">
                <a:latin typeface="HelveticaNeueCyr-Light"/>
              </a:rPr>
              <a:t>BankFocus</a:t>
            </a:r>
            <a:r>
              <a:rPr lang="en-US" sz="2100" b="0" dirty="0" smtClean="0">
                <a:latin typeface="HelveticaNeueCyr-Light"/>
              </a:rPr>
              <a:t> bank-level data</a:t>
            </a:r>
            <a:endParaRPr lang="en-US" sz="2100" b="0" i="1" dirty="0" smtClean="0">
              <a:solidFill>
                <a:srgbClr val="D99322"/>
              </a:solidFill>
              <a:latin typeface="HelveticaNeueCyr-Light"/>
            </a:endParaRPr>
          </a:p>
          <a:p>
            <a:pPr marL="342900" indent="-342900">
              <a:lnSpc>
                <a:spcPct val="110000"/>
              </a:lnSpc>
              <a:spcBef>
                <a:spcPts val="1200"/>
              </a:spcBef>
              <a:buFont typeface="Arial" pitchFamily="34" charset="0"/>
              <a:buChar char="•"/>
            </a:pPr>
            <a:endParaRPr lang="en-US" sz="800" b="0" i="1" dirty="0" smtClean="0">
              <a:latin typeface="HelveticaNeueCyr-Light"/>
            </a:endParaRPr>
          </a:p>
          <a:p>
            <a:pPr>
              <a:lnSpc>
                <a:spcPct val="110000"/>
              </a:lnSpc>
              <a:spcBef>
                <a:spcPts val="1200"/>
              </a:spcBef>
            </a:pPr>
            <a:r>
              <a:rPr lang="en-US" b="0" dirty="0">
                <a:latin typeface="HelveticaNeueCyr-Light"/>
              </a:rPr>
              <a:t>Controls:</a:t>
            </a:r>
            <a:endParaRPr lang="en-US" sz="3300" b="0" i="1" dirty="0" smtClean="0">
              <a:latin typeface="HelveticaNeueCyr-Light"/>
            </a:endParaRPr>
          </a:p>
          <a:p>
            <a:pPr marL="342900" indent="-342900">
              <a:lnSpc>
                <a:spcPct val="110000"/>
              </a:lnSpc>
              <a:spcBef>
                <a:spcPts val="1200"/>
              </a:spcBef>
              <a:buFont typeface="Arial" pitchFamily="34" charset="0"/>
              <a:buChar char="•"/>
            </a:pPr>
            <a:r>
              <a:rPr lang="en-US" sz="2100" b="0" i="1" dirty="0" err="1" smtClean="0">
                <a:latin typeface="HelveticaNeueCyr-Light"/>
              </a:rPr>
              <a:t>GDPgrowth</a:t>
            </a:r>
            <a:r>
              <a:rPr lang="ru-RU" sz="2100" b="0" i="1" baseline="-25000" dirty="0" smtClean="0">
                <a:latin typeface="HelveticaNeueCyr-Light"/>
              </a:rPr>
              <a:t> 𝑖</a:t>
            </a:r>
            <a:r>
              <a:rPr lang="en-US" sz="2100" b="0" i="1" baseline="-25000" dirty="0" smtClean="0">
                <a:latin typeface="HelveticaNeueCyr-Light"/>
              </a:rPr>
              <a:t>,</a:t>
            </a:r>
            <a:r>
              <a:rPr lang="ru-RU" sz="2100" b="0" i="1" baseline="-25000" dirty="0" smtClean="0">
                <a:latin typeface="HelveticaNeueCyr-Light"/>
              </a:rPr>
              <a:t>𝑡</a:t>
            </a:r>
            <a:r>
              <a:rPr lang="ru-RU" sz="2100" b="0" i="1" dirty="0" smtClean="0">
                <a:latin typeface="HelveticaNeueCyr-Light"/>
              </a:rPr>
              <a:t> </a:t>
            </a:r>
            <a:r>
              <a:rPr lang="en-US" sz="2100" b="0" dirty="0" smtClean="0">
                <a:latin typeface="HelveticaNeueCyr-Light"/>
              </a:rPr>
              <a:t>– growth of </a:t>
            </a:r>
            <a:r>
              <a:rPr lang="en-US" sz="2100" b="0" dirty="0" smtClean="0">
                <a:latin typeface="HelveticaNeueCyr-Light"/>
              </a:rPr>
              <a:t>thousands of 2010 US $ (real terms) </a:t>
            </a:r>
          </a:p>
          <a:p>
            <a:pPr marL="342900" indent="-342900">
              <a:lnSpc>
                <a:spcPct val="110000"/>
              </a:lnSpc>
              <a:spcBef>
                <a:spcPts val="1200"/>
              </a:spcBef>
              <a:buFont typeface="Arial" pitchFamily="34" charset="0"/>
              <a:buChar char="•"/>
            </a:pPr>
            <a:r>
              <a:rPr lang="en-US" sz="2100" b="0" i="1" dirty="0" smtClean="0">
                <a:latin typeface="HelveticaNeueCyr-Light"/>
              </a:rPr>
              <a:t>Inflation</a:t>
            </a:r>
            <a:r>
              <a:rPr lang="ru-RU" sz="2100" b="0" baseline="-25000" dirty="0" smtClean="0">
                <a:latin typeface="HelveticaNeueCyr-Light"/>
              </a:rPr>
              <a:t>𝑖</a:t>
            </a:r>
            <a:r>
              <a:rPr lang="en-US" sz="2100" b="0" baseline="-25000" dirty="0" smtClean="0">
                <a:latin typeface="HelveticaNeueCyr-Light"/>
              </a:rPr>
              <a:t>,</a:t>
            </a:r>
            <a:r>
              <a:rPr lang="ru-RU" sz="2100" b="0" baseline="-25000" dirty="0" smtClean="0">
                <a:latin typeface="HelveticaNeueCyr-Light"/>
              </a:rPr>
              <a:t>𝑡</a:t>
            </a:r>
            <a:r>
              <a:rPr lang="ru-RU" sz="2100" b="0" dirty="0" smtClean="0">
                <a:latin typeface="HelveticaNeueCyr-Light"/>
              </a:rPr>
              <a:t> </a:t>
            </a:r>
            <a:r>
              <a:rPr lang="en-US" sz="2100" b="0" dirty="0" smtClean="0">
                <a:latin typeface="HelveticaNeueCyr-Light"/>
              </a:rPr>
              <a:t>– consumer price index change</a:t>
            </a:r>
          </a:p>
          <a:p>
            <a:pPr marL="342900" indent="-342900">
              <a:lnSpc>
                <a:spcPct val="110000"/>
              </a:lnSpc>
              <a:spcBef>
                <a:spcPts val="1200"/>
              </a:spcBef>
              <a:buFont typeface="Arial" pitchFamily="34" charset="0"/>
              <a:buChar char="•"/>
            </a:pPr>
            <a:r>
              <a:rPr lang="en-US" sz="2100" b="0" i="1" dirty="0" err="1" smtClean="0">
                <a:latin typeface="HelveticaNeueCyr-Light"/>
              </a:rPr>
              <a:t>DepGDP</a:t>
            </a:r>
            <a:r>
              <a:rPr lang="ru-RU" sz="2100" b="0" i="1" baseline="-25000" dirty="0" smtClean="0">
                <a:latin typeface="HelveticaNeueCyr-Light"/>
              </a:rPr>
              <a:t>𝑖</a:t>
            </a:r>
            <a:r>
              <a:rPr lang="en-US" sz="2100" b="0" i="1" baseline="-25000" dirty="0" smtClean="0">
                <a:latin typeface="HelveticaNeueCyr-Light"/>
              </a:rPr>
              <a:t>,</a:t>
            </a:r>
            <a:r>
              <a:rPr lang="ru-RU" sz="2100" b="0" i="1" baseline="-25000" dirty="0" smtClean="0">
                <a:latin typeface="HelveticaNeueCyr-Light"/>
              </a:rPr>
              <a:t>𝑡</a:t>
            </a:r>
            <a:r>
              <a:rPr lang="ru-RU" sz="2100" b="0" dirty="0" smtClean="0">
                <a:latin typeface="HelveticaNeueCyr-Light"/>
              </a:rPr>
              <a:t> </a:t>
            </a:r>
            <a:r>
              <a:rPr lang="en-US" sz="2100" b="0" dirty="0" smtClean="0">
                <a:latin typeface="HelveticaNeueCyr-Light"/>
              </a:rPr>
              <a:t>– the ratio of total bank deposits to GDP, in %</a:t>
            </a:r>
            <a:r>
              <a:rPr lang="ru-RU" sz="2100" b="0" dirty="0" smtClean="0">
                <a:latin typeface="HelveticaNeueCyr-Light"/>
              </a:rPr>
              <a:t> </a:t>
            </a:r>
            <a:endParaRPr lang="en-US" sz="2100" b="0" dirty="0">
              <a:latin typeface="HelveticaNeueCyr-Light"/>
            </a:endParaRPr>
          </a:p>
          <a:p>
            <a:pPr marL="342900" indent="-342900">
              <a:lnSpc>
                <a:spcPct val="110000"/>
              </a:lnSpc>
              <a:spcBef>
                <a:spcPts val="1200"/>
              </a:spcBef>
              <a:buFont typeface="Arial" pitchFamily="34" charset="0"/>
              <a:buChar char="•"/>
            </a:pPr>
            <a:r>
              <a:rPr lang="en-US" sz="2100" b="0" i="1" dirty="0" err="1" smtClean="0">
                <a:latin typeface="HelveticaNeueCyr-Light"/>
              </a:rPr>
              <a:t>Educ</a:t>
            </a:r>
            <a:r>
              <a:rPr lang="en-US" sz="2100" b="0" i="1" baseline="-25000" dirty="0" smtClean="0">
                <a:latin typeface="HelveticaNeueCyr-Light"/>
              </a:rPr>
              <a:t> i,</a:t>
            </a:r>
            <a:r>
              <a:rPr lang="ru-RU" sz="2100" b="0" i="1" baseline="-25000" dirty="0" smtClean="0">
                <a:latin typeface="HelveticaNeueCyr-Light"/>
              </a:rPr>
              <a:t>𝑡 </a:t>
            </a:r>
            <a:r>
              <a:rPr lang="en-US" sz="2100" b="0" i="1" dirty="0" smtClean="0">
                <a:latin typeface="HelveticaNeueCyr-Light"/>
              </a:rPr>
              <a:t>- Education index</a:t>
            </a:r>
            <a:r>
              <a:rPr lang="en-US" sz="2100" b="0" dirty="0" smtClean="0">
                <a:latin typeface="HelveticaNeueCyr-Light"/>
              </a:rPr>
              <a:t> produced as </a:t>
            </a:r>
            <a:r>
              <a:rPr lang="en-US" sz="2100" b="0" dirty="0">
                <a:latin typeface="HelveticaNeueCyr-Light"/>
              </a:rPr>
              <a:t>a part of </a:t>
            </a:r>
            <a:r>
              <a:rPr lang="en-US" sz="2100" b="0" dirty="0" smtClean="0">
                <a:latin typeface="HelveticaNeueCyr-Light"/>
              </a:rPr>
              <a:t>country </a:t>
            </a:r>
            <a:r>
              <a:rPr lang="en-US" sz="2100" b="0" dirty="0">
                <a:latin typeface="HelveticaNeueCyr-Light"/>
              </a:rPr>
              <a:t>composite Human Development Index published in Human Development Reports under UN Development program (mean of years of schooling for adults aged 25 years and more and expected years of schooling for children of school entering age)</a:t>
            </a:r>
            <a:endParaRPr lang="ru-RU" sz="2100" b="0" dirty="0">
              <a:latin typeface="HelveticaNeueCyr-Light"/>
            </a:endParaRPr>
          </a:p>
          <a:p>
            <a:pPr marL="342900" indent="-342900">
              <a:lnSpc>
                <a:spcPct val="110000"/>
              </a:lnSpc>
              <a:spcBef>
                <a:spcPts val="1200"/>
              </a:spcBef>
              <a:buFont typeface="Arial" pitchFamily="34" charset="0"/>
              <a:buChar char="•"/>
            </a:pPr>
            <a:r>
              <a:rPr lang="en-US" sz="2100" b="0" i="1" dirty="0" smtClean="0">
                <a:latin typeface="HelveticaNeueCyr-Light"/>
              </a:rPr>
              <a:t>Branches</a:t>
            </a:r>
            <a:r>
              <a:rPr lang="ru-RU" sz="2100" b="0" i="1" baseline="-25000" dirty="0" smtClean="0">
                <a:latin typeface="HelveticaNeueCyr-Light"/>
              </a:rPr>
              <a:t> 𝑖</a:t>
            </a:r>
            <a:r>
              <a:rPr lang="en-US" sz="2100" b="0" i="1" baseline="-25000" dirty="0" smtClean="0">
                <a:latin typeface="HelveticaNeueCyr-Light"/>
              </a:rPr>
              <a:t>,</a:t>
            </a:r>
            <a:r>
              <a:rPr lang="ru-RU" sz="2100" b="0" i="1" baseline="-25000" dirty="0" smtClean="0">
                <a:latin typeface="HelveticaNeueCyr-Light"/>
              </a:rPr>
              <a:t>𝑡</a:t>
            </a:r>
            <a:r>
              <a:rPr lang="ru-RU" sz="2100" b="0" i="1" dirty="0" smtClean="0">
                <a:latin typeface="HelveticaNeueCyr-Light"/>
              </a:rPr>
              <a:t> </a:t>
            </a:r>
            <a:r>
              <a:rPr lang="en-US" sz="2100" b="0" dirty="0" smtClean="0">
                <a:latin typeface="HelveticaNeueCyr-Light"/>
              </a:rPr>
              <a:t>– the number of commercial bank branches per 100,000 adults</a:t>
            </a:r>
          </a:p>
          <a:p>
            <a:pPr marL="342900" indent="-342900">
              <a:lnSpc>
                <a:spcPct val="110000"/>
              </a:lnSpc>
              <a:spcBef>
                <a:spcPts val="1200"/>
              </a:spcBef>
              <a:buFont typeface="Arial" pitchFamily="34" charset="0"/>
              <a:buChar char="•"/>
            </a:pPr>
            <a:endParaRPr lang="en-US" sz="2100" b="0" dirty="0">
              <a:latin typeface="HelveticaNeueCyr-Light"/>
            </a:endParaRPr>
          </a:p>
          <a:p>
            <a:pPr marL="342900" indent="-342900">
              <a:lnSpc>
                <a:spcPct val="110000"/>
              </a:lnSpc>
              <a:spcBef>
                <a:spcPts val="1200"/>
              </a:spcBef>
              <a:buFont typeface="Arial" pitchFamily="34" charset="0"/>
              <a:buChar char="•"/>
            </a:pPr>
            <a:r>
              <a:rPr lang="en-US" sz="2100" b="0" dirty="0" smtClean="0">
                <a:latin typeface="HelveticaNeueCyr-Light"/>
              </a:rPr>
              <a:t>Country and year FEs included </a:t>
            </a:r>
            <a:endParaRPr lang="ru-RU" sz="2100" b="0" dirty="0" smtClean="0">
              <a:latin typeface="HelveticaNeueCyr-Light"/>
            </a:endParaRPr>
          </a:p>
          <a:p>
            <a:endParaRPr lang="ru-RU" b="0" dirty="0">
              <a:latin typeface="HelveticaNeueCyr-Light"/>
            </a:endParaRPr>
          </a:p>
        </p:txBody>
      </p:sp>
    </p:spTree>
    <p:extLst>
      <p:ext uri="{BB962C8B-B14F-4D97-AF65-F5344CB8AC3E}">
        <p14:creationId xmlns:p14="http://schemas.microsoft.com/office/powerpoint/2010/main" val="3739301501"/>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extLst mod="1">
    <p:ext uri="{E180D4A7-C9FB-4DFB-919C-405C955672EB}">
      <p14:showEvtLst xmlns:p14="http://schemas.microsoft.com/office/powerpoint/2010/main">
        <p14:playEvt time="0" objId="2"/>
        <p14:stopEvt time="149" objId="2"/>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What influences the relationship? </a:t>
            </a:r>
            <a:endParaRPr lang="ru-RU" dirty="0"/>
          </a:p>
        </p:txBody>
      </p:sp>
      <p:sp>
        <p:nvSpPr>
          <p:cNvPr id="5" name="Объект 4"/>
          <p:cNvSpPr>
            <a:spLocks noGrp="1"/>
          </p:cNvSpPr>
          <p:nvPr>
            <p:ph idx="1"/>
          </p:nvPr>
        </p:nvSpPr>
        <p:spPr>
          <a:xfrm>
            <a:off x="457200" y="1241946"/>
            <a:ext cx="8229600" cy="5500048"/>
          </a:xfrm>
        </p:spPr>
        <p:txBody>
          <a:bodyPr>
            <a:normAutofit/>
          </a:bodyPr>
          <a:lstStyle/>
          <a:p>
            <a:pPr>
              <a:lnSpc>
                <a:spcPct val="110000"/>
              </a:lnSpc>
            </a:pPr>
            <a:r>
              <a:rPr lang="en-US" sz="2000" b="0" dirty="0" smtClean="0">
                <a:latin typeface="HelveticaNeueCyr-Light"/>
              </a:rPr>
              <a:t>Sub-sampling by:</a:t>
            </a:r>
          </a:p>
          <a:p>
            <a:pPr marL="342900" indent="-342900">
              <a:buFont typeface="Arial" pitchFamily="34" charset="0"/>
              <a:buChar char="•"/>
            </a:pPr>
            <a:endParaRPr lang="en-US" sz="1000" b="0" i="1" dirty="0" smtClean="0">
              <a:latin typeface="HelveticaNeueCyr-Light"/>
            </a:endParaRPr>
          </a:p>
          <a:p>
            <a:pPr marL="342900" lvl="1" indent="-342900">
              <a:spcBef>
                <a:spcPts val="1200"/>
              </a:spcBef>
              <a:buFont typeface="Arial" pitchFamily="34" charset="0"/>
              <a:buChar char="•"/>
            </a:pPr>
            <a:r>
              <a:rPr lang="en-US" sz="1800" dirty="0" smtClean="0"/>
              <a:t>Institutional quality: </a:t>
            </a:r>
            <a:r>
              <a:rPr lang="en-US" sz="1800" b="0" dirty="0" smtClean="0"/>
              <a:t>Regulatory </a:t>
            </a:r>
            <a:r>
              <a:rPr lang="en-US" sz="1800" b="0" dirty="0"/>
              <a:t>Quality </a:t>
            </a:r>
            <a:r>
              <a:rPr lang="en-US" sz="1800" b="0" dirty="0" smtClean="0"/>
              <a:t>index (World bank) - </a:t>
            </a:r>
            <a:r>
              <a:rPr lang="en-US" sz="1800" b="0" dirty="0"/>
              <a:t>measures the public’s perception of the quality of policy formulation and implementation by the government and its commitment to fulfill the </a:t>
            </a:r>
            <a:r>
              <a:rPr lang="en-US" sz="1800" b="0" dirty="0" smtClean="0"/>
              <a:t>policies (La </a:t>
            </a:r>
            <a:r>
              <a:rPr lang="en-US" sz="1800" b="0" dirty="0" err="1"/>
              <a:t>Porta</a:t>
            </a:r>
            <a:r>
              <a:rPr lang="en-US" sz="1800" b="0" dirty="0"/>
              <a:t> et al. (2000), Beck et al. (2001), Breuer (2006</a:t>
            </a:r>
            <a:r>
              <a:rPr lang="en-US" sz="1800" b="0" dirty="0" smtClean="0"/>
              <a:t>)) – by sample median</a:t>
            </a:r>
            <a:endParaRPr lang="ru-RU" sz="1800" b="0" dirty="0"/>
          </a:p>
          <a:p>
            <a:pPr marL="342900" lvl="1" indent="-342900">
              <a:spcBef>
                <a:spcPts val="1200"/>
              </a:spcBef>
              <a:buFont typeface="Arial" pitchFamily="34" charset="0"/>
              <a:buChar char="•"/>
            </a:pPr>
            <a:r>
              <a:rPr lang="en-US" sz="1800" dirty="0" smtClean="0">
                <a:latin typeface="HelveticaNeueCyr-Light"/>
              </a:rPr>
              <a:t>Economic development:</a:t>
            </a:r>
            <a:r>
              <a:rPr lang="en-US" sz="1800" b="0" dirty="0" smtClean="0">
                <a:latin typeface="HelveticaNeueCyr-Light"/>
              </a:rPr>
              <a:t> </a:t>
            </a:r>
            <a:r>
              <a:rPr lang="en-GB" sz="1800" b="0" dirty="0" smtClean="0"/>
              <a:t>High </a:t>
            </a:r>
            <a:r>
              <a:rPr lang="en-GB" sz="1800" b="0" dirty="0"/>
              <a:t>income OECD </a:t>
            </a:r>
            <a:r>
              <a:rPr lang="en-GB" sz="1800" b="0" dirty="0" smtClean="0"/>
              <a:t>(</a:t>
            </a:r>
            <a:r>
              <a:rPr lang="en-GB" sz="1800" b="0" dirty="0"/>
              <a:t>OECD members with an average GDP per capita above 50 thousand USD</a:t>
            </a:r>
            <a:r>
              <a:rPr lang="en-GB" sz="1800" b="0" dirty="0" smtClean="0"/>
              <a:t>) and </a:t>
            </a:r>
            <a:r>
              <a:rPr lang="en-GB" sz="1800" b="0" dirty="0"/>
              <a:t>Rest of the world </a:t>
            </a:r>
            <a:r>
              <a:rPr lang="en-GB" sz="1800" b="0" dirty="0" smtClean="0"/>
              <a:t>(all </a:t>
            </a:r>
            <a:r>
              <a:rPr lang="en-GB" sz="1800" b="0" dirty="0"/>
              <a:t>non-OCED and upper-middle-income OECD </a:t>
            </a:r>
            <a:r>
              <a:rPr lang="en-GB" sz="1800" b="0" dirty="0" smtClean="0"/>
              <a:t>countries).</a:t>
            </a:r>
          </a:p>
          <a:p>
            <a:pPr marL="342900" lvl="1" indent="-342900">
              <a:spcBef>
                <a:spcPts val="1200"/>
              </a:spcBef>
              <a:buFont typeface="Arial" pitchFamily="34" charset="0"/>
              <a:buChar char="•"/>
            </a:pPr>
            <a:r>
              <a:rPr lang="en-GB" sz="1800" dirty="0" smtClean="0">
                <a:latin typeface="HelveticaNeueCyr-Light"/>
              </a:rPr>
              <a:t>Financial literacy: </a:t>
            </a:r>
            <a:r>
              <a:rPr lang="en-GB" sz="1800" b="0" dirty="0"/>
              <a:t>Standard &amp; Poor’s Global Financial Literacy Survey </a:t>
            </a:r>
            <a:r>
              <a:rPr lang="en-GB" sz="1800" b="0" dirty="0" smtClean="0"/>
              <a:t>index</a:t>
            </a:r>
            <a:r>
              <a:rPr lang="en-US" sz="1800" b="0" dirty="0" smtClean="0"/>
              <a:t> –</a:t>
            </a:r>
            <a:r>
              <a:rPr lang="en-GB" sz="1800" b="0" dirty="0" smtClean="0"/>
              <a:t> measures the share </a:t>
            </a:r>
            <a:r>
              <a:rPr lang="en-GB" sz="1800" b="0" dirty="0"/>
              <a:t>of the adult population that is financially </a:t>
            </a:r>
            <a:r>
              <a:rPr lang="en-GB" sz="1800" b="0" dirty="0" smtClean="0"/>
              <a:t>literate  -by sample median </a:t>
            </a:r>
          </a:p>
          <a:p>
            <a:pPr marL="630900" lvl="2" indent="-342900">
              <a:spcBef>
                <a:spcPts val="1200"/>
              </a:spcBef>
              <a:buFont typeface="Arial" pitchFamily="34" charset="0"/>
              <a:buChar char="•"/>
            </a:pPr>
            <a:r>
              <a:rPr lang="en-GB" sz="1800" dirty="0" smtClean="0"/>
              <a:t>The </a:t>
            </a:r>
            <a:r>
              <a:rPr lang="en-GB" sz="1800" dirty="0"/>
              <a:t>survey was conducted in 2014 only, so we label each country with the 2014 value for the whole period of the </a:t>
            </a:r>
            <a:r>
              <a:rPr lang="en-GB" sz="1800" dirty="0" smtClean="0"/>
              <a:t>study </a:t>
            </a:r>
            <a:r>
              <a:rPr lang="en-US" b="0" dirty="0">
                <a:latin typeface="HelveticaNeueCyr-Light"/>
              </a:rPr>
              <a:t/>
            </a:r>
            <a:br>
              <a:rPr lang="en-US" b="0" dirty="0">
                <a:latin typeface="HelveticaNeueCyr-Light"/>
              </a:rPr>
            </a:br>
            <a:endParaRPr lang="ru-RU" b="0" dirty="0">
              <a:latin typeface="HelveticaNeueCyr-Light"/>
            </a:endParaRPr>
          </a:p>
        </p:txBody>
      </p:sp>
    </p:spTree>
    <p:extLst>
      <p:ext uri="{BB962C8B-B14F-4D97-AF65-F5344CB8AC3E}">
        <p14:creationId xmlns:p14="http://schemas.microsoft.com/office/powerpoint/2010/main" val="2858467253"/>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extLst mod="1">
    <p:ext uri="{E180D4A7-C9FB-4DFB-919C-405C955672EB}">
      <p14:showEvtLst xmlns:p14="http://schemas.microsoft.com/office/powerpoint/2010/main">
        <p14:playEvt time="0" objId="2"/>
        <p14:stopEvt time="149" objId="2"/>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 hypothesis I</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690012638"/>
              </p:ext>
            </p:extLst>
          </p:nvPr>
        </p:nvGraphicFramePr>
        <p:xfrm>
          <a:off x="218896" y="1324011"/>
          <a:ext cx="8693091" cy="4715256"/>
        </p:xfrm>
        <a:graphic>
          <a:graphicData uri="http://schemas.openxmlformats.org/drawingml/2006/table">
            <a:tbl>
              <a:tblPr firstRow="1" firstCol="1" bandRow="1">
                <a:tableStyleId>{21E4AEA4-8DFA-4A89-87EB-49C32662AFE0}</a:tableStyleId>
              </a:tblPr>
              <a:tblGrid>
                <a:gridCol w="1814688"/>
                <a:gridCol w="887037"/>
                <a:gridCol w="1018478"/>
                <a:gridCol w="1010473"/>
                <a:gridCol w="1010473"/>
                <a:gridCol w="1016149"/>
                <a:gridCol w="946135"/>
                <a:gridCol w="989658"/>
              </a:tblGrid>
              <a:tr h="486849">
                <a:tc>
                  <a:txBody>
                    <a:bodyPr/>
                    <a:lstStyle/>
                    <a:p>
                      <a:pPr algn="l">
                        <a:lnSpc>
                          <a:spcPct val="150000"/>
                        </a:lnSpc>
                        <a:spcAft>
                          <a:spcPts val="0"/>
                        </a:spcAft>
                      </a:pPr>
                      <a:r>
                        <a:rPr lang="en-US" sz="1400" dirty="0">
                          <a:solidFill>
                            <a:sysClr val="windowText" lastClr="000000"/>
                          </a:solidFill>
                          <a:effectLst/>
                        </a:rPr>
                        <a:t>Subsample:</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Full sample</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ru-RU" sz="1400">
                          <a:solidFill>
                            <a:sysClr val="windowText" lastClr="000000"/>
                          </a:solidFill>
                          <a:effectLst/>
                        </a:rPr>
                        <a:t>High regulatory quality</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Low  regulatory quality</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High-Income OECD </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Rest of the world</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High f</a:t>
                      </a:r>
                      <a:r>
                        <a:rPr lang="ru-RU" sz="1400">
                          <a:solidFill>
                            <a:sysClr val="windowText" lastClr="000000"/>
                          </a:solidFill>
                          <a:effectLst/>
                        </a:rPr>
                        <a:t>in</a:t>
                      </a:r>
                      <a:r>
                        <a:rPr lang="en-US" sz="1400">
                          <a:solidFill>
                            <a:sysClr val="windowText" lastClr="000000"/>
                          </a:solidFill>
                          <a:effectLst/>
                        </a:rPr>
                        <a:t>.</a:t>
                      </a:r>
                      <a:r>
                        <a:rPr lang="ru-RU" sz="1400">
                          <a:solidFill>
                            <a:sysClr val="windowText" lastClr="000000"/>
                          </a:solidFill>
                          <a:effectLst/>
                        </a:rPr>
                        <a:t> literacy </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Low f</a:t>
                      </a:r>
                      <a:r>
                        <a:rPr lang="ru-RU" sz="1400">
                          <a:solidFill>
                            <a:sysClr val="windowText" lastClr="000000"/>
                          </a:solidFill>
                          <a:effectLst/>
                        </a:rPr>
                        <a:t>in</a:t>
                      </a:r>
                      <a:r>
                        <a:rPr lang="en-US" sz="1400">
                          <a:solidFill>
                            <a:sysClr val="windowText" lastClr="000000"/>
                          </a:solidFill>
                          <a:effectLst/>
                        </a:rPr>
                        <a:t>.</a:t>
                      </a:r>
                      <a:r>
                        <a:rPr lang="ru-RU" sz="1400">
                          <a:solidFill>
                            <a:sysClr val="windowText" lastClr="000000"/>
                          </a:solidFill>
                          <a:effectLst/>
                        </a:rPr>
                        <a:t> literacy </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a:solidFill>
                            <a:sysClr val="windowText" lastClr="000000"/>
                          </a:solidFill>
                          <a:effectLst/>
                        </a:rPr>
                        <a:t> </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(2)</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(4)</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(6)</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US" sz="1400">
                          <a:solidFill>
                            <a:sysClr val="windowText" lastClr="000000"/>
                          </a:solidFill>
                          <a:effectLst/>
                        </a:rPr>
                        <a:t>(7)</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en-US" sz="1400">
                          <a:solidFill>
                            <a:sysClr val="windowText" lastClr="000000"/>
                          </a:solidFill>
                          <a:effectLst/>
                        </a:rPr>
                        <a:t>Crises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0.010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0.030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-0.222***</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-0.029</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0.017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0.006</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0.051</a:t>
                      </a:r>
                      <a:endParaRPr lang="ru-RU" sz="1800">
                        <a:solidFill>
                          <a:sysClr val="windowText" lastClr="000000"/>
                        </a:solidFill>
                        <a:effectLst/>
                        <a:latin typeface="Times New Roman"/>
                        <a:ea typeface="Times New Roman"/>
                      </a:endParaRPr>
                    </a:p>
                  </a:txBody>
                  <a:tcPr marL="51853" marR="51853" marT="0" marB="0" anchor="b"/>
                </a:tc>
              </a:tr>
              <a:tr h="224124">
                <a:tc>
                  <a:txBody>
                    <a:bodyPr/>
                    <a:lstStyle/>
                    <a:p>
                      <a:pPr algn="l">
                        <a:lnSpc>
                          <a:spcPct val="115000"/>
                        </a:lnSpc>
                      </a:pPr>
                      <a:endParaRPr lang="ru-RU" sz="1800">
                        <a:solidFill>
                          <a:sysClr val="windowText" lastClr="000000"/>
                        </a:solidFill>
                        <a:effectLst/>
                        <a:latin typeface="Calibri"/>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(0.018)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(0.023)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(0.047)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(0.031)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(0.030)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(0.021)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(0.058)</a:t>
                      </a:r>
                      <a:endParaRPr lang="ru-RU" sz="1800">
                        <a:solidFill>
                          <a:sysClr val="windowText" lastClr="000000"/>
                        </a:solidFill>
                        <a:effectLst/>
                        <a:latin typeface="Times New Roman"/>
                        <a:ea typeface="Times New Roman"/>
                      </a:endParaRPr>
                    </a:p>
                  </a:txBody>
                  <a:tcPr marL="51853" marR="51853" marT="0" marB="0" anchor="b"/>
                </a:tc>
              </a:tr>
              <a:tr h="224124">
                <a:tc>
                  <a:txBody>
                    <a:bodyPr/>
                    <a:lstStyle/>
                    <a:p>
                      <a:pPr algn="l">
                        <a:lnSpc>
                          <a:spcPct val="115000"/>
                        </a:lnSpc>
                        <a:spcAft>
                          <a:spcPts val="0"/>
                        </a:spcAft>
                      </a:pPr>
                      <a:r>
                        <a:rPr lang="en-US" sz="1400">
                          <a:solidFill>
                            <a:sysClr val="windowText" lastClr="000000"/>
                          </a:solidFill>
                          <a:effectLst/>
                        </a:rPr>
                        <a:t>Media_Restr.</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-0.040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0.009</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-0.110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-0.151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-0.035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-0.007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-0.059</a:t>
                      </a:r>
                      <a:endParaRPr lang="ru-RU" sz="1800">
                        <a:solidFill>
                          <a:sysClr val="windowText" lastClr="000000"/>
                        </a:solidFill>
                        <a:effectLst/>
                        <a:latin typeface="Times New Roman"/>
                        <a:ea typeface="Times New Roman"/>
                      </a:endParaRPr>
                    </a:p>
                  </a:txBody>
                  <a:tcPr marL="51853" marR="51853" marT="0" marB="0" anchor="b"/>
                </a:tc>
              </a:tr>
              <a:tr h="224124">
                <a:tc>
                  <a:txBody>
                    <a:bodyPr/>
                    <a:lstStyle/>
                    <a:p>
                      <a:pPr algn="l">
                        <a:lnSpc>
                          <a:spcPct val="115000"/>
                        </a:lnSpc>
                        <a:spcAft>
                          <a:spcPts val="0"/>
                        </a:spcAft>
                      </a:pPr>
                      <a:r>
                        <a:rPr lang="ru-RU" sz="1400">
                          <a:solidFill>
                            <a:sysClr val="windowText" lastClr="000000"/>
                          </a:solidFill>
                          <a:effectLst/>
                        </a:rPr>
                        <a:t> </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(0.058)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(0.060)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(0.080)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(0.127)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(0.064)</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(0.035)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(0.119)</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en-US" sz="1400">
                          <a:solidFill>
                            <a:sysClr val="windowText" lastClr="000000"/>
                          </a:solidFill>
                          <a:effectLst/>
                        </a:rPr>
                        <a:t>C</a:t>
                      </a:r>
                      <a:r>
                        <a:rPr lang="ru-RU" sz="1400">
                          <a:solidFill>
                            <a:sysClr val="windowText" lastClr="000000"/>
                          </a:solidFill>
                          <a:effectLst/>
                        </a:rPr>
                        <a:t>rises</a:t>
                      </a:r>
                      <a:r>
                        <a:rPr lang="en-US" sz="1400">
                          <a:solidFill>
                            <a:sysClr val="windowText" lastClr="000000"/>
                          </a:solidFill>
                          <a:effectLst/>
                        </a:rPr>
                        <a:t>× Media_Restr</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-0.361***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-0.449**</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0.297***</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0.166</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-0.385***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-0.480***</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-0.392**</a:t>
                      </a:r>
                      <a:endParaRPr lang="ru-RU" sz="1800">
                        <a:solidFill>
                          <a:sysClr val="windowText" lastClr="000000"/>
                        </a:solidFill>
                        <a:effectLst/>
                        <a:latin typeface="Times New Roman"/>
                        <a:ea typeface="Times New Roman"/>
                      </a:endParaRPr>
                    </a:p>
                  </a:txBody>
                  <a:tcPr marL="51853" marR="51853" marT="0" marB="0" anchor="b"/>
                </a:tc>
              </a:tr>
              <a:tr h="249028">
                <a:tc>
                  <a:txBody>
                    <a:bodyPr/>
                    <a:lstStyle/>
                    <a:p>
                      <a:pPr algn="l">
                        <a:lnSpc>
                          <a:spcPct val="115000"/>
                        </a:lnSpc>
                        <a:spcAft>
                          <a:spcPts val="0"/>
                        </a:spcAft>
                      </a:pPr>
                      <a:r>
                        <a:rPr lang="en-US" sz="1400">
                          <a:solidFill>
                            <a:sysClr val="windowText" lastClr="000000"/>
                          </a:solidFill>
                          <a:effectLst/>
                        </a:rPr>
                        <a:t> </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dirty="0">
                          <a:solidFill>
                            <a:sysClr val="windowText" lastClr="000000"/>
                          </a:solidFill>
                          <a:effectLst/>
                        </a:rPr>
                        <a:t>(0.106)</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(0.218)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(0.105)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(0.333)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(0.143)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(0.111)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50000"/>
                        </a:lnSpc>
                        <a:spcAft>
                          <a:spcPts val="0"/>
                        </a:spcAft>
                      </a:pPr>
                      <a:r>
                        <a:rPr lang="en-GB" sz="1400">
                          <a:solidFill>
                            <a:sysClr val="windowText" lastClr="000000"/>
                          </a:solidFill>
                          <a:effectLst/>
                        </a:rPr>
                        <a:t>(0.190)</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en-US" sz="1400" dirty="0" smtClean="0">
                          <a:solidFill>
                            <a:sysClr val="windowText" lastClr="000000"/>
                          </a:solidFill>
                          <a:effectLst/>
                        </a:rPr>
                        <a:t>Controls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dirty="0" err="1">
                          <a:solidFill>
                            <a:sysClr val="windowText" lastClr="000000"/>
                          </a:solidFill>
                          <a:effectLst/>
                        </a:rPr>
                        <a:t>Country</a:t>
                      </a:r>
                      <a:r>
                        <a:rPr lang="ru-RU" sz="1400" dirty="0">
                          <a:solidFill>
                            <a:sysClr val="windowText" lastClr="000000"/>
                          </a:solidFill>
                          <a:effectLst/>
                        </a:rPr>
                        <a:t> FE</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YES</a:t>
                      </a:r>
                      <a:endParaRPr lang="ru-RU" sz="1800" dirty="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a:solidFill>
                            <a:sysClr val="windowText" lastClr="000000"/>
                          </a:solidFill>
                          <a:effectLst/>
                        </a:rPr>
                        <a:t>Time FE</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YES</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a:solidFill>
                            <a:sysClr val="windowText" lastClr="000000"/>
                          </a:solidFill>
                          <a:effectLst/>
                        </a:rPr>
                        <a:t>Number of countr</a:t>
                      </a:r>
                      <a:r>
                        <a:rPr lang="en-US" sz="1400">
                          <a:solidFill>
                            <a:sysClr val="windowText" lastClr="000000"/>
                          </a:solidFill>
                          <a:effectLst/>
                        </a:rPr>
                        <a:t>ies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85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42</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43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17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68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38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39</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a:solidFill>
                            <a:sysClr val="windowText" lastClr="000000"/>
                          </a:solidFill>
                          <a:effectLst/>
                        </a:rPr>
                        <a:t>Observations</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1,083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528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555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218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865</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498</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506</a:t>
                      </a:r>
                      <a:endParaRPr lang="ru-RU" sz="1800">
                        <a:solidFill>
                          <a:sysClr val="windowText" lastClr="000000"/>
                        </a:solidFill>
                        <a:effectLst/>
                        <a:latin typeface="Times New Roman"/>
                        <a:ea typeface="Times New Roman"/>
                      </a:endParaRPr>
                    </a:p>
                  </a:txBody>
                  <a:tcPr marL="51853" marR="51853" marT="0" marB="0" anchor="b"/>
                </a:tc>
              </a:tr>
              <a:tr h="162283">
                <a:tc>
                  <a:txBody>
                    <a:bodyPr/>
                    <a:lstStyle/>
                    <a:p>
                      <a:pPr algn="l">
                        <a:lnSpc>
                          <a:spcPct val="115000"/>
                        </a:lnSpc>
                        <a:spcAft>
                          <a:spcPts val="0"/>
                        </a:spcAft>
                      </a:pPr>
                      <a:r>
                        <a:rPr lang="ru-RU" sz="1400">
                          <a:solidFill>
                            <a:sysClr val="windowText" lastClr="000000"/>
                          </a:solidFill>
                          <a:effectLst/>
                        </a:rPr>
                        <a:t>R</a:t>
                      </a:r>
                      <a:r>
                        <a:rPr lang="en-US" sz="1400" baseline="30000">
                          <a:solidFill>
                            <a:sysClr val="windowText" lastClr="000000"/>
                          </a:solidFill>
                          <a:effectLst/>
                        </a:rPr>
                        <a:t>2</a:t>
                      </a:r>
                      <a:r>
                        <a:rPr lang="en-US" sz="1400" baseline="-25000">
                          <a:solidFill>
                            <a:sysClr val="windowText" lastClr="000000"/>
                          </a:solidFill>
                          <a:effectLst/>
                        </a:rPr>
                        <a:t>within</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0.374</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0.451</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0.407</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0.492</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0.383</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a:solidFill>
                            <a:sysClr val="windowText" lastClr="000000"/>
                          </a:solidFill>
                          <a:effectLst/>
                        </a:rPr>
                        <a:t>0.412</a:t>
                      </a:r>
                      <a:endParaRPr lang="ru-RU" sz="1800">
                        <a:solidFill>
                          <a:sysClr val="windowText" lastClr="000000"/>
                        </a:solidFill>
                        <a:effectLst/>
                        <a:latin typeface="Times New Roman"/>
                        <a:ea typeface="Times New Roman"/>
                      </a:endParaRPr>
                    </a:p>
                  </a:txBody>
                  <a:tcPr marL="51853" marR="51853" marT="0" marB="0" anchor="b"/>
                </a:tc>
                <a:tc>
                  <a:txBody>
                    <a:bodyPr/>
                    <a:lstStyle/>
                    <a:p>
                      <a:pPr algn="ctr">
                        <a:lnSpc>
                          <a:spcPct val="115000"/>
                        </a:lnSpc>
                        <a:spcAft>
                          <a:spcPts val="0"/>
                        </a:spcAft>
                      </a:pPr>
                      <a:r>
                        <a:rPr lang="en-GB" sz="1400" dirty="0">
                          <a:solidFill>
                            <a:sysClr val="windowText" lastClr="000000"/>
                          </a:solidFill>
                          <a:effectLst/>
                        </a:rPr>
                        <a:t>0.396</a:t>
                      </a:r>
                      <a:endParaRPr lang="ru-RU" sz="1800" dirty="0">
                        <a:solidFill>
                          <a:sysClr val="windowText" lastClr="000000"/>
                        </a:solidFill>
                        <a:effectLst/>
                        <a:latin typeface="Times New Roman"/>
                        <a:ea typeface="Times New Roman"/>
                      </a:endParaRPr>
                    </a:p>
                  </a:txBody>
                  <a:tcPr marL="51853" marR="51853" marT="0" marB="0" anchor="b"/>
                </a:tc>
              </a:tr>
            </a:tbl>
          </a:graphicData>
        </a:graphic>
      </p:graphicFrame>
      <p:sp>
        <p:nvSpPr>
          <p:cNvPr id="5" name="Прямоугольник 4"/>
          <p:cNvSpPr/>
          <p:nvPr/>
        </p:nvSpPr>
        <p:spPr>
          <a:xfrm>
            <a:off x="2026693" y="3575713"/>
            <a:ext cx="989463" cy="53226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016156" y="3575712"/>
            <a:ext cx="1924334" cy="53226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940490" y="3575713"/>
            <a:ext cx="2019868" cy="53226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960358" y="3575713"/>
            <a:ext cx="1951629" cy="53226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7163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Results: hypothesis </a:t>
            </a:r>
            <a:r>
              <a:rPr lang="en-US" dirty="0" smtClean="0"/>
              <a:t>II</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24681402"/>
              </p:ext>
            </p:extLst>
          </p:nvPr>
        </p:nvGraphicFramePr>
        <p:xfrm>
          <a:off x="116005" y="1001066"/>
          <a:ext cx="9027995" cy="5327904"/>
        </p:xfrm>
        <a:graphic>
          <a:graphicData uri="http://schemas.openxmlformats.org/drawingml/2006/table">
            <a:tbl>
              <a:tblPr firstRow="1" firstCol="1" bandRow="1">
                <a:tableStyleId>{21E4AEA4-8DFA-4A89-87EB-49C32662AFE0}</a:tableStyleId>
              </a:tblPr>
              <a:tblGrid>
                <a:gridCol w="2031738"/>
                <a:gridCol w="1028631"/>
                <a:gridCol w="957961"/>
                <a:gridCol w="1056113"/>
                <a:gridCol w="965812"/>
                <a:gridCol w="1028631"/>
                <a:gridCol w="948146"/>
                <a:gridCol w="1010963"/>
              </a:tblGrid>
              <a:tr h="599484">
                <a:tc>
                  <a:txBody>
                    <a:bodyPr/>
                    <a:lstStyle/>
                    <a:p>
                      <a:pPr algn="l">
                        <a:lnSpc>
                          <a:spcPct val="115000"/>
                        </a:lnSpc>
                        <a:spcAft>
                          <a:spcPts val="0"/>
                        </a:spcAft>
                      </a:pPr>
                      <a:r>
                        <a:rPr lang="en-US" sz="1400" dirty="0">
                          <a:solidFill>
                            <a:sysClr val="windowText" lastClr="000000"/>
                          </a:solidFill>
                          <a:effectLst/>
                        </a:rPr>
                        <a:t>Subsample:</a:t>
                      </a:r>
                      <a:endParaRPr lang="ru-RU" sz="1600" dirty="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Full sample</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High regulatory quality</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Low  regulatory quality</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High-Income OECD </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Rest of the world</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US" sz="1400">
                          <a:solidFill>
                            <a:sysClr val="windowText" lastClr="000000"/>
                          </a:solidFill>
                          <a:effectLst/>
                        </a:rPr>
                        <a:t>High f</a:t>
                      </a:r>
                      <a:r>
                        <a:rPr lang="ru-RU" sz="1400">
                          <a:solidFill>
                            <a:sysClr val="windowText" lastClr="000000"/>
                          </a:solidFill>
                          <a:effectLst/>
                        </a:rPr>
                        <a:t>in</a:t>
                      </a:r>
                      <a:r>
                        <a:rPr lang="en-US" sz="1400">
                          <a:solidFill>
                            <a:sysClr val="windowText" lastClr="000000"/>
                          </a:solidFill>
                          <a:effectLst/>
                        </a:rPr>
                        <a:t>.</a:t>
                      </a:r>
                      <a:r>
                        <a:rPr lang="ru-RU" sz="1400">
                          <a:solidFill>
                            <a:sysClr val="windowText" lastClr="000000"/>
                          </a:solidFill>
                          <a:effectLst/>
                        </a:rPr>
                        <a:t> literacy </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Low f</a:t>
                      </a:r>
                      <a:r>
                        <a:rPr lang="ru-RU" sz="1400">
                          <a:solidFill>
                            <a:sysClr val="windowText" lastClr="000000"/>
                          </a:solidFill>
                          <a:effectLst/>
                        </a:rPr>
                        <a:t>in</a:t>
                      </a:r>
                      <a:r>
                        <a:rPr lang="en-US" sz="1400">
                          <a:solidFill>
                            <a:sysClr val="windowText" lastClr="000000"/>
                          </a:solidFill>
                          <a:effectLst/>
                        </a:rPr>
                        <a:t>.</a:t>
                      </a:r>
                      <a:r>
                        <a:rPr lang="ru-RU" sz="1400">
                          <a:solidFill>
                            <a:sysClr val="windowText" lastClr="000000"/>
                          </a:solidFill>
                          <a:effectLst/>
                        </a:rPr>
                        <a:t> literacy </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en-US" sz="1400">
                          <a:solidFill>
                            <a:sysClr val="windowText" lastClr="000000"/>
                          </a:solidFill>
                          <a:effectLst/>
                        </a:rPr>
                        <a:t> </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US" sz="1400">
                          <a:solidFill>
                            <a:sysClr val="windowText" lastClr="000000"/>
                          </a:solidFill>
                          <a:effectLst/>
                        </a:rPr>
                        <a:t>(7)</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en-US" sz="1400">
                          <a:solidFill>
                            <a:sysClr val="windowText" lastClr="000000"/>
                          </a:solidFill>
                          <a:effectLst/>
                        </a:rPr>
                        <a:t>Crises</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0.090</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0.113*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-0.844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0.019</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0.126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0.091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-1.010</a:t>
                      </a:r>
                      <a:endParaRPr lang="ru-RU" sz="1600">
                        <a:solidFill>
                          <a:sysClr val="windowText" lastClr="000000"/>
                        </a:solidFill>
                        <a:effectLst/>
                        <a:latin typeface="Times New Roman"/>
                        <a:ea typeface="Times New Roman"/>
                      </a:endParaRPr>
                    </a:p>
                  </a:txBody>
                  <a:tcPr marL="48604" marR="48604" marT="0" marB="0" anchor="b"/>
                </a:tc>
              </a:tr>
              <a:tr h="228375">
                <a:tc>
                  <a:txBody>
                    <a:bodyPr/>
                    <a:lstStyle/>
                    <a:p>
                      <a:pPr algn="l">
                        <a:lnSpc>
                          <a:spcPct val="115000"/>
                        </a:lnSpc>
                      </a:pPr>
                      <a:endParaRPr lang="ru-RU" sz="1800">
                        <a:solidFill>
                          <a:sysClr val="windowText" lastClr="000000"/>
                        </a:solidFill>
                        <a:effectLst/>
                        <a:latin typeface="Calibri"/>
                      </a:endParaRPr>
                    </a:p>
                  </a:txBody>
                  <a:tcPr marL="48604" marR="48604" marT="0" marB="0"/>
                </a:tc>
                <a:tc>
                  <a:txBody>
                    <a:bodyPr/>
                    <a:lstStyle/>
                    <a:p>
                      <a:pPr algn="ctr">
                        <a:lnSpc>
                          <a:spcPct val="115000"/>
                        </a:lnSpc>
                        <a:spcAft>
                          <a:spcPts val="0"/>
                        </a:spcAft>
                      </a:pPr>
                      <a:r>
                        <a:rPr lang="en-GB" sz="1400">
                          <a:solidFill>
                            <a:sysClr val="windowText" lastClr="000000"/>
                          </a:solidFill>
                          <a:effectLst/>
                        </a:rPr>
                        <a:t>(0.062)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(0.065)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(0.603)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dirty="0">
                          <a:solidFill>
                            <a:sysClr val="windowText" lastClr="000000"/>
                          </a:solidFill>
                          <a:effectLst/>
                        </a:rPr>
                        <a:t>(0.068)</a:t>
                      </a:r>
                      <a:endParaRPr lang="ru-RU" sz="1600" dirty="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(0.101)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(0.071)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(0.694)</a:t>
                      </a:r>
                      <a:endParaRPr lang="ru-RU" sz="1600">
                        <a:solidFill>
                          <a:sysClr val="windowText" lastClr="000000"/>
                        </a:solidFill>
                        <a:effectLst/>
                        <a:latin typeface="Times New Roman"/>
                        <a:ea typeface="Times New Roman"/>
                      </a:endParaRPr>
                    </a:p>
                  </a:txBody>
                  <a:tcPr marL="48604" marR="48604" marT="0" marB="0" anchor="b"/>
                </a:tc>
              </a:tr>
              <a:tr h="223821">
                <a:tc>
                  <a:txBody>
                    <a:bodyPr/>
                    <a:lstStyle/>
                    <a:p>
                      <a:pPr algn="l">
                        <a:lnSpc>
                          <a:spcPct val="115000"/>
                        </a:lnSpc>
                        <a:spcAft>
                          <a:spcPts val="0"/>
                        </a:spcAft>
                      </a:pPr>
                      <a:r>
                        <a:rPr lang="en-US" sz="1400">
                          <a:solidFill>
                            <a:sysClr val="windowText" lastClr="000000"/>
                          </a:solidFill>
                          <a:effectLst/>
                        </a:rPr>
                        <a:t>Media_Restr.</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-0.058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-0.195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-0.154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-1.445**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-0.076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0.129</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-0.766</a:t>
                      </a:r>
                      <a:endParaRPr lang="ru-RU" sz="1600">
                        <a:solidFill>
                          <a:sysClr val="windowText" lastClr="000000"/>
                        </a:solidFill>
                        <a:effectLst/>
                        <a:latin typeface="Times New Roman"/>
                        <a:ea typeface="Times New Roman"/>
                      </a:endParaRPr>
                    </a:p>
                  </a:txBody>
                  <a:tcPr marL="48604" marR="48604" marT="0" marB="0" anchor="b"/>
                </a:tc>
              </a:tr>
              <a:tr h="145551">
                <a:tc>
                  <a:txBody>
                    <a:bodyPr/>
                    <a:lstStyle/>
                    <a:p>
                      <a:pPr algn="l">
                        <a:lnSpc>
                          <a:spcPct val="115000"/>
                        </a:lnSpc>
                        <a:spcAft>
                          <a:spcPts val="0"/>
                        </a:spcAft>
                      </a:pPr>
                      <a:r>
                        <a:rPr lang="ru-RU" sz="1400">
                          <a:solidFill>
                            <a:sysClr val="windowText" lastClr="000000"/>
                          </a:solidFill>
                          <a:effectLst/>
                        </a:rPr>
                        <a:t> </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dirty="0">
                          <a:solidFill>
                            <a:sysClr val="windowText" lastClr="000000"/>
                          </a:solidFill>
                          <a:effectLst/>
                        </a:rPr>
                        <a:t>(0.164)</a:t>
                      </a:r>
                      <a:endParaRPr lang="ru-RU" sz="1600" dirty="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(0.187)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(0.302)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(0.622)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(0.197)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(0.091)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(0.546)</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en-US" sz="1400">
                          <a:solidFill>
                            <a:sysClr val="windowText" lastClr="000000"/>
                          </a:solidFill>
                          <a:effectLst/>
                        </a:rPr>
                        <a:t>C</a:t>
                      </a:r>
                      <a:r>
                        <a:rPr lang="ru-RU" sz="1400">
                          <a:solidFill>
                            <a:sysClr val="windowText" lastClr="000000"/>
                          </a:solidFill>
                          <a:effectLst/>
                        </a:rPr>
                        <a:t>rises</a:t>
                      </a:r>
                      <a:r>
                        <a:rPr lang="en-US" sz="1400">
                          <a:solidFill>
                            <a:sysClr val="windowText" lastClr="000000"/>
                          </a:solidFill>
                          <a:effectLst/>
                        </a:rPr>
                        <a:t> × Media_Restr</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-0.960***</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-1.120***</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1.735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0.952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-1.105**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-1.063***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2.138</a:t>
                      </a:r>
                      <a:endParaRPr lang="ru-RU" sz="1600">
                        <a:solidFill>
                          <a:sysClr val="windowText" lastClr="000000"/>
                        </a:solidFill>
                        <a:effectLst/>
                        <a:latin typeface="Times New Roman"/>
                        <a:ea typeface="Times New Roman"/>
                      </a:endParaRPr>
                    </a:p>
                  </a:txBody>
                  <a:tcPr marL="48604" marR="48604" marT="0" marB="0" anchor="b"/>
                </a:tc>
              </a:tr>
              <a:tr h="228219">
                <a:tc>
                  <a:txBody>
                    <a:bodyPr/>
                    <a:lstStyle/>
                    <a:p>
                      <a:pPr algn="l">
                        <a:lnSpc>
                          <a:spcPct val="115000"/>
                        </a:lnSpc>
                        <a:spcAft>
                          <a:spcPts val="0"/>
                        </a:spcAft>
                      </a:pPr>
                      <a:r>
                        <a:rPr lang="en-US" sz="1400">
                          <a:solidFill>
                            <a:sysClr val="windowText" lastClr="000000"/>
                          </a:solidFill>
                          <a:effectLst/>
                        </a:rPr>
                        <a:t> </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(0.268)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(0.351)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dirty="0">
                          <a:solidFill>
                            <a:sysClr val="windowText" lastClr="000000"/>
                          </a:solidFill>
                          <a:effectLst/>
                        </a:rPr>
                        <a:t>(1.416)</a:t>
                      </a:r>
                      <a:endParaRPr lang="ru-RU" sz="1600" dirty="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(1.803)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(0.487)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(0.357)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(1.683)</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400" dirty="0">
                          <a:solidFill>
                            <a:sysClr val="windowText" lastClr="000000"/>
                          </a:solidFill>
                          <a:effectLst/>
                        </a:rPr>
                        <a:t>Crises × </a:t>
                      </a:r>
                      <a:r>
                        <a:rPr lang="en-US" sz="1400" dirty="0" err="1">
                          <a:solidFill>
                            <a:sysClr val="windowText" lastClr="000000"/>
                          </a:solidFill>
                          <a:effectLst/>
                        </a:rPr>
                        <a:t>Media_Restr</a:t>
                      </a:r>
                      <a:r>
                        <a:rPr lang="en-US" sz="1400" dirty="0">
                          <a:solidFill>
                            <a:sysClr val="windowText" lastClr="000000"/>
                          </a:solidFill>
                          <a:effectLst/>
                        </a:rPr>
                        <a:t> </a:t>
                      </a:r>
                      <a:r>
                        <a:rPr lang="en-US" sz="1200" dirty="0">
                          <a:solidFill>
                            <a:sysClr val="windowText" lastClr="000000"/>
                          </a:solidFill>
                          <a:effectLst/>
                        </a:rPr>
                        <a:t>×  </a:t>
                      </a:r>
                      <a:r>
                        <a:rPr lang="en-US" sz="1400" dirty="0" err="1" smtClean="0">
                          <a:solidFill>
                            <a:sysClr val="windowText" lastClr="000000"/>
                          </a:solidFill>
                          <a:effectLst/>
                        </a:rPr>
                        <a:t>Ln_zscore</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1.075***</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1.364**</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-2.760</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-0.880</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1.320*</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1.146*</a:t>
                      </a:r>
                      <a:endParaRPr lang="ru-RU" sz="1600" dirty="0">
                        <a:solidFill>
                          <a:sysClr val="windowText" lastClr="000000"/>
                        </a:solidFill>
                        <a:effectLst/>
                        <a:latin typeface="Times New Roman"/>
                        <a:ea typeface="Times New Roman"/>
                      </a:endParaRPr>
                    </a:p>
                  </a:txBody>
                  <a:tcPr marL="48604" marR="48604" marT="0" marB="0" anchor="ctr"/>
                </a:tc>
                <a:tc>
                  <a:txBody>
                    <a:bodyPr/>
                    <a:lstStyle/>
                    <a:p>
                      <a:pPr algn="ctr">
                        <a:lnSpc>
                          <a:spcPct val="115000"/>
                        </a:lnSpc>
                        <a:spcAft>
                          <a:spcPts val="0"/>
                        </a:spcAft>
                      </a:pPr>
                      <a:r>
                        <a:rPr lang="en-GB" sz="1400" dirty="0">
                          <a:solidFill>
                            <a:sysClr val="windowText" lastClr="000000"/>
                          </a:solidFill>
                          <a:effectLst/>
                        </a:rPr>
                        <a:t>-3.989</a:t>
                      </a:r>
                      <a:endParaRPr lang="ru-RU" sz="1600" dirty="0">
                        <a:solidFill>
                          <a:sysClr val="windowText" lastClr="000000"/>
                        </a:solidFill>
                        <a:effectLst/>
                        <a:latin typeface="Times New Roman"/>
                        <a:ea typeface="Times New Roman"/>
                      </a:endParaRPr>
                    </a:p>
                  </a:txBody>
                  <a:tcPr marL="48604" marR="48604" marT="0" marB="0" anchor="ctr"/>
                </a:tc>
              </a:tr>
              <a:tr h="199828">
                <a:tc>
                  <a:txBody>
                    <a:bodyPr/>
                    <a:lstStyle/>
                    <a:p>
                      <a:pPr algn="l">
                        <a:lnSpc>
                          <a:spcPct val="115000"/>
                        </a:lnSpc>
                        <a:spcAft>
                          <a:spcPts val="0"/>
                        </a:spcAft>
                      </a:pPr>
                      <a:endParaRPr lang="ru-RU" sz="1600" dirty="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(0.392)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(0.655)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(2.681)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(2.245)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(0.771)</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(0.614)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(2.512)</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dirty="0" err="1">
                          <a:solidFill>
                            <a:sysClr val="windowText" lastClr="000000"/>
                          </a:solidFill>
                          <a:effectLst/>
                        </a:rPr>
                        <a:t>Constant</a:t>
                      </a:r>
                      <a:endParaRPr lang="ru-RU" sz="1600" dirty="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0.295*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0.718***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0.094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0.577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dirty="0">
                          <a:solidFill>
                            <a:sysClr val="windowText" lastClr="000000"/>
                          </a:solidFill>
                          <a:effectLst/>
                        </a:rPr>
                        <a:t>0.247</a:t>
                      </a:r>
                      <a:endParaRPr lang="ru-RU" sz="1600" dirty="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0.234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0.355</a:t>
                      </a:r>
                      <a:endParaRPr lang="ru-RU" sz="1600">
                        <a:solidFill>
                          <a:sysClr val="windowText" lastClr="000000"/>
                        </a:solidFill>
                        <a:effectLst/>
                        <a:latin typeface="Times New Roman"/>
                        <a:ea typeface="Times New Roman"/>
                      </a:endParaRPr>
                    </a:p>
                  </a:txBody>
                  <a:tcPr marL="48604" marR="48604" marT="0" marB="0" anchor="b"/>
                </a:tc>
              </a:tr>
              <a:tr h="245812">
                <a:tc>
                  <a:txBody>
                    <a:bodyPr/>
                    <a:lstStyle/>
                    <a:p>
                      <a:pPr algn="l">
                        <a:lnSpc>
                          <a:spcPct val="115000"/>
                        </a:lnSpc>
                      </a:pPr>
                      <a:endParaRPr lang="ru-RU" sz="1800">
                        <a:solidFill>
                          <a:sysClr val="windowText" lastClr="000000"/>
                        </a:solidFill>
                        <a:effectLst/>
                        <a:latin typeface="Calibri"/>
                      </a:endParaRPr>
                    </a:p>
                  </a:txBody>
                  <a:tcPr marL="48604" marR="48604" marT="0" marB="0"/>
                </a:tc>
                <a:tc>
                  <a:txBody>
                    <a:bodyPr/>
                    <a:lstStyle/>
                    <a:p>
                      <a:pPr algn="ctr">
                        <a:lnSpc>
                          <a:spcPct val="115000"/>
                        </a:lnSpc>
                        <a:spcAft>
                          <a:spcPts val="0"/>
                        </a:spcAft>
                      </a:pPr>
                      <a:r>
                        <a:rPr lang="en-GB" sz="1400">
                          <a:solidFill>
                            <a:sysClr val="windowText" lastClr="000000"/>
                          </a:solidFill>
                          <a:effectLst/>
                        </a:rPr>
                        <a:t>(0.176)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(0.238)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(0.305)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(0.418)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(0.207)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(0.336)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(0.257)</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en-US" sz="1400">
                          <a:solidFill>
                            <a:sysClr val="windowText" lastClr="000000"/>
                          </a:solidFill>
                          <a:effectLst/>
                        </a:rPr>
                        <a:t>Control variables</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a:solidFill>
                            <a:sysClr val="windowText" lastClr="000000"/>
                          </a:solidFill>
                          <a:effectLst/>
                        </a:rPr>
                        <a:t>Country FE</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a:solidFill>
                            <a:sysClr val="windowText" lastClr="000000"/>
                          </a:solidFill>
                          <a:effectLst/>
                        </a:rPr>
                        <a:t>Time FE</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YES</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a:solidFill>
                            <a:sysClr val="windowText" lastClr="000000"/>
                          </a:solidFill>
                          <a:effectLst/>
                        </a:rPr>
                        <a:t>Number of countr</a:t>
                      </a:r>
                      <a:r>
                        <a:rPr lang="en-US" sz="1400">
                          <a:solidFill>
                            <a:sysClr val="windowText" lastClr="000000"/>
                          </a:solidFill>
                          <a:effectLst/>
                        </a:rPr>
                        <a:t>ies</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85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42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43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17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68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38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39</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a:solidFill>
                            <a:sysClr val="windowText" lastClr="000000"/>
                          </a:solidFill>
                          <a:effectLst/>
                        </a:rPr>
                        <a:t>Observations</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1,083</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528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555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218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865</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498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506</a:t>
                      </a:r>
                      <a:endParaRPr lang="ru-RU" sz="1600">
                        <a:solidFill>
                          <a:sysClr val="windowText" lastClr="000000"/>
                        </a:solidFill>
                        <a:effectLst/>
                        <a:latin typeface="Times New Roman"/>
                        <a:ea typeface="Times New Roman"/>
                      </a:endParaRPr>
                    </a:p>
                  </a:txBody>
                  <a:tcPr marL="48604" marR="48604" marT="0" marB="0" anchor="b"/>
                </a:tc>
              </a:tr>
              <a:tr h="199828">
                <a:tc>
                  <a:txBody>
                    <a:bodyPr/>
                    <a:lstStyle/>
                    <a:p>
                      <a:pPr algn="l">
                        <a:lnSpc>
                          <a:spcPct val="115000"/>
                        </a:lnSpc>
                        <a:spcAft>
                          <a:spcPts val="0"/>
                        </a:spcAft>
                      </a:pPr>
                      <a:r>
                        <a:rPr lang="ru-RU" sz="1400">
                          <a:solidFill>
                            <a:sysClr val="windowText" lastClr="000000"/>
                          </a:solidFill>
                          <a:effectLst/>
                        </a:rPr>
                        <a:t>R</a:t>
                      </a:r>
                      <a:r>
                        <a:rPr lang="en-US" sz="1400" baseline="30000">
                          <a:solidFill>
                            <a:sysClr val="windowText" lastClr="000000"/>
                          </a:solidFill>
                          <a:effectLst/>
                        </a:rPr>
                        <a:t>2</a:t>
                      </a:r>
                      <a:r>
                        <a:rPr lang="en-US" sz="1400" baseline="-25000">
                          <a:solidFill>
                            <a:sysClr val="windowText" lastClr="000000"/>
                          </a:solidFill>
                          <a:effectLst/>
                        </a:rPr>
                        <a:t>within</a:t>
                      </a:r>
                      <a:endParaRPr lang="ru-RU" sz="1600">
                        <a:solidFill>
                          <a:sysClr val="windowText" lastClr="000000"/>
                        </a:solidFill>
                        <a:effectLst/>
                        <a:latin typeface="Times New Roman"/>
                        <a:ea typeface="Times New Roman"/>
                      </a:endParaRPr>
                    </a:p>
                  </a:txBody>
                  <a:tcPr marL="48604" marR="48604" marT="0" marB="0"/>
                </a:tc>
                <a:tc>
                  <a:txBody>
                    <a:bodyPr/>
                    <a:lstStyle/>
                    <a:p>
                      <a:pPr algn="ctr">
                        <a:lnSpc>
                          <a:spcPct val="115000"/>
                        </a:lnSpc>
                        <a:spcAft>
                          <a:spcPts val="0"/>
                        </a:spcAft>
                      </a:pPr>
                      <a:r>
                        <a:rPr lang="en-GB" sz="1400">
                          <a:solidFill>
                            <a:sysClr val="windowText" lastClr="000000"/>
                          </a:solidFill>
                          <a:effectLst/>
                        </a:rPr>
                        <a:t>0.376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0.457</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0.408</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0.502</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0.384</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a:solidFill>
                            <a:sysClr val="windowText" lastClr="000000"/>
                          </a:solidFill>
                          <a:effectLst/>
                        </a:rPr>
                        <a:t>0.416</a:t>
                      </a:r>
                      <a:endParaRPr lang="ru-RU" sz="1600">
                        <a:solidFill>
                          <a:sysClr val="windowText" lastClr="000000"/>
                        </a:solidFill>
                        <a:effectLst/>
                        <a:latin typeface="Times New Roman"/>
                        <a:ea typeface="Times New Roman"/>
                      </a:endParaRPr>
                    </a:p>
                  </a:txBody>
                  <a:tcPr marL="48604" marR="48604" marT="0" marB="0" anchor="b"/>
                </a:tc>
                <a:tc>
                  <a:txBody>
                    <a:bodyPr/>
                    <a:lstStyle/>
                    <a:p>
                      <a:pPr algn="ctr">
                        <a:lnSpc>
                          <a:spcPct val="115000"/>
                        </a:lnSpc>
                        <a:spcAft>
                          <a:spcPts val="0"/>
                        </a:spcAft>
                      </a:pPr>
                      <a:r>
                        <a:rPr lang="en-GB" sz="1400" dirty="0">
                          <a:solidFill>
                            <a:sysClr val="windowText" lastClr="000000"/>
                          </a:solidFill>
                          <a:effectLst/>
                        </a:rPr>
                        <a:t>0.406</a:t>
                      </a:r>
                      <a:endParaRPr lang="ru-RU" sz="1600" dirty="0">
                        <a:solidFill>
                          <a:sysClr val="windowText" lastClr="000000"/>
                        </a:solidFill>
                        <a:effectLst/>
                        <a:latin typeface="Times New Roman"/>
                        <a:ea typeface="Times New Roman"/>
                      </a:endParaRPr>
                    </a:p>
                  </a:txBody>
                  <a:tcPr marL="48604" marR="48604" marT="0" marB="0" anchor="b"/>
                </a:tc>
              </a:tr>
            </a:tbl>
          </a:graphicData>
        </a:graphic>
      </p:graphicFrame>
      <p:sp>
        <p:nvSpPr>
          <p:cNvPr id="6" name="Прямоугольник 5"/>
          <p:cNvSpPr/>
          <p:nvPr/>
        </p:nvSpPr>
        <p:spPr>
          <a:xfrm>
            <a:off x="2122228" y="3016155"/>
            <a:ext cx="989463" cy="968991"/>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111691" y="3016155"/>
            <a:ext cx="2088106" cy="968991"/>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199797" y="3016155"/>
            <a:ext cx="1978925" cy="968991"/>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Прямоугольник 8"/>
          <p:cNvSpPr/>
          <p:nvPr/>
        </p:nvSpPr>
        <p:spPr>
          <a:xfrm>
            <a:off x="7178722" y="3016154"/>
            <a:ext cx="1787857" cy="968991"/>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67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Robustness checks</a:t>
            </a:r>
            <a:endParaRPr lang="ru-RU" dirty="0"/>
          </a:p>
        </p:txBody>
      </p:sp>
      <p:sp>
        <p:nvSpPr>
          <p:cNvPr id="3" name="Объект 2"/>
          <p:cNvSpPr>
            <a:spLocks noGrp="1"/>
          </p:cNvSpPr>
          <p:nvPr>
            <p:ph idx="1"/>
          </p:nvPr>
        </p:nvSpPr>
        <p:spPr>
          <a:xfrm>
            <a:off x="457199" y="1119116"/>
            <a:ext cx="8495731" cy="5007047"/>
          </a:xfrm>
        </p:spPr>
        <p:txBody>
          <a:bodyPr>
            <a:noAutofit/>
          </a:bodyPr>
          <a:lstStyle/>
          <a:p>
            <a:pPr marL="342900" lvl="1" indent="-342900">
              <a:buFont typeface="Arial" pitchFamily="34" charset="0"/>
              <a:buChar char="•"/>
            </a:pPr>
            <a:r>
              <a:rPr lang="en-US" sz="1800" b="0" dirty="0" smtClean="0">
                <a:latin typeface="HelveticaNeueCyr-Light"/>
              </a:rPr>
              <a:t>Alternative measure of media freedom: The </a:t>
            </a:r>
            <a:r>
              <a:rPr lang="en-US" sz="1800" b="0" dirty="0">
                <a:latin typeface="HelveticaNeueCyr-Light"/>
              </a:rPr>
              <a:t>Freedom of the Press </a:t>
            </a:r>
            <a:r>
              <a:rPr lang="en-US" sz="1800" b="0" dirty="0" smtClean="0">
                <a:latin typeface="HelveticaNeueCyr-Light"/>
              </a:rPr>
              <a:t>index – </a:t>
            </a:r>
            <a:r>
              <a:rPr lang="en-US" sz="1800" b="0" dirty="0">
                <a:latin typeface="HelveticaNeueCyr-Light"/>
              </a:rPr>
              <a:t>by US Freedom House (US-based non-governmental organization dedicated to the promotion of freedom and democratic principles around the world)</a:t>
            </a:r>
          </a:p>
          <a:p>
            <a:pPr marL="915300" lvl="3" indent="-342900">
              <a:buFont typeface="Arial" pitchFamily="34" charset="0"/>
              <a:buChar char="•"/>
            </a:pPr>
            <a:r>
              <a:rPr lang="en-US" dirty="0">
                <a:latin typeface="HelveticaNeueCyr-Light"/>
              </a:rPr>
              <a:t>the most well-known</a:t>
            </a:r>
          </a:p>
          <a:p>
            <a:pPr marL="915300" lvl="3" indent="-342900">
              <a:buFont typeface="Arial" pitchFamily="34" charset="0"/>
              <a:buChar char="•"/>
            </a:pPr>
            <a:r>
              <a:rPr lang="en-US" dirty="0">
                <a:latin typeface="HelveticaNeueCyr-Light"/>
              </a:rPr>
              <a:t>considers legal, political and economic environment of media in a country</a:t>
            </a:r>
          </a:p>
          <a:p>
            <a:pPr marL="342900" lvl="1" indent="-342900">
              <a:spcBef>
                <a:spcPts val="1200"/>
              </a:spcBef>
              <a:buFont typeface="Arial" pitchFamily="34" charset="0"/>
              <a:buChar char="•"/>
            </a:pPr>
            <a:r>
              <a:rPr lang="en-US" sz="1800" b="0" dirty="0" smtClean="0">
                <a:latin typeface="HelveticaNeueCyr-Light"/>
              </a:rPr>
              <a:t>Alternative measures for institutional quality:</a:t>
            </a:r>
          </a:p>
          <a:p>
            <a:pPr marL="630900" lvl="2" indent="-342900">
              <a:spcBef>
                <a:spcPts val="1200"/>
              </a:spcBef>
              <a:buFont typeface="Arial" pitchFamily="34" charset="0"/>
              <a:buChar char="•"/>
            </a:pPr>
            <a:r>
              <a:rPr lang="en-GB" sz="1800" b="0" i="1" dirty="0">
                <a:latin typeface="HelveticaNeueCyr-Light"/>
              </a:rPr>
              <a:t>Government effectiveness </a:t>
            </a:r>
            <a:r>
              <a:rPr lang="en-GB" sz="1800" b="0" i="1" dirty="0" smtClean="0">
                <a:latin typeface="HelveticaNeueCyr-Light"/>
              </a:rPr>
              <a:t>index </a:t>
            </a:r>
            <a:r>
              <a:rPr lang="en-GB" sz="1800" b="0" dirty="0" smtClean="0">
                <a:latin typeface="HelveticaNeueCyr-Light"/>
              </a:rPr>
              <a:t>(World Bank): perceptions </a:t>
            </a:r>
            <a:r>
              <a:rPr lang="en-GB" sz="1800" b="0" dirty="0">
                <a:latin typeface="HelveticaNeueCyr-Light"/>
              </a:rPr>
              <a:t>of the quality of public and civil services, and their independence from political pressures; the quality of policy formulation and implementation</a:t>
            </a:r>
            <a:endParaRPr lang="en-US" sz="1800" b="0" dirty="0" smtClean="0">
              <a:latin typeface="HelveticaNeueCyr-Light"/>
            </a:endParaRPr>
          </a:p>
          <a:p>
            <a:pPr marL="630900" lvl="2" indent="-342900">
              <a:spcBef>
                <a:spcPts val="1200"/>
              </a:spcBef>
              <a:buFont typeface="Arial" pitchFamily="34" charset="0"/>
              <a:buChar char="•"/>
            </a:pPr>
            <a:r>
              <a:rPr lang="en-US" sz="1800" b="0" i="1" dirty="0" smtClean="0">
                <a:latin typeface="HelveticaNeueCyr-Light"/>
              </a:rPr>
              <a:t>Rule of law</a:t>
            </a:r>
            <a:r>
              <a:rPr lang="en-US" sz="1800" b="0" dirty="0" smtClean="0">
                <a:latin typeface="HelveticaNeueCyr-Light"/>
              </a:rPr>
              <a:t> (World bank): </a:t>
            </a:r>
            <a:r>
              <a:rPr lang="en-GB" sz="1800" b="0" dirty="0">
                <a:latin typeface="HelveticaNeueCyr-Light"/>
              </a:rPr>
              <a:t>Perceptions of the extent to which agents have confidence in and abide by the rules of society, and in particular the quality of contract enforcement, property rights, the police, and the courts, as well as the likelihood of crime and </a:t>
            </a:r>
            <a:r>
              <a:rPr lang="en-GB" sz="1800" b="0" dirty="0" smtClean="0">
                <a:latin typeface="HelveticaNeueCyr-Light"/>
              </a:rPr>
              <a:t>violence</a:t>
            </a:r>
          </a:p>
        </p:txBody>
      </p:sp>
    </p:spTree>
    <p:extLst>
      <p:ext uri="{BB962C8B-B14F-4D97-AF65-F5344CB8AC3E}">
        <p14:creationId xmlns:p14="http://schemas.microsoft.com/office/powerpoint/2010/main" val="3619182290"/>
      </p:ext>
    </p:extLst>
  </p:cSld>
  <p:clrMapOvr>
    <a:masterClrMapping/>
  </p:clrMapOvr>
  <mc:AlternateContent xmlns:mc="http://schemas.openxmlformats.org/markup-compatibility/2006" xmlns:p14="http://schemas.microsoft.com/office/powerpoint/2010/main">
    <mc:Choice Requires="p14">
      <p:transition spd="slow" p14:dur="2000" advTm="600"/>
    </mc:Choice>
    <mc:Fallback xmlns="">
      <p:transition spd="slow" advTm="6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extLst mod="1">
    <p:ext uri="{E180D4A7-C9FB-4DFB-919C-405C955672EB}">
      <p14:showEvtLst xmlns:p14="http://schemas.microsoft.com/office/powerpoint/2010/main">
        <p14:playEvt time="0" objId="4"/>
        <p14:stopEvt time="600" objId="4"/>
      </p14:showEvt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Alternative Media freedom measure</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51942559"/>
              </p:ext>
            </p:extLst>
          </p:nvPr>
        </p:nvGraphicFramePr>
        <p:xfrm>
          <a:off x="354842" y="1002759"/>
          <a:ext cx="8625384" cy="5196681"/>
        </p:xfrm>
        <a:graphic>
          <a:graphicData uri="http://schemas.openxmlformats.org/drawingml/2006/table">
            <a:tbl>
              <a:tblPr firstRow="1" firstCol="1" bandRow="1">
                <a:tableStyleId>{21E4AEA4-8DFA-4A89-87EB-49C32662AFE0}</a:tableStyleId>
              </a:tblPr>
              <a:tblGrid>
                <a:gridCol w="2151693"/>
                <a:gridCol w="941832"/>
                <a:gridCol w="854349"/>
                <a:gridCol w="964166"/>
                <a:gridCol w="882267"/>
                <a:gridCol w="938108"/>
                <a:gridCol w="958584"/>
                <a:gridCol w="934385"/>
              </a:tblGrid>
              <a:tr h="756521">
                <a:tc>
                  <a:txBody>
                    <a:bodyPr/>
                    <a:lstStyle/>
                    <a:p>
                      <a:pPr algn="l">
                        <a:lnSpc>
                          <a:spcPct val="115000"/>
                        </a:lnSpc>
                        <a:spcAft>
                          <a:spcPts val="0"/>
                        </a:spcAft>
                      </a:pPr>
                      <a:r>
                        <a:rPr lang="en-US" sz="1300" i="0" dirty="0">
                          <a:solidFill>
                            <a:sysClr val="windowText" lastClr="000000"/>
                          </a:solidFill>
                          <a:effectLst/>
                          <a:latin typeface="HelveticaNeueCyr-Light"/>
                        </a:rPr>
                        <a:t>Subsample:</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Full sample</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dirty="0">
                          <a:solidFill>
                            <a:sysClr val="windowText" lastClr="000000"/>
                          </a:solidFill>
                          <a:effectLst/>
                          <a:latin typeface="HelveticaNeueCyr-Light"/>
                        </a:rPr>
                        <a:t>High regulatory quality</a:t>
                      </a:r>
                      <a:endParaRPr lang="ru-RU" sz="1300" i="0" dirty="0">
                        <a:solidFill>
                          <a:sysClr val="windowText" lastClr="000000"/>
                        </a:solidFill>
                        <a:effectLst/>
                        <a:latin typeface="HelveticaNeueCyr-Light"/>
                        <a:ea typeface="Times New Roman"/>
                      </a:endParaRPr>
                    </a:p>
                  </a:txBody>
                  <a:tcPr marL="49729" marR="49729" marT="0" marB="0"/>
                </a:tc>
                <a:tc>
                  <a:txBody>
                    <a:bodyPr/>
                    <a:lstStyle/>
                    <a:p>
                      <a:pPr algn="ctr">
                        <a:lnSpc>
                          <a:spcPct val="115000"/>
                        </a:lnSpc>
                        <a:spcAft>
                          <a:spcPts val="0"/>
                        </a:spcAft>
                      </a:pPr>
                      <a:r>
                        <a:rPr lang="en-GB" sz="1300" i="0" dirty="0">
                          <a:solidFill>
                            <a:sysClr val="windowText" lastClr="000000"/>
                          </a:solidFill>
                          <a:effectLst/>
                          <a:latin typeface="HelveticaNeueCyr-Light"/>
                        </a:rPr>
                        <a:t>Low  regulatory quality</a:t>
                      </a:r>
                      <a:endParaRPr lang="ru-RU" sz="1300" i="0" dirty="0">
                        <a:solidFill>
                          <a:sysClr val="windowText" lastClr="000000"/>
                        </a:solidFill>
                        <a:effectLst/>
                        <a:latin typeface="HelveticaNeueCyr-Light"/>
                        <a:ea typeface="Times New Roman"/>
                      </a:endParaRPr>
                    </a:p>
                  </a:txBody>
                  <a:tcPr marL="49729" marR="49729" marT="0" marB="0"/>
                </a:tc>
                <a:tc>
                  <a:txBody>
                    <a:bodyPr/>
                    <a:lstStyle/>
                    <a:p>
                      <a:pPr algn="ctr">
                        <a:lnSpc>
                          <a:spcPct val="115000"/>
                        </a:lnSpc>
                        <a:spcAft>
                          <a:spcPts val="0"/>
                        </a:spcAft>
                      </a:pPr>
                      <a:r>
                        <a:rPr lang="en-GB" sz="1300" i="0" dirty="0">
                          <a:solidFill>
                            <a:sysClr val="windowText" lastClr="000000"/>
                          </a:solidFill>
                          <a:effectLst/>
                          <a:latin typeface="HelveticaNeueCyr-Light"/>
                        </a:rPr>
                        <a:t>High-Income OECD </a:t>
                      </a:r>
                      <a:endParaRPr lang="ru-RU" sz="1300" i="0" dirty="0">
                        <a:solidFill>
                          <a:sysClr val="windowText" lastClr="000000"/>
                        </a:solidFill>
                        <a:effectLst/>
                        <a:latin typeface="HelveticaNeueCyr-Light"/>
                        <a:ea typeface="Times New Roman"/>
                      </a:endParaRPr>
                    </a:p>
                  </a:txBody>
                  <a:tcPr marL="49729" marR="49729" marT="0" marB="0"/>
                </a:tc>
                <a:tc>
                  <a:txBody>
                    <a:bodyPr/>
                    <a:lstStyle/>
                    <a:p>
                      <a:pPr algn="ctr">
                        <a:lnSpc>
                          <a:spcPct val="115000"/>
                        </a:lnSpc>
                        <a:spcAft>
                          <a:spcPts val="0"/>
                        </a:spcAft>
                      </a:pPr>
                      <a:r>
                        <a:rPr lang="en-GB" sz="1300" i="0">
                          <a:solidFill>
                            <a:sysClr val="windowText" lastClr="000000"/>
                          </a:solidFill>
                          <a:effectLst/>
                          <a:latin typeface="HelveticaNeueCyr-Light"/>
                        </a:rPr>
                        <a:t>Rest of the world</a:t>
                      </a:r>
                      <a:endParaRPr lang="ru-RU" sz="1300" i="0">
                        <a:solidFill>
                          <a:sysClr val="windowText" lastClr="000000"/>
                        </a:solidFill>
                        <a:effectLst/>
                        <a:latin typeface="HelveticaNeueCyr-Light"/>
                        <a:ea typeface="Times New Roman"/>
                      </a:endParaRPr>
                    </a:p>
                  </a:txBody>
                  <a:tcPr marL="49729" marR="49729" marT="0" marB="0"/>
                </a:tc>
                <a:tc>
                  <a:txBody>
                    <a:bodyPr/>
                    <a:lstStyle/>
                    <a:p>
                      <a:pPr algn="ctr">
                        <a:lnSpc>
                          <a:spcPct val="115000"/>
                        </a:lnSpc>
                        <a:spcAft>
                          <a:spcPts val="0"/>
                        </a:spcAft>
                      </a:pPr>
                      <a:r>
                        <a:rPr lang="en-US" sz="1300" i="0" dirty="0">
                          <a:solidFill>
                            <a:sysClr val="windowText" lastClr="000000"/>
                          </a:solidFill>
                          <a:effectLst/>
                          <a:latin typeface="HelveticaNeueCyr-Light"/>
                        </a:rPr>
                        <a:t>High f</a:t>
                      </a:r>
                      <a:r>
                        <a:rPr lang="ru-RU" sz="1300" i="0" dirty="0" err="1">
                          <a:solidFill>
                            <a:sysClr val="windowText" lastClr="000000"/>
                          </a:solidFill>
                          <a:effectLst/>
                          <a:latin typeface="HelveticaNeueCyr-Light"/>
                        </a:rPr>
                        <a:t>in</a:t>
                      </a:r>
                      <a:r>
                        <a:rPr lang="en-US" sz="1300" i="0" dirty="0">
                          <a:solidFill>
                            <a:sysClr val="windowText" lastClr="000000"/>
                          </a:solidFill>
                          <a:effectLst/>
                          <a:latin typeface="HelveticaNeueCyr-Light"/>
                        </a:rPr>
                        <a:t>.</a:t>
                      </a:r>
                      <a:r>
                        <a:rPr lang="ru-RU" sz="1300" i="0" dirty="0">
                          <a:solidFill>
                            <a:sysClr val="windowText" lastClr="000000"/>
                          </a:solidFill>
                          <a:effectLst/>
                          <a:latin typeface="HelveticaNeueCyr-Light"/>
                        </a:rPr>
                        <a:t> </a:t>
                      </a:r>
                      <a:r>
                        <a:rPr lang="ru-RU" sz="1300" i="0" dirty="0" err="1">
                          <a:solidFill>
                            <a:sysClr val="windowText" lastClr="000000"/>
                          </a:solidFill>
                          <a:effectLst/>
                          <a:latin typeface="HelveticaNeueCyr-Light"/>
                        </a:rPr>
                        <a:t>literacy</a:t>
                      </a:r>
                      <a:r>
                        <a:rPr lang="ru-RU" sz="1300" i="0" dirty="0">
                          <a:solidFill>
                            <a:sysClr val="windowText" lastClr="000000"/>
                          </a:solidFill>
                          <a:effectLst/>
                          <a:latin typeface="HelveticaNeueCyr-Light"/>
                        </a:rPr>
                        <a:t> </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Low f</a:t>
                      </a:r>
                      <a:r>
                        <a:rPr lang="ru-RU" sz="1300" i="0">
                          <a:solidFill>
                            <a:sysClr val="windowText" lastClr="000000"/>
                          </a:solidFill>
                          <a:effectLst/>
                          <a:latin typeface="HelveticaNeueCyr-Light"/>
                        </a:rPr>
                        <a:t>in</a:t>
                      </a:r>
                      <a:r>
                        <a:rPr lang="en-US" sz="1300" i="0">
                          <a:solidFill>
                            <a:sysClr val="windowText" lastClr="000000"/>
                          </a:solidFill>
                          <a:effectLst/>
                          <a:latin typeface="HelveticaNeueCyr-Light"/>
                        </a:rPr>
                        <a:t>.</a:t>
                      </a:r>
                      <a:r>
                        <a:rPr lang="ru-RU" sz="1300" i="0">
                          <a:solidFill>
                            <a:sysClr val="windowText" lastClr="000000"/>
                          </a:solidFill>
                          <a:effectLst/>
                          <a:latin typeface="HelveticaNeueCyr-Light"/>
                        </a:rPr>
                        <a:t> literacy </a:t>
                      </a:r>
                      <a:endParaRPr lang="ru-RU" sz="1300" i="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en-US" sz="1300" i="0">
                          <a:solidFill>
                            <a:sysClr val="windowText" lastClr="000000"/>
                          </a:solidFill>
                          <a:effectLst/>
                          <a:latin typeface="HelveticaNeueCyr-Light"/>
                        </a:rPr>
                        <a:t> </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(1)</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(3)</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(4)</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(5)</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(6)</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US" sz="1300" i="0">
                          <a:solidFill>
                            <a:sysClr val="windowText" lastClr="000000"/>
                          </a:solidFill>
                          <a:effectLst/>
                          <a:latin typeface="HelveticaNeueCyr-Light"/>
                        </a:rPr>
                        <a:t>(7)</a:t>
                      </a:r>
                      <a:endParaRPr lang="ru-RU" sz="1300" i="0">
                        <a:solidFill>
                          <a:sysClr val="windowText" lastClr="000000"/>
                        </a:solidFill>
                        <a:effectLst/>
                        <a:latin typeface="HelveticaNeueCyr-Light"/>
                        <a:ea typeface="Times New Roman"/>
                      </a:endParaRPr>
                    </a:p>
                  </a:txBody>
                  <a:tcPr marL="49729" marR="49729" marT="0" marB="0" anchor="b"/>
                </a:tc>
              </a:tr>
              <a:tr h="237487">
                <a:tc gridSpan="8">
                  <a:txBody>
                    <a:bodyPr/>
                    <a:lstStyle/>
                    <a:p>
                      <a:pPr algn="ctr">
                        <a:lnSpc>
                          <a:spcPct val="115000"/>
                        </a:lnSpc>
                        <a:spcAft>
                          <a:spcPts val="0"/>
                        </a:spcAft>
                      </a:pPr>
                      <a:r>
                        <a:rPr lang="en-US" sz="1300" i="0" dirty="0" smtClean="0">
                          <a:solidFill>
                            <a:sysClr val="windowText" lastClr="000000"/>
                          </a:solidFill>
                          <a:effectLst/>
                          <a:latin typeface="HelveticaNeueCyr-Light"/>
                        </a:rPr>
                        <a:t>Basic model</a:t>
                      </a:r>
                      <a:endParaRPr lang="ru-RU" sz="1300" i="0" dirty="0">
                        <a:solidFill>
                          <a:sysClr val="windowText" lastClr="000000"/>
                        </a:solidFill>
                        <a:effectLst/>
                        <a:latin typeface="HelveticaNeueCyr-Light"/>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115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r>
              <a:tr h="297401">
                <a:tc>
                  <a:txBody>
                    <a:bodyPr/>
                    <a:lstStyle/>
                    <a:p>
                      <a:pPr algn="l">
                        <a:lnSpc>
                          <a:spcPct val="115000"/>
                        </a:lnSpc>
                        <a:spcAft>
                          <a:spcPts val="0"/>
                        </a:spcAft>
                      </a:pPr>
                      <a:r>
                        <a:rPr lang="en-US" sz="1300" i="0" dirty="0">
                          <a:solidFill>
                            <a:srgbClr val="000000"/>
                          </a:solidFill>
                          <a:effectLst/>
                          <a:latin typeface="HelveticaNeueCyr-Light"/>
                          <a:ea typeface="Times New Roman"/>
                        </a:rPr>
                        <a:t>C</a:t>
                      </a:r>
                      <a:r>
                        <a:rPr lang="ru-RU" sz="1300" i="0" dirty="0" err="1">
                          <a:solidFill>
                            <a:srgbClr val="000000"/>
                          </a:solidFill>
                          <a:effectLst/>
                          <a:latin typeface="HelveticaNeueCyr-Light"/>
                          <a:ea typeface="Times New Roman"/>
                        </a:rPr>
                        <a:t>rises</a:t>
                      </a:r>
                      <a:r>
                        <a:rPr lang="en-US" sz="1300" i="0" dirty="0">
                          <a:solidFill>
                            <a:srgbClr val="000000"/>
                          </a:solidFill>
                          <a:effectLst/>
                          <a:latin typeface="HelveticaNeueCyr-Light"/>
                          <a:ea typeface="Times New Roman"/>
                        </a:rPr>
                        <a:t>× </a:t>
                      </a:r>
                      <a:r>
                        <a:rPr lang="en-US" sz="1300" i="0" dirty="0" err="1">
                          <a:solidFill>
                            <a:srgbClr val="000000"/>
                          </a:solidFill>
                          <a:effectLst/>
                          <a:latin typeface="HelveticaNeueCyr-Light"/>
                          <a:ea typeface="Times New Roman"/>
                        </a:rPr>
                        <a:t>Media_Restr</a:t>
                      </a:r>
                      <a:r>
                        <a:rPr lang="en-US" sz="1300" i="0" dirty="0">
                          <a:solidFill>
                            <a:srgbClr val="000000"/>
                          </a:solidFill>
                          <a:effectLst/>
                          <a:latin typeface="HelveticaNeueCyr-Light"/>
                          <a:ea typeface="Times New Roman"/>
                        </a:rPr>
                        <a:t> (FH)</a:t>
                      </a:r>
                      <a:endParaRPr lang="ru-RU" sz="1300" i="0" dirty="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-0.215***</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0.034</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0.150*</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0.442*</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-0.252***</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-0.217**</a:t>
                      </a:r>
                      <a:endParaRPr lang="ru-RU" sz="1300" i="0">
                        <a:effectLst/>
                        <a:latin typeface="HelveticaNeueCyr-Light"/>
                        <a:ea typeface="Times New Roman"/>
                      </a:endParaRPr>
                    </a:p>
                  </a:txBody>
                  <a:tcPr marL="68580" marR="68580" marT="0" marB="0" anchor="b"/>
                </a:tc>
                <a:tc>
                  <a:txBody>
                    <a:bodyPr/>
                    <a:lstStyle/>
                    <a:p>
                      <a:pPr algn="ctr">
                        <a:lnSpc>
                          <a:spcPct val="115000"/>
                        </a:lnSpc>
                        <a:spcAft>
                          <a:spcPts val="0"/>
                        </a:spcAft>
                      </a:pPr>
                      <a:r>
                        <a:rPr lang="en-GB" sz="1300" i="0">
                          <a:effectLst/>
                          <a:latin typeface="HelveticaNeueCyr-Light"/>
                          <a:ea typeface="Times New Roman"/>
                        </a:rPr>
                        <a:t>-0.257**</a:t>
                      </a:r>
                      <a:endParaRPr lang="ru-RU" sz="1300" i="0">
                        <a:effectLst/>
                        <a:latin typeface="HelveticaNeueCyr-Light"/>
                        <a:ea typeface="Times New Roman"/>
                      </a:endParaRPr>
                    </a:p>
                  </a:txBody>
                  <a:tcPr marL="68580" marR="68580" marT="0" marB="0" anchor="b"/>
                </a:tc>
              </a:tr>
              <a:tr h="297401">
                <a:tc>
                  <a:txBody>
                    <a:bodyPr/>
                    <a:lstStyle/>
                    <a:p>
                      <a:pPr algn="l">
                        <a:lnSpc>
                          <a:spcPct val="115000"/>
                        </a:lnSpc>
                        <a:spcAft>
                          <a:spcPts val="0"/>
                        </a:spcAft>
                      </a:pPr>
                      <a:r>
                        <a:rPr lang="en-US" sz="1300" i="0">
                          <a:solidFill>
                            <a:srgbClr val="000000"/>
                          </a:solidFill>
                          <a:effectLst/>
                          <a:latin typeface="HelveticaNeueCyr-Light"/>
                          <a:ea typeface="Times New Roman"/>
                        </a:rPr>
                        <a:t> </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(0.063)</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(0.146)</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(0.091)</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(0.209)</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(0.084)</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a:effectLst/>
                          <a:latin typeface="HelveticaNeueCyr-Light"/>
                          <a:ea typeface="Times New Roman"/>
                        </a:rPr>
                        <a:t>(0.086)</a:t>
                      </a:r>
                      <a:endParaRPr lang="ru-RU" sz="1300" i="0">
                        <a:effectLst/>
                        <a:latin typeface="HelveticaNeueCyr-Light"/>
                        <a:ea typeface="Times New Roman"/>
                      </a:endParaRPr>
                    </a:p>
                  </a:txBody>
                  <a:tcPr marL="68580" marR="68580" marT="0" marB="0" anchor="b"/>
                </a:tc>
                <a:tc>
                  <a:txBody>
                    <a:bodyPr/>
                    <a:lstStyle/>
                    <a:p>
                      <a:pPr algn="ctr">
                        <a:lnSpc>
                          <a:spcPct val="150000"/>
                        </a:lnSpc>
                        <a:spcAft>
                          <a:spcPts val="0"/>
                        </a:spcAft>
                      </a:pPr>
                      <a:r>
                        <a:rPr lang="en-GB" sz="1300" i="0" dirty="0">
                          <a:effectLst/>
                          <a:latin typeface="HelveticaNeueCyr-Light"/>
                          <a:ea typeface="Times New Roman"/>
                        </a:rPr>
                        <a:t>(0.108)</a:t>
                      </a:r>
                      <a:endParaRPr lang="ru-RU" sz="1300" i="0" dirty="0">
                        <a:effectLst/>
                        <a:latin typeface="HelveticaNeueCyr-Light"/>
                        <a:ea typeface="Times New Roman"/>
                      </a:endParaRPr>
                    </a:p>
                  </a:txBody>
                  <a:tcPr marL="68580" marR="68580" marT="0" marB="0" anchor="b"/>
                </a:tc>
              </a:tr>
              <a:tr h="297401">
                <a:tc gridSpan="8">
                  <a:txBody>
                    <a:bodyPr/>
                    <a:lstStyle/>
                    <a:p>
                      <a:pPr algn="ctr">
                        <a:lnSpc>
                          <a:spcPct val="115000"/>
                        </a:lnSpc>
                        <a:spcAft>
                          <a:spcPts val="0"/>
                        </a:spcAft>
                      </a:pPr>
                      <a:r>
                        <a:rPr lang="en-US" sz="1300" i="0" dirty="0" smtClean="0">
                          <a:solidFill>
                            <a:sysClr val="windowText" lastClr="000000"/>
                          </a:solidFill>
                          <a:effectLst/>
                          <a:latin typeface="HelveticaNeueCyr-Light"/>
                        </a:rPr>
                        <a:t>Extended model</a:t>
                      </a:r>
                      <a:endParaRPr lang="ru-RU" sz="1300" i="0" dirty="0">
                        <a:solidFill>
                          <a:sysClr val="windowText" lastClr="000000"/>
                        </a:solidFill>
                        <a:effectLst/>
                        <a:latin typeface="HelveticaNeueCyr-Light"/>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c hMerge="1">
                  <a:txBody>
                    <a:bodyPr/>
                    <a:lstStyle/>
                    <a:p>
                      <a:pPr algn="ctr">
                        <a:lnSpc>
                          <a:spcPct val="200000"/>
                        </a:lnSpc>
                        <a:spcAft>
                          <a:spcPts val="0"/>
                        </a:spcAft>
                      </a:pPr>
                      <a:endParaRPr lang="ru-RU" sz="1000" dirty="0">
                        <a:solidFill>
                          <a:sysClr val="windowText" lastClr="000000"/>
                        </a:solidFill>
                        <a:effectLst/>
                        <a:latin typeface="Times New Roman"/>
                        <a:ea typeface="Times New Roman"/>
                      </a:endParaRPr>
                    </a:p>
                  </a:txBody>
                  <a:tcPr marL="49729" marR="49729" marT="0" marB="0" anchor="b"/>
                </a:tc>
              </a:tr>
              <a:tr h="497004">
                <a:tc>
                  <a:txBody>
                    <a:bodyPr/>
                    <a:lstStyle/>
                    <a:p>
                      <a:pPr algn="l">
                        <a:lnSpc>
                          <a:spcPct val="115000"/>
                        </a:lnSpc>
                        <a:spcAft>
                          <a:spcPts val="0"/>
                        </a:spcAft>
                      </a:pPr>
                      <a:r>
                        <a:rPr lang="en-US" sz="1300" i="0">
                          <a:solidFill>
                            <a:sysClr val="windowText" lastClr="000000"/>
                          </a:solidFill>
                          <a:effectLst/>
                          <a:latin typeface="HelveticaNeueCyr-Light"/>
                        </a:rPr>
                        <a:t>C</a:t>
                      </a:r>
                      <a:r>
                        <a:rPr lang="ru-RU" sz="1300" i="0">
                          <a:solidFill>
                            <a:sysClr val="windowText" lastClr="000000"/>
                          </a:solidFill>
                          <a:effectLst/>
                          <a:latin typeface="HelveticaNeueCyr-Light"/>
                        </a:rPr>
                        <a:t>rises</a:t>
                      </a:r>
                      <a:r>
                        <a:rPr lang="en-US" sz="1300" i="0">
                          <a:solidFill>
                            <a:sysClr val="windowText" lastClr="000000"/>
                          </a:solidFill>
                          <a:effectLst/>
                          <a:latin typeface="HelveticaNeueCyr-Light"/>
                        </a:rPr>
                        <a:t> × Media_Restr(FH)</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-0.627***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-0.934**</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-0.059</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-0.510</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-0.509**</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-0.728**</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1.387</a:t>
                      </a:r>
                      <a:endParaRPr lang="ru-RU" sz="1300" i="0">
                        <a:solidFill>
                          <a:sysClr val="windowText" lastClr="000000"/>
                        </a:solidFill>
                        <a:effectLst/>
                        <a:latin typeface="HelveticaNeueCyr-Light"/>
                        <a:ea typeface="Times New Roman"/>
                      </a:endParaRPr>
                    </a:p>
                  </a:txBody>
                  <a:tcPr marL="49729" marR="49729" marT="0" marB="0" anchor="b"/>
                </a:tc>
              </a:tr>
              <a:tr h="465931">
                <a:tc>
                  <a:txBody>
                    <a:bodyPr/>
                    <a:lstStyle/>
                    <a:p>
                      <a:pPr algn="l">
                        <a:lnSpc>
                          <a:spcPct val="115000"/>
                        </a:lnSpc>
                        <a:spcAft>
                          <a:spcPts val="0"/>
                        </a:spcAft>
                      </a:pPr>
                      <a:r>
                        <a:rPr lang="en-US" sz="1300" i="0">
                          <a:solidFill>
                            <a:sysClr val="windowText" lastClr="000000"/>
                          </a:solidFill>
                          <a:effectLst/>
                          <a:latin typeface="HelveticaNeueCyr-Light"/>
                        </a:rPr>
                        <a:t> </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(0.231)</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(0.353)</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dirty="0">
                          <a:solidFill>
                            <a:sysClr val="windowText" lastClr="000000"/>
                          </a:solidFill>
                          <a:effectLst/>
                          <a:latin typeface="HelveticaNeueCyr-Light"/>
                        </a:rPr>
                        <a:t>(0.520)</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250000"/>
                        </a:lnSpc>
                        <a:spcAft>
                          <a:spcPts val="0"/>
                        </a:spcAft>
                      </a:pPr>
                      <a:r>
                        <a:rPr lang="en-GB" sz="1300" i="0" dirty="0">
                          <a:solidFill>
                            <a:sysClr val="windowText" lastClr="000000"/>
                          </a:solidFill>
                          <a:effectLst/>
                          <a:latin typeface="HelveticaNeueCyr-Light"/>
                        </a:rPr>
                        <a:t>(1.082)</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250000"/>
                        </a:lnSpc>
                        <a:spcAft>
                          <a:spcPts val="0"/>
                        </a:spcAft>
                      </a:pPr>
                      <a:r>
                        <a:rPr lang="en-GB" sz="1300" i="0">
                          <a:solidFill>
                            <a:sysClr val="windowText" lastClr="000000"/>
                          </a:solidFill>
                          <a:effectLst/>
                          <a:latin typeface="HelveticaNeueCyr-Light"/>
                        </a:rPr>
                        <a:t>(0.245)</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50000"/>
                        </a:lnSpc>
                        <a:spcAft>
                          <a:spcPts val="0"/>
                        </a:spcAft>
                      </a:pPr>
                      <a:r>
                        <a:rPr lang="en-GB" sz="1300" i="0">
                          <a:solidFill>
                            <a:sysClr val="windowText" lastClr="000000"/>
                          </a:solidFill>
                          <a:effectLst/>
                          <a:latin typeface="HelveticaNeueCyr-Light"/>
                        </a:rPr>
                        <a:t>(0.332)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50000"/>
                        </a:lnSpc>
                        <a:spcAft>
                          <a:spcPts val="0"/>
                        </a:spcAft>
                      </a:pPr>
                      <a:r>
                        <a:rPr lang="en-GB" sz="1300" i="0">
                          <a:solidFill>
                            <a:sysClr val="windowText" lastClr="000000"/>
                          </a:solidFill>
                          <a:effectLst/>
                          <a:latin typeface="HelveticaNeueCyr-Light"/>
                        </a:rPr>
                        <a:t>(1.822)</a:t>
                      </a:r>
                      <a:endParaRPr lang="ru-RU" sz="1300" i="0">
                        <a:solidFill>
                          <a:sysClr val="windowText" lastClr="000000"/>
                        </a:solidFill>
                        <a:effectLst/>
                        <a:latin typeface="HelveticaNeueCyr-Light"/>
                        <a:ea typeface="Times New Roman"/>
                      </a:endParaRPr>
                    </a:p>
                  </a:txBody>
                  <a:tcPr marL="49729" marR="49729" marT="0" marB="0" anchor="b"/>
                </a:tc>
              </a:tr>
              <a:tr h="497004">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300" i="0" dirty="0">
                          <a:solidFill>
                            <a:sysClr val="windowText" lastClr="000000"/>
                          </a:solidFill>
                          <a:effectLst/>
                          <a:latin typeface="HelveticaNeueCyr-Light"/>
                        </a:rPr>
                        <a:t>Crises × </a:t>
                      </a:r>
                      <a:r>
                        <a:rPr lang="en-US" sz="1300" i="0" dirty="0" err="1">
                          <a:solidFill>
                            <a:sysClr val="windowText" lastClr="000000"/>
                          </a:solidFill>
                          <a:effectLst/>
                          <a:latin typeface="HelveticaNeueCyr-Light"/>
                        </a:rPr>
                        <a:t>Media_Restr</a:t>
                      </a:r>
                      <a:r>
                        <a:rPr lang="en-US" sz="1300" i="0" dirty="0">
                          <a:solidFill>
                            <a:sysClr val="windowText" lastClr="000000"/>
                          </a:solidFill>
                          <a:effectLst/>
                          <a:latin typeface="HelveticaNeueCyr-Light"/>
                        </a:rPr>
                        <a:t> (FH</a:t>
                      </a:r>
                      <a:r>
                        <a:rPr lang="en-US" sz="1300" i="0" dirty="0" smtClean="0">
                          <a:solidFill>
                            <a:sysClr val="windowText" lastClr="000000"/>
                          </a:solidFill>
                          <a:effectLst/>
                          <a:latin typeface="HelveticaNeueCyr-Light"/>
                        </a:rPr>
                        <a:t>)×</a:t>
                      </a:r>
                      <a:r>
                        <a:rPr lang="en-US" sz="1300" i="0" dirty="0" err="1" smtClean="0">
                          <a:solidFill>
                            <a:sysClr val="windowText" lastClr="000000"/>
                          </a:solidFill>
                          <a:effectLst/>
                          <a:latin typeface="HelveticaNeueCyr-Light"/>
                        </a:rPr>
                        <a:t>Ln_zscore</a:t>
                      </a:r>
                      <a:r>
                        <a:rPr lang="en-US" sz="1300" i="0" dirty="0" smtClean="0">
                          <a:solidFill>
                            <a:sysClr val="windowText" lastClr="000000"/>
                          </a:solidFill>
                          <a:effectLst/>
                          <a:latin typeface="HelveticaNeueCyr-Light"/>
                        </a:rPr>
                        <a:t>  </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0.774*</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1.892***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0.685</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50000"/>
                        </a:lnSpc>
                        <a:spcAft>
                          <a:spcPts val="0"/>
                        </a:spcAft>
                      </a:pPr>
                      <a:r>
                        <a:rPr lang="en-GB" sz="1300" i="0">
                          <a:solidFill>
                            <a:sysClr val="windowText" lastClr="000000"/>
                          </a:solidFill>
                          <a:effectLst/>
                          <a:latin typeface="HelveticaNeueCyr-Light"/>
                        </a:rPr>
                        <a:t>1.527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50000"/>
                        </a:lnSpc>
                        <a:spcAft>
                          <a:spcPts val="0"/>
                        </a:spcAft>
                      </a:pPr>
                      <a:r>
                        <a:rPr lang="en-GB" sz="1300" i="0">
                          <a:solidFill>
                            <a:sysClr val="windowText" lastClr="000000"/>
                          </a:solidFill>
                          <a:effectLst/>
                          <a:latin typeface="HelveticaNeueCyr-Light"/>
                        </a:rPr>
                        <a:t>0.502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50000"/>
                        </a:lnSpc>
                        <a:spcAft>
                          <a:spcPts val="0"/>
                        </a:spcAft>
                      </a:pPr>
                      <a:r>
                        <a:rPr lang="en-GB" sz="1300" i="0">
                          <a:solidFill>
                            <a:sysClr val="windowText" lastClr="000000"/>
                          </a:solidFill>
                          <a:effectLst/>
                          <a:latin typeface="HelveticaNeueCyr-Light"/>
                        </a:rPr>
                        <a:t>1.119*</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50000"/>
                        </a:lnSpc>
                        <a:spcAft>
                          <a:spcPts val="0"/>
                        </a:spcAft>
                      </a:pPr>
                      <a:r>
                        <a:rPr lang="en-GB" sz="1300" i="0">
                          <a:solidFill>
                            <a:sysClr val="windowText" lastClr="000000"/>
                          </a:solidFill>
                          <a:effectLst/>
                          <a:latin typeface="HelveticaNeueCyr-Light"/>
                        </a:rPr>
                        <a:t>-2.712</a:t>
                      </a:r>
                      <a:endParaRPr lang="ru-RU" sz="1300" i="0">
                        <a:solidFill>
                          <a:sysClr val="windowText" lastClr="000000"/>
                        </a:solidFill>
                        <a:effectLst/>
                        <a:latin typeface="HelveticaNeueCyr-Light"/>
                        <a:ea typeface="Times New Roman"/>
                      </a:endParaRPr>
                    </a:p>
                  </a:txBody>
                  <a:tcPr marL="49729" marR="49729" marT="0" marB="0" anchor="b"/>
                </a:tc>
              </a:tr>
              <a:tr h="381305">
                <a:tc>
                  <a:txBody>
                    <a:bodyPr/>
                    <a:lstStyle/>
                    <a:p>
                      <a:pPr algn="l">
                        <a:lnSpc>
                          <a:spcPct val="200000"/>
                        </a:lnSpc>
                        <a:spcAft>
                          <a:spcPts val="0"/>
                        </a:spcAft>
                      </a:pP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(0.431)</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(0.632)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(0.968)</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(1.627)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(0.485)</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(0.680)</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200000"/>
                        </a:lnSpc>
                        <a:spcAft>
                          <a:spcPts val="0"/>
                        </a:spcAft>
                      </a:pPr>
                      <a:r>
                        <a:rPr lang="en-GB" sz="1300" i="0">
                          <a:solidFill>
                            <a:sysClr val="windowText" lastClr="000000"/>
                          </a:solidFill>
                          <a:effectLst/>
                          <a:latin typeface="HelveticaNeueCyr-Light"/>
                        </a:rPr>
                        <a:t>(2.952)</a:t>
                      </a:r>
                      <a:endParaRPr lang="ru-RU" sz="1300" i="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en-US" sz="1300" i="0" dirty="0">
                          <a:solidFill>
                            <a:sysClr val="windowText" lastClr="000000"/>
                          </a:solidFill>
                          <a:effectLst/>
                          <a:latin typeface="HelveticaNeueCyr-Light"/>
                        </a:rPr>
                        <a:t>Control variables</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dirty="0">
                          <a:solidFill>
                            <a:sysClr val="windowText" lastClr="000000"/>
                          </a:solidFill>
                          <a:effectLst/>
                          <a:latin typeface="HelveticaNeueCyr-Light"/>
                        </a:rPr>
                        <a:t>YES</a:t>
                      </a:r>
                      <a:endParaRPr lang="ru-RU" sz="1300" i="0" dirty="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ru-RU" sz="1300" i="0">
                          <a:solidFill>
                            <a:sysClr val="windowText" lastClr="000000"/>
                          </a:solidFill>
                          <a:effectLst/>
                          <a:latin typeface="HelveticaNeueCyr-Light"/>
                        </a:rPr>
                        <a:t>Country FE</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ru-RU" sz="1300" i="0">
                          <a:solidFill>
                            <a:sysClr val="windowText" lastClr="000000"/>
                          </a:solidFill>
                          <a:effectLst/>
                          <a:latin typeface="HelveticaNeueCyr-Light"/>
                        </a:rPr>
                        <a:t>Time FE</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YES</a:t>
                      </a:r>
                      <a:endParaRPr lang="ru-RU" sz="1300" i="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ru-RU" sz="1300" i="0">
                          <a:solidFill>
                            <a:sysClr val="windowText" lastClr="000000"/>
                          </a:solidFill>
                          <a:effectLst/>
                          <a:latin typeface="HelveticaNeueCyr-Light"/>
                        </a:rPr>
                        <a:t>Number of countr</a:t>
                      </a:r>
                      <a:r>
                        <a:rPr lang="en-US" sz="1300" i="0">
                          <a:solidFill>
                            <a:sysClr val="windowText" lastClr="000000"/>
                          </a:solidFill>
                          <a:effectLst/>
                          <a:latin typeface="HelveticaNeueCyr-Light"/>
                        </a:rPr>
                        <a:t>ies</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87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42</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43</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17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70</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38</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39</a:t>
                      </a:r>
                      <a:endParaRPr lang="ru-RU" sz="1300" i="0">
                        <a:solidFill>
                          <a:sysClr val="windowText" lastClr="000000"/>
                        </a:solidFill>
                        <a:effectLst/>
                        <a:latin typeface="HelveticaNeueCyr-Light"/>
                        <a:ea typeface="Times New Roman"/>
                      </a:endParaRPr>
                    </a:p>
                  </a:txBody>
                  <a:tcPr marL="49729" marR="49729" marT="0" marB="0" anchor="b"/>
                </a:tc>
              </a:tr>
              <a:tr h="237487">
                <a:tc>
                  <a:txBody>
                    <a:bodyPr/>
                    <a:lstStyle/>
                    <a:p>
                      <a:pPr algn="l">
                        <a:lnSpc>
                          <a:spcPct val="115000"/>
                        </a:lnSpc>
                        <a:spcAft>
                          <a:spcPts val="0"/>
                        </a:spcAft>
                      </a:pPr>
                      <a:r>
                        <a:rPr lang="ru-RU" sz="1300" i="0" dirty="0" err="1">
                          <a:solidFill>
                            <a:sysClr val="windowText" lastClr="000000"/>
                          </a:solidFill>
                          <a:effectLst/>
                          <a:latin typeface="HelveticaNeueCyr-Light"/>
                        </a:rPr>
                        <a:t>Observations</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907</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439</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450</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186</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a:solidFill>
                            <a:sysClr val="windowText" lastClr="000000"/>
                          </a:solidFill>
                          <a:effectLst/>
                          <a:latin typeface="HelveticaNeueCyr-Light"/>
                        </a:rPr>
                        <a:t>721</a:t>
                      </a:r>
                      <a:endParaRPr lang="ru-RU" sz="1300" i="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dirty="0">
                          <a:solidFill>
                            <a:sysClr val="windowText" lastClr="000000"/>
                          </a:solidFill>
                          <a:effectLst/>
                          <a:latin typeface="HelveticaNeueCyr-Light"/>
                        </a:rPr>
                        <a:t>413</a:t>
                      </a:r>
                      <a:endParaRPr lang="ru-RU" sz="1300" i="0" dirty="0">
                        <a:solidFill>
                          <a:sysClr val="windowText" lastClr="000000"/>
                        </a:solidFill>
                        <a:effectLst/>
                        <a:latin typeface="HelveticaNeueCyr-Light"/>
                        <a:ea typeface="Times New Roman"/>
                      </a:endParaRPr>
                    </a:p>
                  </a:txBody>
                  <a:tcPr marL="49729" marR="49729" marT="0" marB="0" anchor="b"/>
                </a:tc>
                <a:tc>
                  <a:txBody>
                    <a:bodyPr/>
                    <a:lstStyle/>
                    <a:p>
                      <a:pPr algn="ctr">
                        <a:lnSpc>
                          <a:spcPct val="115000"/>
                        </a:lnSpc>
                        <a:spcAft>
                          <a:spcPts val="0"/>
                        </a:spcAft>
                      </a:pPr>
                      <a:r>
                        <a:rPr lang="en-GB" sz="1300" i="0" dirty="0">
                          <a:solidFill>
                            <a:sysClr val="windowText" lastClr="000000"/>
                          </a:solidFill>
                          <a:effectLst/>
                          <a:latin typeface="HelveticaNeueCyr-Light"/>
                        </a:rPr>
                        <a:t>414</a:t>
                      </a:r>
                      <a:endParaRPr lang="ru-RU" sz="1300" i="0" dirty="0">
                        <a:solidFill>
                          <a:sysClr val="windowText" lastClr="000000"/>
                        </a:solidFill>
                        <a:effectLst/>
                        <a:latin typeface="HelveticaNeueCyr-Light"/>
                        <a:ea typeface="Times New Roman"/>
                      </a:endParaRPr>
                    </a:p>
                  </a:txBody>
                  <a:tcPr marL="49729" marR="49729" marT="0" marB="0" anchor="b"/>
                </a:tc>
              </a:tr>
            </a:tbl>
          </a:graphicData>
        </a:graphic>
      </p:graphicFrame>
      <p:sp>
        <p:nvSpPr>
          <p:cNvPr id="6" name="Прямоугольник 5"/>
          <p:cNvSpPr/>
          <p:nvPr/>
        </p:nvSpPr>
        <p:spPr>
          <a:xfrm>
            <a:off x="354842" y="2224585"/>
            <a:ext cx="3084394" cy="278414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439236" y="2224584"/>
            <a:ext cx="1774209" cy="278414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256663" y="2224583"/>
            <a:ext cx="1774209" cy="278414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Прямоугольник 8"/>
          <p:cNvSpPr/>
          <p:nvPr/>
        </p:nvSpPr>
        <p:spPr>
          <a:xfrm>
            <a:off x="7046795" y="2224582"/>
            <a:ext cx="1933431" cy="2784143"/>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5604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a:latin typeface="HelveticaNeueCyr-Light"/>
              </a:rPr>
              <a:t>Alternative measures for institutional quality</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05587807"/>
              </p:ext>
            </p:extLst>
          </p:nvPr>
        </p:nvGraphicFramePr>
        <p:xfrm>
          <a:off x="457203" y="1226967"/>
          <a:ext cx="8427491" cy="4259454"/>
        </p:xfrm>
        <a:graphic>
          <a:graphicData uri="http://schemas.openxmlformats.org/drawingml/2006/table">
            <a:tbl>
              <a:tblPr firstRow="1" firstCol="1" bandRow="1">
                <a:tableStyleId>{21E4AEA4-8DFA-4A89-87EB-49C32662AFE0}</a:tableStyleId>
              </a:tblPr>
              <a:tblGrid>
                <a:gridCol w="1551279"/>
                <a:gridCol w="861014"/>
                <a:gridCol w="930037"/>
                <a:gridCol w="813410"/>
                <a:gridCol w="832514"/>
                <a:gridCol w="674548"/>
                <a:gridCol w="953655"/>
                <a:gridCol w="946387"/>
                <a:gridCol w="864647"/>
              </a:tblGrid>
              <a:tr h="57634">
                <a:tc>
                  <a:txBody>
                    <a:bodyPr/>
                    <a:lstStyle/>
                    <a:p>
                      <a:pPr algn="l">
                        <a:lnSpc>
                          <a:spcPct val="106000"/>
                        </a:lnSpc>
                        <a:spcAft>
                          <a:spcPts val="0"/>
                        </a:spcAft>
                      </a:pPr>
                      <a:r>
                        <a:rPr lang="en-US" sz="1300" dirty="0">
                          <a:solidFill>
                            <a:sysClr val="windowText" lastClr="000000"/>
                          </a:solidFill>
                          <a:effectLst/>
                        </a:rPr>
                        <a:t> </a:t>
                      </a:r>
                      <a:endParaRPr lang="ru-RU" sz="1300" dirty="0">
                        <a:solidFill>
                          <a:sysClr val="windowText" lastClr="000000"/>
                        </a:solidFill>
                        <a:effectLst/>
                        <a:latin typeface="Times New Roman"/>
                        <a:ea typeface="Times New Roman"/>
                      </a:endParaRPr>
                    </a:p>
                  </a:txBody>
                  <a:tcPr marL="14395" marR="14395" marT="0" marB="0" anchor="b"/>
                </a:tc>
                <a:tc gridSpan="4">
                  <a:txBody>
                    <a:bodyPr/>
                    <a:lstStyle/>
                    <a:p>
                      <a:pPr algn="ctr">
                        <a:lnSpc>
                          <a:spcPct val="106000"/>
                        </a:lnSpc>
                        <a:spcAft>
                          <a:spcPts val="0"/>
                        </a:spcAft>
                      </a:pPr>
                      <a:r>
                        <a:rPr lang="en-US" sz="1300">
                          <a:solidFill>
                            <a:sysClr val="windowText" lastClr="000000"/>
                          </a:solidFill>
                          <a:effectLst/>
                        </a:rPr>
                        <a:t>Government effectiveness instead of </a:t>
                      </a:r>
                      <a:endParaRPr lang="ru-RU" sz="1300">
                        <a:solidFill>
                          <a:sysClr val="windowText" lastClr="000000"/>
                        </a:solidFill>
                        <a:effectLst/>
                      </a:endParaRPr>
                    </a:p>
                    <a:p>
                      <a:pPr algn="ctr">
                        <a:lnSpc>
                          <a:spcPct val="106000"/>
                        </a:lnSpc>
                        <a:spcAft>
                          <a:spcPts val="0"/>
                        </a:spcAft>
                      </a:pPr>
                      <a:r>
                        <a:rPr lang="en-US" sz="1300">
                          <a:solidFill>
                            <a:sysClr val="windowText" lastClr="000000"/>
                          </a:solidFill>
                          <a:effectLst/>
                        </a:rPr>
                        <a:t>Regulatory quality</a:t>
                      </a:r>
                      <a:endParaRPr lang="ru-RU" sz="130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lnSpc>
                          <a:spcPct val="106000"/>
                        </a:lnSpc>
                        <a:spcAft>
                          <a:spcPts val="0"/>
                        </a:spcAft>
                      </a:pPr>
                      <a:r>
                        <a:rPr lang="en-US" sz="1300" dirty="0">
                          <a:solidFill>
                            <a:sysClr val="windowText" lastClr="000000"/>
                          </a:solidFill>
                          <a:effectLst/>
                        </a:rPr>
                        <a:t>Rule of law instead of </a:t>
                      </a:r>
                      <a:endParaRPr lang="ru-RU" sz="1300" dirty="0">
                        <a:solidFill>
                          <a:sysClr val="windowText" lastClr="000000"/>
                        </a:solidFill>
                        <a:effectLst/>
                      </a:endParaRPr>
                    </a:p>
                    <a:p>
                      <a:pPr algn="ctr">
                        <a:lnSpc>
                          <a:spcPct val="106000"/>
                        </a:lnSpc>
                        <a:spcAft>
                          <a:spcPts val="0"/>
                        </a:spcAft>
                      </a:pPr>
                      <a:r>
                        <a:rPr lang="en-US" sz="1300" dirty="0">
                          <a:solidFill>
                            <a:sysClr val="windowText" lastClr="000000"/>
                          </a:solidFill>
                          <a:effectLst/>
                        </a:rPr>
                        <a:t>Regulatory quality</a:t>
                      </a:r>
                      <a:endParaRPr lang="ru-RU" sz="1300" dirty="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28817">
                <a:tc>
                  <a:txBody>
                    <a:bodyPr/>
                    <a:lstStyle/>
                    <a:p>
                      <a:pPr algn="l">
                        <a:lnSpc>
                          <a:spcPct val="106000"/>
                        </a:lnSpc>
                        <a:spcAft>
                          <a:spcPts val="0"/>
                        </a:spcAft>
                      </a:pPr>
                      <a:r>
                        <a:rPr lang="en-US" sz="1300">
                          <a:solidFill>
                            <a:sysClr val="windowText" lastClr="000000"/>
                          </a:solidFill>
                          <a:effectLst/>
                        </a:rPr>
                        <a:t>Subsamples:</a:t>
                      </a:r>
                      <a:endParaRPr lang="ru-RU" sz="1300">
                        <a:solidFill>
                          <a:sysClr val="windowText" lastClr="000000"/>
                        </a:solidFill>
                        <a:effectLst/>
                        <a:latin typeface="Times New Roman"/>
                        <a:ea typeface="Times New Roman"/>
                      </a:endParaRPr>
                    </a:p>
                  </a:txBody>
                  <a:tcPr marL="14395" marR="14395" marT="0" marB="0" anchor="b"/>
                </a:tc>
                <a:tc gridSpan="2">
                  <a:txBody>
                    <a:bodyPr/>
                    <a:lstStyle/>
                    <a:p>
                      <a:pPr algn="ctr">
                        <a:lnSpc>
                          <a:spcPct val="106000"/>
                        </a:lnSpc>
                        <a:spcAft>
                          <a:spcPts val="0"/>
                        </a:spcAft>
                      </a:pPr>
                      <a:r>
                        <a:rPr lang="en-GB" sz="1300" b="1" i="1" dirty="0">
                          <a:solidFill>
                            <a:sysClr val="windowText" lastClr="000000"/>
                          </a:solidFill>
                          <a:effectLst/>
                        </a:rPr>
                        <a:t>High govern. effective.</a:t>
                      </a:r>
                      <a:endParaRPr lang="ru-RU" sz="1300" b="1" i="1" dirty="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c gridSpan="2">
                  <a:txBody>
                    <a:bodyPr/>
                    <a:lstStyle/>
                    <a:p>
                      <a:pPr algn="ctr">
                        <a:lnSpc>
                          <a:spcPct val="106000"/>
                        </a:lnSpc>
                        <a:spcAft>
                          <a:spcPts val="0"/>
                        </a:spcAft>
                      </a:pPr>
                      <a:r>
                        <a:rPr lang="en-GB" sz="1300" b="1" i="1" dirty="0">
                          <a:solidFill>
                            <a:sysClr val="windowText" lastClr="000000"/>
                          </a:solidFill>
                          <a:effectLst/>
                        </a:rPr>
                        <a:t>Low govern. effective.</a:t>
                      </a:r>
                      <a:endParaRPr lang="ru-RU" sz="1300" b="1" i="1" dirty="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c gridSpan="2">
                  <a:txBody>
                    <a:bodyPr/>
                    <a:lstStyle/>
                    <a:p>
                      <a:pPr algn="ctr">
                        <a:lnSpc>
                          <a:spcPct val="106000"/>
                        </a:lnSpc>
                        <a:spcAft>
                          <a:spcPts val="0"/>
                        </a:spcAft>
                      </a:pPr>
                      <a:r>
                        <a:rPr lang="en-GB" sz="1300" b="1" i="1" dirty="0">
                          <a:solidFill>
                            <a:sysClr val="windowText" lastClr="000000"/>
                          </a:solidFill>
                          <a:effectLst/>
                        </a:rPr>
                        <a:t>High rule of law</a:t>
                      </a:r>
                      <a:endParaRPr lang="ru-RU" sz="1300" b="1" i="1" dirty="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c gridSpan="2">
                  <a:txBody>
                    <a:bodyPr/>
                    <a:lstStyle/>
                    <a:p>
                      <a:pPr algn="ctr">
                        <a:lnSpc>
                          <a:spcPct val="106000"/>
                        </a:lnSpc>
                        <a:spcAft>
                          <a:spcPts val="0"/>
                        </a:spcAft>
                      </a:pPr>
                      <a:r>
                        <a:rPr lang="en-GB" sz="1300" b="1" i="1" dirty="0">
                          <a:solidFill>
                            <a:sysClr val="windowText" lastClr="000000"/>
                          </a:solidFill>
                          <a:effectLst/>
                        </a:rPr>
                        <a:t>Low rule of law</a:t>
                      </a:r>
                      <a:endParaRPr lang="ru-RU" sz="1300" b="1" i="1" dirty="0">
                        <a:solidFill>
                          <a:sysClr val="windowText" lastClr="000000"/>
                        </a:solidFill>
                        <a:effectLst/>
                        <a:latin typeface="Times New Roman"/>
                        <a:ea typeface="Times New Roman"/>
                      </a:endParaRPr>
                    </a:p>
                  </a:txBody>
                  <a:tcPr marL="14395" marR="14395" marT="0" marB="0" anchor="b"/>
                </a:tc>
                <a:tc hMerge="1">
                  <a:txBody>
                    <a:bodyPr/>
                    <a:lstStyle/>
                    <a:p>
                      <a:endParaRPr lang="ru-RU"/>
                    </a:p>
                  </a:txBody>
                  <a:tcPr/>
                </a:tc>
              </a:tr>
              <a:tr h="201720">
                <a:tc>
                  <a:txBody>
                    <a:bodyPr/>
                    <a:lstStyle/>
                    <a:p>
                      <a:pPr algn="l">
                        <a:lnSpc>
                          <a:spcPct val="106000"/>
                        </a:lnSpc>
                        <a:spcAft>
                          <a:spcPts val="0"/>
                        </a:spcAft>
                      </a:pPr>
                      <a:r>
                        <a:rPr lang="en-US"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Baseline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Z-score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Baseline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Z-score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Baseline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dirty="0">
                          <a:solidFill>
                            <a:sysClr val="windowText" lastClr="000000"/>
                          </a:solidFill>
                          <a:effectLst/>
                        </a:rPr>
                        <a:t>Z-score</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dirty="0">
                          <a:solidFill>
                            <a:sysClr val="windowText" lastClr="000000"/>
                          </a:solidFill>
                          <a:effectLst/>
                        </a:rPr>
                        <a:t>Baseline</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Z-score</a:t>
                      </a:r>
                      <a:endParaRPr lang="ru-RU" sz="1300">
                        <a:solidFill>
                          <a:sysClr val="windowText" lastClr="000000"/>
                        </a:solidFill>
                        <a:effectLst/>
                        <a:latin typeface="Times New Roman"/>
                        <a:ea typeface="Times New Roman"/>
                      </a:endParaRPr>
                    </a:p>
                  </a:txBody>
                  <a:tcPr marL="14395" marR="14395" marT="0" marB="0" anchor="b"/>
                </a:tc>
              </a:tr>
              <a:tr h="86451">
                <a:tc>
                  <a:txBody>
                    <a:bodyPr/>
                    <a:lstStyle/>
                    <a:p>
                      <a:pPr algn="l">
                        <a:lnSpc>
                          <a:spcPct val="106000"/>
                        </a:lnSpc>
                        <a:spcAft>
                          <a:spcPts val="0"/>
                        </a:spcAft>
                      </a:pPr>
                      <a:r>
                        <a:rPr lang="en-US"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(1)</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(4)</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(5)</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06000"/>
                        </a:lnSpc>
                        <a:spcAft>
                          <a:spcPts val="0"/>
                        </a:spcAft>
                      </a:pPr>
                      <a:r>
                        <a:rPr lang="en-US" sz="1300">
                          <a:solidFill>
                            <a:sysClr val="windowText" lastClr="000000"/>
                          </a:solidFill>
                          <a:effectLst/>
                        </a:rPr>
                        <a:t>(8)</a:t>
                      </a:r>
                      <a:endParaRPr lang="ru-RU" sz="1300">
                        <a:solidFill>
                          <a:sysClr val="windowText" lastClr="000000"/>
                        </a:solidFill>
                        <a:effectLst/>
                        <a:latin typeface="Times New Roman"/>
                        <a:ea typeface="Times New Roman"/>
                      </a:endParaRPr>
                    </a:p>
                  </a:txBody>
                  <a:tcPr marL="14395" marR="14395" marT="0" marB="0" anchor="b"/>
                </a:tc>
              </a:tr>
              <a:tr h="218887">
                <a:tc>
                  <a:txBody>
                    <a:bodyPr/>
                    <a:lstStyle/>
                    <a:p>
                      <a:pPr algn="l">
                        <a:lnSpc>
                          <a:spcPct val="106000"/>
                        </a:lnSpc>
                        <a:spcBef>
                          <a:spcPts val="1200"/>
                        </a:spcBef>
                        <a:spcAft>
                          <a:spcPts val="0"/>
                        </a:spcAft>
                      </a:pPr>
                      <a:r>
                        <a:rPr lang="en-US" sz="1300" dirty="0">
                          <a:solidFill>
                            <a:sysClr val="windowText" lastClr="000000"/>
                          </a:solidFill>
                          <a:effectLst/>
                        </a:rPr>
                        <a:t>C</a:t>
                      </a:r>
                      <a:r>
                        <a:rPr lang="ru-RU" sz="1300" dirty="0" err="1">
                          <a:solidFill>
                            <a:sysClr val="windowText" lastClr="000000"/>
                          </a:solidFill>
                          <a:effectLst/>
                        </a:rPr>
                        <a:t>rises</a:t>
                      </a:r>
                      <a:r>
                        <a:rPr lang="en-US" sz="1300" dirty="0" smtClean="0">
                          <a:solidFill>
                            <a:sysClr val="windowText" lastClr="000000"/>
                          </a:solidFill>
                          <a:effectLst/>
                        </a:rPr>
                        <a:t>×</a:t>
                      </a:r>
                      <a:r>
                        <a:rPr lang="en-US" sz="1300" dirty="0" err="1" smtClean="0">
                          <a:solidFill>
                            <a:sysClr val="windowText" lastClr="000000"/>
                          </a:solidFill>
                          <a:effectLst/>
                        </a:rPr>
                        <a:t>MediaRestr</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-0.445**</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-1.111***</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0.302***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1.388</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-0.448*</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-1.142***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a:solidFill>
                            <a:sysClr val="windowText" lastClr="000000"/>
                          </a:solidFill>
                          <a:effectLst/>
                        </a:rPr>
                        <a:t>0.301***</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Bef>
                          <a:spcPts val="1200"/>
                        </a:spcBef>
                        <a:spcAft>
                          <a:spcPts val="0"/>
                        </a:spcAft>
                      </a:pPr>
                      <a:r>
                        <a:rPr lang="en-GB" sz="1300" dirty="0">
                          <a:solidFill>
                            <a:sysClr val="windowText" lastClr="000000"/>
                          </a:solidFill>
                          <a:effectLst/>
                        </a:rPr>
                        <a:t>1.346</a:t>
                      </a:r>
                      <a:endParaRPr lang="ru-RU" sz="1300" dirty="0">
                        <a:solidFill>
                          <a:sysClr val="windowText" lastClr="000000"/>
                        </a:solidFill>
                        <a:effectLst/>
                        <a:latin typeface="Times New Roman"/>
                        <a:ea typeface="Times New Roman"/>
                      </a:endParaRPr>
                    </a:p>
                  </a:txBody>
                  <a:tcPr marL="14395" marR="14395" marT="0" marB="0" anchor="b"/>
                </a:tc>
              </a:tr>
              <a:tr h="380674">
                <a:tc>
                  <a:txBody>
                    <a:bodyPr/>
                    <a:lstStyle/>
                    <a:p>
                      <a:pPr algn="l">
                        <a:lnSpc>
                          <a:spcPct val="200000"/>
                        </a:lnSpc>
                        <a:spcAft>
                          <a:spcPts val="0"/>
                        </a:spcAft>
                      </a:pP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(0.217)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(0.346)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(0.107)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(1.318)</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(0.222)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(0.332)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(0.110)</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(1.262)</a:t>
                      </a:r>
                      <a:endParaRPr lang="ru-RU" sz="1300">
                        <a:solidFill>
                          <a:sysClr val="windowText" lastClr="000000"/>
                        </a:solidFill>
                        <a:effectLst/>
                        <a:latin typeface="Times New Roman"/>
                        <a:ea typeface="Times New Roman"/>
                      </a:endParaRPr>
                    </a:p>
                  </a:txBody>
                  <a:tcPr marL="14395" marR="14395" marT="0" marB="0" anchor="b"/>
                </a:tc>
              </a:tr>
              <a:tr h="36788">
                <a:tc>
                  <a:txBody>
                    <a:bodyPr/>
                    <a:lstStyle/>
                    <a:p>
                      <a:pPr algn="l">
                        <a:lnSpc>
                          <a:spcPct val="106000"/>
                        </a:lnSpc>
                        <a:spcAft>
                          <a:spcPts val="0"/>
                        </a:spcAft>
                      </a:pPr>
                      <a:r>
                        <a:rPr lang="en-US" sz="1300" dirty="0">
                          <a:solidFill>
                            <a:sysClr val="windowText" lastClr="000000"/>
                          </a:solidFill>
                          <a:effectLst/>
                        </a:rPr>
                        <a:t>Crises× </a:t>
                      </a:r>
                      <a:r>
                        <a:rPr lang="en-US" sz="1300" dirty="0" err="1">
                          <a:solidFill>
                            <a:sysClr val="windowText" lastClr="000000"/>
                          </a:solidFill>
                          <a:effectLst/>
                        </a:rPr>
                        <a:t>ln_zscore</a:t>
                      </a:r>
                      <a:r>
                        <a:rPr lang="en-US" sz="1300" dirty="0">
                          <a:solidFill>
                            <a:sysClr val="windowText" lastClr="000000"/>
                          </a:solidFill>
                          <a:effectLst/>
                        </a:rPr>
                        <a:t> </a:t>
                      </a:r>
                      <a:r>
                        <a:rPr lang="en-US" sz="1300" dirty="0" smtClean="0">
                          <a:solidFill>
                            <a:sysClr val="windowText" lastClr="000000"/>
                          </a:solidFill>
                          <a:effectLst/>
                        </a:rPr>
                        <a:t>×</a:t>
                      </a:r>
                      <a:r>
                        <a:rPr lang="en-US" sz="1300" dirty="0" err="1" smtClean="0">
                          <a:solidFill>
                            <a:sysClr val="windowText" lastClr="000000"/>
                          </a:solidFill>
                          <a:effectLst/>
                        </a:rPr>
                        <a:t>MediaRestr</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l">
                        <a:lnSpc>
                          <a:spcPct val="115000"/>
                        </a:lnSpc>
                        <a:spcAft>
                          <a:spcPts val="0"/>
                        </a:spcAft>
                      </a:pPr>
                      <a:r>
                        <a:rPr lang="en-US"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dirty="0">
                          <a:solidFill>
                            <a:sysClr val="windowText" lastClr="000000"/>
                          </a:solidFill>
                          <a:effectLst/>
                        </a:rPr>
                        <a:t>1.361**</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-2.080</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1.420**</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dirty="0">
                          <a:solidFill>
                            <a:sysClr val="windowText" lastClr="000000"/>
                          </a:solidFill>
                          <a:effectLst/>
                        </a:rPr>
                        <a:t>-2.070</a:t>
                      </a:r>
                      <a:endParaRPr lang="ru-RU" sz="1300" dirty="0">
                        <a:solidFill>
                          <a:sysClr val="windowText" lastClr="000000"/>
                        </a:solidFill>
                        <a:effectLst/>
                        <a:latin typeface="Times New Roman"/>
                        <a:ea typeface="Times New Roman"/>
                      </a:endParaRPr>
                    </a:p>
                  </a:txBody>
                  <a:tcPr marL="14395" marR="14395" marT="0" marB="0" anchor="b"/>
                </a:tc>
              </a:tr>
              <a:tr h="54382">
                <a:tc>
                  <a:txBody>
                    <a:bodyPr/>
                    <a:lstStyle/>
                    <a:p>
                      <a:pPr algn="l">
                        <a:lnSpc>
                          <a:spcPct val="200000"/>
                        </a:lnSpc>
                        <a:spcAft>
                          <a:spcPts val="0"/>
                        </a:spcAft>
                      </a:pP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l">
                        <a:lnSpc>
                          <a:spcPct val="115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(0.650)</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(2.508)</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a:solidFill>
                            <a:sysClr val="windowText" lastClr="000000"/>
                          </a:solidFill>
                          <a:effectLst/>
                        </a:rPr>
                        <a:t>(0.629)</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ru-RU" sz="1300">
                          <a:solidFill>
                            <a:sysClr val="windowText" lastClr="000000"/>
                          </a:solidFill>
                          <a:effectLst/>
                        </a:rPr>
                        <a:t> </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200000"/>
                        </a:lnSpc>
                        <a:spcAft>
                          <a:spcPts val="0"/>
                        </a:spcAft>
                      </a:pPr>
                      <a:r>
                        <a:rPr lang="en-GB" sz="1300" dirty="0">
                          <a:solidFill>
                            <a:sysClr val="windowText" lastClr="000000"/>
                          </a:solidFill>
                          <a:effectLst/>
                        </a:rPr>
                        <a:t>(2.422)</a:t>
                      </a:r>
                      <a:endParaRPr lang="ru-RU" sz="1300" dirty="0">
                        <a:solidFill>
                          <a:sysClr val="windowText" lastClr="000000"/>
                        </a:solidFill>
                        <a:effectLst/>
                        <a:latin typeface="Times New Roman"/>
                        <a:ea typeface="Times New Roman"/>
                      </a:endParaRPr>
                    </a:p>
                  </a:txBody>
                  <a:tcPr marL="14395" marR="14395" marT="0" marB="0" anchor="b"/>
                </a:tc>
              </a:tr>
              <a:tr h="93809">
                <a:tc>
                  <a:txBody>
                    <a:bodyPr/>
                    <a:lstStyle/>
                    <a:p>
                      <a:pPr algn="l">
                        <a:lnSpc>
                          <a:spcPct val="106000"/>
                        </a:lnSpc>
                        <a:spcAft>
                          <a:spcPts val="0"/>
                        </a:spcAft>
                      </a:pPr>
                      <a:r>
                        <a:rPr lang="en-US" sz="1300" dirty="0">
                          <a:solidFill>
                            <a:sysClr val="windowText" lastClr="000000"/>
                          </a:solidFill>
                          <a:effectLst/>
                        </a:rPr>
                        <a:t>Control variables</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r>
              <a:tr h="93809">
                <a:tc>
                  <a:txBody>
                    <a:bodyPr/>
                    <a:lstStyle/>
                    <a:p>
                      <a:pPr algn="l">
                        <a:lnSpc>
                          <a:spcPct val="106000"/>
                        </a:lnSpc>
                        <a:spcAft>
                          <a:spcPts val="0"/>
                        </a:spcAft>
                      </a:pPr>
                      <a:r>
                        <a:rPr lang="ru-RU" sz="1300">
                          <a:solidFill>
                            <a:sysClr val="windowText" lastClr="000000"/>
                          </a:solidFill>
                          <a:effectLst/>
                        </a:rPr>
                        <a:t>Country FE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dirty="0">
                          <a:solidFill>
                            <a:sysClr val="windowText" lastClr="000000"/>
                          </a:solidFill>
                          <a:effectLst/>
                        </a:rPr>
                        <a:t>YES</a:t>
                      </a:r>
                      <a:endParaRPr lang="ru-RU" sz="1300" dirty="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r>
              <a:tr h="93809">
                <a:tc>
                  <a:txBody>
                    <a:bodyPr/>
                    <a:lstStyle/>
                    <a:p>
                      <a:pPr algn="l">
                        <a:lnSpc>
                          <a:spcPct val="106000"/>
                        </a:lnSpc>
                        <a:spcAft>
                          <a:spcPts val="0"/>
                        </a:spcAft>
                      </a:pPr>
                      <a:r>
                        <a:rPr lang="ru-RU" sz="1300">
                          <a:solidFill>
                            <a:sysClr val="windowText" lastClr="000000"/>
                          </a:solidFill>
                          <a:effectLst/>
                        </a:rPr>
                        <a:t>Time FE</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YES</a:t>
                      </a:r>
                      <a:endParaRPr lang="ru-RU" sz="1300">
                        <a:solidFill>
                          <a:sysClr val="windowText" lastClr="000000"/>
                        </a:solidFill>
                        <a:effectLst/>
                        <a:latin typeface="Times New Roman"/>
                        <a:ea typeface="Times New Roman"/>
                      </a:endParaRPr>
                    </a:p>
                  </a:txBody>
                  <a:tcPr marL="14395" marR="14395" marT="0" marB="0" anchor="b"/>
                </a:tc>
              </a:tr>
              <a:tr h="62539">
                <a:tc>
                  <a:txBody>
                    <a:bodyPr/>
                    <a:lstStyle/>
                    <a:p>
                      <a:pPr algn="l">
                        <a:lnSpc>
                          <a:spcPct val="106000"/>
                        </a:lnSpc>
                        <a:spcAft>
                          <a:spcPts val="0"/>
                        </a:spcAft>
                      </a:pPr>
                      <a:r>
                        <a:rPr lang="ru-RU" sz="1300">
                          <a:solidFill>
                            <a:sysClr val="windowText" lastClr="000000"/>
                          </a:solidFill>
                          <a:effectLst/>
                        </a:rPr>
                        <a:t>Number of countr</a:t>
                      </a:r>
                      <a:r>
                        <a:rPr lang="en-US" sz="1300">
                          <a:solidFill>
                            <a:sysClr val="windowText" lastClr="000000"/>
                          </a:solidFill>
                          <a:effectLst/>
                        </a:rPr>
                        <a:t>ies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43</a:t>
                      </a:r>
                      <a:endParaRPr lang="ru-RU" sz="1300">
                        <a:solidFill>
                          <a:sysClr val="windowText" lastClr="000000"/>
                        </a:solidFill>
                        <a:effectLst/>
                        <a:latin typeface="Times New Roman"/>
                        <a:ea typeface="Times New Roman"/>
                      </a:endParaRPr>
                    </a:p>
                  </a:txBody>
                  <a:tcPr marL="14395" marR="14395" marT="0" marB="0" anchor="b"/>
                </a:tc>
              </a:tr>
              <a:tr h="93809">
                <a:tc>
                  <a:txBody>
                    <a:bodyPr/>
                    <a:lstStyle/>
                    <a:p>
                      <a:pPr algn="l">
                        <a:lnSpc>
                          <a:spcPct val="106000"/>
                        </a:lnSpc>
                        <a:spcAft>
                          <a:spcPts val="0"/>
                        </a:spcAft>
                      </a:pPr>
                      <a:r>
                        <a:rPr lang="ru-RU" sz="1300">
                          <a:solidFill>
                            <a:sysClr val="windowText" lastClr="000000"/>
                          </a:solidFill>
                          <a:effectLst/>
                        </a:rPr>
                        <a:t>Observations</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537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537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546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546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533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533</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550</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550</a:t>
                      </a:r>
                      <a:endParaRPr lang="ru-RU" sz="1300">
                        <a:solidFill>
                          <a:sysClr val="windowText" lastClr="000000"/>
                        </a:solidFill>
                        <a:effectLst/>
                        <a:latin typeface="Times New Roman"/>
                        <a:ea typeface="Times New Roman"/>
                      </a:endParaRPr>
                    </a:p>
                  </a:txBody>
                  <a:tcPr marL="14395" marR="14395" marT="0" marB="0" anchor="b"/>
                </a:tc>
              </a:tr>
              <a:tr h="156348">
                <a:tc>
                  <a:txBody>
                    <a:bodyPr/>
                    <a:lstStyle/>
                    <a:p>
                      <a:pPr algn="l">
                        <a:lnSpc>
                          <a:spcPct val="106000"/>
                        </a:lnSpc>
                        <a:spcAft>
                          <a:spcPts val="0"/>
                        </a:spcAft>
                      </a:pPr>
                      <a:r>
                        <a:rPr lang="ru-RU" sz="1300">
                          <a:solidFill>
                            <a:sysClr val="windowText" lastClr="000000"/>
                          </a:solidFill>
                          <a:effectLst/>
                        </a:rPr>
                        <a:t>R</a:t>
                      </a:r>
                      <a:r>
                        <a:rPr lang="en-US" sz="1300" baseline="30000">
                          <a:solidFill>
                            <a:sysClr val="windowText" lastClr="000000"/>
                          </a:solidFill>
                          <a:effectLst/>
                        </a:rPr>
                        <a:t>2</a:t>
                      </a:r>
                      <a:r>
                        <a:rPr lang="en-US" sz="1300" baseline="-25000">
                          <a:solidFill>
                            <a:sysClr val="windowText" lastClr="000000"/>
                          </a:solidFill>
                          <a:effectLst/>
                        </a:rPr>
                        <a:t>within</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0.441</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0.447</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0.412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0.412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0.436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0.442</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a:solidFill>
                            <a:sysClr val="windowText" lastClr="000000"/>
                          </a:solidFill>
                          <a:effectLst/>
                        </a:rPr>
                        <a:t>0.426</a:t>
                      </a:r>
                      <a:endParaRPr lang="ru-RU" sz="1300">
                        <a:solidFill>
                          <a:sysClr val="windowText" lastClr="000000"/>
                        </a:solidFill>
                        <a:effectLst/>
                        <a:latin typeface="Times New Roman"/>
                        <a:ea typeface="Times New Roman"/>
                      </a:endParaRPr>
                    </a:p>
                  </a:txBody>
                  <a:tcPr marL="14395" marR="14395" marT="0" marB="0" anchor="b"/>
                </a:tc>
                <a:tc>
                  <a:txBody>
                    <a:bodyPr/>
                    <a:lstStyle/>
                    <a:p>
                      <a:pPr algn="ctr">
                        <a:lnSpc>
                          <a:spcPct val="115000"/>
                        </a:lnSpc>
                        <a:spcAft>
                          <a:spcPts val="0"/>
                        </a:spcAft>
                      </a:pPr>
                      <a:r>
                        <a:rPr lang="en-GB" sz="1300" dirty="0">
                          <a:solidFill>
                            <a:sysClr val="windowText" lastClr="000000"/>
                          </a:solidFill>
                          <a:effectLst/>
                        </a:rPr>
                        <a:t>0.428</a:t>
                      </a:r>
                      <a:endParaRPr lang="ru-RU" sz="1300" dirty="0">
                        <a:solidFill>
                          <a:sysClr val="windowText" lastClr="000000"/>
                        </a:solidFill>
                        <a:effectLst/>
                        <a:latin typeface="Times New Roman"/>
                        <a:ea typeface="Times New Roman"/>
                      </a:endParaRPr>
                    </a:p>
                  </a:txBody>
                  <a:tcPr marL="14395" marR="14395" marT="0" marB="0" anchor="b"/>
                </a:tc>
              </a:tr>
            </a:tbl>
          </a:graphicData>
        </a:graphic>
      </p:graphicFrame>
      <p:sp>
        <p:nvSpPr>
          <p:cNvPr id="5" name="Прямоугольник 4"/>
          <p:cNvSpPr/>
          <p:nvPr/>
        </p:nvSpPr>
        <p:spPr>
          <a:xfrm>
            <a:off x="2013046" y="2415654"/>
            <a:ext cx="3418763" cy="126924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 name="Прямоугольник 5"/>
          <p:cNvSpPr/>
          <p:nvPr/>
        </p:nvSpPr>
        <p:spPr>
          <a:xfrm>
            <a:off x="5431809" y="2415654"/>
            <a:ext cx="3452885" cy="126924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332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Conclusion</a:t>
            </a:r>
            <a:endParaRPr lang="ru-RU" dirty="0"/>
          </a:p>
        </p:txBody>
      </p:sp>
      <p:sp>
        <p:nvSpPr>
          <p:cNvPr id="5" name="Объект 4"/>
          <p:cNvSpPr>
            <a:spLocks noGrp="1"/>
          </p:cNvSpPr>
          <p:nvPr>
            <p:ph idx="1"/>
          </p:nvPr>
        </p:nvSpPr>
        <p:spPr>
          <a:xfrm>
            <a:off x="457200" y="1160060"/>
            <a:ext cx="8229600" cy="5620986"/>
          </a:xfrm>
        </p:spPr>
        <p:txBody>
          <a:bodyPr>
            <a:normAutofit/>
          </a:bodyPr>
          <a:lstStyle/>
          <a:p>
            <a:pPr marL="342900" lvl="1" indent="-342900">
              <a:spcBef>
                <a:spcPts val="1200"/>
              </a:spcBef>
              <a:buFont typeface="Arial" panose="020B0604020202020204" pitchFamily="34" charset="0"/>
              <a:buChar char="•"/>
            </a:pPr>
            <a:r>
              <a:rPr lang="en-US" sz="1800" b="0" dirty="0"/>
              <a:t>C</a:t>
            </a:r>
            <a:r>
              <a:rPr lang="en-US" sz="1800" b="0" dirty="0" smtClean="0"/>
              <a:t>ross-country evidence that </a:t>
            </a:r>
            <a:r>
              <a:rPr lang="en-US" sz="1800" b="0" dirty="0" smtClean="0">
                <a:solidFill>
                  <a:srgbClr val="D99322"/>
                </a:solidFill>
              </a:rPr>
              <a:t>more control over media</a:t>
            </a:r>
            <a:r>
              <a:rPr lang="en-US" sz="1800" b="0" dirty="0" smtClean="0"/>
              <a:t> is associated with </a:t>
            </a:r>
            <a:r>
              <a:rPr lang="en-US" sz="1800" b="0" dirty="0" smtClean="0">
                <a:solidFill>
                  <a:srgbClr val="D99322"/>
                </a:solidFill>
              </a:rPr>
              <a:t>lower retail deposit </a:t>
            </a:r>
            <a:r>
              <a:rPr lang="en-US" sz="1800" b="0" dirty="0">
                <a:solidFill>
                  <a:srgbClr val="D99322"/>
                </a:solidFill>
              </a:rPr>
              <a:t>growth </a:t>
            </a:r>
            <a:r>
              <a:rPr lang="en-US" sz="1800" b="0" dirty="0"/>
              <a:t>(= withdrawals</a:t>
            </a:r>
            <a:r>
              <a:rPr lang="en-US" sz="1800" b="0" dirty="0" smtClean="0"/>
              <a:t>) during the periods of financial turmoil</a:t>
            </a:r>
          </a:p>
          <a:p>
            <a:pPr marL="342900" lvl="1" indent="-342900">
              <a:spcBef>
                <a:spcPts val="1200"/>
              </a:spcBef>
              <a:buFont typeface="Arial" panose="020B0604020202020204" pitchFamily="34" charset="0"/>
              <a:buChar char="•"/>
            </a:pPr>
            <a:r>
              <a:rPr lang="en-US" sz="1800" b="0" dirty="0" smtClean="0"/>
              <a:t>This</a:t>
            </a:r>
            <a:r>
              <a:rPr lang="en-US" sz="1800" b="0" i="1" dirty="0" smtClean="0"/>
              <a:t> </a:t>
            </a:r>
            <a:r>
              <a:rPr lang="en-US" sz="1800" b="0" dirty="0" smtClean="0"/>
              <a:t>effect is lower in countries with less risky banks </a:t>
            </a:r>
          </a:p>
          <a:p>
            <a:pPr marL="630900" lvl="2" indent="-342900">
              <a:spcBef>
                <a:spcPts val="1200"/>
              </a:spcBef>
              <a:buFont typeface="Arial" panose="020B0604020202020204" pitchFamily="34" charset="0"/>
              <a:buChar char="•"/>
            </a:pPr>
            <a:r>
              <a:rPr lang="en-US" sz="1600" dirty="0" smtClean="0"/>
              <a:t>If the media is less controlled the </a:t>
            </a:r>
            <a:r>
              <a:rPr lang="en-US" sz="1600" dirty="0" smtClean="0">
                <a:solidFill>
                  <a:srgbClr val="D99322"/>
                </a:solidFill>
              </a:rPr>
              <a:t>overall information environment becomes more noisy</a:t>
            </a:r>
            <a:r>
              <a:rPr lang="en-US" sz="1600" dirty="0" smtClean="0">
                <a:solidFill>
                  <a:srgbClr val="845516"/>
                </a:solidFill>
              </a:rPr>
              <a:t> </a:t>
            </a:r>
            <a:r>
              <a:rPr lang="en-US" sz="1600" dirty="0" smtClean="0"/>
              <a:t>and the financial decisions become less based on the riskiness</a:t>
            </a:r>
          </a:p>
          <a:p>
            <a:pPr marL="630900" lvl="2" indent="-342900">
              <a:spcBef>
                <a:spcPts val="1200"/>
              </a:spcBef>
              <a:buFont typeface="Arial" panose="020B0604020202020204" pitchFamily="34" charset="0"/>
              <a:buChar char="•"/>
            </a:pPr>
            <a:r>
              <a:rPr lang="en-US" sz="1600" dirty="0" smtClean="0"/>
              <a:t>Market discipline is not totally undermined under media restrictions</a:t>
            </a:r>
          </a:p>
          <a:p>
            <a:pPr marL="342900" lvl="1" indent="-342900">
              <a:spcBef>
                <a:spcPts val="1200"/>
              </a:spcBef>
              <a:buFont typeface="Arial" panose="020B0604020202020204" pitchFamily="34" charset="0"/>
              <a:buChar char="•"/>
            </a:pPr>
            <a:r>
              <a:rPr lang="en-US" sz="1800" b="0" dirty="0" smtClean="0"/>
              <a:t>Both effects appear if the </a:t>
            </a:r>
            <a:r>
              <a:rPr lang="en-US" sz="1800" b="0" dirty="0" smtClean="0">
                <a:solidFill>
                  <a:srgbClr val="D99322"/>
                </a:solidFill>
              </a:rPr>
              <a:t>quality of institutions is high</a:t>
            </a:r>
            <a:r>
              <a:rPr lang="en-US" sz="1800" b="0" dirty="0" smtClean="0"/>
              <a:t>. Under low-quality institutions the media restrictions make depositors avoid withdrawals </a:t>
            </a:r>
          </a:p>
          <a:p>
            <a:pPr marL="342900" lvl="1" indent="-342900">
              <a:spcBef>
                <a:spcPts val="1200"/>
              </a:spcBef>
              <a:buFont typeface="Arial" panose="020B0604020202020204" pitchFamily="34" charset="0"/>
              <a:buChar char="•"/>
            </a:pPr>
            <a:r>
              <a:rPr lang="en-US" sz="1800" b="0" dirty="0" smtClean="0"/>
              <a:t>Both effects are preserved if the countries with the highest income are excluded</a:t>
            </a:r>
          </a:p>
          <a:p>
            <a:pPr marL="342900" lvl="1" indent="-342900">
              <a:spcBef>
                <a:spcPts val="1200"/>
              </a:spcBef>
              <a:buFont typeface="Arial" panose="020B0604020202020204" pitchFamily="34" charset="0"/>
              <a:buChar char="•"/>
            </a:pPr>
            <a:r>
              <a:rPr lang="en-US" sz="1800" b="0" dirty="0" smtClean="0"/>
              <a:t>The reduction of the deposit growth under media restrictions appear if the depositors are financially  literate enough. Financial literacy supports the a-la market discipline effect as well </a:t>
            </a:r>
            <a:endParaRPr lang="ru-RU" sz="1800" b="0" dirty="0" smtClean="0"/>
          </a:p>
          <a:p>
            <a:pPr marL="630900" lvl="2"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333358706"/>
      </p:ext>
    </p:extLst>
  </p:cSld>
  <p:clrMapOvr>
    <a:masterClrMapping/>
  </p:clrMapOvr>
  <mc:AlternateContent xmlns:mc="http://schemas.openxmlformats.org/markup-compatibility/2006" xmlns:p14="http://schemas.microsoft.com/office/powerpoint/2010/main">
    <mc:Choice Requires="p14">
      <p:transition spd="slow" p14:dur="2000" advTm="22903"/>
    </mc:Choice>
    <mc:Fallback xmlns="">
      <p:transition spd="slow" advTm="229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4"/>
    </p:bldLst>
  </p:timing>
  <p:extLst mod="1">
    <p:ext uri="{E180D4A7-C9FB-4DFB-919C-405C955672EB}">
      <p14:showEvtLst xmlns:p14="http://schemas.microsoft.com/office/powerpoint/2010/main">
        <p14:playEvt time="0" objId="2"/>
        <p14:stopEvt time="22903" objId="2"/>
      </p14:showEvt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3030" y="1057563"/>
            <a:ext cx="7772400" cy="2376264"/>
          </a:xfrm>
        </p:spPr>
        <p:txBody>
          <a:bodyPr/>
          <a:lstStyle/>
          <a:p>
            <a:pPr algn="ctr"/>
            <a:r>
              <a:rPr lang="en-US" dirty="0" smtClean="0"/>
              <a:t>Thank you!</a:t>
            </a:r>
            <a:endParaRPr lang="ru-RU" dirty="0"/>
          </a:p>
        </p:txBody>
      </p:sp>
    </p:spTree>
    <p:extLst>
      <p:ext uri="{BB962C8B-B14F-4D97-AF65-F5344CB8AC3E}">
        <p14:creationId xmlns:p14="http://schemas.microsoft.com/office/powerpoint/2010/main" val="1656691403"/>
      </p:ext>
    </p:extLst>
  </p:cSld>
  <p:clrMapOvr>
    <a:masterClrMapping/>
  </p:clrMapOvr>
  <mc:AlternateContent xmlns:mc="http://schemas.openxmlformats.org/markup-compatibility/2006" xmlns:p14="http://schemas.microsoft.com/office/powerpoint/2010/main">
    <mc:Choice Requires="p14">
      <p:transition spd="slow" p14:dur="2000" advTm="6330"/>
    </mc:Choice>
    <mc:Fallback xmlns="">
      <p:transition spd="slow" advTm="63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Motivation</a:t>
            </a:r>
            <a:endParaRPr lang="ru-RU" dirty="0"/>
          </a:p>
        </p:txBody>
      </p:sp>
      <p:sp>
        <p:nvSpPr>
          <p:cNvPr id="2" name="Объект 1"/>
          <p:cNvSpPr>
            <a:spLocks noGrp="1"/>
          </p:cNvSpPr>
          <p:nvPr>
            <p:ph idx="1"/>
          </p:nvPr>
        </p:nvSpPr>
        <p:spPr>
          <a:xfrm>
            <a:off x="457199" y="1214651"/>
            <a:ext cx="8229601" cy="5500047"/>
          </a:xfrm>
        </p:spPr>
        <p:txBody>
          <a:bodyPr>
            <a:normAutofit/>
          </a:bodyPr>
          <a:lstStyle/>
          <a:p>
            <a:pPr marL="342900" lvl="1" indent="-342900">
              <a:lnSpc>
                <a:spcPct val="120000"/>
              </a:lnSpc>
              <a:buFont typeface="Arial" pitchFamily="34" charset="0"/>
              <a:buChar char="•"/>
            </a:pPr>
            <a:r>
              <a:rPr lang="en-US" sz="1800" b="0" dirty="0" smtClean="0"/>
              <a:t>Market discipline concept: by reallocating </a:t>
            </a:r>
            <a:r>
              <a:rPr lang="en-US" sz="1800" b="0" dirty="0"/>
              <a:t>funds from more risky banks to less risky ones or demanding higher rates on the invested funds, </a:t>
            </a:r>
            <a:r>
              <a:rPr lang="en-US" sz="1800" b="0" dirty="0" smtClean="0"/>
              <a:t>depositors can implicitly control their banks, reducing their </a:t>
            </a:r>
            <a:r>
              <a:rPr lang="en-US" sz="1800" b="0" dirty="0"/>
              <a:t>risk </a:t>
            </a:r>
            <a:r>
              <a:rPr lang="en-US" sz="1800" b="0" dirty="0" smtClean="0"/>
              <a:t>appetites, </a:t>
            </a:r>
            <a:r>
              <a:rPr lang="en-US" sz="1800" b="0" dirty="0"/>
              <a:t>consequently enhancing the stability of the overall banking system</a:t>
            </a:r>
            <a:r>
              <a:rPr lang="en-US" sz="1800" b="0" dirty="0" smtClean="0"/>
              <a:t>.</a:t>
            </a:r>
          </a:p>
          <a:p>
            <a:pPr marL="630900" lvl="2" indent="-342900">
              <a:lnSpc>
                <a:spcPct val="120000"/>
              </a:lnSpc>
              <a:buFont typeface="Arial" pitchFamily="34" charset="0"/>
              <a:buChar char="•"/>
            </a:pPr>
            <a:r>
              <a:rPr lang="en-US" sz="1800" i="1" dirty="0" smtClean="0"/>
              <a:t>Avoiding inefficient (panic) bank runs</a:t>
            </a:r>
            <a:endParaRPr lang="ru-RU" sz="1800" i="1" dirty="0"/>
          </a:p>
          <a:p>
            <a:pPr marL="342900" indent="-342900">
              <a:lnSpc>
                <a:spcPct val="120000"/>
              </a:lnSpc>
              <a:buFont typeface="Arial" pitchFamily="34" charset="0"/>
              <a:buChar char="•"/>
            </a:pPr>
            <a:endParaRPr lang="en-US" sz="1800" b="0" dirty="0" smtClean="0"/>
          </a:p>
          <a:p>
            <a:pPr marL="342900" indent="-342900">
              <a:lnSpc>
                <a:spcPct val="120000"/>
              </a:lnSpc>
              <a:buFont typeface="Arial" pitchFamily="34" charset="0"/>
              <a:buChar char="•"/>
            </a:pPr>
            <a:r>
              <a:rPr lang="en-US" sz="1800" b="0" dirty="0" smtClean="0"/>
              <a:t>Bank panics are especially painful for both financial and non-financial economy during the crises</a:t>
            </a:r>
            <a:endParaRPr lang="en-US" sz="1800" b="0" i="1" dirty="0" smtClean="0"/>
          </a:p>
          <a:p>
            <a:pPr lvl="1">
              <a:lnSpc>
                <a:spcPct val="120000"/>
              </a:lnSpc>
            </a:pPr>
            <a:r>
              <a:rPr lang="en-US" sz="1800" b="0" i="1" dirty="0" smtClean="0"/>
              <a:t>	…As they can involve the healthful banks alongside with those in a weak 	financial condition</a:t>
            </a:r>
          </a:p>
          <a:p>
            <a:pPr marL="342900" indent="-342900">
              <a:lnSpc>
                <a:spcPct val="120000"/>
              </a:lnSpc>
              <a:buFont typeface="Arial" pitchFamily="34" charset="0"/>
              <a:buChar char="•"/>
            </a:pPr>
            <a:endParaRPr lang="en-US" sz="1800" b="0" dirty="0" smtClean="0"/>
          </a:p>
          <a:p>
            <a:pPr marL="342900" indent="-342900">
              <a:lnSpc>
                <a:spcPct val="120000"/>
              </a:lnSpc>
              <a:buFont typeface="Arial" pitchFamily="34" charset="0"/>
              <a:buChar char="•"/>
            </a:pPr>
            <a:r>
              <a:rPr lang="en-US" sz="1800" b="0" dirty="0" smtClean="0"/>
              <a:t>Depositors are sensitive to the information they receive (</a:t>
            </a:r>
            <a:r>
              <a:rPr lang="en-GB" sz="1800" b="0" dirty="0" err="1" smtClean="0"/>
              <a:t>Hasan</a:t>
            </a:r>
            <a:r>
              <a:rPr lang="en-GB" sz="1800" b="0" dirty="0" smtClean="0"/>
              <a:t> </a:t>
            </a:r>
            <a:r>
              <a:rPr lang="en-GB" sz="1800" b="0" dirty="0"/>
              <a:t>et al. (2013), Jansen et al. (2015), Pyle et al. (2012), Wisniewski and </a:t>
            </a:r>
            <a:r>
              <a:rPr lang="en-GB" sz="1800" b="0" dirty="0" err="1"/>
              <a:t>Lambe</a:t>
            </a:r>
            <a:r>
              <a:rPr lang="en-GB" sz="1800" b="0" dirty="0"/>
              <a:t> (2013</a:t>
            </a:r>
            <a:r>
              <a:rPr lang="en-GB" sz="1800" b="0" dirty="0" smtClean="0"/>
              <a:t>))</a:t>
            </a:r>
            <a:endParaRPr lang="en-US" sz="1800" b="0" dirty="0" smtClean="0"/>
          </a:p>
          <a:p>
            <a:pPr marL="342900" indent="-342900">
              <a:lnSpc>
                <a:spcPct val="120000"/>
              </a:lnSpc>
              <a:buFont typeface="Arial" pitchFamily="34" charset="0"/>
              <a:buChar char="•"/>
            </a:pPr>
            <a:endParaRPr lang="ru-RU" b="0" dirty="0"/>
          </a:p>
        </p:txBody>
      </p:sp>
    </p:spTree>
    <p:extLst>
      <p:ext uri="{BB962C8B-B14F-4D97-AF65-F5344CB8AC3E}">
        <p14:creationId xmlns:p14="http://schemas.microsoft.com/office/powerpoint/2010/main" val="3574657356"/>
      </p:ext>
    </p:extLst>
  </p:cSld>
  <p:clrMapOvr>
    <a:masterClrMapping/>
  </p:clrMapOvr>
  <mc:AlternateContent xmlns:mc="http://schemas.openxmlformats.org/markup-compatibility/2006" xmlns:p14="http://schemas.microsoft.com/office/powerpoint/2010/main">
    <mc:Choice Requires="p14">
      <p:transition spd="slow" p14:dur="2000" advTm="9517"/>
    </mc:Choice>
    <mc:Fallback xmlns="">
      <p:transition spd="slow" advTm="95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4"/>
    </p:bldLst>
  </p:timing>
  <p:extLst mod="1">
    <p:ext uri="{E180D4A7-C9FB-4DFB-919C-405C955672EB}">
      <p14:showEvtLst xmlns:p14="http://schemas.microsoft.com/office/powerpoint/2010/main">
        <p14:playEvt time="0" objId="5"/>
        <p14:pauseEvt time="2647" objId="5"/>
        <p14:seekEvt time="2647" objId="5" seek="2508"/>
        <p14:resumeEvt time="2647" objId="5"/>
        <p14:stopEvt time="9517" objId="5"/>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Motivation (</a:t>
            </a:r>
            <a:r>
              <a:rPr lang="en-US" dirty="0" err="1" smtClean="0"/>
              <a:t>con’t</a:t>
            </a:r>
            <a:r>
              <a:rPr lang="en-US" dirty="0" smtClean="0"/>
              <a:t>)</a:t>
            </a:r>
            <a:endParaRPr lang="ru-RU" dirty="0"/>
          </a:p>
        </p:txBody>
      </p:sp>
      <p:sp>
        <p:nvSpPr>
          <p:cNvPr id="3" name="Объект 2"/>
          <p:cNvSpPr>
            <a:spLocks noGrp="1"/>
          </p:cNvSpPr>
          <p:nvPr>
            <p:ph idx="1"/>
          </p:nvPr>
        </p:nvSpPr>
        <p:spPr>
          <a:xfrm>
            <a:off x="457200" y="1255594"/>
            <a:ext cx="8229600" cy="4870569"/>
          </a:xfrm>
        </p:spPr>
        <p:txBody>
          <a:bodyPr>
            <a:normAutofit/>
          </a:bodyPr>
          <a:lstStyle/>
          <a:p>
            <a:pPr marL="342900" lvl="1" indent="-342900">
              <a:buFont typeface="Arial" pitchFamily="34" charset="0"/>
              <a:buChar char="•"/>
            </a:pPr>
            <a:r>
              <a:rPr lang="en-GB" sz="1800" b="0" dirty="0" smtClean="0">
                <a:latin typeface="HelveticaNeueCyr-Light"/>
              </a:rPr>
              <a:t>How </a:t>
            </a:r>
            <a:r>
              <a:rPr lang="en-GB" sz="1800" b="0" dirty="0">
                <a:latin typeface="HelveticaNeueCyr-Light"/>
              </a:rPr>
              <a:t>the </a:t>
            </a:r>
            <a:r>
              <a:rPr lang="en-US" sz="1800" b="0" dirty="0">
                <a:latin typeface="HelveticaNeueCyr-Light"/>
              </a:rPr>
              <a:t>information asymmetry between </a:t>
            </a:r>
            <a:r>
              <a:rPr lang="en-US" sz="1800" b="0" dirty="0" smtClean="0">
                <a:latin typeface="HelveticaNeueCyr-Light"/>
              </a:rPr>
              <a:t>banks/regulators </a:t>
            </a:r>
            <a:r>
              <a:rPr lang="en-US" sz="1800" b="0" dirty="0">
                <a:latin typeface="HelveticaNeueCyr-Light"/>
              </a:rPr>
              <a:t>and </a:t>
            </a:r>
            <a:r>
              <a:rPr lang="en-US" sz="1800" b="0" dirty="0" smtClean="0">
                <a:latin typeface="HelveticaNeueCyr-Light"/>
              </a:rPr>
              <a:t>depositors </a:t>
            </a:r>
            <a:r>
              <a:rPr lang="en-US" sz="1800" b="0" dirty="0">
                <a:latin typeface="HelveticaNeueCyr-Light"/>
              </a:rPr>
              <a:t>influences the latter’s saving </a:t>
            </a:r>
            <a:r>
              <a:rPr lang="en-US" sz="1800" b="0" dirty="0" smtClean="0">
                <a:latin typeface="HelveticaNeueCyr-Light"/>
              </a:rPr>
              <a:t>strategies during the crisis?</a:t>
            </a:r>
          </a:p>
          <a:p>
            <a:pPr marL="342900" indent="-342900">
              <a:buFont typeface="Arial" pitchFamily="34" charset="0"/>
              <a:buChar char="•"/>
            </a:pPr>
            <a:endParaRPr lang="en-US" sz="1800" b="0" dirty="0" smtClean="0">
              <a:latin typeface="HelveticaNeueCyr-Light"/>
            </a:endParaRPr>
          </a:p>
          <a:p>
            <a:pPr marL="342900" lvl="1" indent="-342900">
              <a:buFont typeface="Arial" pitchFamily="34" charset="0"/>
              <a:buChar char="•"/>
            </a:pPr>
            <a:r>
              <a:rPr lang="en-US" sz="1800" b="0" dirty="0" smtClean="0">
                <a:latin typeface="HelveticaNeueCyr-Light"/>
              </a:rPr>
              <a:t>Asymmetry </a:t>
            </a:r>
            <a:r>
              <a:rPr lang="en-US" sz="1800" b="0" dirty="0" err="1" smtClean="0">
                <a:latin typeface="HelveticaNeueCyr-Light"/>
              </a:rPr>
              <a:t>proxied</a:t>
            </a:r>
            <a:r>
              <a:rPr lang="en-US" sz="1800" b="0" dirty="0" smtClean="0">
                <a:latin typeface="HelveticaNeueCyr-Light"/>
              </a:rPr>
              <a:t> by country’s </a:t>
            </a:r>
            <a:r>
              <a:rPr lang="en-US" sz="1800" b="0" dirty="0">
                <a:latin typeface="HelveticaNeueCyr-Light"/>
              </a:rPr>
              <a:t>level of </a:t>
            </a:r>
            <a:r>
              <a:rPr lang="en-US" sz="1800" b="0" i="1" dirty="0">
                <a:latin typeface="HelveticaNeueCyr-Light"/>
              </a:rPr>
              <a:t>media </a:t>
            </a:r>
            <a:r>
              <a:rPr lang="en-US" sz="1800" b="0" i="1" dirty="0" smtClean="0">
                <a:latin typeface="HelveticaNeueCyr-Light"/>
              </a:rPr>
              <a:t>restrictions</a:t>
            </a:r>
            <a:endParaRPr lang="en-GB" sz="1800" b="0" i="1" dirty="0" smtClean="0">
              <a:latin typeface="HelveticaNeueCyr-Light"/>
            </a:endParaRPr>
          </a:p>
          <a:p>
            <a:pPr marL="342900" indent="-342900">
              <a:buFont typeface="Arial" pitchFamily="34" charset="0"/>
              <a:buChar char="•"/>
            </a:pPr>
            <a:endParaRPr lang="en-US" sz="1800" b="0" dirty="0" smtClean="0">
              <a:latin typeface="HelveticaNeueCyr-Light"/>
            </a:endParaRPr>
          </a:p>
          <a:p>
            <a:pPr marL="630900" lvl="2" indent="-342900">
              <a:spcBef>
                <a:spcPts val="1200"/>
              </a:spcBef>
              <a:buFont typeface="Arial" pitchFamily="34" charset="0"/>
              <a:buChar char="•"/>
            </a:pPr>
            <a:r>
              <a:rPr lang="en-GB" sz="1800" dirty="0" smtClean="0">
                <a:latin typeface="HelveticaNeueCyr-Light"/>
              </a:rPr>
              <a:t>Political economy approach: free </a:t>
            </a:r>
            <a:r>
              <a:rPr lang="en-GB" sz="1800" dirty="0">
                <a:latin typeface="HelveticaNeueCyr-Light"/>
              </a:rPr>
              <a:t>press enables the public to distinguish between different types of </a:t>
            </a:r>
            <a:r>
              <a:rPr lang="en-GB" sz="1800" dirty="0" smtClean="0">
                <a:latin typeface="HelveticaNeueCyr-Light"/>
              </a:rPr>
              <a:t>politicians, helping </a:t>
            </a:r>
            <a:r>
              <a:rPr lang="en-GB" sz="1800" dirty="0">
                <a:latin typeface="HelveticaNeueCyr-Light"/>
              </a:rPr>
              <a:t>in electing 'good' politicians, thereby reducing a country's corruption levels (e.g., Bhattacharyya and </a:t>
            </a:r>
            <a:r>
              <a:rPr lang="en-GB" sz="1800" dirty="0" err="1">
                <a:latin typeface="HelveticaNeueCyr-Light"/>
              </a:rPr>
              <a:t>Hodler</a:t>
            </a:r>
            <a:r>
              <a:rPr lang="en-GB" sz="1800" dirty="0">
                <a:latin typeface="HelveticaNeueCyr-Light"/>
              </a:rPr>
              <a:t> (2015), </a:t>
            </a:r>
            <a:r>
              <a:rPr lang="en-GB" sz="1800" dirty="0" err="1">
                <a:latin typeface="HelveticaNeueCyr-Light"/>
              </a:rPr>
              <a:t>Brunetti</a:t>
            </a:r>
            <a:r>
              <a:rPr lang="en-GB" sz="1800" dirty="0">
                <a:latin typeface="HelveticaNeueCyr-Light"/>
              </a:rPr>
              <a:t> and </a:t>
            </a:r>
            <a:r>
              <a:rPr lang="en-GB" sz="1800" dirty="0" err="1">
                <a:latin typeface="HelveticaNeueCyr-Light"/>
              </a:rPr>
              <a:t>Weder</a:t>
            </a:r>
            <a:r>
              <a:rPr lang="en-GB" sz="1800" dirty="0">
                <a:latin typeface="HelveticaNeueCyr-Light"/>
              </a:rPr>
              <a:t> (2003)). </a:t>
            </a:r>
            <a:endParaRPr lang="en-GB" sz="1800" dirty="0" smtClean="0">
              <a:latin typeface="HelveticaNeueCyr-Light"/>
            </a:endParaRPr>
          </a:p>
          <a:p>
            <a:pPr marL="630900" lvl="2" indent="-342900">
              <a:spcBef>
                <a:spcPts val="1200"/>
              </a:spcBef>
              <a:buFont typeface="Arial" pitchFamily="34" charset="0"/>
              <a:buChar char="•"/>
            </a:pPr>
            <a:r>
              <a:rPr lang="en-GB" sz="1800" dirty="0" smtClean="0">
                <a:latin typeface="HelveticaNeueCyr-Light"/>
              </a:rPr>
              <a:t>Restrictive </a:t>
            </a:r>
            <a:r>
              <a:rPr lang="en-GB" sz="1800" dirty="0">
                <a:latin typeface="HelveticaNeueCyr-Light"/>
              </a:rPr>
              <a:t>media environment can hinder depositors' capacity to accurately gauge the severity of the financial crisis and differentiate between banks with varying risk </a:t>
            </a:r>
            <a:r>
              <a:rPr lang="en-GB" sz="1800" dirty="0" smtClean="0">
                <a:latin typeface="HelveticaNeueCyr-Light"/>
              </a:rPr>
              <a:t>levels</a:t>
            </a:r>
          </a:p>
          <a:p>
            <a:pPr marL="630900" lvl="2" indent="-342900">
              <a:spcBef>
                <a:spcPts val="1200"/>
              </a:spcBef>
              <a:buFont typeface="Arial" pitchFamily="34" charset="0"/>
              <a:buChar char="•"/>
            </a:pPr>
            <a:r>
              <a:rPr lang="en-GB" sz="1800" dirty="0">
                <a:latin typeface="HelveticaNeueCyr-Light"/>
              </a:rPr>
              <a:t>H</a:t>
            </a:r>
            <a:r>
              <a:rPr lang="en-GB" sz="1800" dirty="0" smtClean="0">
                <a:latin typeface="HelveticaNeueCyr-Light"/>
              </a:rPr>
              <a:t>eightened </a:t>
            </a:r>
            <a:r>
              <a:rPr lang="en-GB" sz="1800" dirty="0">
                <a:latin typeface="HelveticaNeueCyr-Light"/>
              </a:rPr>
              <a:t>uncertainty caused by the banking </a:t>
            </a:r>
            <a:r>
              <a:rPr lang="en-GB" sz="1800" dirty="0" smtClean="0">
                <a:latin typeface="HelveticaNeueCyr-Light"/>
              </a:rPr>
              <a:t>crisis</a:t>
            </a:r>
            <a:r>
              <a:rPr lang="en-GB" sz="1800" dirty="0" smtClean="0">
                <a:latin typeface="HelveticaNeueCyr-Light"/>
                <a:cs typeface="Times New Roman"/>
              </a:rPr>
              <a:t>→ </a:t>
            </a:r>
            <a:r>
              <a:rPr lang="en-GB" sz="1800" dirty="0" smtClean="0">
                <a:latin typeface="HelveticaNeueCyr-Light"/>
              </a:rPr>
              <a:t>a trigger for a run </a:t>
            </a:r>
            <a:r>
              <a:rPr lang="en-GB" sz="1800" dirty="0">
                <a:latin typeface="HelveticaNeueCyr-Light"/>
              </a:rPr>
              <a:t>on all </a:t>
            </a:r>
            <a:r>
              <a:rPr lang="en-GB" sz="1800" dirty="0" smtClean="0">
                <a:latin typeface="HelveticaNeueCyr-Light"/>
              </a:rPr>
              <a:t>banks</a:t>
            </a:r>
            <a:endParaRPr lang="ru-RU" sz="1800" dirty="0">
              <a:latin typeface="HelveticaNeueCyr-Light"/>
            </a:endParaRPr>
          </a:p>
        </p:txBody>
      </p:sp>
    </p:spTree>
    <p:extLst>
      <p:ext uri="{BB962C8B-B14F-4D97-AF65-F5344CB8AC3E}">
        <p14:creationId xmlns:p14="http://schemas.microsoft.com/office/powerpoint/2010/main" val="124758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Literature: market discipline</a:t>
            </a:r>
            <a:endParaRPr lang="ru-RU" dirty="0"/>
          </a:p>
        </p:txBody>
      </p:sp>
      <p:sp>
        <p:nvSpPr>
          <p:cNvPr id="5" name="Объект 4"/>
          <p:cNvSpPr>
            <a:spLocks noGrp="1"/>
          </p:cNvSpPr>
          <p:nvPr>
            <p:ph idx="1"/>
          </p:nvPr>
        </p:nvSpPr>
        <p:spPr>
          <a:xfrm>
            <a:off x="109182" y="1119116"/>
            <a:ext cx="8679976" cy="5882184"/>
          </a:xfrm>
        </p:spPr>
        <p:txBody>
          <a:bodyPr>
            <a:normAutofit/>
          </a:bodyPr>
          <a:lstStyle/>
          <a:p>
            <a:pPr marL="342900" indent="-342900">
              <a:lnSpc>
                <a:spcPct val="120000"/>
              </a:lnSpc>
              <a:buFont typeface="Arial" pitchFamily="34" charset="0"/>
              <a:buChar char="•"/>
            </a:pPr>
            <a:r>
              <a:rPr lang="en-US" sz="1800" b="0" dirty="0" smtClean="0"/>
              <a:t>Country studies:</a:t>
            </a:r>
            <a:r>
              <a:rPr lang="en-US" sz="1800" b="0" dirty="0"/>
              <a:t>	</a:t>
            </a:r>
            <a:endParaRPr lang="en-US" sz="1800" b="0" dirty="0" smtClean="0"/>
          </a:p>
          <a:p>
            <a:pPr marL="630900" lvl="2" indent="-342900">
              <a:lnSpc>
                <a:spcPct val="120000"/>
              </a:lnSpc>
              <a:buFont typeface="Arial" pitchFamily="34" charset="0"/>
              <a:buChar char="•"/>
            </a:pPr>
            <a:r>
              <a:rPr lang="en-US" sz="1700" i="1" dirty="0" smtClean="0"/>
              <a:t>USA</a:t>
            </a:r>
            <a:r>
              <a:rPr lang="en-US" sz="1700" dirty="0" smtClean="0"/>
              <a:t> – </a:t>
            </a:r>
            <a:r>
              <a:rPr lang="en-US" altLang="ru-RU" sz="1700" dirty="0" err="1" smtClean="0">
                <a:cs typeface="Times New Roman" pitchFamily="18" charset="0"/>
              </a:rPr>
              <a:t>Hannan</a:t>
            </a:r>
            <a:r>
              <a:rPr lang="en-US" altLang="ru-RU" sz="1700" dirty="0">
                <a:cs typeface="Times New Roman" pitchFamily="18" charset="0"/>
              </a:rPr>
              <a:t>, </a:t>
            </a:r>
            <a:r>
              <a:rPr lang="en-US" altLang="ru-RU" sz="1700" dirty="0" err="1">
                <a:cs typeface="Times New Roman" pitchFamily="18" charset="0"/>
              </a:rPr>
              <a:t>Hanweck</a:t>
            </a:r>
            <a:r>
              <a:rPr lang="en-US" altLang="ru-RU" sz="1700" dirty="0">
                <a:cs typeface="Times New Roman" pitchFamily="18" charset="0"/>
              </a:rPr>
              <a:t> (1988), Ellis, Flannery (1992</a:t>
            </a:r>
            <a:r>
              <a:rPr lang="ru-RU" altLang="ru-RU" sz="1700" dirty="0"/>
              <a:t>); </a:t>
            </a:r>
            <a:r>
              <a:rPr lang="en-US" altLang="ru-RU" sz="1700" dirty="0" smtClean="0"/>
              <a:t> </a:t>
            </a:r>
            <a:r>
              <a:rPr lang="en-US" altLang="ru-RU" sz="1700" dirty="0" smtClean="0">
                <a:cs typeface="Times New Roman" pitchFamily="18" charset="0"/>
              </a:rPr>
              <a:t>Goldberg</a:t>
            </a:r>
            <a:r>
              <a:rPr lang="en-US" altLang="ru-RU" sz="1700" dirty="0">
                <a:cs typeface="Times New Roman" pitchFamily="18" charset="0"/>
              </a:rPr>
              <a:t>, Hudgins (1996)</a:t>
            </a:r>
            <a:r>
              <a:rPr lang="ru-RU" altLang="ru-RU" sz="1700" dirty="0"/>
              <a:t>; </a:t>
            </a:r>
            <a:r>
              <a:rPr lang="en-US" altLang="ru-RU" sz="1700" dirty="0">
                <a:cs typeface="Times New Roman" pitchFamily="18" charset="0"/>
              </a:rPr>
              <a:t>Park (1995), Park, </a:t>
            </a:r>
            <a:r>
              <a:rPr lang="en-US" altLang="ru-RU" sz="1700" dirty="0" err="1">
                <a:cs typeface="Times New Roman" pitchFamily="18" charset="0"/>
              </a:rPr>
              <a:t>Peristiani</a:t>
            </a:r>
            <a:r>
              <a:rPr lang="en-US" altLang="ru-RU" sz="1700" dirty="0">
                <a:cs typeface="Times New Roman" pitchFamily="18" charset="0"/>
              </a:rPr>
              <a:t> (1998</a:t>
            </a:r>
            <a:r>
              <a:rPr lang="en-US" altLang="ru-RU" sz="1700" dirty="0" smtClean="0">
                <a:cs typeface="Times New Roman" pitchFamily="18" charset="0"/>
              </a:rPr>
              <a:t>), </a:t>
            </a:r>
            <a:r>
              <a:rPr lang="en-US" altLang="ru-RU" sz="1700" dirty="0">
                <a:cs typeface="Times New Roman" pitchFamily="18" charset="0"/>
              </a:rPr>
              <a:t>Jordan (2000) </a:t>
            </a:r>
            <a:r>
              <a:rPr lang="en-US" sz="1700" dirty="0" smtClean="0"/>
              <a:t>Bliss, Flannery </a:t>
            </a:r>
            <a:r>
              <a:rPr lang="en-US" sz="1700" dirty="0"/>
              <a:t>(2002</a:t>
            </a:r>
            <a:r>
              <a:rPr lang="en-US" sz="1700" dirty="0" smtClean="0"/>
              <a:t>), </a:t>
            </a:r>
            <a:r>
              <a:rPr lang="en-US" sz="1700" dirty="0"/>
              <a:t>Morgan and </a:t>
            </a:r>
            <a:r>
              <a:rPr lang="en-US" sz="1700" dirty="0" err="1"/>
              <a:t>Stiroh</a:t>
            </a:r>
            <a:r>
              <a:rPr lang="en-US" sz="1700" dirty="0"/>
              <a:t> (2001), </a:t>
            </a:r>
            <a:r>
              <a:rPr lang="en-US" sz="1700" dirty="0" err="1"/>
              <a:t>Jagtiani</a:t>
            </a:r>
            <a:r>
              <a:rPr lang="en-US" sz="1700" dirty="0"/>
              <a:t> and Lemieux (2001</a:t>
            </a:r>
            <a:r>
              <a:rPr lang="en-US" sz="1700" dirty="0" smtClean="0"/>
              <a:t>), </a:t>
            </a:r>
            <a:r>
              <a:rPr lang="en-US" sz="1700" dirty="0" err="1"/>
              <a:t>Evanoff</a:t>
            </a:r>
            <a:r>
              <a:rPr lang="en-US" sz="1700" dirty="0"/>
              <a:t> and Wall (2002)</a:t>
            </a:r>
            <a:endParaRPr lang="en-US" altLang="ru-RU" sz="1700" dirty="0" smtClean="0"/>
          </a:p>
          <a:p>
            <a:pPr marL="630900" lvl="2" indent="-342900">
              <a:lnSpc>
                <a:spcPct val="120000"/>
              </a:lnSpc>
              <a:buFont typeface="Arial" pitchFamily="34" charset="0"/>
              <a:buChar char="•"/>
            </a:pPr>
            <a:r>
              <a:rPr lang="en-US" sz="1700" dirty="0" smtClean="0"/>
              <a:t>Developed countries: </a:t>
            </a:r>
            <a:r>
              <a:rPr lang="en-US" sz="1700" dirty="0" err="1" smtClean="0"/>
              <a:t>Birchler</a:t>
            </a:r>
            <a:r>
              <a:rPr lang="en-US" sz="1700" dirty="0" smtClean="0"/>
              <a:t>, </a:t>
            </a:r>
            <a:r>
              <a:rPr lang="en-US" sz="1700" dirty="0" err="1" smtClean="0"/>
              <a:t>Maechler</a:t>
            </a:r>
            <a:r>
              <a:rPr lang="en-US" sz="1700" dirty="0" smtClean="0"/>
              <a:t> </a:t>
            </a:r>
            <a:r>
              <a:rPr lang="en-US" sz="1700" dirty="0"/>
              <a:t>(2001) </a:t>
            </a:r>
            <a:r>
              <a:rPr lang="en-US" sz="1700" dirty="0" smtClean="0"/>
              <a:t>(</a:t>
            </a:r>
            <a:r>
              <a:rPr lang="en-US" sz="1700" i="1" dirty="0" smtClean="0"/>
              <a:t>Switzerland</a:t>
            </a:r>
            <a:r>
              <a:rPr lang="en-US" sz="1700" dirty="0" smtClean="0"/>
              <a:t>), Murata, </a:t>
            </a:r>
            <a:r>
              <a:rPr lang="en-US" sz="1700" dirty="0"/>
              <a:t>Hori (2006) (</a:t>
            </a:r>
            <a:r>
              <a:rPr lang="en-US" sz="1700" i="1" dirty="0"/>
              <a:t>Japan</a:t>
            </a:r>
            <a:r>
              <a:rPr lang="en-US" sz="1700" dirty="0"/>
              <a:t>)</a:t>
            </a:r>
          </a:p>
          <a:p>
            <a:pPr marL="630900" lvl="2" indent="-342900">
              <a:lnSpc>
                <a:spcPct val="120000"/>
              </a:lnSpc>
              <a:buFont typeface="Arial" pitchFamily="34" charset="0"/>
              <a:buChar char="•"/>
            </a:pPr>
            <a:r>
              <a:rPr lang="en-US" sz="1700" dirty="0" smtClean="0"/>
              <a:t>Developing and emerging countries: </a:t>
            </a:r>
            <a:r>
              <a:rPr lang="en-US" sz="1700" dirty="0" err="1" smtClean="0"/>
              <a:t>Calomiris</a:t>
            </a:r>
            <a:r>
              <a:rPr lang="en-US" sz="1700" dirty="0" smtClean="0"/>
              <a:t>, Powell </a:t>
            </a:r>
            <a:r>
              <a:rPr lang="en-US" sz="1700" dirty="0"/>
              <a:t>(</a:t>
            </a:r>
            <a:r>
              <a:rPr lang="en-US" sz="1700" dirty="0" smtClean="0"/>
              <a:t>2001</a:t>
            </a:r>
            <a:r>
              <a:rPr lang="en-US" sz="1700" dirty="0"/>
              <a:t>) (</a:t>
            </a:r>
            <a:r>
              <a:rPr lang="en-US" sz="1700" i="1" dirty="0"/>
              <a:t>Argentina</a:t>
            </a:r>
            <a:r>
              <a:rPr lang="en-US" sz="1700" dirty="0" smtClean="0"/>
              <a:t>), </a:t>
            </a:r>
            <a:r>
              <a:rPr lang="en-US" altLang="ru-RU" sz="1700" dirty="0" smtClean="0">
                <a:cs typeface="Times New Roman" pitchFamily="18" charset="0"/>
              </a:rPr>
              <a:t>Martinez </a:t>
            </a:r>
            <a:r>
              <a:rPr lang="en-US" altLang="ru-RU" sz="1700" dirty="0" err="1">
                <a:cs typeface="Times New Roman" pitchFamily="18" charset="0"/>
              </a:rPr>
              <a:t>Peria</a:t>
            </a:r>
            <a:r>
              <a:rPr lang="en-US" altLang="ru-RU" sz="1700" dirty="0">
                <a:cs typeface="Times New Roman" pitchFamily="18" charset="0"/>
              </a:rPr>
              <a:t>, </a:t>
            </a:r>
            <a:r>
              <a:rPr lang="en-US" altLang="ru-RU" sz="1700" dirty="0" err="1">
                <a:cs typeface="Times New Roman" pitchFamily="18" charset="0"/>
              </a:rPr>
              <a:t>Schmuckler</a:t>
            </a:r>
            <a:r>
              <a:rPr lang="en-US" altLang="ru-RU" sz="1700" dirty="0">
                <a:cs typeface="Times New Roman" pitchFamily="18" charset="0"/>
              </a:rPr>
              <a:t> (1999, </a:t>
            </a:r>
            <a:r>
              <a:rPr lang="en-US" altLang="ru-RU" sz="1700" dirty="0" smtClean="0">
                <a:cs typeface="Times New Roman" pitchFamily="18" charset="0"/>
              </a:rPr>
              <a:t>2001) (</a:t>
            </a:r>
            <a:r>
              <a:rPr lang="en-US" sz="1700" i="1" dirty="0" smtClean="0"/>
              <a:t>Argentina</a:t>
            </a:r>
            <a:r>
              <a:rPr lang="en-US" sz="1700" i="1" dirty="0"/>
              <a:t>, Chile and </a:t>
            </a:r>
            <a:r>
              <a:rPr lang="en-US" sz="1700" i="1" dirty="0" smtClean="0"/>
              <a:t>Mexico</a:t>
            </a:r>
            <a:r>
              <a:rPr lang="en-US" sz="1700" dirty="0" smtClean="0"/>
              <a:t>)</a:t>
            </a:r>
            <a:r>
              <a:rPr lang="en-US" sz="1700" dirty="0" smtClean="0">
                <a:cs typeface="Times New Roman" pitchFamily="18" charset="0"/>
              </a:rPr>
              <a:t>, </a:t>
            </a:r>
            <a:r>
              <a:rPr lang="en-US" altLang="ru-RU" sz="1700" dirty="0" err="1" smtClean="0">
                <a:cs typeface="Times New Roman" pitchFamily="18" charset="0"/>
              </a:rPr>
              <a:t>Goday</a:t>
            </a:r>
            <a:r>
              <a:rPr lang="en-US" altLang="ru-RU" sz="1700" dirty="0">
                <a:cs typeface="Times New Roman" pitchFamily="18" charset="0"/>
              </a:rPr>
              <a:t>, </a:t>
            </a:r>
            <a:r>
              <a:rPr lang="en-US" altLang="ru-RU" sz="1700" dirty="0" err="1">
                <a:cs typeface="Times New Roman" pitchFamily="18" charset="0"/>
              </a:rPr>
              <a:t>Gruss</a:t>
            </a:r>
            <a:r>
              <a:rPr lang="en-US" altLang="ru-RU" sz="1700" dirty="0">
                <a:cs typeface="Times New Roman" pitchFamily="18" charset="0"/>
              </a:rPr>
              <a:t> (</a:t>
            </a:r>
            <a:r>
              <a:rPr lang="en-US" altLang="ru-RU" sz="1700" dirty="0" smtClean="0">
                <a:cs typeface="Times New Roman" pitchFamily="18" charset="0"/>
              </a:rPr>
              <a:t>2005) (</a:t>
            </a:r>
            <a:r>
              <a:rPr lang="en-US" altLang="ru-RU" sz="1700" i="1" dirty="0" smtClean="0">
                <a:cs typeface="Times New Roman" pitchFamily="18" charset="0"/>
              </a:rPr>
              <a:t>Uruguay</a:t>
            </a:r>
            <a:r>
              <a:rPr lang="en-US" altLang="ru-RU" sz="1700" dirty="0" smtClean="0">
                <a:cs typeface="Times New Roman" pitchFamily="18" charset="0"/>
              </a:rPr>
              <a:t>), </a:t>
            </a:r>
            <a:r>
              <a:rPr lang="en-US" sz="1700" dirty="0" smtClean="0"/>
              <a:t>Barajas, Steiner </a:t>
            </a:r>
            <a:r>
              <a:rPr lang="en-US" sz="1700" dirty="0"/>
              <a:t>(2000) </a:t>
            </a:r>
            <a:r>
              <a:rPr lang="en-US" sz="1700" dirty="0" smtClean="0"/>
              <a:t>(</a:t>
            </a:r>
            <a:r>
              <a:rPr lang="en-US" sz="1700" i="1" dirty="0" smtClean="0"/>
              <a:t>Colombia</a:t>
            </a:r>
            <a:r>
              <a:rPr lang="en-US" sz="1700" dirty="0" smtClean="0"/>
              <a:t>), </a:t>
            </a:r>
            <a:r>
              <a:rPr lang="en-US" altLang="ru-RU" sz="1700" dirty="0" err="1" smtClean="0">
                <a:cs typeface="Times New Roman" pitchFamily="18" charset="0"/>
              </a:rPr>
              <a:t>Ioannidou</a:t>
            </a:r>
            <a:r>
              <a:rPr lang="en-US" altLang="ru-RU" sz="1700" dirty="0">
                <a:cs typeface="Times New Roman" pitchFamily="18" charset="0"/>
              </a:rPr>
              <a:t>, de </a:t>
            </a:r>
            <a:r>
              <a:rPr lang="en-US" altLang="ru-RU" sz="1700" dirty="0" err="1">
                <a:cs typeface="Times New Roman" pitchFamily="18" charset="0"/>
              </a:rPr>
              <a:t>Dreu</a:t>
            </a:r>
            <a:r>
              <a:rPr lang="en-US" altLang="ru-RU" sz="1700" dirty="0">
                <a:cs typeface="Times New Roman" pitchFamily="18" charset="0"/>
              </a:rPr>
              <a:t> (2006)</a:t>
            </a:r>
            <a:r>
              <a:rPr lang="en-US" sz="1700" dirty="0" smtClean="0"/>
              <a:t> (</a:t>
            </a:r>
            <a:r>
              <a:rPr lang="en-US" sz="1700" i="1" dirty="0" smtClean="0"/>
              <a:t>Bolivia</a:t>
            </a:r>
            <a:r>
              <a:rPr lang="en-US" sz="1700" dirty="0" smtClean="0"/>
              <a:t>)</a:t>
            </a:r>
          </a:p>
          <a:p>
            <a:pPr marL="630900" lvl="2" indent="-342900">
              <a:lnSpc>
                <a:spcPct val="120000"/>
              </a:lnSpc>
              <a:buFont typeface="Arial" pitchFamily="34" charset="0"/>
              <a:buChar char="•"/>
            </a:pPr>
            <a:r>
              <a:rPr lang="en-US" sz="1700" i="1" dirty="0" smtClean="0"/>
              <a:t>Russia</a:t>
            </a:r>
            <a:r>
              <a:rPr lang="en-US" sz="1700" dirty="0" smtClean="0"/>
              <a:t> </a:t>
            </a:r>
            <a:r>
              <a:rPr lang="en-US" sz="1700" dirty="0"/>
              <a:t>– </a:t>
            </a:r>
            <a:r>
              <a:rPr lang="en-US" sz="1700" dirty="0" err="1" smtClean="0"/>
              <a:t>Ungan</a:t>
            </a:r>
            <a:r>
              <a:rPr lang="en-US" sz="1700" dirty="0"/>
              <a:t>,</a:t>
            </a:r>
            <a:r>
              <a:rPr lang="en-US" sz="1700" dirty="0" smtClean="0"/>
              <a:t> </a:t>
            </a:r>
            <a:r>
              <a:rPr lang="en-US" sz="1700" dirty="0"/>
              <a:t>Caner (</a:t>
            </a:r>
            <a:r>
              <a:rPr lang="en-US" sz="1700" dirty="0" smtClean="0"/>
              <a:t>2008), </a:t>
            </a:r>
            <a:r>
              <a:rPr lang="en-US" altLang="ru-RU" sz="1700" dirty="0" err="1">
                <a:cs typeface="Times New Roman" pitchFamily="18" charset="0"/>
              </a:rPr>
              <a:t>Karas</a:t>
            </a:r>
            <a:r>
              <a:rPr lang="en-US" altLang="ru-RU" sz="1700" dirty="0">
                <a:cs typeface="Times New Roman" pitchFamily="18" charset="0"/>
              </a:rPr>
              <a:t>, Pyle, </a:t>
            </a:r>
            <a:r>
              <a:rPr lang="en-US" altLang="ru-RU" sz="1700" dirty="0" err="1">
                <a:cs typeface="Times New Roman" pitchFamily="18" charset="0"/>
              </a:rPr>
              <a:t>Schoors</a:t>
            </a:r>
            <a:r>
              <a:rPr lang="en-US" altLang="ru-RU" sz="1700" dirty="0">
                <a:cs typeface="Times New Roman" pitchFamily="18" charset="0"/>
              </a:rPr>
              <a:t> (2006</a:t>
            </a:r>
            <a:r>
              <a:rPr lang="ru-RU" altLang="ru-RU" sz="1700" dirty="0">
                <a:cs typeface="Times New Roman" pitchFamily="18" charset="0"/>
              </a:rPr>
              <a:t>, </a:t>
            </a:r>
            <a:r>
              <a:rPr lang="ru-RU" altLang="ru-RU" sz="1700" dirty="0" smtClean="0">
                <a:cs typeface="Times New Roman" pitchFamily="18" charset="0"/>
              </a:rPr>
              <a:t>2010</a:t>
            </a:r>
            <a:r>
              <a:rPr lang="en-US" altLang="ru-RU" sz="1700" dirty="0" smtClean="0">
                <a:cs typeface="Times New Roman" pitchFamily="18" charset="0"/>
              </a:rPr>
              <a:t>, 2013), </a:t>
            </a:r>
            <a:r>
              <a:rPr lang="en-GB" sz="1700" dirty="0" err="1"/>
              <a:t>Semenova</a:t>
            </a:r>
            <a:r>
              <a:rPr lang="en-GB" sz="1700" dirty="0"/>
              <a:t> (2007</a:t>
            </a:r>
            <a:r>
              <a:rPr lang="en-GB" sz="1700" dirty="0" smtClean="0"/>
              <a:t>),</a:t>
            </a:r>
            <a:r>
              <a:rPr lang="en-US" altLang="ru-RU" sz="1700" dirty="0" smtClean="0">
                <a:cs typeface="Times New Roman" pitchFamily="18" charset="0"/>
              </a:rPr>
              <a:t> </a:t>
            </a:r>
            <a:r>
              <a:rPr lang="en-US" altLang="ru-RU" sz="1700" dirty="0" err="1"/>
              <a:t>Semenova</a:t>
            </a:r>
            <a:r>
              <a:rPr lang="en-US" altLang="ru-RU" sz="1700" dirty="0"/>
              <a:t>, </a:t>
            </a:r>
            <a:r>
              <a:rPr lang="en-US" altLang="ru-RU" sz="1700" dirty="0" err="1"/>
              <a:t>Shapkin</a:t>
            </a:r>
            <a:r>
              <a:rPr lang="en-US" altLang="ru-RU" sz="1700" dirty="0"/>
              <a:t> (2019)</a:t>
            </a:r>
            <a:r>
              <a:rPr lang="en-US" altLang="ru-RU" sz="1700" dirty="0" smtClean="0">
                <a:cs typeface="Times New Roman" pitchFamily="18" charset="0"/>
              </a:rPr>
              <a:t> </a:t>
            </a:r>
            <a:endParaRPr lang="en-US" sz="1700" dirty="0" smtClean="0"/>
          </a:p>
          <a:p>
            <a:pPr marL="342900" lvl="1" indent="-342900">
              <a:lnSpc>
                <a:spcPct val="120000"/>
              </a:lnSpc>
              <a:spcBef>
                <a:spcPts val="1200"/>
              </a:spcBef>
              <a:buFont typeface="Arial" pitchFamily="34" charset="0"/>
              <a:buChar char="•"/>
            </a:pPr>
            <a:r>
              <a:rPr lang="es-ES" sz="1800" b="0" dirty="0" smtClean="0"/>
              <a:t>Cubillas, Fonseca, González</a:t>
            </a:r>
            <a:r>
              <a:rPr lang="en-US" sz="1800" b="0" dirty="0" smtClean="0"/>
              <a:t> (</a:t>
            </a:r>
            <a:r>
              <a:rPr lang="es-ES" sz="1800" b="0" dirty="0" smtClean="0"/>
              <a:t>2012): MD weakens during the crisis, especially in countries where regulation and institutions promote MD</a:t>
            </a:r>
            <a:endParaRPr lang="en-US" sz="1800" b="0" dirty="0" smtClean="0"/>
          </a:p>
          <a:p>
            <a:pPr marL="342900" indent="-342900">
              <a:lnSpc>
                <a:spcPct val="120000"/>
              </a:lnSpc>
              <a:buFont typeface="Arial" pitchFamily="34" charset="0"/>
              <a:buChar char="•"/>
            </a:pPr>
            <a:endParaRPr lang="ru-RU" sz="1800" b="0" dirty="0"/>
          </a:p>
        </p:txBody>
      </p:sp>
    </p:spTree>
    <p:extLst>
      <p:ext uri="{BB962C8B-B14F-4D97-AF65-F5344CB8AC3E}">
        <p14:creationId xmlns:p14="http://schemas.microsoft.com/office/powerpoint/2010/main" val="191140316"/>
      </p:ext>
    </p:extLst>
  </p:cSld>
  <p:clrMapOvr>
    <a:masterClrMapping/>
  </p:clrMapOvr>
  <mc:AlternateContent xmlns:mc="http://schemas.openxmlformats.org/markup-compatibility/2006" xmlns:p14="http://schemas.microsoft.com/office/powerpoint/2010/main">
    <mc:Choice Requires="p14">
      <p:transition spd="slow" p14:dur="2000" advTm="2577"/>
    </mc:Choice>
    <mc:Fallback xmlns="">
      <p:transition spd="slow" advTm="25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extLst mod="1">
    <p:ext uri="{E180D4A7-C9FB-4DFB-919C-405C955672EB}">
      <p14:showEvtLst xmlns:p14="http://schemas.microsoft.com/office/powerpoint/2010/main">
        <p14:playEvt time="0" objId="6"/>
        <p14:stopEvt time="2577" objId="6"/>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Literature: media impact on financial decisions</a:t>
            </a:r>
            <a:endParaRPr lang="ru-RU" dirty="0"/>
          </a:p>
        </p:txBody>
      </p:sp>
      <p:sp>
        <p:nvSpPr>
          <p:cNvPr id="3" name="Объект 2"/>
          <p:cNvSpPr>
            <a:spLocks noGrp="1"/>
          </p:cNvSpPr>
          <p:nvPr>
            <p:ph idx="1"/>
          </p:nvPr>
        </p:nvSpPr>
        <p:spPr>
          <a:xfrm>
            <a:off x="457200" y="1187355"/>
            <a:ext cx="8229600" cy="5786651"/>
          </a:xfrm>
        </p:spPr>
        <p:txBody>
          <a:bodyPr>
            <a:normAutofit/>
          </a:bodyPr>
          <a:lstStyle/>
          <a:p>
            <a:pPr marL="342900" indent="-342900">
              <a:lnSpc>
                <a:spcPct val="110000"/>
              </a:lnSpc>
              <a:spcAft>
                <a:spcPts val="600"/>
              </a:spcAft>
              <a:buFont typeface="Arial" pitchFamily="34" charset="0"/>
              <a:buChar char="•"/>
            </a:pPr>
            <a:r>
              <a:rPr lang="en-US" sz="1800" b="0" dirty="0" err="1" smtClean="0"/>
              <a:t>Tausch</a:t>
            </a:r>
            <a:r>
              <a:rPr lang="en-US" sz="1800" b="0" dirty="0" smtClean="0"/>
              <a:t>, </a:t>
            </a:r>
            <a:r>
              <a:rPr lang="en-US" sz="1800" b="0" dirty="0" err="1" smtClean="0"/>
              <a:t>Zumbuehl</a:t>
            </a:r>
            <a:r>
              <a:rPr lang="en-US" sz="1800" b="0" dirty="0" smtClean="0"/>
              <a:t> </a:t>
            </a:r>
            <a:r>
              <a:rPr lang="en-US" sz="1800" b="0" dirty="0"/>
              <a:t>(2018) – </a:t>
            </a:r>
            <a:r>
              <a:rPr lang="en-US" sz="1800" b="0" dirty="0">
                <a:solidFill>
                  <a:srgbClr val="D99322"/>
                </a:solidFill>
              </a:rPr>
              <a:t>risk perception</a:t>
            </a:r>
            <a:r>
              <a:rPr lang="en-US" sz="1800" b="0" dirty="0"/>
              <a:t> of individual agents is influenced by the amount of </a:t>
            </a:r>
            <a:r>
              <a:rPr lang="en-US" sz="1800" b="0" dirty="0" smtClean="0"/>
              <a:t>economic news coverage</a:t>
            </a:r>
            <a:endParaRPr lang="en-US" sz="1800" b="0" dirty="0"/>
          </a:p>
          <a:p>
            <a:pPr marL="342900" indent="-342900">
              <a:lnSpc>
                <a:spcPct val="110000"/>
              </a:lnSpc>
              <a:spcAft>
                <a:spcPts val="600"/>
              </a:spcAft>
              <a:buFont typeface="Arial" pitchFamily="34" charset="0"/>
              <a:buChar char="•"/>
            </a:pPr>
            <a:r>
              <a:rPr lang="en-US" sz="1800" b="0" dirty="0" smtClean="0"/>
              <a:t>Mitchell, </a:t>
            </a:r>
            <a:r>
              <a:rPr lang="en-US" sz="1800" b="0" dirty="0" err="1" smtClean="0"/>
              <a:t>Mulherin</a:t>
            </a:r>
            <a:r>
              <a:rPr lang="en-US" sz="1800" b="0" dirty="0" smtClean="0"/>
              <a:t> </a:t>
            </a:r>
            <a:r>
              <a:rPr lang="en-US" sz="1800" b="0" dirty="0"/>
              <a:t>(1994), </a:t>
            </a:r>
            <a:r>
              <a:rPr lang="en-US" sz="1800" b="0" dirty="0" err="1"/>
              <a:t>Deephouse</a:t>
            </a:r>
            <a:r>
              <a:rPr lang="en-US" sz="1800" b="0" dirty="0"/>
              <a:t> (</a:t>
            </a:r>
            <a:r>
              <a:rPr lang="en-US" sz="1800" b="0" dirty="0" smtClean="0"/>
              <a:t>2000), Barber, </a:t>
            </a:r>
            <a:r>
              <a:rPr lang="en-US" sz="1800" b="0" dirty="0" err="1" smtClean="0"/>
              <a:t>Odean</a:t>
            </a:r>
            <a:r>
              <a:rPr lang="en-US" sz="1800" b="0" dirty="0" smtClean="0"/>
              <a:t> </a:t>
            </a:r>
            <a:r>
              <a:rPr lang="en-US" sz="1800" b="0" dirty="0"/>
              <a:t>(2007</a:t>
            </a:r>
            <a:r>
              <a:rPr lang="en-US" sz="1800" b="0" dirty="0" smtClean="0"/>
              <a:t>), </a:t>
            </a:r>
            <a:r>
              <a:rPr lang="en-US" sz="1800" b="0" dirty="0" err="1"/>
              <a:t>Einwiller</a:t>
            </a:r>
            <a:r>
              <a:rPr lang="en-US" sz="1800" b="0" dirty="0"/>
              <a:t> et al. (2010</a:t>
            </a:r>
            <a:r>
              <a:rPr lang="en-US" sz="1800" b="0" dirty="0" smtClean="0"/>
              <a:t>),</a:t>
            </a:r>
            <a:r>
              <a:rPr lang="en-US" sz="1800" dirty="0" smtClean="0"/>
              <a:t> </a:t>
            </a:r>
            <a:r>
              <a:rPr lang="en-US" sz="1800" b="0" dirty="0" smtClean="0"/>
              <a:t> </a:t>
            </a:r>
            <a:r>
              <a:rPr lang="en-US" sz="1800" b="0" dirty="0" err="1" smtClean="0"/>
              <a:t>Engelberg</a:t>
            </a:r>
            <a:r>
              <a:rPr lang="en-US" sz="1800" b="0" dirty="0" smtClean="0"/>
              <a:t>, Parsons </a:t>
            </a:r>
            <a:r>
              <a:rPr lang="en-US" sz="1800" b="0" dirty="0"/>
              <a:t>(2011</a:t>
            </a:r>
            <a:r>
              <a:rPr lang="en-US" sz="1800" b="0" dirty="0" smtClean="0"/>
              <a:t>),  </a:t>
            </a:r>
            <a:r>
              <a:rPr lang="en-US" sz="1800" b="0" dirty="0"/>
              <a:t>– information disclosed in media influences </a:t>
            </a:r>
            <a:r>
              <a:rPr lang="en-US" sz="1800" b="0" dirty="0" err="1" smtClean="0">
                <a:solidFill>
                  <a:srgbClr val="D99322"/>
                </a:solidFill>
              </a:rPr>
              <a:t>behaviour</a:t>
            </a:r>
            <a:r>
              <a:rPr lang="en-US" sz="1800" b="0" dirty="0">
                <a:solidFill>
                  <a:srgbClr val="D99322"/>
                </a:solidFill>
              </a:rPr>
              <a:t> </a:t>
            </a:r>
            <a:r>
              <a:rPr lang="en-US" sz="1800" b="0" dirty="0" smtClean="0">
                <a:solidFill>
                  <a:srgbClr val="D99322"/>
                </a:solidFill>
              </a:rPr>
              <a:t>of </a:t>
            </a:r>
            <a:r>
              <a:rPr lang="en-US" sz="1800" b="0" dirty="0">
                <a:solidFill>
                  <a:srgbClr val="D99322"/>
                </a:solidFill>
              </a:rPr>
              <a:t>investors in the stock </a:t>
            </a:r>
            <a:r>
              <a:rPr lang="en-US" sz="1800" b="0" dirty="0" smtClean="0">
                <a:solidFill>
                  <a:srgbClr val="D99322"/>
                </a:solidFill>
              </a:rPr>
              <a:t>market</a:t>
            </a:r>
            <a:endParaRPr lang="en-US" sz="1800" b="0" dirty="0">
              <a:solidFill>
                <a:srgbClr val="D99322"/>
              </a:solidFill>
            </a:endParaRPr>
          </a:p>
          <a:p>
            <a:pPr marL="342900" indent="-342900">
              <a:lnSpc>
                <a:spcPct val="110000"/>
              </a:lnSpc>
              <a:spcAft>
                <a:spcPts val="600"/>
              </a:spcAft>
              <a:buFont typeface="Arial" pitchFamily="34" charset="0"/>
              <a:buChar char="•"/>
            </a:pPr>
            <a:r>
              <a:rPr lang="en-US" sz="1800" b="0" dirty="0" smtClean="0"/>
              <a:t>Carroll, McCombs </a:t>
            </a:r>
            <a:r>
              <a:rPr lang="en-US" sz="1800" b="0" dirty="0"/>
              <a:t>(2003), </a:t>
            </a:r>
            <a:r>
              <a:rPr lang="en-US" sz="1800" b="0" dirty="0" err="1"/>
              <a:t>Deephouse</a:t>
            </a:r>
            <a:r>
              <a:rPr lang="en-US" sz="1800" b="0" dirty="0"/>
              <a:t> (2000) – reputation uncovered through the media </a:t>
            </a:r>
            <a:r>
              <a:rPr lang="en-US" sz="1800" b="0" dirty="0" smtClean="0"/>
              <a:t>influence</a:t>
            </a:r>
            <a:r>
              <a:rPr lang="en-US" sz="1800" b="0" dirty="0"/>
              <a:t>s</a:t>
            </a:r>
            <a:r>
              <a:rPr lang="en-US" sz="1800" b="0" dirty="0" smtClean="0"/>
              <a:t> </a:t>
            </a:r>
            <a:r>
              <a:rPr lang="en-US" sz="1800" b="0" dirty="0">
                <a:solidFill>
                  <a:srgbClr val="D99322"/>
                </a:solidFill>
              </a:rPr>
              <a:t>company’s counterparties and its </a:t>
            </a:r>
            <a:r>
              <a:rPr lang="en-US" sz="1800" b="0" dirty="0" smtClean="0">
                <a:solidFill>
                  <a:srgbClr val="D99322"/>
                </a:solidFill>
              </a:rPr>
              <a:t>performance</a:t>
            </a:r>
          </a:p>
          <a:p>
            <a:pPr marL="342900" indent="-342900">
              <a:lnSpc>
                <a:spcPct val="110000"/>
              </a:lnSpc>
              <a:spcAft>
                <a:spcPts val="600"/>
              </a:spcAft>
              <a:buFont typeface="Arial" pitchFamily="34" charset="0"/>
              <a:buChar char="•"/>
            </a:pPr>
            <a:r>
              <a:rPr lang="en-US" sz="1800" b="0" dirty="0" smtClean="0"/>
              <a:t>Wisniewski, </a:t>
            </a:r>
            <a:r>
              <a:rPr lang="en-US" sz="1800" b="0" dirty="0" err="1" smtClean="0"/>
              <a:t>Lambe</a:t>
            </a:r>
            <a:r>
              <a:rPr lang="en-US" sz="1800" b="0" dirty="0" smtClean="0"/>
              <a:t> </a:t>
            </a:r>
            <a:r>
              <a:rPr lang="en-US" sz="1800" b="0" dirty="0"/>
              <a:t>(2013) – negative characteristics of crisis events in the UK, the USA and Canada in 2007 in articles led to the further reductions in the </a:t>
            </a:r>
            <a:r>
              <a:rPr lang="en-US" sz="1800" b="0" dirty="0">
                <a:solidFill>
                  <a:srgbClr val="D99322"/>
                </a:solidFill>
              </a:rPr>
              <a:t>market value of bank </a:t>
            </a:r>
            <a:r>
              <a:rPr lang="en-US" sz="1800" b="0" dirty="0" smtClean="0">
                <a:solidFill>
                  <a:srgbClr val="D99322"/>
                </a:solidFill>
              </a:rPr>
              <a:t>equity</a:t>
            </a:r>
            <a:endParaRPr lang="en-US" sz="1800" b="0" dirty="0">
              <a:solidFill>
                <a:srgbClr val="D99322"/>
              </a:solidFill>
            </a:endParaRPr>
          </a:p>
          <a:p>
            <a:pPr marL="342900" indent="-342900">
              <a:lnSpc>
                <a:spcPct val="110000"/>
              </a:lnSpc>
              <a:spcAft>
                <a:spcPts val="600"/>
              </a:spcAft>
              <a:buFont typeface="Arial" pitchFamily="34" charset="0"/>
              <a:buChar char="•"/>
            </a:pPr>
            <a:r>
              <a:rPr lang="ru-RU" sz="1800" b="0" dirty="0" err="1" smtClean="0"/>
              <a:t>Hasan</a:t>
            </a:r>
            <a:r>
              <a:rPr lang="ru-RU" sz="1800" b="0" dirty="0" smtClean="0"/>
              <a:t> </a:t>
            </a:r>
            <a:r>
              <a:rPr lang="ru-RU" sz="1800" b="0" dirty="0" err="1"/>
              <a:t>et</a:t>
            </a:r>
            <a:r>
              <a:rPr lang="ru-RU" sz="1800" b="0" dirty="0"/>
              <a:t> </a:t>
            </a:r>
            <a:r>
              <a:rPr lang="ru-RU" sz="1800" b="0" dirty="0" err="1"/>
              <a:t>al</a:t>
            </a:r>
            <a:r>
              <a:rPr lang="ru-RU" sz="1800" b="0" dirty="0"/>
              <a:t>. (2013) – </a:t>
            </a:r>
            <a:r>
              <a:rPr lang="en-US" sz="1800" b="0" dirty="0" smtClean="0"/>
              <a:t>in CEE </a:t>
            </a:r>
            <a:r>
              <a:rPr lang="ru-RU" sz="1800" b="0" dirty="0" err="1" smtClean="0">
                <a:solidFill>
                  <a:srgbClr val="D99322"/>
                </a:solidFill>
              </a:rPr>
              <a:t>larger</a:t>
            </a:r>
            <a:r>
              <a:rPr lang="ru-RU" sz="1800" b="0" dirty="0" smtClean="0">
                <a:solidFill>
                  <a:srgbClr val="D99322"/>
                </a:solidFill>
              </a:rPr>
              <a:t> </a:t>
            </a:r>
            <a:r>
              <a:rPr lang="ru-RU" sz="1800" b="0" dirty="0" err="1">
                <a:solidFill>
                  <a:srgbClr val="D99322"/>
                </a:solidFill>
              </a:rPr>
              <a:t>deposit</a:t>
            </a:r>
            <a:r>
              <a:rPr lang="ru-RU" sz="1800" b="0" dirty="0">
                <a:solidFill>
                  <a:srgbClr val="D99322"/>
                </a:solidFill>
              </a:rPr>
              <a:t> </a:t>
            </a:r>
            <a:r>
              <a:rPr lang="ru-RU" sz="1800" b="0" dirty="0" err="1">
                <a:solidFill>
                  <a:srgbClr val="D99322"/>
                </a:solidFill>
              </a:rPr>
              <a:t>withdrawals</a:t>
            </a:r>
            <a:r>
              <a:rPr lang="ru-RU" sz="1800" b="0" dirty="0"/>
              <a:t> </a:t>
            </a:r>
            <a:r>
              <a:rPr lang="ru-RU" sz="1800" b="0" dirty="0" err="1"/>
              <a:t>during</a:t>
            </a:r>
            <a:r>
              <a:rPr lang="ru-RU" sz="1800" b="0" dirty="0"/>
              <a:t> </a:t>
            </a:r>
            <a:r>
              <a:rPr lang="ru-RU" sz="1800" b="0" dirty="0" err="1"/>
              <a:t>the</a:t>
            </a:r>
            <a:r>
              <a:rPr lang="ru-RU" sz="1800" b="0" dirty="0"/>
              <a:t> 2008-09 </a:t>
            </a:r>
            <a:r>
              <a:rPr lang="ru-RU" sz="1800" b="0" dirty="0" err="1"/>
              <a:t>financial</a:t>
            </a:r>
            <a:r>
              <a:rPr lang="ru-RU" sz="1800" b="0" dirty="0"/>
              <a:t> </a:t>
            </a:r>
            <a:r>
              <a:rPr lang="ru-RU" sz="1800" b="0" dirty="0" err="1"/>
              <a:t>crisis</a:t>
            </a:r>
            <a:r>
              <a:rPr lang="ru-RU" sz="1800" b="0" dirty="0"/>
              <a:t> </a:t>
            </a:r>
            <a:r>
              <a:rPr lang="ru-RU" sz="1800" b="0" dirty="0" err="1"/>
              <a:t>in</a:t>
            </a:r>
            <a:r>
              <a:rPr lang="ru-RU" sz="1800" b="0" dirty="0"/>
              <a:t> </a:t>
            </a:r>
            <a:r>
              <a:rPr lang="ru-RU" sz="1800" b="0" dirty="0" err="1"/>
              <a:t>banks</a:t>
            </a:r>
            <a:r>
              <a:rPr lang="ru-RU" sz="1800" b="0" dirty="0"/>
              <a:t> </a:t>
            </a:r>
            <a:r>
              <a:rPr lang="ru-RU" sz="1800" b="0" dirty="0" err="1"/>
              <a:t>with</a:t>
            </a:r>
            <a:r>
              <a:rPr lang="ru-RU" sz="1800" b="0" dirty="0"/>
              <a:t> </a:t>
            </a:r>
            <a:r>
              <a:rPr lang="ru-RU" sz="1800" b="0" dirty="0" err="1"/>
              <a:t>negative</a:t>
            </a:r>
            <a:r>
              <a:rPr lang="ru-RU" sz="1800" b="0" dirty="0"/>
              <a:t> </a:t>
            </a:r>
            <a:r>
              <a:rPr lang="ru-RU" sz="1800" b="0" dirty="0" err="1"/>
              <a:t>rumours</a:t>
            </a:r>
            <a:r>
              <a:rPr lang="ru-RU" sz="1800" b="0" dirty="0"/>
              <a:t> </a:t>
            </a:r>
            <a:r>
              <a:rPr lang="ru-RU" sz="1800" b="0" dirty="0" err="1"/>
              <a:t>in</a:t>
            </a:r>
            <a:r>
              <a:rPr lang="ru-RU" sz="1800" b="0" dirty="0"/>
              <a:t> </a:t>
            </a:r>
            <a:r>
              <a:rPr lang="ru-RU" sz="1800" b="0" dirty="0" err="1"/>
              <a:t>the</a:t>
            </a:r>
            <a:r>
              <a:rPr lang="ru-RU" sz="1800" b="0" dirty="0"/>
              <a:t> </a:t>
            </a:r>
            <a:r>
              <a:rPr lang="ru-RU" sz="1800" b="0" dirty="0" err="1"/>
              <a:t>media</a:t>
            </a:r>
            <a:r>
              <a:rPr lang="ru-RU" sz="1800" b="0" dirty="0"/>
              <a:t> </a:t>
            </a:r>
            <a:r>
              <a:rPr lang="ru-RU" sz="1800" b="0" dirty="0" err="1"/>
              <a:t>regarding</a:t>
            </a:r>
            <a:r>
              <a:rPr lang="ru-RU" sz="1800" b="0" dirty="0"/>
              <a:t> </a:t>
            </a:r>
            <a:r>
              <a:rPr lang="ru-RU" sz="1800" b="0" dirty="0" err="1"/>
              <a:t>their</a:t>
            </a:r>
            <a:r>
              <a:rPr lang="ru-RU" sz="1800" b="0" dirty="0"/>
              <a:t> </a:t>
            </a:r>
            <a:r>
              <a:rPr lang="ru-RU" sz="1800" b="0" dirty="0" err="1"/>
              <a:t>parent</a:t>
            </a:r>
            <a:r>
              <a:rPr lang="ru-RU" sz="1800" b="0" dirty="0"/>
              <a:t> </a:t>
            </a:r>
            <a:r>
              <a:rPr lang="ru-RU" sz="1800" b="0" dirty="0" err="1"/>
              <a:t>companies</a:t>
            </a:r>
            <a:endParaRPr lang="ru-RU" sz="1800" b="0" dirty="0"/>
          </a:p>
          <a:p>
            <a:endParaRPr lang="ru-RU" dirty="0"/>
          </a:p>
        </p:txBody>
      </p:sp>
    </p:spTree>
    <p:extLst>
      <p:ext uri="{BB962C8B-B14F-4D97-AF65-F5344CB8AC3E}">
        <p14:creationId xmlns:p14="http://schemas.microsoft.com/office/powerpoint/2010/main" val="1240773679"/>
      </p:ext>
    </p:extLst>
  </p:cSld>
  <p:clrMapOvr>
    <a:masterClrMapping/>
  </p:clrMapOvr>
  <mc:AlternateContent xmlns:mc="http://schemas.openxmlformats.org/markup-compatibility/2006" xmlns:p14="http://schemas.microsoft.com/office/powerpoint/2010/main">
    <mc:Choice Requires="p14">
      <p:transition spd="slow" p14:dur="2000" advTm="4058"/>
    </mc:Choice>
    <mc:Fallback xmlns="">
      <p:transition spd="slow" advTm="4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extLst mod="1">
    <p:ext uri="{E180D4A7-C9FB-4DFB-919C-405C955672EB}">
      <p14:showEvtLst xmlns:p14="http://schemas.microsoft.com/office/powerpoint/2010/main">
        <p14:playEvt time="0" objId="4"/>
        <p14:stopEvt time="4058" objId="4"/>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Literature: media and depositors</a:t>
            </a:r>
            <a:endParaRPr lang="ru-RU" dirty="0"/>
          </a:p>
        </p:txBody>
      </p:sp>
      <p:sp>
        <p:nvSpPr>
          <p:cNvPr id="3" name="Объект 2"/>
          <p:cNvSpPr>
            <a:spLocks noGrp="1"/>
          </p:cNvSpPr>
          <p:nvPr>
            <p:ph idx="1"/>
          </p:nvPr>
        </p:nvSpPr>
        <p:spPr/>
        <p:txBody>
          <a:bodyPr/>
          <a:lstStyle/>
          <a:p>
            <a:pPr marL="342900" indent="-342900">
              <a:spcBef>
                <a:spcPts val="1200"/>
              </a:spcBef>
              <a:spcAft>
                <a:spcPts val="600"/>
              </a:spcAft>
              <a:buFont typeface="Arial" pitchFamily="34" charset="0"/>
              <a:buChar char="•"/>
            </a:pPr>
            <a:r>
              <a:rPr lang="en-US" sz="1800" b="0" dirty="0" err="1"/>
              <a:t>Ziebarth</a:t>
            </a:r>
            <a:r>
              <a:rPr lang="en-US" sz="1800" b="0" dirty="0"/>
              <a:t> </a:t>
            </a:r>
            <a:r>
              <a:rPr lang="en-US" sz="1800" b="0" dirty="0" smtClean="0"/>
              <a:t>(2016): during the Great depression higher radio coverage was associated with higher deposit withdrawal rate at the state level</a:t>
            </a:r>
          </a:p>
          <a:p>
            <a:pPr marL="342900" indent="-342900">
              <a:spcBef>
                <a:spcPts val="1200"/>
              </a:spcBef>
              <a:spcAft>
                <a:spcPts val="600"/>
              </a:spcAft>
              <a:buFont typeface="Arial" pitchFamily="34" charset="0"/>
              <a:buChar char="•"/>
            </a:pPr>
            <a:r>
              <a:rPr lang="en-US" sz="1800" b="0" dirty="0" smtClean="0"/>
              <a:t>Pyle, </a:t>
            </a:r>
            <a:r>
              <a:rPr lang="en-US" sz="1800" b="0" dirty="0" err="1" smtClean="0"/>
              <a:t>Schoors</a:t>
            </a:r>
            <a:r>
              <a:rPr lang="en-US" sz="1800" b="0" dirty="0" smtClean="0"/>
              <a:t>, </a:t>
            </a:r>
            <a:r>
              <a:rPr lang="en-US" sz="1800" b="0" dirty="0" err="1" smtClean="0"/>
              <a:t>Semenova</a:t>
            </a:r>
            <a:r>
              <a:rPr lang="en-US" sz="1800" b="0" dirty="0" smtClean="0"/>
              <a:t>, </a:t>
            </a:r>
            <a:r>
              <a:rPr lang="en-US" sz="1800" b="0" dirty="0" err="1" smtClean="0"/>
              <a:t>Yudaeva</a:t>
            </a:r>
            <a:r>
              <a:rPr lang="en-US" sz="1800" b="0" dirty="0" smtClean="0"/>
              <a:t> </a:t>
            </a:r>
            <a:r>
              <a:rPr lang="en-US" sz="1800" b="0" dirty="0"/>
              <a:t>(2012</a:t>
            </a:r>
            <a:r>
              <a:rPr lang="en-US" sz="1800" b="0" dirty="0" smtClean="0"/>
              <a:t>): during the 1998 crisis in Russia </a:t>
            </a:r>
            <a:r>
              <a:rPr lang="en-US" sz="1800" b="0" dirty="0" err="1" smtClean="0"/>
              <a:t>Sberbank</a:t>
            </a:r>
            <a:r>
              <a:rPr lang="en-US" sz="1800" b="0" dirty="0" smtClean="0"/>
              <a:t> depositors withdrew with higher probability if they were informed about the crisis (reading </a:t>
            </a:r>
            <a:r>
              <a:rPr lang="en-US" sz="1800" b="0" dirty="0" err="1" smtClean="0"/>
              <a:t>Kommersant</a:t>
            </a:r>
            <a:r>
              <a:rPr lang="en-US" sz="1800" b="0" dirty="0" smtClean="0"/>
              <a:t>-daily, watching NTV)</a:t>
            </a:r>
          </a:p>
          <a:p>
            <a:pPr marL="342900" indent="-342900">
              <a:spcBef>
                <a:spcPts val="1200"/>
              </a:spcBef>
              <a:spcAft>
                <a:spcPts val="600"/>
              </a:spcAft>
              <a:buFont typeface="Arial" pitchFamily="34" charset="0"/>
              <a:buChar char="•"/>
            </a:pPr>
            <a:r>
              <a:rPr lang="en-US" sz="1800" b="0" dirty="0" err="1" smtClean="0"/>
              <a:t>Semenova</a:t>
            </a:r>
            <a:r>
              <a:rPr lang="en-US" sz="1800" b="0" dirty="0" smtClean="0"/>
              <a:t>, </a:t>
            </a:r>
            <a:r>
              <a:rPr lang="en-US" sz="1800" b="0" dirty="0" err="1" smtClean="0"/>
              <a:t>Kaul</a:t>
            </a:r>
            <a:r>
              <a:rPr lang="en-US" sz="1800" b="0" dirty="0" smtClean="0"/>
              <a:t> (2017) (in Russian): during the </a:t>
            </a:r>
            <a:r>
              <a:rPr lang="en-US" sz="1800" b="0" dirty="0"/>
              <a:t>2008–2009 crisis in the </a:t>
            </a:r>
            <a:r>
              <a:rPr lang="en-US" sz="1800" b="0" dirty="0" smtClean="0"/>
              <a:t>Russian regions </a:t>
            </a:r>
            <a:r>
              <a:rPr lang="en-US" sz="1800" b="0" dirty="0"/>
              <a:t>where the </a:t>
            </a:r>
            <a:r>
              <a:rPr lang="en-US" sz="1800" b="0" dirty="0" smtClean="0"/>
              <a:t>media freedom was </a:t>
            </a:r>
            <a:r>
              <a:rPr lang="en-US" sz="1800" b="0" dirty="0"/>
              <a:t>controlled to a </a:t>
            </a:r>
            <a:r>
              <a:rPr lang="en-US" sz="1800" b="0" dirty="0" smtClean="0"/>
              <a:t>greater </a:t>
            </a:r>
            <a:r>
              <a:rPr lang="en-US" sz="1800" b="0" dirty="0"/>
              <a:t>extent, the reduction in retail deposit growth was much less </a:t>
            </a:r>
            <a:r>
              <a:rPr lang="en-US" sz="1800" b="0" dirty="0" smtClean="0"/>
              <a:t>severe</a:t>
            </a:r>
          </a:p>
          <a:p>
            <a:pPr marL="342900" indent="-342900">
              <a:buFont typeface="Arial" pitchFamily="34" charset="0"/>
              <a:buChar char="•"/>
            </a:pPr>
            <a:endParaRPr lang="en-US" b="0" dirty="0"/>
          </a:p>
          <a:p>
            <a:endParaRPr lang="ru-RU" b="0" dirty="0"/>
          </a:p>
        </p:txBody>
      </p:sp>
    </p:spTree>
    <p:extLst>
      <p:ext uri="{BB962C8B-B14F-4D97-AF65-F5344CB8AC3E}">
        <p14:creationId xmlns:p14="http://schemas.microsoft.com/office/powerpoint/2010/main" val="459038410"/>
      </p:ext>
    </p:extLst>
  </p:cSld>
  <p:clrMapOvr>
    <a:masterClrMapping/>
  </p:clrMapOvr>
  <mc:AlternateContent xmlns:mc="http://schemas.openxmlformats.org/markup-compatibility/2006" xmlns:p14="http://schemas.microsoft.com/office/powerpoint/2010/main">
    <mc:Choice Requires="p14">
      <p:transition spd="slow" p14:dur="2000" advTm="3754"/>
    </mc:Choice>
    <mc:Fallback xmlns="">
      <p:transition spd="slow" advTm="37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extLst mod="1">
    <p:ext uri="{E180D4A7-C9FB-4DFB-919C-405C955672EB}">
      <p14:showEvtLst xmlns:p14="http://schemas.microsoft.com/office/powerpoint/2010/main">
        <p14:playEvt time="0" objId="4"/>
        <p14:stopEvt time="3754" objId="4"/>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Empirical strategy</a:t>
            </a:r>
            <a:endParaRPr lang="ru-RU" dirty="0"/>
          </a:p>
        </p:txBody>
      </p:sp>
      <p:sp>
        <p:nvSpPr>
          <p:cNvPr id="3" name="Объект 2"/>
          <p:cNvSpPr>
            <a:spLocks noGrp="1"/>
          </p:cNvSpPr>
          <p:nvPr>
            <p:ph idx="1"/>
          </p:nvPr>
        </p:nvSpPr>
        <p:spPr>
          <a:xfrm>
            <a:off x="600500" y="1037230"/>
            <a:ext cx="8086300" cy="1310185"/>
          </a:xfrm>
        </p:spPr>
        <p:txBody>
          <a:bodyPr>
            <a:noAutofit/>
          </a:bodyPr>
          <a:lstStyle/>
          <a:p>
            <a:r>
              <a:rPr lang="en-US" sz="1800" b="0" dirty="0" smtClean="0"/>
              <a:t>85 countries, 2004-2019</a:t>
            </a:r>
          </a:p>
          <a:p>
            <a:pPr>
              <a:spcBef>
                <a:spcPts val="1200"/>
              </a:spcBef>
            </a:pPr>
            <a:r>
              <a:rPr lang="en-US" sz="1800" dirty="0" smtClean="0"/>
              <a:t>Hypothesis </a:t>
            </a:r>
            <a:r>
              <a:rPr lang="en-US" sz="1800" dirty="0"/>
              <a:t>1</a:t>
            </a:r>
            <a:r>
              <a:rPr lang="en-US" sz="1800" b="0" dirty="0"/>
              <a:t>: During a banking crisis, </a:t>
            </a:r>
            <a:r>
              <a:rPr lang="en-GB" sz="1800" b="0" dirty="0"/>
              <a:t>greater restrictions on a </a:t>
            </a:r>
            <a:r>
              <a:rPr lang="en-US" sz="1800" b="0" dirty="0"/>
              <a:t>country’s media freedom contribute to a </a:t>
            </a:r>
            <a:r>
              <a:rPr lang="en-GB" sz="1800" b="0" dirty="0"/>
              <a:t>reduction </a:t>
            </a:r>
            <a:r>
              <a:rPr lang="en-US" sz="1800" b="0" dirty="0"/>
              <a:t>in the growth of the country’s retail </a:t>
            </a:r>
            <a:r>
              <a:rPr lang="en-US" sz="1800" b="0" dirty="0" smtClean="0"/>
              <a:t>deposit</a:t>
            </a:r>
            <a:r>
              <a:rPr lang="en-US" sz="1800" b="0" dirty="0"/>
              <a:t>s</a:t>
            </a:r>
            <a:endParaRPr lang="en-US" sz="1800" b="0" dirty="0" smtClean="0"/>
          </a:p>
          <a:p>
            <a:r>
              <a:rPr lang="en-US" sz="1800" dirty="0"/>
              <a:t> </a:t>
            </a:r>
            <a:endParaRPr lang="ru-RU" sz="1800" dirty="0"/>
          </a:p>
          <a:p>
            <a:pPr lvl="1">
              <a:lnSpc>
                <a:spcPct val="150000"/>
              </a:lnSpc>
            </a:pPr>
            <a:endParaRPr lang="ru-RU" sz="1800" dirty="0"/>
          </a:p>
        </p:txBody>
      </p:sp>
      <mc:AlternateContent xmlns:mc="http://schemas.openxmlformats.org/markup-compatibility/2006">
        <mc:Choice xmlns:a14="http://schemas.microsoft.com/office/drawing/2010/main" Requires="a14">
          <p:graphicFrame>
            <p:nvGraphicFramePr>
              <p:cNvPr id="4" name="Таблица 3"/>
              <p:cNvGraphicFramePr>
                <a:graphicFrameLocks noGrp="1"/>
              </p:cNvGraphicFramePr>
              <p:nvPr>
                <p:extLst>
                  <p:ext uri="{D42A27DB-BD31-4B8C-83A1-F6EECF244321}">
                    <p14:modId xmlns:p14="http://schemas.microsoft.com/office/powerpoint/2010/main" val="1774284675"/>
                  </p:ext>
                </p:extLst>
              </p:nvPr>
            </p:nvGraphicFramePr>
            <p:xfrm>
              <a:off x="600500" y="2402006"/>
              <a:ext cx="7861110" cy="859155"/>
            </p:xfrm>
            <a:graphic>
              <a:graphicData uri="http://schemas.openxmlformats.org/drawingml/2006/table">
                <a:tbl>
                  <a:tblPr firstRow="1" firstCol="1" bandRow="1">
                    <a:tableStyleId>{5C22544A-7EE6-4342-B048-85BDC9FD1C3A}</a:tableStyleId>
                  </a:tblPr>
                  <a:tblGrid>
                    <a:gridCol w="7861110"/>
                  </a:tblGrid>
                  <a:tr h="344805">
                    <a:tc>
                      <a:txBody>
                        <a:bodyPr/>
                        <a:lstStyle/>
                        <a:p>
                          <a:pPr algn="ctr">
                            <a:lnSpc>
                              <a:spcPct val="150000"/>
                            </a:lnSpc>
                            <a:spcAft>
                              <a:spcPts val="0"/>
                            </a:spcAft>
                            <a:tabLst>
                              <a:tab pos="6096000" algn="l"/>
                            </a:tabLst>
                          </a:pPr>
                          <a14:m>
                            <m:oMathPara xmlns:m="http://schemas.openxmlformats.org/officeDocument/2006/math">
                              <m:oMathParaPr>
                                <m:jc m:val="centerGroup"/>
                              </m:oMathParaPr>
                              <m:oMath xmlns:m="http://schemas.openxmlformats.org/officeDocument/2006/math">
                                <m:r>
                                  <a:rPr lang="en-US" sz="1800" smtClean="0">
                                    <a:solidFill>
                                      <a:sysClr val="windowText" lastClr="000000"/>
                                    </a:solidFill>
                                    <a:effectLst/>
                                    <a:latin typeface="Cambria Math"/>
                                  </a:rPr>
                                  <m:t>𝐷𝑒𝑝𝐺𝑟𝑜𝑤𝑡</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h</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𝛼</m:t>
                                    </m:r>
                                  </m:e>
                                  <m:sub>
                                    <m:r>
                                      <a:rPr lang="en-US" sz="1800">
                                        <a:solidFill>
                                          <a:sysClr val="windowText" lastClr="000000"/>
                                        </a:solidFill>
                                        <a:effectLst/>
                                        <a:latin typeface="Cambria Math"/>
                                      </a:rPr>
                                      <m:t>𝑖</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0</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1</m:t>
                                    </m:r>
                                  </m:sub>
                                </m:sSub>
                                <m:r>
                                  <a:rPr lang="en-US" sz="1800">
                                    <a:solidFill>
                                      <a:sysClr val="windowText" lastClr="000000"/>
                                    </a:solidFill>
                                    <a:effectLst/>
                                    <a:latin typeface="Cambria Math"/>
                                  </a:rPr>
                                  <m:t>𝑀𝑒𝑑𝑖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𝑎𝑅𝑒𝑠𝑡𝑟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b="1" i="1" smtClean="0">
                                        <a:solidFill>
                                          <a:srgbClr val="D99322"/>
                                        </a:solidFill>
                                        <a:effectLst/>
                                        <a:latin typeface="Cambria Math"/>
                                      </a:rPr>
                                    </m:ctrlPr>
                                  </m:sSubPr>
                                  <m:e>
                                    <m:r>
                                      <a:rPr lang="en-US" sz="1800" b="1" i="1">
                                        <a:solidFill>
                                          <a:srgbClr val="D99322"/>
                                        </a:solidFill>
                                        <a:effectLst/>
                                        <a:latin typeface="Cambria Math"/>
                                      </a:rPr>
                                      <m:t>𝜷</m:t>
                                    </m:r>
                                  </m:e>
                                  <m:sub>
                                    <m:r>
                                      <a:rPr lang="en-US" sz="1800" b="1" i="1">
                                        <a:solidFill>
                                          <a:srgbClr val="D99322"/>
                                        </a:solidFill>
                                        <a:effectLst/>
                                        <a:latin typeface="Cambria Math"/>
                                      </a:rPr>
                                      <m:t>𝟐</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r>
                                  <a:rPr lang="en-US" sz="1800">
                                    <a:solidFill>
                                      <a:sysClr val="windowText" lastClr="000000"/>
                                    </a:solidFill>
                                    <a:effectLst/>
                                    <a:latin typeface="Cambria Math"/>
                                  </a:rPr>
                                  <m:t>𝑀𝑒𝑑𝑖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𝑎𝑅𝑒𝑠𝑡𝑟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oMath>
                            </m:oMathPara>
                          </a14:m>
                          <a:endParaRPr lang="ru-RU" sz="1800" b="0" dirty="0" smtClean="0">
                            <a:solidFill>
                              <a:schemeClr val="tx1"/>
                            </a:solidFill>
                            <a:effectLst/>
                          </a:endParaRPr>
                        </a:p>
                        <a:p>
                          <a:pPr algn="ctr">
                            <a:lnSpc>
                              <a:spcPct val="150000"/>
                            </a:lnSpc>
                            <a:spcAft>
                              <a:spcPts val="0"/>
                            </a:spcAft>
                            <a:tabLst>
                              <a:tab pos="6096000" algn="l"/>
                            </a:tabLst>
                          </a:pPr>
                          <a14:m>
                            <m:oMathPara xmlns:m="http://schemas.openxmlformats.org/officeDocument/2006/math">
                              <m:oMathParaPr>
                                <m:jc m:val="centerGroup"/>
                              </m:oMathParaPr>
                              <m:oMath xmlns:m="http://schemas.openxmlformats.org/officeDocument/2006/math">
                                <m:sSub>
                                  <m:sSubPr>
                                    <m:ctrlPr>
                                      <a:rPr lang="ru-RU" sz="1800" b="0" i="1" smtClean="0">
                                        <a:solidFill>
                                          <a:schemeClr val="tx1"/>
                                        </a:solidFill>
                                        <a:effectLst/>
                                        <a:latin typeface="Cambria Math"/>
                                      </a:rPr>
                                    </m:ctrlPr>
                                  </m:sSubPr>
                                  <m:e>
                                    <m:r>
                                      <a:rPr lang="en-US" sz="1800" b="0" i="1" smtClean="0">
                                        <a:solidFill>
                                          <a:schemeClr val="tx1"/>
                                        </a:solidFill>
                                        <a:effectLst/>
                                        <a:latin typeface="Cambria Math"/>
                                      </a:rPr>
                                      <m:t>+</m:t>
                                    </m:r>
                                    <m:r>
                                      <a:rPr lang="en-US" sz="1800" b="0" i="1">
                                        <a:solidFill>
                                          <a:schemeClr val="tx1"/>
                                        </a:solidFill>
                                        <a:effectLst/>
                                        <a:latin typeface="Cambria Math"/>
                                      </a:rPr>
                                      <m:t>𝛽</m:t>
                                    </m:r>
                                  </m:e>
                                  <m:sub>
                                    <m:r>
                                      <a:rPr lang="en-US" sz="1800" b="0" i="1" smtClean="0">
                                        <a:solidFill>
                                          <a:schemeClr val="tx1"/>
                                        </a:solidFill>
                                        <a:effectLst/>
                                        <a:latin typeface="Cambria Math"/>
                                      </a:rPr>
                                      <m:t>3</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 </m:t>
                                </m:r>
                                <m:r>
                                  <a:rPr lang="en-US" sz="1800">
                                    <a:solidFill>
                                      <a:sysClr val="windowText" lastClr="000000"/>
                                    </a:solidFill>
                                    <a:effectLst/>
                                    <a:latin typeface="Cambria Math"/>
                                  </a:rPr>
                                  <m:t>𝛾</m:t>
                                </m:r>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𝑿</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𝜏</m:t>
                                    </m:r>
                                  </m:e>
                                  <m:sub>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𝜀</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 </m:t>
                                </m:r>
                                <m:r>
                                  <a:rPr lang="en-GB" sz="1800">
                                    <a:solidFill>
                                      <a:sysClr val="windowText" lastClr="000000"/>
                                    </a:solidFill>
                                    <a:effectLst/>
                                    <a:latin typeface="Cambria Math"/>
                                  </a:rPr>
                                  <m:t>,</m:t>
                                </m:r>
                              </m:oMath>
                            </m:oMathPara>
                          </a14:m>
                          <a:endParaRPr lang="ru-RU" sz="1800" dirty="0">
                            <a:solidFill>
                              <a:sysClr val="windowText" lastClr="000000"/>
                            </a:solidFill>
                            <a:effectLst/>
                            <a:latin typeface="Times New Roman"/>
                            <a:ea typeface="Times New Roman"/>
                          </a:endParaRPr>
                        </a:p>
                      </a:txBody>
                      <a:tcPr marL="68580" marR="68580" marT="0" marB="0" anchor="ctr">
                        <a:solidFill>
                          <a:schemeClr val="bg1"/>
                        </a:solidFill>
                      </a:tcPr>
                    </a:tc>
                  </a:tr>
                </a:tbl>
              </a:graphicData>
            </a:graphic>
          </p:graphicFrame>
        </mc:Choice>
        <mc:Fallback>
          <p:graphicFrame>
            <p:nvGraphicFramePr>
              <p:cNvPr id="4" name="Таблица 3"/>
              <p:cNvGraphicFramePr>
                <a:graphicFrameLocks noGrp="1"/>
              </p:cNvGraphicFramePr>
              <p:nvPr>
                <p:extLst>
                  <p:ext uri="{D42A27DB-BD31-4B8C-83A1-F6EECF244321}">
                    <p14:modId xmlns:p14="http://schemas.microsoft.com/office/powerpoint/2010/main" val="1774284675"/>
                  </p:ext>
                </p:extLst>
              </p:nvPr>
            </p:nvGraphicFramePr>
            <p:xfrm>
              <a:off x="600500" y="2402006"/>
              <a:ext cx="7861110" cy="859155"/>
            </p:xfrm>
            <a:graphic>
              <a:graphicData uri="http://schemas.openxmlformats.org/drawingml/2006/table">
                <a:tbl>
                  <a:tblPr firstRow="1" firstCol="1" bandRow="1">
                    <a:tableStyleId>{5C22544A-7EE6-4342-B048-85BDC9FD1C3A}</a:tableStyleId>
                  </a:tblPr>
                  <a:tblGrid>
                    <a:gridCol w="7861110"/>
                  </a:tblGrid>
                  <a:tr h="859155">
                    <a:tc>
                      <a:txBody>
                        <a:bodyPr/>
                        <a:lstStyle/>
                        <a:p>
                          <a:endParaRPr lang="ru-RU"/>
                        </a:p>
                      </a:txBody>
                      <a:tcPr marL="68580" marR="68580" marT="0" marB="0" anchor="ctr">
                        <a:blipFill rotWithShape="1">
                          <a:blip r:embed="rId2"/>
                          <a:stretch>
                            <a:fillRect l="-78" r="-78"/>
                          </a:stretch>
                        </a:blipFill>
                      </a:tcPr>
                    </a:tc>
                  </a:tr>
                </a:tbl>
              </a:graphicData>
            </a:graphic>
          </p:graphicFrame>
        </mc:Fallback>
      </mc:AlternateContent>
      <p:sp>
        <p:nvSpPr>
          <p:cNvPr id="5" name="Прямоугольник 4"/>
          <p:cNvSpPr/>
          <p:nvPr/>
        </p:nvSpPr>
        <p:spPr>
          <a:xfrm>
            <a:off x="600500" y="3407476"/>
            <a:ext cx="7861111" cy="923330"/>
          </a:xfrm>
          <a:prstGeom prst="rect">
            <a:avLst/>
          </a:prstGeom>
        </p:spPr>
        <p:txBody>
          <a:bodyPr wrap="square">
            <a:spAutoFit/>
          </a:bodyPr>
          <a:lstStyle/>
          <a:p>
            <a:r>
              <a:rPr lang="en-US" b="1" dirty="0"/>
              <a:t>Hypothesis 2</a:t>
            </a:r>
            <a:r>
              <a:rPr lang="en-US" dirty="0"/>
              <a:t>:  In </a:t>
            </a:r>
            <a:r>
              <a:rPr lang="en-GB" dirty="0"/>
              <a:t>countries going through a banking crisis, the negative impact of media restrictions on the growth of retail deposits is mitigated by a less risky banking </a:t>
            </a:r>
            <a:r>
              <a:rPr lang="en-US" dirty="0"/>
              <a:t>sector.</a:t>
            </a:r>
            <a:endParaRPr lang="ru-RU" dirty="0"/>
          </a:p>
        </p:txBody>
      </p:sp>
      <mc:AlternateContent xmlns:mc="http://schemas.openxmlformats.org/markup-compatibility/2006">
        <mc:Choice xmlns:a14="http://schemas.microsoft.com/office/drawing/2010/main" Requires="a14">
          <p:graphicFrame>
            <p:nvGraphicFramePr>
              <p:cNvPr id="6" name="Таблица 5"/>
              <p:cNvGraphicFramePr>
                <a:graphicFrameLocks noGrp="1"/>
              </p:cNvGraphicFramePr>
              <p:nvPr>
                <p:extLst>
                  <p:ext uri="{D42A27DB-BD31-4B8C-83A1-F6EECF244321}">
                    <p14:modId xmlns:p14="http://schemas.microsoft.com/office/powerpoint/2010/main" val="1539880273"/>
                  </p:ext>
                </p:extLst>
              </p:nvPr>
            </p:nvGraphicFramePr>
            <p:xfrm>
              <a:off x="600500" y="4384367"/>
              <a:ext cx="7861110" cy="2569184"/>
            </p:xfrm>
            <a:graphic>
              <a:graphicData uri="http://schemas.openxmlformats.org/drawingml/2006/table">
                <a:tbl>
                  <a:tblPr firstRow="1" firstCol="1" bandRow="1">
                    <a:tableStyleId>{5C22544A-7EE6-4342-B048-85BDC9FD1C3A}</a:tableStyleId>
                  </a:tblPr>
                  <a:tblGrid>
                    <a:gridCol w="7861110"/>
                  </a:tblGrid>
                  <a:tr h="1758909">
                    <a:tc>
                      <a:txBody>
                        <a:bodyPr/>
                        <a:lstStyle/>
                        <a:p>
                          <a:pPr algn="ctr">
                            <a:lnSpc>
                              <a:spcPct val="150000"/>
                            </a:lnSpc>
                            <a:spcAft>
                              <a:spcPts val="0"/>
                            </a:spcAft>
                            <a:tabLst>
                              <a:tab pos="6096000" algn="l"/>
                            </a:tabLst>
                          </a:pPr>
                          <a14:m>
                            <m:oMathPara xmlns:m="http://schemas.openxmlformats.org/officeDocument/2006/math">
                              <m:oMathParaPr>
                                <m:jc m:val="centerGroup"/>
                              </m:oMathParaPr>
                              <m:oMath xmlns:m="http://schemas.openxmlformats.org/officeDocument/2006/math">
                                <m:r>
                                  <a:rPr lang="en-US" sz="1800" smtClean="0">
                                    <a:solidFill>
                                      <a:sysClr val="windowText" lastClr="000000"/>
                                    </a:solidFill>
                                    <a:effectLst/>
                                    <a:latin typeface="Cambria Math"/>
                                  </a:rPr>
                                  <m:t>𝐷𝑒𝑝</m:t>
                                </m:r>
                                <m:r>
                                  <a:rPr lang="en-US" sz="1800" b="0" i="1" smtClean="0">
                                    <a:solidFill>
                                      <a:sysClr val="windowText" lastClr="000000"/>
                                    </a:solidFill>
                                    <a:effectLst/>
                                    <a:latin typeface="Cambria Math"/>
                                  </a:rPr>
                                  <m:t>𝐺</m:t>
                                </m:r>
                                <m:r>
                                  <a:rPr lang="en-US" sz="1800" smtClean="0">
                                    <a:solidFill>
                                      <a:sysClr val="windowText" lastClr="000000"/>
                                    </a:solidFill>
                                    <a:effectLst/>
                                    <a:latin typeface="Cambria Math"/>
                                  </a:rPr>
                                  <m:t>𝑟𝑜𝑤𝑡</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h</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𝛼</m:t>
                                    </m:r>
                                  </m:e>
                                  <m:sub>
                                    <m:r>
                                      <a:rPr lang="en-US" sz="1800">
                                        <a:solidFill>
                                          <a:sysClr val="windowText" lastClr="000000"/>
                                        </a:solidFill>
                                        <a:effectLst/>
                                        <a:latin typeface="Cambria Math"/>
                                      </a:rPr>
                                      <m:t>𝑖</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0</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1</m:t>
                                    </m:r>
                                  </m:sub>
                                </m:sSub>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𝑀𝑒𝑑𝑖𝑎</m:t>
                                    </m:r>
                                    <m:r>
                                      <a:rPr lang="en-US" sz="1800">
                                        <a:solidFill>
                                          <a:sysClr val="windowText" lastClr="000000"/>
                                        </a:solidFill>
                                        <a:effectLst/>
                                        <a:latin typeface="Cambria Math"/>
                                      </a:rPr>
                                      <m:t>_</m:t>
                                    </m:r>
                                    <m:r>
                                      <a:rPr lang="en-US" sz="1800">
                                        <a:solidFill>
                                          <a:sysClr val="windowText" lastClr="000000"/>
                                        </a:solidFill>
                                        <a:effectLst/>
                                        <a:latin typeface="Cambria Math"/>
                                      </a:rPr>
                                      <m:t>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2</m:t>
                                    </m:r>
                                  </m:sub>
                                </m:sSub>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𝑙𝑛</m:t>
                                    </m:r>
                                    <m:r>
                                      <a:rPr lang="en-US" sz="1800">
                                        <a:solidFill>
                                          <a:sysClr val="windowText" lastClr="000000"/>
                                        </a:solidFill>
                                        <a:effectLst/>
                                        <a:latin typeface="Cambria Math"/>
                                      </a:rPr>
                                      <m:t>_</m:t>
                                    </m:r>
                                    <m:r>
                                      <a:rPr lang="en-US" sz="1800">
                                        <a:solidFill>
                                          <a:sysClr val="windowText" lastClr="000000"/>
                                        </a:solidFill>
                                        <a:effectLst/>
                                        <a:latin typeface="Cambria Math"/>
                                      </a:rPr>
                                      <m:t>𝑍𝑠𝑐𝑜𝑟𝑒</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b="1" i="1" smtClean="0">
                                        <a:solidFill>
                                          <a:srgbClr val="D99322"/>
                                        </a:solidFill>
                                        <a:effectLst/>
                                        <a:latin typeface="Cambria Math"/>
                                      </a:rPr>
                                    </m:ctrlPr>
                                  </m:sSubPr>
                                  <m:e>
                                    <m:r>
                                      <a:rPr lang="en-US" sz="1800" b="1" i="1">
                                        <a:solidFill>
                                          <a:srgbClr val="D99322"/>
                                        </a:solidFill>
                                        <a:effectLst/>
                                        <a:latin typeface="Cambria Math"/>
                                      </a:rPr>
                                      <m:t>𝜷</m:t>
                                    </m:r>
                                  </m:e>
                                  <m:sub>
                                    <m:r>
                                      <a:rPr lang="en-US" sz="1800" b="1" i="1">
                                        <a:solidFill>
                                          <a:srgbClr val="D99322"/>
                                        </a:solidFill>
                                        <a:effectLst/>
                                        <a:latin typeface="Cambria Math"/>
                                      </a:rPr>
                                      <m:t>𝟑</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𝑀𝑒𝑑𝑖𝑎</m:t>
                                    </m:r>
                                    <m:r>
                                      <a:rPr lang="en-US" sz="1800">
                                        <a:solidFill>
                                          <a:sysClr val="windowText" lastClr="000000"/>
                                        </a:solidFill>
                                        <a:effectLst/>
                                        <a:latin typeface="Cambria Math"/>
                                      </a:rPr>
                                      <m:t>_</m:t>
                                    </m:r>
                                    <m:r>
                                      <a:rPr lang="en-US" sz="1800">
                                        <a:solidFill>
                                          <a:sysClr val="windowText" lastClr="000000"/>
                                        </a:solidFill>
                                        <a:effectLst/>
                                        <a:latin typeface="Cambria Math"/>
                                      </a:rPr>
                                      <m:t>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4</m:t>
                                    </m:r>
                                  </m:sub>
                                </m:sSub>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𝑀𝑒𝑑𝑖𝑎</m:t>
                                    </m:r>
                                    <m:r>
                                      <a:rPr lang="en-US" sz="1800">
                                        <a:solidFill>
                                          <a:sysClr val="windowText" lastClr="000000"/>
                                        </a:solidFill>
                                        <a:effectLst/>
                                        <a:latin typeface="Cambria Math"/>
                                      </a:rPr>
                                      <m:t>_</m:t>
                                    </m:r>
                                    <m:r>
                                      <a:rPr lang="en-US" sz="1800">
                                        <a:solidFill>
                                          <a:sysClr val="windowText" lastClr="000000"/>
                                        </a:solidFill>
                                        <a:effectLst/>
                                        <a:latin typeface="Cambria Math"/>
                                      </a:rPr>
                                      <m:t>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𝑙𝑛</m:t>
                                    </m:r>
                                    <m:r>
                                      <a:rPr lang="en-US" sz="1800">
                                        <a:solidFill>
                                          <a:sysClr val="windowText" lastClr="000000"/>
                                        </a:solidFill>
                                        <a:effectLst/>
                                        <a:latin typeface="Cambria Math"/>
                                      </a:rPr>
                                      <m:t>_</m:t>
                                    </m:r>
                                    <m:r>
                                      <a:rPr lang="en-US" sz="1800">
                                        <a:solidFill>
                                          <a:sysClr val="windowText" lastClr="000000"/>
                                        </a:solidFill>
                                        <a:effectLst/>
                                        <a:latin typeface="Cambria Math"/>
                                      </a:rPr>
                                      <m:t>𝑍𝑠𝑐𝑜𝑟𝑒</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a:solidFill>
                                          <a:sysClr val="windowText" lastClr="000000"/>
                                        </a:solidFill>
                                        <a:effectLst/>
                                        <a:latin typeface="Cambria Math"/>
                                      </a:rPr>
                                      <m:t>5</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𝑙𝑛</m:t>
                                    </m:r>
                                    <m:r>
                                      <a:rPr lang="en-US" sz="1800">
                                        <a:solidFill>
                                          <a:sysClr val="windowText" lastClr="000000"/>
                                        </a:solidFill>
                                        <a:effectLst/>
                                        <a:latin typeface="Cambria Math"/>
                                      </a:rPr>
                                      <m:t>_</m:t>
                                    </m:r>
                                    <m:r>
                                      <a:rPr lang="en-US" sz="1800">
                                        <a:solidFill>
                                          <a:sysClr val="windowText" lastClr="000000"/>
                                        </a:solidFill>
                                        <a:effectLst/>
                                        <a:latin typeface="Cambria Math"/>
                                      </a:rPr>
                                      <m:t>𝑍𝑠𝑐𝑜𝑟𝑒</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b="1" i="1" smtClean="0">
                                        <a:solidFill>
                                          <a:srgbClr val="D99322"/>
                                        </a:solidFill>
                                        <a:effectLst/>
                                        <a:latin typeface="Cambria Math"/>
                                      </a:rPr>
                                    </m:ctrlPr>
                                  </m:sSubPr>
                                  <m:e>
                                    <m:r>
                                      <a:rPr lang="en-US" sz="1800" b="1" i="1">
                                        <a:solidFill>
                                          <a:srgbClr val="D99322"/>
                                        </a:solidFill>
                                        <a:effectLst/>
                                        <a:latin typeface="Cambria Math"/>
                                      </a:rPr>
                                      <m:t>𝜷</m:t>
                                    </m:r>
                                  </m:e>
                                  <m:sub>
                                    <m:r>
                                      <a:rPr lang="en-US" sz="1800" b="1" i="1">
                                        <a:solidFill>
                                          <a:srgbClr val="D99322"/>
                                        </a:solidFill>
                                        <a:effectLst/>
                                        <a:latin typeface="Cambria Math"/>
                                      </a:rPr>
                                      <m:t>𝟔</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𝑀𝑒𝑑𝑖𝑎</m:t>
                                    </m:r>
                                    <m:r>
                                      <a:rPr lang="en-US" sz="1800">
                                        <a:solidFill>
                                          <a:sysClr val="windowText" lastClr="000000"/>
                                        </a:solidFill>
                                        <a:effectLst/>
                                        <a:latin typeface="Cambria Math"/>
                                      </a:rPr>
                                      <m:t>_</m:t>
                                    </m:r>
                                    <m:r>
                                      <a:rPr lang="en-US" sz="1800">
                                        <a:solidFill>
                                          <a:sysClr val="windowText" lastClr="000000"/>
                                        </a:solidFill>
                                        <a:effectLst/>
                                        <a:latin typeface="Cambria Math"/>
                                      </a:rPr>
                                      <m:t>𝑅𝑒𝑠𝑡𝑟</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𝑙𝑛</m:t>
                                    </m:r>
                                    <m:r>
                                      <a:rPr lang="en-US" sz="1800">
                                        <a:solidFill>
                                          <a:sysClr val="windowText" lastClr="000000"/>
                                        </a:solidFill>
                                        <a:effectLst/>
                                        <a:latin typeface="Cambria Math"/>
                                      </a:rPr>
                                      <m:t>_</m:t>
                                    </m:r>
                                    <m:r>
                                      <a:rPr lang="en-US" sz="1800">
                                        <a:solidFill>
                                          <a:sysClr val="windowText" lastClr="000000"/>
                                        </a:solidFill>
                                        <a:effectLst/>
                                        <a:latin typeface="Cambria Math"/>
                                      </a:rPr>
                                      <m:t>𝑍𝑠𝑐𝑜𝑟𝑒</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smtClean="0">
                                        <a:solidFill>
                                          <a:sysClr val="windowText" lastClr="000000"/>
                                        </a:solidFill>
                                        <a:effectLst/>
                                        <a:latin typeface="Cambria Math"/>
                                      </a:rPr>
                                    </m:ctrlPr>
                                  </m:sSubPr>
                                  <m:e>
                                    <m:r>
                                      <a:rPr lang="en-US" sz="1800">
                                        <a:solidFill>
                                          <a:sysClr val="windowText" lastClr="000000"/>
                                        </a:solidFill>
                                        <a:effectLst/>
                                        <a:latin typeface="Cambria Math"/>
                                      </a:rPr>
                                      <m:t>𝛽</m:t>
                                    </m:r>
                                  </m:e>
                                  <m:sub>
                                    <m:r>
                                      <a:rPr lang="en-US" sz="1800" b="1" i="0" smtClean="0">
                                        <a:solidFill>
                                          <a:sysClr val="windowText" lastClr="000000"/>
                                        </a:solidFill>
                                        <a:effectLst/>
                                        <a:latin typeface="Cambria Math"/>
                                      </a:rPr>
                                      <m:t>𝟕</m:t>
                                    </m:r>
                                  </m:sub>
                                </m:sSub>
                                <m:r>
                                  <a:rPr lang="en-US" sz="1800">
                                    <a:solidFill>
                                      <a:sysClr val="windowText" lastClr="000000"/>
                                    </a:solidFill>
                                    <a:effectLst/>
                                    <a:latin typeface="Cambria Math"/>
                                  </a:rPr>
                                  <m:t>𝐶𝑟𝑖𝑠𝑖</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𝑠</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b="1" i="0" smtClean="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𝛾</m:t>
                                    </m:r>
                                    <m:r>
                                      <a:rPr lang="en-US" sz="1800">
                                        <a:solidFill>
                                          <a:sysClr val="windowText" lastClr="000000"/>
                                        </a:solidFill>
                                        <a:effectLst/>
                                        <a:latin typeface="Cambria Math"/>
                                      </a:rPr>
                                      <m:t>′</m:t>
                                    </m:r>
                                    <m:r>
                                      <a:rPr lang="en-US" sz="1800">
                                        <a:solidFill>
                                          <a:sysClr val="windowText" lastClr="000000"/>
                                        </a:solidFill>
                                        <a:effectLst/>
                                        <a:latin typeface="Cambria Math"/>
                                      </a:rPr>
                                      <m:t>𝑿</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𝜏</m:t>
                                    </m:r>
                                  </m:e>
                                  <m:sub>
                                    <m:r>
                                      <a:rPr lang="en-US" sz="1800">
                                        <a:solidFill>
                                          <a:sysClr val="windowText" lastClr="000000"/>
                                        </a:solidFill>
                                        <a:effectLst/>
                                        <a:latin typeface="Cambria Math"/>
                                      </a:rPr>
                                      <m:t>𝑡</m:t>
                                    </m:r>
                                  </m:sub>
                                </m:sSub>
                                <m:r>
                                  <a:rPr lang="en-US" sz="1800">
                                    <a:solidFill>
                                      <a:sysClr val="windowText" lastClr="000000"/>
                                    </a:solidFill>
                                    <a:effectLst/>
                                    <a:latin typeface="Cambria Math"/>
                                  </a:rPr>
                                  <m:t>+</m:t>
                                </m:r>
                                <m:sSub>
                                  <m:sSubPr>
                                    <m:ctrlPr>
                                      <a:rPr lang="ru-RU" sz="1800" i="1">
                                        <a:solidFill>
                                          <a:sysClr val="windowText" lastClr="000000"/>
                                        </a:solidFill>
                                        <a:effectLst/>
                                        <a:latin typeface="Cambria Math"/>
                                      </a:rPr>
                                    </m:ctrlPr>
                                  </m:sSubPr>
                                  <m:e>
                                    <m:r>
                                      <a:rPr lang="en-US" sz="1800">
                                        <a:solidFill>
                                          <a:sysClr val="windowText" lastClr="000000"/>
                                        </a:solidFill>
                                        <a:effectLst/>
                                        <a:latin typeface="Cambria Math"/>
                                      </a:rPr>
                                      <m:t>𝜀</m:t>
                                    </m:r>
                                  </m:e>
                                  <m:sub>
                                    <m:r>
                                      <a:rPr lang="en-US" sz="1800">
                                        <a:solidFill>
                                          <a:sysClr val="windowText" lastClr="000000"/>
                                        </a:solidFill>
                                        <a:effectLst/>
                                        <a:latin typeface="Cambria Math"/>
                                      </a:rPr>
                                      <m:t>𝑖</m:t>
                                    </m:r>
                                    <m:r>
                                      <a:rPr lang="en-US" sz="1800">
                                        <a:solidFill>
                                          <a:sysClr val="windowText" lastClr="000000"/>
                                        </a:solidFill>
                                        <a:effectLst/>
                                        <a:latin typeface="Cambria Math"/>
                                      </a:rPr>
                                      <m:t>,</m:t>
                                    </m:r>
                                    <m:r>
                                      <a:rPr lang="en-US" sz="1800">
                                        <a:solidFill>
                                          <a:sysClr val="windowText" lastClr="000000"/>
                                        </a:solidFill>
                                        <a:effectLst/>
                                        <a:latin typeface="Cambria Math"/>
                                      </a:rPr>
                                      <m:t>𝑡</m:t>
                                    </m:r>
                                  </m:sub>
                                </m:sSub>
                                <m:r>
                                  <a:rPr lang="en-US" sz="1800">
                                    <a:solidFill>
                                      <a:sysClr val="windowText" lastClr="000000"/>
                                    </a:solidFill>
                                    <a:effectLst/>
                                    <a:latin typeface="Cambria Math"/>
                                  </a:rPr>
                                  <m:t> </m:t>
                                </m:r>
                                <m:r>
                                  <a:rPr lang="en-GB" sz="1800">
                                    <a:solidFill>
                                      <a:sysClr val="windowText" lastClr="000000"/>
                                    </a:solidFill>
                                    <a:effectLst/>
                                    <a:latin typeface="Cambria Math"/>
                                  </a:rPr>
                                  <m:t>,</m:t>
                                </m:r>
                              </m:oMath>
                            </m:oMathPara>
                          </a14:m>
                          <a:endParaRPr lang="ru-RU" sz="1800" dirty="0">
                            <a:solidFill>
                              <a:sysClr val="windowText" lastClr="000000"/>
                            </a:solidFill>
                            <a:effectLst/>
                            <a:latin typeface="Times New Roman"/>
                            <a:ea typeface="Times New Roman"/>
                          </a:endParaRPr>
                        </a:p>
                      </a:txBody>
                      <a:tcPr marL="68580" marR="68580" marT="0" marB="0" anchor="ctr">
                        <a:solidFill>
                          <a:schemeClr val="bg1"/>
                        </a:solidFill>
                      </a:tcPr>
                    </a:tc>
                  </a:tr>
                  <a:tr h="421296">
                    <a:tc>
                      <a:txBody>
                        <a:bodyPr/>
                        <a:lstStyle/>
                        <a:p>
                          <a:pPr algn="ctr">
                            <a:lnSpc>
                              <a:spcPct val="150000"/>
                            </a:lnSpc>
                            <a:spcAft>
                              <a:spcPts val="0"/>
                            </a:spcAft>
                            <a:tabLst>
                              <a:tab pos="6096000" algn="l"/>
                            </a:tabLst>
                          </a:pPr>
                          <a:r>
                            <a:rPr lang="en-US" sz="1800" dirty="0">
                              <a:solidFill>
                                <a:sysClr val="windowText" lastClr="000000"/>
                              </a:solidFill>
                              <a:effectLst/>
                            </a:rPr>
                            <a:t> </a:t>
                          </a:r>
                          <a:endParaRPr lang="ru-RU" sz="1800" dirty="0">
                            <a:solidFill>
                              <a:sysClr val="windowText" lastClr="000000"/>
                            </a:solidFill>
                            <a:effectLst/>
                            <a:latin typeface="Times New Roman"/>
                            <a:ea typeface="Times New Roman"/>
                          </a:endParaRPr>
                        </a:p>
                      </a:txBody>
                      <a:tcPr marL="68580" marR="68580" marT="0" marB="0" anchor="ctr">
                        <a:solidFill>
                          <a:schemeClr val="bg1"/>
                        </a:solidFill>
                      </a:tcPr>
                    </a:tc>
                  </a:tr>
                </a:tbl>
              </a:graphicData>
            </a:graphic>
          </p:graphicFrame>
        </mc:Choice>
        <mc:Fallback>
          <p:graphicFrame>
            <p:nvGraphicFramePr>
              <p:cNvPr id="6" name="Таблица 5"/>
              <p:cNvGraphicFramePr>
                <a:graphicFrameLocks noGrp="1"/>
              </p:cNvGraphicFramePr>
              <p:nvPr>
                <p:extLst>
                  <p:ext uri="{D42A27DB-BD31-4B8C-83A1-F6EECF244321}">
                    <p14:modId xmlns:p14="http://schemas.microsoft.com/office/powerpoint/2010/main" val="1539880273"/>
                  </p:ext>
                </p:extLst>
              </p:nvPr>
            </p:nvGraphicFramePr>
            <p:xfrm>
              <a:off x="600500" y="4384367"/>
              <a:ext cx="7861110" cy="2569184"/>
            </p:xfrm>
            <a:graphic>
              <a:graphicData uri="http://schemas.openxmlformats.org/drawingml/2006/table">
                <a:tbl>
                  <a:tblPr firstRow="1" firstCol="1" bandRow="1">
                    <a:tableStyleId>{5C22544A-7EE6-4342-B048-85BDC9FD1C3A}</a:tableStyleId>
                  </a:tblPr>
                  <a:tblGrid>
                    <a:gridCol w="7861110"/>
                  </a:tblGrid>
                  <a:tr h="2147888">
                    <a:tc>
                      <a:txBody>
                        <a:bodyPr/>
                        <a:lstStyle/>
                        <a:p>
                          <a:endParaRPr lang="ru-RU"/>
                        </a:p>
                      </a:txBody>
                      <a:tcPr marL="68580" marR="68580" marT="0" marB="0" anchor="ctr">
                        <a:blipFill rotWithShape="1">
                          <a:blip r:embed="rId3"/>
                          <a:stretch>
                            <a:fillRect l="-78" r="-78" b="-19547"/>
                          </a:stretch>
                        </a:blipFill>
                      </a:tcPr>
                    </a:tc>
                  </a:tr>
                  <a:tr h="421296">
                    <a:tc>
                      <a:txBody>
                        <a:bodyPr/>
                        <a:lstStyle/>
                        <a:p>
                          <a:pPr algn="ctr">
                            <a:lnSpc>
                              <a:spcPct val="150000"/>
                            </a:lnSpc>
                            <a:spcAft>
                              <a:spcPts val="0"/>
                            </a:spcAft>
                            <a:tabLst>
                              <a:tab pos="6096000" algn="l"/>
                            </a:tabLst>
                          </a:pPr>
                          <a:r>
                            <a:rPr lang="en-US" sz="1800" dirty="0">
                              <a:solidFill>
                                <a:sysClr val="windowText" lastClr="000000"/>
                              </a:solidFill>
                              <a:effectLst/>
                            </a:rPr>
                            <a:t> </a:t>
                          </a:r>
                          <a:endParaRPr lang="ru-RU" sz="1800" dirty="0">
                            <a:solidFill>
                              <a:sysClr val="windowText" lastClr="000000"/>
                            </a:solidFill>
                            <a:effectLst/>
                            <a:latin typeface="Times New Roman"/>
                            <a:ea typeface="Times New Roman"/>
                          </a:endParaRPr>
                        </a:p>
                      </a:txBody>
                      <a:tcPr marL="68580" marR="68580" marT="0" marB="0" anchor="ctr">
                        <a:solidFill>
                          <a:schemeClr val="bg1"/>
                        </a:solidFill>
                      </a:tcPr>
                    </a:tc>
                  </a:tr>
                </a:tbl>
              </a:graphicData>
            </a:graphic>
          </p:graphicFrame>
        </mc:Fallback>
      </mc:AlternateContent>
    </p:spTree>
    <p:extLst>
      <p:ext uri="{BB962C8B-B14F-4D97-AF65-F5344CB8AC3E}">
        <p14:creationId xmlns:p14="http://schemas.microsoft.com/office/powerpoint/2010/main" val="3063003746"/>
      </p:ext>
    </p:extLst>
  </p:cSld>
  <p:clrMapOvr>
    <a:masterClrMapping/>
  </p:clrMapOvr>
  <mc:AlternateContent xmlns:mc="http://schemas.openxmlformats.org/markup-compatibility/2006" xmlns:p14="http://schemas.microsoft.com/office/powerpoint/2010/main">
    <mc:Choice Requires="p14">
      <p:transition spd="slow" p14:dur="2000" advTm="674"/>
    </mc:Choice>
    <mc:Fallback xmlns="">
      <p:transition spd="slow" advTm="6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extLst mod="1">
    <p:ext uri="{E180D4A7-C9FB-4DFB-919C-405C955672EB}">
      <p14:showEvtLst xmlns:p14="http://schemas.microsoft.com/office/powerpoint/2010/main">
        <p14:playEvt time="0" objId="4"/>
        <p14:stopEvt time="674" objId="4"/>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a:t>V</a:t>
            </a:r>
            <a:r>
              <a:rPr lang="en-US" dirty="0" smtClean="0"/>
              <a:t>ariables</a:t>
            </a:r>
            <a:endParaRPr lang="ru-RU" dirty="0"/>
          </a:p>
        </p:txBody>
      </p:sp>
      <p:sp>
        <p:nvSpPr>
          <p:cNvPr id="5" name="Объект 4"/>
          <p:cNvSpPr>
            <a:spLocks noGrp="1"/>
          </p:cNvSpPr>
          <p:nvPr>
            <p:ph idx="1"/>
          </p:nvPr>
        </p:nvSpPr>
        <p:spPr>
          <a:xfrm>
            <a:off x="457200" y="1132764"/>
            <a:ext cx="8229600" cy="5595582"/>
          </a:xfrm>
        </p:spPr>
        <p:txBody>
          <a:bodyPr>
            <a:normAutofit/>
          </a:bodyPr>
          <a:lstStyle/>
          <a:p>
            <a:r>
              <a:rPr lang="en-US" sz="1800" dirty="0">
                <a:latin typeface="HelveticaNeueCyr-Light"/>
              </a:rPr>
              <a:t>Dependent: </a:t>
            </a:r>
            <a:endParaRPr lang="en-US" sz="1800" dirty="0" smtClean="0">
              <a:latin typeface="HelveticaNeueCyr-Light"/>
            </a:endParaRPr>
          </a:p>
          <a:p>
            <a:pPr marL="342900" indent="-342900">
              <a:buFont typeface="Arial" pitchFamily="34" charset="0"/>
              <a:buChar char="•"/>
            </a:pPr>
            <a:r>
              <a:rPr lang="en-US" sz="1800" b="0" i="1" dirty="0" err="1" smtClean="0">
                <a:latin typeface="HelveticaNeueCyr-Light"/>
              </a:rPr>
              <a:t>DepGrowth</a:t>
            </a:r>
            <a:r>
              <a:rPr lang="ru-RU" sz="1800" b="0" baseline="-25000" dirty="0" smtClean="0">
                <a:latin typeface="HelveticaNeueCyr-Light"/>
              </a:rPr>
              <a:t>𝑖</a:t>
            </a:r>
            <a:r>
              <a:rPr lang="en-US" sz="1800" b="0" baseline="-25000" dirty="0">
                <a:latin typeface="HelveticaNeueCyr-Light"/>
              </a:rPr>
              <a:t>,</a:t>
            </a:r>
            <a:r>
              <a:rPr lang="ru-RU" sz="1800" b="0" baseline="-25000" dirty="0">
                <a:latin typeface="HelveticaNeueCyr-Light"/>
              </a:rPr>
              <a:t>𝑡</a:t>
            </a:r>
            <a:r>
              <a:rPr lang="en-US" sz="1800" b="0" dirty="0">
                <a:latin typeface="HelveticaNeueCyr-Light"/>
              </a:rPr>
              <a:t>– growth in retail deposits amount (at time </a:t>
            </a:r>
            <a:r>
              <a:rPr lang="en-US" sz="1800" b="0" i="1" dirty="0">
                <a:latin typeface="HelveticaNeueCyr-Light"/>
              </a:rPr>
              <a:t>t</a:t>
            </a:r>
            <a:r>
              <a:rPr lang="en-US" sz="1800" b="0" dirty="0">
                <a:latin typeface="HelveticaNeueCyr-Light"/>
              </a:rPr>
              <a:t> in country </a:t>
            </a:r>
            <a:r>
              <a:rPr lang="en-US" sz="1800" b="0" i="1" dirty="0" smtClean="0">
                <a:latin typeface="HelveticaNeueCyr-Light"/>
              </a:rPr>
              <a:t>i</a:t>
            </a:r>
            <a:r>
              <a:rPr lang="en-US" sz="1800" b="0" dirty="0" smtClean="0">
                <a:latin typeface="HelveticaNeueCyr-Light"/>
              </a:rPr>
              <a:t>) – IMF </a:t>
            </a:r>
            <a:r>
              <a:rPr lang="en-GB" sz="1800" b="0" dirty="0"/>
              <a:t>Financial Access Survey </a:t>
            </a:r>
            <a:r>
              <a:rPr lang="en-GB" sz="1800" b="0" dirty="0" smtClean="0"/>
              <a:t>(+</a:t>
            </a:r>
            <a:r>
              <a:rPr lang="en-GB" sz="1800" b="0" dirty="0"/>
              <a:t>Brazil, Canada, China, Indonesia, and the Philippines</a:t>
            </a:r>
            <a:r>
              <a:rPr lang="en-GB" sz="1800" b="0" dirty="0" smtClean="0"/>
              <a:t>)</a:t>
            </a:r>
            <a:endParaRPr lang="en-US" sz="1800" b="0" dirty="0" smtClean="0">
              <a:latin typeface="HelveticaNeueCyr-Light"/>
            </a:endParaRPr>
          </a:p>
          <a:p>
            <a:endParaRPr lang="en-US" sz="1800" b="0" dirty="0">
              <a:latin typeface="HelveticaNeueCyr-Light"/>
            </a:endParaRPr>
          </a:p>
          <a:p>
            <a:r>
              <a:rPr lang="en-US" sz="1800" dirty="0" smtClean="0">
                <a:latin typeface="HelveticaNeueCyr-Light"/>
              </a:rPr>
              <a:t>Main explanatory</a:t>
            </a:r>
            <a:r>
              <a:rPr lang="en-US" sz="1800" dirty="0">
                <a:latin typeface="HelveticaNeueCyr-Light"/>
              </a:rPr>
              <a:t>:</a:t>
            </a:r>
            <a:endParaRPr lang="ru-RU" sz="1800" dirty="0">
              <a:latin typeface="HelveticaNeueCyr-Light"/>
            </a:endParaRPr>
          </a:p>
          <a:p>
            <a:pPr marL="630900" lvl="2" indent="-342900">
              <a:buFont typeface="Arial" pitchFamily="34" charset="0"/>
              <a:buChar char="•"/>
            </a:pPr>
            <a:r>
              <a:rPr lang="en-US" sz="1800" i="1" dirty="0" err="1" smtClean="0">
                <a:latin typeface="HelveticaNeueCyr-Light"/>
              </a:rPr>
              <a:t>MediaRestr</a:t>
            </a:r>
            <a:r>
              <a:rPr lang="ru-RU" sz="1800" i="1" baseline="-25000" dirty="0">
                <a:latin typeface="HelveticaNeueCyr-Light"/>
              </a:rPr>
              <a:t> 𝑖</a:t>
            </a:r>
            <a:r>
              <a:rPr lang="en-US" sz="1800" i="1" baseline="-25000" dirty="0">
                <a:latin typeface="HelveticaNeueCyr-Light"/>
              </a:rPr>
              <a:t>,</a:t>
            </a:r>
            <a:r>
              <a:rPr lang="ru-RU" sz="1800" i="1" baseline="-25000" dirty="0">
                <a:latin typeface="HelveticaNeueCyr-Light"/>
              </a:rPr>
              <a:t>𝑡</a:t>
            </a:r>
            <a:r>
              <a:rPr lang="en-US" sz="1800" i="1" dirty="0" smtClean="0">
                <a:latin typeface="HelveticaNeueCyr-Light"/>
              </a:rPr>
              <a:t> </a:t>
            </a:r>
            <a:r>
              <a:rPr lang="en-US" sz="1800" dirty="0">
                <a:latin typeface="HelveticaNeueCyr-Light"/>
              </a:rPr>
              <a:t>– by Reporters without Borders (international non-profit, non-governmental organization supporting freedom of the press and journalists worldwide)</a:t>
            </a:r>
          </a:p>
          <a:p>
            <a:pPr marL="1091700" lvl="4" indent="-342900">
              <a:buFont typeface="Arial" pitchFamily="34" charset="0"/>
              <a:buChar char="•"/>
            </a:pPr>
            <a:r>
              <a:rPr lang="en-US" sz="1800" dirty="0">
                <a:latin typeface="HelveticaNeueCyr-Light"/>
              </a:rPr>
              <a:t>accounts for Pluralism, Media independence, Environment and self-censorship, Legislative framework, Transparency and Infrastructure regarding </a:t>
            </a:r>
            <a:r>
              <a:rPr lang="en-US" sz="1800" dirty="0" smtClean="0">
                <a:latin typeface="HelveticaNeueCyr-Light"/>
              </a:rPr>
              <a:t>media</a:t>
            </a:r>
          </a:p>
          <a:p>
            <a:pPr marL="1091700" lvl="4" indent="-342900">
              <a:buFont typeface="Arial" pitchFamily="34" charset="0"/>
              <a:buChar char="•"/>
            </a:pPr>
            <a:r>
              <a:rPr lang="en-US" sz="1800" dirty="0" smtClean="0">
                <a:latin typeface="HelveticaNeueCyr-Light"/>
              </a:rPr>
              <a:t>2012 change in methodology</a:t>
            </a:r>
          </a:p>
          <a:p>
            <a:pPr marL="1091700" lvl="4" indent="-342900">
              <a:buFont typeface="Arial" pitchFamily="34" charset="0"/>
              <a:buChar char="•"/>
            </a:pPr>
            <a:r>
              <a:rPr lang="en-US" sz="1800" dirty="0" smtClean="0">
                <a:latin typeface="HelveticaNeueCyr-Light"/>
              </a:rPr>
              <a:t>Normalized values, </a:t>
            </a:r>
            <a:r>
              <a:rPr lang="en-US" sz="1800" dirty="0"/>
              <a:t>[0;1] </a:t>
            </a:r>
            <a:r>
              <a:rPr lang="en-US" sz="1800" dirty="0" smtClean="0">
                <a:latin typeface="HelveticaNeueCyr-Light"/>
              </a:rPr>
              <a:t> </a:t>
            </a:r>
            <a:endParaRPr lang="ru-RU" sz="1800" dirty="0">
              <a:latin typeface="HelveticaNeueCyr-Light"/>
            </a:endParaRPr>
          </a:p>
          <a:p>
            <a:pPr marL="342900" indent="-342900">
              <a:buFont typeface="Arial" pitchFamily="34" charset="0"/>
              <a:buChar char="•"/>
            </a:pPr>
            <a:r>
              <a:rPr lang="en-US" sz="1800" b="0" i="1" dirty="0" smtClean="0">
                <a:latin typeface="HelveticaNeueCyr-Light"/>
              </a:rPr>
              <a:t>Crisis</a:t>
            </a:r>
            <a:r>
              <a:rPr lang="ru-RU" sz="1800" b="0" baseline="-25000" dirty="0" smtClean="0">
                <a:latin typeface="HelveticaNeueCyr-Light"/>
              </a:rPr>
              <a:t> </a:t>
            </a:r>
            <a:r>
              <a:rPr lang="ru-RU" sz="1800" b="0" baseline="-25000" dirty="0">
                <a:latin typeface="HelveticaNeueCyr-Light"/>
              </a:rPr>
              <a:t>𝑖</a:t>
            </a:r>
            <a:r>
              <a:rPr lang="en-US" sz="1800" b="0" baseline="-25000" dirty="0">
                <a:latin typeface="HelveticaNeueCyr-Light"/>
              </a:rPr>
              <a:t>,</a:t>
            </a:r>
            <a:r>
              <a:rPr lang="ru-RU" sz="1800" b="0" baseline="-25000" dirty="0">
                <a:latin typeface="HelveticaNeueCyr-Light"/>
              </a:rPr>
              <a:t>𝑡 </a:t>
            </a:r>
            <a:r>
              <a:rPr lang="ru-RU" sz="1800" b="0" dirty="0" smtClean="0">
                <a:latin typeface="HelveticaNeueCyr-Light"/>
              </a:rPr>
              <a:t> </a:t>
            </a:r>
            <a:r>
              <a:rPr lang="en-US" sz="1800" b="0" dirty="0">
                <a:latin typeface="HelveticaNeueCyr-Light"/>
              </a:rPr>
              <a:t>– </a:t>
            </a:r>
            <a:r>
              <a:rPr lang="en-US" sz="1800" b="0" dirty="0" smtClean="0">
                <a:latin typeface="HelveticaNeueCyr-Light"/>
              </a:rPr>
              <a:t>binary variable </a:t>
            </a:r>
            <a:r>
              <a:rPr lang="en-US" sz="1800" b="0" dirty="0">
                <a:latin typeface="HelveticaNeueCyr-Light"/>
              </a:rPr>
              <a:t>for the crisis </a:t>
            </a:r>
            <a:r>
              <a:rPr lang="en-US" sz="1800" b="0" dirty="0" smtClean="0">
                <a:latin typeface="HelveticaNeueCyr-Light"/>
              </a:rPr>
              <a:t>period</a:t>
            </a:r>
          </a:p>
          <a:p>
            <a:pPr marL="630900" lvl="2" indent="-342900">
              <a:buFont typeface="Arial" pitchFamily="34" charset="0"/>
              <a:buChar char="•"/>
            </a:pPr>
            <a:r>
              <a:rPr lang="en-US" sz="1800" b="0" dirty="0" smtClean="0">
                <a:latin typeface="HelveticaNeueCyr-Light"/>
              </a:rPr>
              <a:t>Dating methodology - </a:t>
            </a:r>
            <a:r>
              <a:rPr lang="en-US" sz="1800" dirty="0"/>
              <a:t>Nguyen et al. (2022) </a:t>
            </a:r>
            <a:r>
              <a:rPr lang="en-US" sz="1800" dirty="0" smtClean="0"/>
              <a:t>based on </a:t>
            </a:r>
            <a:r>
              <a:rPr lang="en-US" sz="1800" b="0" dirty="0" err="1" smtClean="0">
                <a:latin typeface="HelveticaNeueCyr-Light"/>
              </a:rPr>
              <a:t>Laeven</a:t>
            </a:r>
            <a:r>
              <a:rPr lang="en-US" sz="1800" b="0" dirty="0">
                <a:latin typeface="HelveticaNeueCyr-Light"/>
              </a:rPr>
              <a:t>, Valencia (2013</a:t>
            </a:r>
            <a:r>
              <a:rPr lang="en-US" sz="1800" b="0" dirty="0" smtClean="0">
                <a:latin typeface="HelveticaNeueCyr-Light"/>
              </a:rPr>
              <a:t>)</a:t>
            </a:r>
            <a:endParaRPr lang="ru-RU" sz="1800" b="0" dirty="0">
              <a:latin typeface="HelveticaNeueCyr-Light"/>
            </a:endParaRPr>
          </a:p>
        </p:txBody>
      </p:sp>
    </p:spTree>
    <p:extLst>
      <p:ext uri="{BB962C8B-B14F-4D97-AF65-F5344CB8AC3E}">
        <p14:creationId xmlns:p14="http://schemas.microsoft.com/office/powerpoint/2010/main" val="2080653823"/>
      </p:ext>
    </p:extLst>
  </p:cSld>
  <p:clrMapOvr>
    <a:masterClrMapping/>
  </p:clrMapOvr>
  <mc:AlternateContent xmlns:mc="http://schemas.openxmlformats.org/markup-compatibility/2006" xmlns:p14="http://schemas.microsoft.com/office/powerpoint/2010/main">
    <mc:Choice Requires="p14">
      <p:transition spd="slow" p14:dur="2000" advTm="142"/>
    </mc:Choice>
    <mc:Fallback xmlns="">
      <p:transition spd="slow" advTm="1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extLst mod="1">
    <p:ext uri="{E180D4A7-C9FB-4DFB-919C-405C955672EB}">
      <p14:showEvtLst xmlns:p14="http://schemas.microsoft.com/office/powerpoint/2010/main">
        <p14:playEvt time="0" objId="2"/>
        <p14:stopEvt time="142" objId="2"/>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A graph of a graph showing the value of a banking crisis&#10;&#10;Description automatically generated with medium confidence"/>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4524" y="919892"/>
            <a:ext cx="6919416" cy="5712920"/>
          </a:xfrm>
          <a:prstGeom prst="rect">
            <a:avLst/>
          </a:prstGeom>
        </p:spPr>
      </p:pic>
    </p:spTree>
    <p:extLst>
      <p:ext uri="{BB962C8B-B14F-4D97-AF65-F5344CB8AC3E}">
        <p14:creationId xmlns:p14="http://schemas.microsoft.com/office/powerpoint/2010/main" val="104827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ИнИИfinal">
  <a:themeElements>
    <a:clrScheme name="ИнИИ">
      <a:dk1>
        <a:srgbClr val="141313"/>
      </a:dk1>
      <a:lt1>
        <a:sysClr val="window" lastClr="FFFFFF"/>
      </a:lt1>
      <a:dk2>
        <a:srgbClr val="263B86"/>
      </a:dk2>
      <a:lt2>
        <a:srgbClr val="76B6F2"/>
      </a:lt2>
      <a:accent1>
        <a:srgbClr val="D99322"/>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ИнИИfinal</Template>
  <TotalTime>8888</TotalTime>
  <Words>2451</Words>
  <Application>Microsoft Office PowerPoint</Application>
  <PresentationFormat>Экран (4:3)</PresentationFormat>
  <Paragraphs>573</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ИнИИfinal</vt:lpstr>
      <vt:lpstr>Презентация PowerPoint</vt:lpstr>
      <vt:lpstr>Motivation</vt:lpstr>
      <vt:lpstr>Motivation (con’t)</vt:lpstr>
      <vt:lpstr>Literature: market discipline</vt:lpstr>
      <vt:lpstr>Literature: media impact on financial decisions</vt:lpstr>
      <vt:lpstr>Literature: media and depositors</vt:lpstr>
      <vt:lpstr>Empirical strategy</vt:lpstr>
      <vt:lpstr>Variables</vt:lpstr>
      <vt:lpstr>Презентация PowerPoint</vt:lpstr>
      <vt:lpstr>Variables (cont’d) </vt:lpstr>
      <vt:lpstr>What influences the relationship? </vt:lpstr>
      <vt:lpstr>Results: hypothesis I</vt:lpstr>
      <vt:lpstr>Results: hypothesis II</vt:lpstr>
      <vt:lpstr>Robustness checks</vt:lpstr>
      <vt:lpstr>Alternative Media freedom measure</vt:lpstr>
      <vt:lpstr>Alternative measures for institutional quality</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More Information Provide  Lower Prices in Public  Procurement Auctions?</dc:title>
  <dc:creator>Мария</dc:creator>
  <cp:lastModifiedBy>Unknown</cp:lastModifiedBy>
  <cp:revision>371</cp:revision>
  <cp:lastPrinted>2018-09-19T08:00:48Z</cp:lastPrinted>
  <dcterms:created xsi:type="dcterms:W3CDTF">2015-03-04T13:15:06Z</dcterms:created>
  <dcterms:modified xsi:type="dcterms:W3CDTF">2024-09-20T19:05:18Z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