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9"/>
  </p:notesMasterIdLst>
  <p:handoutMasterIdLst>
    <p:handoutMasterId r:id="rId30"/>
  </p:handoutMasterIdLst>
  <p:sldIdLst>
    <p:sldId id="258" r:id="rId5"/>
    <p:sldId id="313" r:id="rId6"/>
    <p:sldId id="320" r:id="rId7"/>
    <p:sldId id="321" r:id="rId8"/>
    <p:sldId id="301" r:id="rId9"/>
    <p:sldId id="303" r:id="rId10"/>
    <p:sldId id="322" r:id="rId11"/>
    <p:sldId id="323" r:id="rId12"/>
    <p:sldId id="324" r:id="rId13"/>
    <p:sldId id="325" r:id="rId14"/>
    <p:sldId id="30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00" r:id="rId27"/>
    <p:sldId id="288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99322"/>
    <a:srgbClr val="845516"/>
    <a:srgbClr val="EFE1A2"/>
    <a:srgbClr val="9BF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677" autoAdjust="0"/>
  </p:normalViewPr>
  <p:slideViewPr>
    <p:cSldViewPr snapToGrid="0" snapToObjects="1"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41" d="100"/>
          <a:sy n="141" d="100"/>
        </p:scale>
        <p:origin x="-4256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yulianaloginova\Desktop\CALC\EU\&#1053;&#1086;&#1074;&#1072;&#1103;%20&#1087;&#1072;&#1087;&#1082;&#1072;%20&#1089;%20&#1086;&#1073;&#1098;&#1077;&#1082;&#1090;&#1072;&#1084;&#1080;\&#1075;&#1088;&#1072;&#1092;&#1080;&#1082;&#108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yulianaloginova\Desktop\CALC_FINAL\ret\graph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yulianaloginova\Desktop\CALC\EU\&#1053;&#1086;&#1074;&#1072;&#1103;%20&#1087;&#1072;&#1087;&#1082;&#1072;%20&#1089;%20&#1086;&#1073;&#1098;&#1077;&#1082;&#1090;&#1072;&#1084;&#1080;\&#1075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graphs!$P$115</c:f>
              <c:strCache>
                <c:ptCount val="1"/>
                <c:pt idx="0">
                  <c:v>ROE</c:v>
                </c:pt>
              </c:strCache>
            </c:strRef>
          </c:tx>
          <c:spPr>
            <a:ln w="952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graphs!$Q$114:$W$114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graphs!$Q$115:$W$115</c:f>
              <c:numCache>
                <c:formatCode>General</c:formatCode>
                <c:ptCount val="7"/>
                <c:pt idx="0">
                  <c:v>6.7381058823529427</c:v>
                </c:pt>
                <c:pt idx="1">
                  <c:v>7.5324470588235313</c:v>
                </c:pt>
                <c:pt idx="2">
                  <c:v>9.4393058823529437</c:v>
                </c:pt>
                <c:pt idx="3">
                  <c:v>10.88909411764706</c:v>
                </c:pt>
                <c:pt idx="4">
                  <c:v>9.6977411764705863</c:v>
                </c:pt>
                <c:pt idx="5">
                  <c:v>5.7960588235294113</c:v>
                </c:pt>
                <c:pt idx="6">
                  <c:v>9.6492823529411726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4CD-D842-B13A-3C1D78BB6A03}"/>
            </c:ext>
          </c:extLst>
        </c:ser>
        <c:ser>
          <c:idx val="1"/>
          <c:order val="1"/>
          <c:tx>
            <c:strRef>
              <c:f>graphs!$P$116</c:f>
              <c:strCache>
                <c:ptCount val="1"/>
                <c:pt idx="0">
                  <c:v>ROAE</c:v>
                </c:pt>
              </c:strCache>
            </c:strRef>
          </c:tx>
          <c:spPr>
            <a:ln w="95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graphs!$Q$114:$W$114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graphs!$Q$116:$W$116</c:f>
              <c:numCache>
                <c:formatCode>General</c:formatCode>
                <c:ptCount val="7"/>
                <c:pt idx="0">
                  <c:v>5.6166793058823536</c:v>
                </c:pt>
                <c:pt idx="1">
                  <c:v>6.3078770235294117</c:v>
                </c:pt>
                <c:pt idx="2">
                  <c:v>7.3102154352941193</c:v>
                </c:pt>
                <c:pt idx="3">
                  <c:v>8.4791674352941158</c:v>
                </c:pt>
                <c:pt idx="4">
                  <c:v>7.7799132588235302</c:v>
                </c:pt>
                <c:pt idx="5">
                  <c:v>4.4352035647058816</c:v>
                </c:pt>
                <c:pt idx="6">
                  <c:v>8.0338144352941168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4CD-D842-B13A-3C1D78BB6A03}"/>
            </c:ext>
          </c:extLst>
        </c:ser>
        <c:ser>
          <c:idx val="2"/>
          <c:order val="2"/>
          <c:tx>
            <c:strRef>
              <c:f>graphs!$P$117</c:f>
              <c:strCache>
                <c:ptCount val="1"/>
                <c:pt idx="0">
                  <c:v>ROA</c:v>
                </c:pt>
              </c:strCache>
            </c:strRef>
          </c:tx>
          <c:spPr>
            <a:ln w="19050" cap="rnd">
              <a:solidFill>
                <a:srgbClr val="E7E6E6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3381304945682406E-2"/>
                  <c:y val="5.4624534843610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2176849054421011E-2"/>
                  <c:y val="5.4624534843610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0489940561648336E-2"/>
                  <c:y val="0.104770071765191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graphs!$Q$114:$W$114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graphs!$Q$117:$W$117</c:f>
              <c:numCache>
                <c:formatCode>General</c:formatCode>
                <c:ptCount val="7"/>
                <c:pt idx="0">
                  <c:v>36.275587344066246</c:v>
                </c:pt>
                <c:pt idx="1">
                  <c:v>51.951199776221301</c:v>
                </c:pt>
                <c:pt idx="2">
                  <c:v>56.071014717051682</c:v>
                </c:pt>
                <c:pt idx="3">
                  <c:v>61.016622507266874</c:v>
                </c:pt>
                <c:pt idx="4">
                  <c:v>59.322444902568918</c:v>
                </c:pt>
                <c:pt idx="5">
                  <c:v>35.430756570818069</c:v>
                </c:pt>
                <c:pt idx="6">
                  <c:v>56.718440925662961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4CD-D842-B13A-3C1D78BB6A03}"/>
            </c:ext>
          </c:extLst>
        </c:ser>
        <c:ser>
          <c:idx val="3"/>
          <c:order val="3"/>
          <c:tx>
            <c:strRef>
              <c:f>graphs!$P$118</c:f>
              <c:strCache>
                <c:ptCount val="1"/>
                <c:pt idx="0">
                  <c:v>ROAA</c:v>
                </c:pt>
              </c:strCache>
            </c:strRef>
          </c:tx>
          <c:spPr>
            <a:ln w="19050" cap="rnd">
              <a:solidFill>
                <a:srgbClr val="5B9BD5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1333394808034569E-2"/>
                  <c:y val="-6.8300590367677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</c:dLbl>
            <c:dLbl>
              <c:idx val="5"/>
              <c:layout>
                <c:manualLayout>
                  <c:x val="-5.0489940561648239E-2"/>
                  <c:y val="-0.1138874421145694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graphs!$Q$114:$W$114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graphs!$Q$118:$W$118</c:f>
              <c:numCache>
                <c:formatCode>General</c:formatCode>
                <c:ptCount val="7"/>
                <c:pt idx="0">
                  <c:v>38.343723529411761</c:v>
                </c:pt>
                <c:pt idx="1">
                  <c:v>56.329743529411772</c:v>
                </c:pt>
                <c:pt idx="2">
                  <c:v>58.56407294117647</c:v>
                </c:pt>
                <c:pt idx="3">
                  <c:v>65.63768352941176</c:v>
                </c:pt>
                <c:pt idx="4">
                  <c:v>62.007435294117641</c:v>
                </c:pt>
                <c:pt idx="5">
                  <c:v>37.311895294117633</c:v>
                </c:pt>
                <c:pt idx="6">
                  <c:v>58.95731411764703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C4CD-D842-B13A-3C1D78BB6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21728"/>
        <c:axId val="40939904"/>
      </c:lineChart>
      <c:catAx>
        <c:axId val="4092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939904"/>
        <c:crossesAt val="-10"/>
        <c:auto val="1"/>
        <c:lblAlgn val="ctr"/>
        <c:lblOffset val="100"/>
        <c:noMultiLvlLbl val="0"/>
      </c:catAx>
      <c:valAx>
        <c:axId val="40939904"/>
        <c:scaling>
          <c:orientation val="minMax"/>
          <c:min val="-1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92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graph_risk!$P$117</c:f>
              <c:strCache>
                <c:ptCount val="1"/>
                <c:pt idx="0">
                  <c:v>SCORE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9681264618390104E-2"/>
                  <c:y val="-8.2799351753492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</c:dLbl>
            <c:dLbl>
              <c:idx val="4"/>
              <c:layout>
                <c:manualLayout>
                  <c:x val="-2.6115056824251168E-2"/>
                  <c:y val="-5.5172738841495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</c:dLbl>
            <c:dLbl>
              <c:idx val="5"/>
              <c:layout>
                <c:manualLayout>
                  <c:x val="-6.95269217654957E-2"/>
                  <c:y val="-7.3590480782826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graph_risk!$Q$116:$W$116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graph_risk!$Q$117:$W$117</c:f>
              <c:numCache>
                <c:formatCode>General</c:formatCode>
                <c:ptCount val="7"/>
                <c:pt idx="0">
                  <c:v>33.339242499999997</c:v>
                </c:pt>
                <c:pt idx="1">
                  <c:v>18.8153246</c:v>
                </c:pt>
                <c:pt idx="2">
                  <c:v>27.738843800000001</c:v>
                </c:pt>
                <c:pt idx="3">
                  <c:v>29.7520241</c:v>
                </c:pt>
                <c:pt idx="4">
                  <c:v>10.109122299999999</c:v>
                </c:pt>
                <c:pt idx="5">
                  <c:v>10.0288334</c:v>
                </c:pt>
                <c:pt idx="6">
                  <c:v>32.617293400000001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441-A847-B161-317E72F3C5E0}"/>
            </c:ext>
          </c:extLst>
        </c:ser>
        <c:ser>
          <c:idx val="1"/>
          <c:order val="1"/>
          <c:tx>
            <c:strRef>
              <c:f>graph_risk!$P$118</c:f>
              <c:strCache>
                <c:ptCount val="1"/>
              </c:strCache>
            </c:strRef>
          </c:tx>
          <c:spPr>
            <a:ln w="95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graph_risk!$Q$116:$W$116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graph_risk!$Q$118:$W$118</c:f>
              <c:numCache>
                <c:formatCode>General</c:formatCode>
                <c:ptCount val="7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441-A847-B161-317E72F3C5E0}"/>
            </c:ext>
          </c:extLst>
        </c:ser>
        <c:ser>
          <c:idx val="2"/>
          <c:order val="2"/>
          <c:tx>
            <c:strRef>
              <c:f>graph_risk!$P$119</c:f>
              <c:strCache>
                <c:ptCount val="1"/>
                <c:pt idx="0">
                  <c:v>LLR</c:v>
                </c:pt>
              </c:strCache>
            </c:strRef>
          </c:tx>
          <c:spPr>
            <a:ln w="19050" cap="rnd">
              <a:solidFill>
                <a:srgbClr val="E7E6E6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3381304945682406E-2"/>
                  <c:y val="5.4624534843610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2176849054421011E-2"/>
                  <c:y val="5.4624534843610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0489892383315076E-2"/>
                  <c:y val="6.29773420657740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graph_risk!$Q$116:$W$116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graph_risk!$Q$119:$W$119</c:f>
              <c:numCache>
                <c:formatCode>General</c:formatCode>
                <c:ptCount val="7"/>
                <c:pt idx="0">
                  <c:v>4.006167931034482</c:v>
                </c:pt>
                <c:pt idx="1">
                  <c:v>3.8814805632183913</c:v>
                </c:pt>
                <c:pt idx="2">
                  <c:v>3.6191935287356318</c:v>
                </c:pt>
                <c:pt idx="3">
                  <c:v>3.981927057471264</c:v>
                </c:pt>
                <c:pt idx="4">
                  <c:v>2.4621555057471265</c:v>
                </c:pt>
                <c:pt idx="5">
                  <c:v>2.3455123333333341</c:v>
                </c:pt>
                <c:pt idx="6">
                  <c:v>1.764073333333334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441-A847-B161-317E72F3C5E0}"/>
            </c:ext>
          </c:extLst>
        </c:ser>
        <c:ser>
          <c:idx val="3"/>
          <c:order val="3"/>
          <c:tx>
            <c:strRef>
              <c:f>graph_risk!$P$120</c:f>
              <c:strCache>
                <c:ptCount val="1"/>
                <c:pt idx="0">
                  <c:v>NPL</c:v>
                </c:pt>
              </c:strCache>
            </c:strRef>
          </c:tx>
          <c:spPr>
            <a:ln w="19050" cap="rnd">
              <a:solidFill>
                <a:srgbClr val="5B9BD5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1333394808034569E-2"/>
                  <c:y val="-6.8300590367677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</c:dLbl>
            <c:dLbl>
              <c:idx val="4"/>
              <c:layout>
                <c:manualLayout>
                  <c:x val="-6.0708886699305326E-2"/>
                  <c:y val="-3.67549969001635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</c:dLbl>
            <c:dLbl>
              <c:idx val="5"/>
              <c:layout>
                <c:manualLayout>
                  <c:x val="-4.5063524035047486E-2"/>
                  <c:y val="-3.5611864216285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graph_risk!$Q$116:$W$116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graph_risk!$Q$120:$W$120</c:f>
              <c:numCache>
                <c:formatCode>General</c:formatCode>
                <c:ptCount val="7"/>
                <c:pt idx="0">
                  <c:v>7.8565410460000003</c:v>
                </c:pt>
                <c:pt idx="1">
                  <c:v>7.3522665979999999</c:v>
                </c:pt>
                <c:pt idx="2">
                  <c:v>6.5548621950000001</c:v>
                </c:pt>
                <c:pt idx="3">
                  <c:v>6.6407129889999998</c:v>
                </c:pt>
                <c:pt idx="4">
                  <c:v>4.7975451260000002</c:v>
                </c:pt>
                <c:pt idx="5">
                  <c:v>4.2069402870000001</c:v>
                </c:pt>
                <c:pt idx="6">
                  <c:v>3.2139056319999999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2441-A847-B161-317E72F3C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578880"/>
        <c:axId val="41580416"/>
      </c:lineChart>
      <c:catAx>
        <c:axId val="4157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580416"/>
        <c:crossesAt val="-10"/>
        <c:auto val="1"/>
        <c:lblAlgn val="ctr"/>
        <c:lblOffset val="100"/>
        <c:noMultiLvlLbl val="0"/>
      </c:catAx>
      <c:valAx>
        <c:axId val="41580416"/>
        <c:scaling>
          <c:orientation val="minMax"/>
          <c:min val="-1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57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graphs!$P$95</c:f>
              <c:strCache>
                <c:ptCount val="1"/>
                <c:pt idx="0">
                  <c:v>mean_RFEM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graphs!$Q$94:$W$94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graphs!$Q$95:$W$95</c:f>
              <c:numCache>
                <c:formatCode>0.00</c:formatCode>
                <c:ptCount val="7"/>
                <c:pt idx="0">
                  <c:v>0.23474978100000862</c:v>
                </c:pt>
                <c:pt idx="1">
                  <c:v>0.25596102823806488</c:v>
                </c:pt>
                <c:pt idx="2">
                  <c:v>0.26711949127986628</c:v>
                </c:pt>
                <c:pt idx="3">
                  <c:v>0.2662103925383662</c:v>
                </c:pt>
                <c:pt idx="4">
                  <c:v>0.28549580526315166</c:v>
                </c:pt>
                <c:pt idx="5">
                  <c:v>0.29440033370920254</c:v>
                </c:pt>
                <c:pt idx="6">
                  <c:v>0.31889080946775356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ADE-BB47-A6B8-0170C14CDEAA}"/>
            </c:ext>
          </c:extLst>
        </c:ser>
        <c:ser>
          <c:idx val="1"/>
          <c:order val="1"/>
          <c:tx>
            <c:strRef>
              <c:f>graphs!$P$96</c:f>
              <c:strCache>
                <c:ptCount val="1"/>
                <c:pt idx="0">
                  <c:v>median_RFEM</c:v>
                </c:pt>
              </c:strCache>
            </c:strRef>
          </c:tx>
          <c:spPr>
            <a:ln w="158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graphs!$Q$94:$W$94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graphs!$Q$96:$W$96</c:f>
              <c:numCache>
                <c:formatCode>0.00</c:formatCode>
                <c:ptCount val="7"/>
                <c:pt idx="0">
                  <c:v>0.22222222222222221</c:v>
                </c:pt>
                <c:pt idx="1">
                  <c:v>0.25</c:v>
                </c:pt>
                <c:pt idx="2">
                  <c:v>0.25</c:v>
                </c:pt>
                <c:pt idx="3">
                  <c:v>0.26666666666666666</c:v>
                </c:pt>
                <c:pt idx="4">
                  <c:v>0.2857142857142857</c:v>
                </c:pt>
                <c:pt idx="5">
                  <c:v>0.29411764705882354</c:v>
                </c:pt>
                <c:pt idx="6">
                  <c:v>0.33333333333333331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ADE-BB47-A6B8-0170C14CDEAA}"/>
            </c:ext>
          </c:extLst>
        </c:ser>
        <c:ser>
          <c:idx val="2"/>
          <c:order val="2"/>
          <c:tx>
            <c:strRef>
              <c:f>graphs!$P$97</c:f>
              <c:strCache>
                <c:ptCount val="1"/>
                <c:pt idx="0">
                  <c:v>mean_B</c:v>
                </c:pt>
              </c:strCache>
            </c:strRef>
          </c:tx>
          <c:spPr>
            <a:ln w="158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graphs!$Q$94:$W$94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graphs!$Q$97:$W$97</c:f>
              <c:numCache>
                <c:formatCode>0.00</c:formatCode>
                <c:ptCount val="7"/>
                <c:pt idx="0">
                  <c:v>0.32688541080372135</c:v>
                </c:pt>
                <c:pt idx="1">
                  <c:v>0.34805483548891991</c:v>
                </c:pt>
                <c:pt idx="2">
                  <c:v>0.36223980391395905</c:v>
                </c:pt>
                <c:pt idx="3">
                  <c:v>0.35851826397240721</c:v>
                </c:pt>
                <c:pt idx="4">
                  <c:v>0.37877854545183159</c:v>
                </c:pt>
                <c:pt idx="5">
                  <c:v>0.38631254477671489</c:v>
                </c:pt>
                <c:pt idx="6">
                  <c:v>0.40295089876239509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ADE-BB47-A6B8-0170C14CDEAA}"/>
            </c:ext>
          </c:extLst>
        </c:ser>
        <c:ser>
          <c:idx val="3"/>
          <c:order val="3"/>
          <c:tx>
            <c:strRef>
              <c:f>graphs!$P$98</c:f>
              <c:strCache>
                <c:ptCount val="1"/>
                <c:pt idx="0">
                  <c:v>median_B</c:v>
                </c:pt>
              </c:strCache>
            </c:strRef>
          </c:tx>
          <c:spPr>
            <a:ln w="158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graphs!$Q$94:$W$94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graphs!$Q$98:$W$98</c:f>
              <c:numCache>
                <c:formatCode>0.00</c:formatCode>
                <c:ptCount val="7"/>
                <c:pt idx="0">
                  <c:v>0.34567901234567899</c:v>
                </c:pt>
                <c:pt idx="1">
                  <c:v>0.375</c:v>
                </c:pt>
                <c:pt idx="2">
                  <c:v>0.375</c:v>
                </c:pt>
                <c:pt idx="3">
                  <c:v>0.39111111111111097</c:v>
                </c:pt>
                <c:pt idx="4">
                  <c:v>0.40816326530612246</c:v>
                </c:pt>
                <c:pt idx="5">
                  <c:v>0.41522491349480978</c:v>
                </c:pt>
                <c:pt idx="6">
                  <c:v>0.44444444444444431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ADE-BB47-A6B8-0170C14CD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33280"/>
        <c:axId val="41634816"/>
      </c:lineChart>
      <c:catAx>
        <c:axId val="4163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634816"/>
        <c:crosses val="autoZero"/>
        <c:auto val="1"/>
        <c:lblAlgn val="ctr"/>
        <c:lblOffset val="100"/>
        <c:noMultiLvlLbl val="0"/>
      </c:catAx>
      <c:valAx>
        <c:axId val="41634816"/>
        <c:scaling>
          <c:orientation val="minMax"/>
          <c:max val="0.45"/>
          <c:min val="0.2"/>
        </c:scaling>
        <c:delete val="0"/>
        <c:axPos val="l"/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63328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9B8BA-6552-6A4C-AF70-3463A3B69B9E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7562C-70B0-DE40-91F5-3016635E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912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6E0B7-6FF3-A041-9206-AC1A93E91E16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4CA57-176E-2E4C-8F2F-E75EEFE2F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39750" y="6237288"/>
            <a:ext cx="8280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3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52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HelveticaNeueCyr-Light"/>
                <a:cs typeface="HelveticaNeueCyr-Light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Изображение 8" descr="Znak_CINST.png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65" y="6347339"/>
            <a:ext cx="374135" cy="374135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556054" y="919892"/>
            <a:ext cx="813074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FuturaFuturisC"/>
          <a:ea typeface="+mj-ea"/>
          <a:cs typeface="FuturaFuturisC"/>
        </a:defRPr>
      </a:lvl1pPr>
    </p:titleStyle>
    <p:bodyStyle>
      <a:lvl1pPr marL="0" indent="0" algn="l" defTabSz="457200" rtl="0" eaLnBrk="1" latinLnBrk="0" hangingPunct="1">
        <a:spcBef>
          <a:spcPts val="300"/>
        </a:spcBef>
        <a:buFont typeface="Arial"/>
        <a:buNone/>
        <a:defRPr sz="2400" b="1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1pPr>
      <a:lvl2pPr marL="0" indent="0" algn="l" defTabSz="457200" rtl="0" eaLnBrk="1" latinLnBrk="0" hangingPunct="1">
        <a:spcBef>
          <a:spcPts val="300"/>
        </a:spcBef>
        <a:buFont typeface="Arial"/>
        <a:buNone/>
        <a:defRPr sz="2200" b="1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2pPr>
      <a:lvl3pPr marL="288000" indent="-288000" algn="l" defTabSz="457200" rtl="0" eaLnBrk="1" latinLnBrk="0" hangingPunct="1">
        <a:spcBef>
          <a:spcPts val="300"/>
        </a:spcBef>
        <a:buClr>
          <a:srgbClr val="D99322"/>
        </a:buClr>
        <a:buFont typeface="Arial"/>
        <a:buChar char="•"/>
        <a:defRPr sz="2000" b="0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3pPr>
      <a:lvl4pPr marL="572400" indent="-285750" algn="l" defTabSz="457200" rtl="0" eaLnBrk="1" latinLnBrk="0" hangingPunct="1">
        <a:spcBef>
          <a:spcPts val="300"/>
        </a:spcBef>
        <a:buClr>
          <a:srgbClr val="D99322"/>
        </a:buClr>
        <a:buFont typeface="Arial"/>
        <a:buChar char="•"/>
        <a:defRPr sz="1800" b="0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4pPr>
      <a:lvl5pPr marL="748800" indent="-171450" algn="l" defTabSz="457200" rtl="0" eaLnBrk="1" latinLnBrk="0" hangingPunct="1">
        <a:spcBef>
          <a:spcPts val="300"/>
        </a:spcBef>
        <a:buFont typeface="Arial"/>
        <a:buChar char="•"/>
        <a:defRPr sz="1600" b="0" i="0" kern="1200">
          <a:solidFill>
            <a:schemeClr val="tx1"/>
          </a:solidFill>
          <a:latin typeface="HelveticaNeueCyr-Roman"/>
          <a:ea typeface="+mn-ea"/>
          <a:cs typeface="HelveticaNeueCyr-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1354667" y="4310078"/>
            <a:ext cx="593372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Название 1"/>
          <p:cNvSpPr txBox="1">
            <a:spLocks/>
          </p:cNvSpPr>
          <p:nvPr/>
        </p:nvSpPr>
        <p:spPr>
          <a:xfrm>
            <a:off x="1354666" y="4348528"/>
            <a:ext cx="6921825" cy="95410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FuturaFuturisC"/>
                <a:ea typeface="+mj-ea"/>
                <a:cs typeface="FuturaFuturisC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600" b="1" dirty="0" err="1" smtClean="0"/>
              <a:t>Yuliana</a:t>
            </a:r>
            <a:r>
              <a:rPr lang="en-US" sz="1600" b="1" dirty="0" smtClean="0"/>
              <a:t> </a:t>
            </a:r>
            <a:r>
              <a:rPr lang="en-US" sz="1600" b="1" dirty="0" err="1"/>
              <a:t>Loginova</a:t>
            </a:r>
            <a:r>
              <a:rPr lang="en-US" sz="1600" b="1" dirty="0" smtClean="0">
                <a:latin typeface="HelveticaNeueCyr-Roman"/>
                <a:cs typeface="HelveticaNeueCyr-Light"/>
              </a:rPr>
              <a:t> (ICEF HSE)</a:t>
            </a:r>
          </a:p>
          <a:p>
            <a:r>
              <a:rPr lang="en-US" sz="1600" b="1" dirty="0">
                <a:latin typeface="HelveticaNeueCyr-Roman"/>
                <a:cs typeface="HelveticaNeueCyr-Light"/>
              </a:rPr>
              <a:t>Maria </a:t>
            </a:r>
            <a:r>
              <a:rPr lang="en-US" sz="1600" b="1" dirty="0" err="1">
                <a:latin typeface="HelveticaNeueCyr-Roman"/>
                <a:cs typeface="HelveticaNeueCyr-Light"/>
              </a:rPr>
              <a:t>Semenova</a:t>
            </a:r>
            <a:r>
              <a:rPr lang="en-US" sz="1600" b="1" dirty="0">
                <a:latin typeface="HelveticaNeueCyr-Roman"/>
                <a:cs typeface="HelveticaNeueCyr-Light"/>
              </a:rPr>
              <a:t> (</a:t>
            </a:r>
            <a:r>
              <a:rPr lang="en-US" sz="1600" b="1" err="1">
                <a:latin typeface="HelveticaNeueCyr-Roman"/>
                <a:cs typeface="HelveticaNeueCyr-Light"/>
              </a:rPr>
              <a:t>LaBS</a:t>
            </a:r>
            <a:r>
              <a:rPr lang="en-US" sz="1600" b="1">
                <a:latin typeface="HelveticaNeueCyr-Roman"/>
                <a:cs typeface="HelveticaNeueCyr-Light"/>
              </a:rPr>
              <a:t> </a:t>
            </a:r>
            <a:r>
              <a:rPr lang="en-US" sz="1600" b="1" smtClean="0">
                <a:latin typeface="HelveticaNeueCyr-Roman"/>
                <a:cs typeface="HelveticaNeueCyr-Light"/>
              </a:rPr>
              <a:t>HSE, </a:t>
            </a:r>
            <a:r>
              <a:rPr lang="en-US" sz="1600" b="1" dirty="0">
                <a:latin typeface="HelveticaNeueCyr-Roman"/>
                <a:cs typeface="HelveticaNeueCyr-Light"/>
              </a:rPr>
              <a:t>msemenova@hse.ru)</a:t>
            </a:r>
          </a:p>
          <a:p>
            <a:endParaRPr lang="en-US" sz="1600" b="1" dirty="0" smtClean="0">
              <a:latin typeface="HelveticaNeueCyr-Roman"/>
              <a:cs typeface="HelveticaNeueCyr-Ligh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4666" y="6226788"/>
            <a:ext cx="6367939" cy="33855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600" dirty="0" smtClean="0"/>
              <a:t>ME</a:t>
            </a:r>
            <a:r>
              <a:rPr lang="en-US" sz="1600" dirty="0" smtClean="0"/>
              <a:t>N</a:t>
            </a:r>
            <a:r>
              <a:rPr lang="en-US" sz="1600" dirty="0" smtClean="0"/>
              <a:t>A-Asian </a:t>
            </a:r>
            <a:r>
              <a:rPr lang="en-US" sz="1600" smtClean="0"/>
              <a:t>FEBS Conference, November </a:t>
            </a:r>
            <a:r>
              <a:rPr lang="en-US" sz="1600" smtClean="0"/>
              <a:t>21</a:t>
            </a:r>
            <a:r>
              <a:rPr lang="en-US" sz="1600" smtClean="0"/>
              <a:t>, </a:t>
            </a:r>
            <a:r>
              <a:rPr lang="en-US" sz="1600" dirty="0" smtClean="0"/>
              <a:t>2024</a:t>
            </a:r>
            <a:endParaRPr lang="en-GB" sz="1600" dirty="0">
              <a:latin typeface="HelveticaNeueCyr-Light"/>
              <a:cs typeface="HelveticaNeueCyr-Light"/>
            </a:endParaRPr>
          </a:p>
        </p:txBody>
      </p:sp>
      <p:sp>
        <p:nvSpPr>
          <p:cNvPr id="7" name="Название 1"/>
          <p:cNvSpPr txBox="1">
            <a:spLocks/>
          </p:cNvSpPr>
          <p:nvPr/>
        </p:nvSpPr>
        <p:spPr>
          <a:xfrm>
            <a:off x="1254475" y="2221233"/>
            <a:ext cx="7712103" cy="1569660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FuturaFuturisC"/>
                <a:ea typeface="+mj-ea"/>
                <a:cs typeface="FuturaFuturisC"/>
              </a:defRPr>
            </a:lvl1pPr>
          </a:lstStyle>
          <a:p>
            <a:r>
              <a:rPr lang="en-US" sz="3200" b="1" dirty="0"/>
              <a:t>Board Gender Diversity and Bank Performance during COVID-19:</a:t>
            </a:r>
            <a:endParaRPr lang="ru-RU" sz="3200" dirty="0"/>
          </a:p>
          <a:p>
            <a:r>
              <a:rPr lang="en-US" sz="3200" b="1" dirty="0"/>
              <a:t>Did Women Save the Day?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304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28"/>
    </mc:Choice>
    <mc:Fallback xmlns="">
      <p:transition spd="slow" advTm="24028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16"/>
        <p14:stopEvt time="24028" objId="16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variables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81585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0" dirty="0" smtClean="0"/>
              <a:t>COVID-19</a:t>
            </a:r>
          </a:p>
          <a:p>
            <a:pPr marL="6309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i="1" dirty="0" smtClean="0"/>
              <a:t>DCOVID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equals 1 in 2020 and 2021 and 0 otherwise </a:t>
            </a:r>
            <a:endParaRPr lang="en-US" dirty="0" smtClean="0"/>
          </a:p>
          <a:p>
            <a:pPr marL="630900" lvl="2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/>
              <a:t>COVID</a:t>
            </a:r>
            <a:r>
              <a:rPr lang="en-US" i="1" dirty="0"/>
              <a:t> </a:t>
            </a:r>
            <a:r>
              <a:rPr lang="en-US" i="1" dirty="0" smtClean="0"/>
              <a:t> - </a:t>
            </a:r>
            <a:r>
              <a:rPr lang="en-US" dirty="0" smtClean="0"/>
              <a:t>ratio </a:t>
            </a:r>
            <a:r>
              <a:rPr lang="en-US" dirty="0"/>
              <a:t>of </a:t>
            </a:r>
            <a:r>
              <a:rPr lang="en-US" dirty="0" smtClean="0"/>
              <a:t>the infected </a:t>
            </a:r>
            <a:r>
              <a:rPr lang="en-US" dirty="0"/>
              <a:t>to the population of a </a:t>
            </a:r>
            <a:r>
              <a:rPr lang="en-US" dirty="0" smtClean="0"/>
              <a:t>country 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0" dirty="0" smtClean="0"/>
              <a:t>Controls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71917"/>
              </p:ext>
            </p:extLst>
          </p:nvPr>
        </p:nvGraphicFramePr>
        <p:xfrm>
          <a:off x="457200" y="2852886"/>
          <a:ext cx="8229600" cy="321562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98645"/>
                <a:gridCol w="450376"/>
                <a:gridCol w="177421"/>
                <a:gridCol w="4445758"/>
                <a:gridCol w="2057400"/>
              </a:tblGrid>
              <a:tr h="40892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Board Controls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RBOARD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number of directors / total assets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BoardEx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years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 age of board members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BoardEx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TENURE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years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 tenure on board of board members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BoardEx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Bank Controls – Profitability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LTA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log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Logarithm of total assets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BankFocus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TIER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Tier 1 capital ratio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BankFocus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CINC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Efficiency ratio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BankFocus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Bank Controls – Risk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LTA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log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Logarithm of total assets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BankFocus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CAPITAL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Capital funds / TA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ffectLst/>
                        </a:rPr>
                        <a:t>BankFocus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LOANS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Gross loans / TA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BankFocus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9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Country Control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LGDP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log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Logarithm of GDP per capita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World Bank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96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500" y="1037230"/>
            <a:ext cx="8086300" cy="131018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1800" dirty="0" smtClean="0"/>
              <a:t>Hypotheses 1 and 3: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b="0" dirty="0" smtClean="0"/>
              <a:t>2015-2019 VS 2020-2021: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endParaRPr lang="en-US" sz="1800" b="0" dirty="0"/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endParaRPr lang="en-US" sz="1800" b="0" dirty="0" smtClean="0"/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b="0" dirty="0" smtClean="0"/>
              <a:t>full sample:</a:t>
            </a:r>
          </a:p>
          <a:p>
            <a:r>
              <a:rPr lang="en-US" sz="1800" dirty="0"/>
              <a:t> </a:t>
            </a:r>
            <a:endParaRPr lang="ru-RU" sz="1800" dirty="0"/>
          </a:p>
          <a:p>
            <a:pPr lvl="1">
              <a:lnSpc>
                <a:spcPct val="150000"/>
              </a:lnSpc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0500" y="4635775"/>
            <a:ext cx="786111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Hypotheses 2 and 4: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2020-2021</a:t>
            </a:r>
            <a:r>
              <a:rPr lang="en-US" dirty="0"/>
              <a:t>: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82385" y="3472958"/>
                <a:ext cx="7986094" cy="756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𝐷𝑒𝑝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2000">
                              <a:latin typeface="Cambria Math"/>
                            </a:rPr>
                            <m:t>=</m:t>
                          </m:r>
                          <m:r>
                            <a:rPr lang="en-US" sz="2000" i="1">
                              <a:latin typeface="Cambria Math"/>
                            </a:rPr>
                            <m:t>𝜙</m:t>
                          </m:r>
                          <m:sSub>
                            <m:sSub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𝐷𝑒𝑝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000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D99322"/>
                              </a:solidFill>
                              <a:latin typeface="Cambria Math"/>
                            </a:rPr>
                            <m:t>𝜸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𝐷𝐶𝑂𝑉𝐼𝐷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𝑅𝐹𝐸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𝑖𝑡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>
                              <a:latin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</a:rPr>
                            <m:t>𝛽</m:t>
                          </m:r>
                          <m:r>
                            <a:rPr lang="en-US" sz="2000" i="1">
                              <a:latin typeface="Cambria Math"/>
                            </a:rPr>
                            <m:t>𝐶𝑂𝑁𝑇𝑅𝑂𝐿</m:t>
                          </m:r>
                          <m:sSub>
                            <m:sSub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000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</m:e>
                        <m:e>
                          <m:r>
                            <a:rPr lang="en-US" sz="2000">
                              <a:latin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</a:rPr>
                            <m:t>𝛿</m:t>
                          </m:r>
                          <m:r>
                            <a:rPr lang="en-US" sz="2000" i="1">
                              <a:latin typeface="Cambria Math"/>
                            </a:rPr>
                            <m:t>𝐷𝐶𝑂𝑉𝐼</m:t>
                          </m:r>
                          <m:sSub>
                            <m:sSub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2000">
                              <a:latin typeface="Cambria Math"/>
                            </a:rPr>
                            <m:t>  </m:t>
                          </m:r>
                        </m:e>
                      </m:eqAr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85" y="3472958"/>
                <a:ext cx="7986094" cy="7564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876566" y="2097200"/>
                <a:ext cx="6025487" cy="431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𝐷𝑒𝑝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𝑖𝑡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D99322"/>
                          </a:solidFill>
                          <a:latin typeface="Cambria Math"/>
                        </a:rPr>
                        <m:t>𝜸</m:t>
                      </m:r>
                      <m:r>
                        <a:rPr lang="en-US" sz="2000" i="1">
                          <a:latin typeface="Cambria Math"/>
                        </a:rPr>
                        <m:t>𝑅𝐹𝐸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𝑖𝑡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𝛽</m:t>
                      </m:r>
                      <m:r>
                        <a:rPr lang="en-US" sz="2000" i="1">
                          <a:latin typeface="Cambria Math"/>
                        </a:rPr>
                        <m:t>𝐶𝑂𝑁𝑇𝑅𝑂𝐿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𝑖𝑡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566" y="2097200"/>
                <a:ext cx="6025487" cy="431400"/>
              </a:xfrm>
              <a:prstGeom prst="rect">
                <a:avLst/>
              </a:prstGeom>
              <a:blipFill rotWithShape="1">
                <a:blip r:embed="rId3"/>
                <a:stretch>
                  <a:fillRect b="-7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579727" y="5703343"/>
                <a:ext cx="6619163" cy="431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𝐷𝑒𝑝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𝑖𝑡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D99322"/>
                          </a:solidFill>
                          <a:latin typeface="Cambria Math"/>
                        </a:rPr>
                        <m:t>𝜸</m:t>
                      </m:r>
                      <m:r>
                        <a:rPr lang="en-US" sz="2000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latin typeface="Cambria Math"/>
                        </a:rPr>
                        <m:t>𝐶𝑂𝑉𝐼𝐷</m:t>
                      </m:r>
                      <m:r>
                        <a:rPr lang="en-US" sz="2000" i="1">
                          <a:latin typeface="Cambria Math"/>
                        </a:rPr>
                        <m:t>∗</m:t>
                      </m:r>
                      <m:r>
                        <a:rPr lang="en-US" sz="2000" i="1">
                          <a:latin typeface="Cambria Math"/>
                        </a:rPr>
                        <m:t>𝑅𝐹𝐸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𝑖𝑡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)+</m:t>
                      </m:r>
                      <m:r>
                        <a:rPr lang="en-US" sz="2000" i="1">
                          <a:latin typeface="Cambria Math"/>
                        </a:rPr>
                        <m:t>𝛽</m:t>
                      </m:r>
                      <m:r>
                        <a:rPr lang="en-US" sz="2000" i="1">
                          <a:latin typeface="Cambria Math"/>
                        </a:rPr>
                        <m:t>𝐶𝑂𝑁𝑇𝑅𝑂𝐿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727" y="5703343"/>
                <a:ext cx="6619163" cy="431400"/>
              </a:xfrm>
              <a:prstGeom prst="rect">
                <a:avLst/>
              </a:prstGeom>
              <a:blipFill rotWithShape="1">
                <a:blip r:embed="rId4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00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4"/>
    </mc:Choice>
    <mc:Fallback xmlns="">
      <p:transition spd="slow" advTm="6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</p:bldLst>
  </p:timing>
  <p:extLst mod="1">
    <p:ext uri="{E180D4A7-C9FB-4DFB-919C-405C955672EB}">
      <p14:showEvtLst xmlns:p14="http://schemas.microsoft.com/office/powerpoint/2010/main">
        <p14:playEvt time="0" objId="4"/>
        <p14:stopEvt time="674" objId="4"/>
      </p14:showEvt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dirty="0"/>
              <a:t>hypothesis I</a:t>
            </a:r>
            <a:r>
              <a:rPr lang="en-US" dirty="0" smtClean="0"/>
              <a:t> (FE)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282855"/>
              </p:ext>
            </p:extLst>
          </p:nvPr>
        </p:nvGraphicFramePr>
        <p:xfrm>
          <a:off x="457204" y="1119107"/>
          <a:ext cx="8400197" cy="509345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03549"/>
                <a:gridCol w="912081"/>
                <a:gridCol w="912081"/>
                <a:gridCol w="912081"/>
                <a:gridCol w="912081"/>
                <a:gridCol w="912081"/>
                <a:gridCol w="912081"/>
                <a:gridCol w="912081"/>
                <a:gridCol w="912081"/>
              </a:tblGrid>
              <a:tr h="207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Variable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ROA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ROAA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ROE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ROAE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00"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2015-2019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2020-2021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2015-2019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2020-2021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2015-2019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2020-2021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2015-2019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2020-2021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RFEM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0.234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0.817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0.243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0.864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0.131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0.167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0.121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0.153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281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(0.331)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(0.433)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(0.328)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(0.449)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(0.055)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(0.064)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(0.045)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(0.060)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RBOARD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-25.777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-26.013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-27.006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-25.114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2.300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1.546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2.396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0.772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32171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(6.259)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(9.808)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(6.198)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(10.177)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(1.034)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(1.460)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(0.850)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(1.360)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-0.029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-2.968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0.106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-3.153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0.405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-0.244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0.196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-0.338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281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(1.310)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(1.729)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(1.297)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(1.795)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(0.216)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(0.257)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(0.178)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(0.240)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TENURE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5.924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2.216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5.480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2.602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0.307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0.358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0.359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0.538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281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(1.724)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(2.119)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(1.707)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(2.199)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(0.285)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(0.315)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(0.234)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(0.294)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LTA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-3.768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1.461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-4.465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1.293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-0.068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0.564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0.269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28100"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(3.975)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(4.736)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(3.937)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(4.915)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(0.657)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(0.705)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(0.540)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(0.657)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TIER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4.033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2.147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3.956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1.960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0.556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0.389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0.430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0.348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28100"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(1.100)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(1.163)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(1.089)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(1.207)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(0.182)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(0.173)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(0.149)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(0.161)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CINC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-0.859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-0.952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-0.893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-1.018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-0.133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-0.157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-0.113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-0.106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28100"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(0.188)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(0.315)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(0.186)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(0.327)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(0.031)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(0.047)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(0.026)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(0.044)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LGDP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23.111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34.520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20.867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34.122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2.324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3.485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2.749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2.133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281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(10.798)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(12.665)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(10.693)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(13.142)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(1.784)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(1.886)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(1.467)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(1.756)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0.281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0.302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0.296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0.291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0.152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0.170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0.185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Adjusted R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0.143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0.144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0.161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0.130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-0.011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0.030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0.011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0.0004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  <a:tr h="2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F Statistic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17.804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7.631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19.128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7.244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8.176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4.679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9.329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4.009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4" marR="6664" marT="6664" marB="6664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" y="1569493"/>
            <a:ext cx="4742597" cy="532263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99798" y="1558121"/>
            <a:ext cx="3657604" cy="532263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53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hypothesis I (system GMM)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790225"/>
              </p:ext>
            </p:extLst>
          </p:nvPr>
        </p:nvGraphicFramePr>
        <p:xfrm>
          <a:off x="457202" y="1542194"/>
          <a:ext cx="8229598" cy="42024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42617"/>
                <a:gridCol w="1338295"/>
                <a:gridCol w="1509572"/>
                <a:gridCol w="1509572"/>
                <a:gridCol w="1729542"/>
              </a:tblGrid>
              <a:tr h="1937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Variable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ROA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ROAA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ROE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ROAE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RFEM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7.290***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5.476***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0.130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0.376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(1.25e-05)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(0.000127)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(0.699)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(0.113)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DCOVID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-25.22***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-24.17***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-1.279***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-2.079***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(0.121)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(0.112)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(0.659)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(0.368)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RFEM*DCOVID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18.85***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18.32***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2.796***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2.114***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(0.000181)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(0.000109)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(0.000308)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(0.000790)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Controls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Constant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</a:rPr>
                        <a:t>3,130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</a:rPr>
                        <a:t>3,210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194.7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-175.3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(0.0127)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(0.00197)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(0.247)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(0.207)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b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Number of banks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b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AR(1)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0.005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0.001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0.001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AR(2)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0.160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0.191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0.022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0.017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</a:tr>
              <a:tr h="19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Hansen test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0.366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0.300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0.420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0.108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02" marR="8002" marT="8002" marB="8002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4842" y="1965278"/>
            <a:ext cx="8331958" cy="655091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4842" y="3029802"/>
            <a:ext cx="8331958" cy="641445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43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hypothesis </a:t>
            </a:r>
            <a:r>
              <a:rPr lang="en-US" dirty="0" smtClean="0"/>
              <a:t>II (FE)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737035"/>
              </p:ext>
            </p:extLst>
          </p:nvPr>
        </p:nvGraphicFramePr>
        <p:xfrm>
          <a:off x="457200" y="1177497"/>
          <a:ext cx="8113590" cy="31043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22718"/>
                <a:gridCol w="1622718"/>
                <a:gridCol w="1622718"/>
                <a:gridCol w="1622718"/>
                <a:gridCol w="1622718"/>
              </a:tblGrid>
              <a:tr h="163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ROA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ROAA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ROE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ROAE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</a:tr>
              <a:tr h="277366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COVID*RFEM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6.737</a:t>
                      </a:r>
                      <a:r>
                        <a:rPr lang="en-US" sz="160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6.981</a:t>
                      </a:r>
                      <a:r>
                        <a:rPr lang="en-US" sz="160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1.158</a:t>
                      </a:r>
                      <a:r>
                        <a:rPr lang="en-US" sz="160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1.194</a:t>
                      </a:r>
                      <a:r>
                        <a:rPr lang="en-US" sz="160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</a:tr>
              <a:tr h="172946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(2.380)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(2.470)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(0.351)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(0.324)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</a:tr>
              <a:tr h="163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RFEM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0,194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0,02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0,038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</a:tr>
              <a:tr h="172946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(0.480)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(0.498)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(0.071)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(0.065)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</a:tr>
              <a:tr h="1729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Controls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</a:tr>
              <a:tr h="163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 </a:t>
                      </a:r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Fes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</a:tr>
              <a:tr h="277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ru-RU" sz="16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</a:tr>
              <a:tr h="163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6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0,34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0,33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0,267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0,257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</a:tr>
              <a:tr h="293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Adjusted R</a:t>
                      </a:r>
                      <a:r>
                        <a:rPr lang="en-US" sz="16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0,184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0,172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0,094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0,082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</a:tr>
              <a:tr h="277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F Statistic</a:t>
                      </a:r>
                      <a:endParaRPr lang="ru-RU" sz="16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8.011</a:t>
                      </a:r>
                      <a:r>
                        <a:rPr lang="en-US" sz="16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7.646</a:t>
                      </a:r>
                      <a:r>
                        <a:rPr lang="en-US" sz="16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5.661</a:t>
                      </a:r>
                      <a:r>
                        <a:rPr lang="en-US" sz="16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5.392</a:t>
                      </a:r>
                      <a:r>
                        <a:rPr lang="en-US" sz="160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8158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4842" y="1437565"/>
            <a:ext cx="8331958" cy="661916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68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hypothesis </a:t>
            </a:r>
            <a:r>
              <a:rPr lang="en-US" dirty="0" smtClean="0"/>
              <a:t>III (FE)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474450"/>
              </p:ext>
            </p:extLst>
          </p:nvPr>
        </p:nvGraphicFramePr>
        <p:xfrm>
          <a:off x="559561" y="974482"/>
          <a:ext cx="8127238" cy="582806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61034"/>
                <a:gridCol w="1161034"/>
                <a:gridCol w="1161034"/>
                <a:gridCol w="1161034"/>
                <a:gridCol w="1161034"/>
                <a:gridCol w="1161034"/>
                <a:gridCol w="1161034"/>
              </a:tblGrid>
              <a:tr h="211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LLR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NPL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SCORE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Variable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2015-2019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2020-2021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2015-2019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2020-2021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2015-2019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2020-2021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1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RFEM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-0.039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-0.064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0,065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-0.048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0.05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0.676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5736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(0.029)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(0.012)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(0.042)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(0.029)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(0.263)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(0.636)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1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RBOARD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0,39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0.523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0,259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1.078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2.61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2.914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5736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(0.454)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(0.242)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(0.666)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(0.591)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(4.142)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(12.866)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1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0.229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0.118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0.375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0.283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0.472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2.008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5736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(0.123)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(0.052)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(0.180)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(0.127)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(1.119)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(2.774)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1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TENURE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-0.725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-0.262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-1.218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-0.394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3.853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0,99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5736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(0.145)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(0.061)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(0.212)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(0.148)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(1.320)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(3.227)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1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CAPITAL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-0.804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-0.348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-1.483</a:t>
                      </a:r>
                      <a:r>
                        <a:rPr lang="en-US" sz="140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-0.667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1.746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3.653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5736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(0.147)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(0.054)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(0.216)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(0.133)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(1.341)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(2.891)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01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LOANS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0,15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0,059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0,148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0,163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0.526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2.293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5736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(0.107)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(0.057)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(0.157)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(0.139)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(0.973)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(3.030)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19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LGDP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-3.263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-1.759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-6.835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-2.925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9.857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16.433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15736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(0.881)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(0.344)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(1.294)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(0.840)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(8.043)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(18.272)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01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Bank FEs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346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201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0.161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0.475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0.22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0.313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0.03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0.038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Adjusted R</a:t>
                      </a:r>
                      <a:r>
                        <a:rPr lang="en-US" sz="12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i="1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0.003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0.360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0.073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0.163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0.154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0.172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  <a:tr h="346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 Statistic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10.024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18.319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14.716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9.245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1.605</a:t>
                      </a:r>
                      <a:r>
                        <a:rPr lang="en-US" sz="14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0.807</a:t>
                      </a:r>
                      <a:r>
                        <a:rPr lang="en-US" sz="140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41" marR="9441" marT="9441" marB="9441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" y="1546747"/>
            <a:ext cx="5929952" cy="661916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82436" y="1546747"/>
            <a:ext cx="2504364" cy="661916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8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hypothesis </a:t>
            </a:r>
            <a:r>
              <a:rPr lang="en-US" dirty="0" smtClean="0"/>
              <a:t>III (system GMM)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636087"/>
              </p:ext>
            </p:extLst>
          </p:nvPr>
        </p:nvGraphicFramePr>
        <p:xfrm>
          <a:off x="680248" y="1600198"/>
          <a:ext cx="7783504" cy="43891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90517"/>
                <a:gridCol w="1642648"/>
                <a:gridCol w="1807691"/>
                <a:gridCol w="1642648"/>
              </a:tblGrid>
              <a:tr h="1441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LLR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NPL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SCORE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RFEM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-0.780***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-1.335***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9.470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</a:tr>
              <a:tr h="172967"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(1.04e-06)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(1.91e-09)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(0.189)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</a:tr>
              <a:tr h="144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DCOVID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33.48***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30.21***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-55.2***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</a:tr>
              <a:tr h="172967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(1.05e-08)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(0.000226)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(0.183)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</a:tr>
              <a:tr h="144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DCOVID*RFEM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-1.240***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-0.957***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19.54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</a:tr>
              <a:tr h="172967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(6.57e-09)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(0.00121)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(0.166)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</a:tr>
              <a:tr h="21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Controls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</a:tr>
              <a:tr h="144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Constant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235.8***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508.0***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</a:rPr>
                        <a:t>13,234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</a:tr>
              <a:tr h="172967"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(3.87e-06)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(1.06e-09)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(0.0147)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</a:tr>
              <a:tr h="144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Number of banks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AR(1)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0.005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/>
                </a:tc>
              </a:tr>
              <a:tr h="144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AR(2)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0.001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0.048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</a:tr>
              <a:tr h="144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Hansen test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0.274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0.367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0.148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863" marR="64863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0248" y="1932296"/>
            <a:ext cx="7783504" cy="661916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0248" y="3244756"/>
            <a:ext cx="7783504" cy="661916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9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hypothesis </a:t>
            </a:r>
            <a:r>
              <a:rPr lang="en-US" dirty="0" smtClean="0"/>
              <a:t>IV (FE)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89218"/>
              </p:ext>
            </p:extLst>
          </p:nvPr>
        </p:nvGraphicFramePr>
        <p:xfrm>
          <a:off x="457200" y="1177757"/>
          <a:ext cx="8229600" cy="55321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39613"/>
                <a:gridCol w="1874703"/>
                <a:gridCol w="1673901"/>
                <a:gridCol w="174138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Variables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LLR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NPL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SCORE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COVID*RFEM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-0.117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-0.135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5.281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(0.067)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(0.164)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(3.551)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RFEM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-0.028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-0.035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0.184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(0.013)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(0.033)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(0.714)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RBOARD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0.506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1.058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-2.144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(0.241)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(0.592)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(12.822)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0.121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0.285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-2.112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(0.052)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(0.128)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(2.763)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TENURE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-0.263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-0.396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-0.914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(0.060)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(0.148)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(3.214)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CAPITAL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-0.345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-0.664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3.525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(0.054)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(0.133)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(2.880)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LOANS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0.053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0.156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2.563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(0.057)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(0.140)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(3.023)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LGDP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-1.730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-2.892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15.148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(0.342)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(0.842)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(18.215)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Bank FEs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0.486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0.316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0.053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Adjusted R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0.369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0.161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-0.162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F-Statistic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16.650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8.156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0.988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" y="1427329"/>
            <a:ext cx="8229600" cy="661916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22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Profitability: Banks </a:t>
            </a:r>
            <a:r>
              <a:rPr lang="en-US" sz="2800" dirty="0"/>
              <a:t>Separated by Board </a:t>
            </a:r>
            <a:r>
              <a:rPr lang="en-US" sz="2800" dirty="0" smtClean="0"/>
              <a:t>Size (FE)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252939"/>
              </p:ext>
            </p:extLst>
          </p:nvPr>
        </p:nvGraphicFramePr>
        <p:xfrm>
          <a:off x="457200" y="1269241"/>
          <a:ext cx="8229600" cy="48494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02605"/>
                <a:gridCol w="851111"/>
                <a:gridCol w="908730"/>
                <a:gridCol w="851111"/>
                <a:gridCol w="851111"/>
                <a:gridCol w="836294"/>
                <a:gridCol w="846172"/>
                <a:gridCol w="836294"/>
                <a:gridCol w="846172"/>
              </a:tblGrid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ROA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ROAA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ROE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ROAE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SMALL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SMALL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SMALL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SMALL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DCOVID*RFEM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9.066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8.775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9.359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8.975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1.669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1. 063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1.596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1.208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(3.143)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(2.612)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(3.167)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(2.552)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(0.371)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(0.471)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(0.349)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(0.411)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RFEM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-0.648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0.526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0.622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0.495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-0.064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0.048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-0.044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0.054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(0.440)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(0.474)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(0.443)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(0.463)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(0.052)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(0.085)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(0.049)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(0.074)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DCOVID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-30.90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-31.05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-31.94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-32.25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-2.938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-6.334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-3.03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-5.120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(10.034)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(9.566)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(10.113)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(9.344)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(1.186)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(1.725)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(1.114)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(1.503)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Controls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Bank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FEs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+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+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+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+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+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+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+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+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0.092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0.159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0.099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0.159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0.162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0.226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0.151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0.156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Adjusted R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-0.122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-0.044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-0.114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-0.043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-0.036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0.04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-0.049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-0.047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F Statistic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2.505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4.615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2.697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4.641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4.742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7.159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4.387</a:t>
                      </a: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4.529</a:t>
                      </a:r>
                      <a:r>
                        <a:rPr lang="en-US" sz="1400" b="0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" y="1665027"/>
            <a:ext cx="8229600" cy="1073624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37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Risks: </a:t>
            </a:r>
            <a:r>
              <a:rPr lang="en-US" sz="2800" dirty="0"/>
              <a:t>Banks Separated by Board Size (FE)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909117"/>
              </p:ext>
            </p:extLst>
          </p:nvPr>
        </p:nvGraphicFramePr>
        <p:xfrm>
          <a:off x="457202" y="1397941"/>
          <a:ext cx="8229598" cy="44805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69364"/>
                <a:gridCol w="1102766"/>
                <a:gridCol w="1102766"/>
                <a:gridCol w="1104412"/>
                <a:gridCol w="1104412"/>
                <a:gridCol w="1142268"/>
                <a:gridCol w="903610"/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Variable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LLR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NPL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SCORE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SMALL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SMALL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SMALL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DCOVID*RFEM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-0.154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-0.228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-0.052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2.045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0.197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(0.065)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(0.025)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(0.080)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(0.046)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(0.871)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(0.476)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RFEM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-0.098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-0.020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-0.094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-0.012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-0.543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-0.084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(0.052)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(0.020)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(0.063)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(0.037)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(0.694)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(0.387)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DCOVID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5.335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1.558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8.197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4.227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-50.977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-5.371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(1.916)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(0.885)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(2.327)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(1.631)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(25.507)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(16.890)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Controls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Bank FEs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0.204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0.047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0.051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Adjusted R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-0.163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0.016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-0.093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-0.001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-0.182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-0.173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 Statistic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1.813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6.996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3.682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6.411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1.354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1.469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199" y="1725487"/>
            <a:ext cx="8229600" cy="1004065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5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women in bank boards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0" y="1078174"/>
            <a:ext cx="8884692" cy="5377218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b="0" dirty="0"/>
              <a:t>The greater representation of women on corporate boards is proven to significantly enhance </a:t>
            </a:r>
            <a:r>
              <a:rPr lang="en-US" sz="1800" b="0" dirty="0" smtClean="0">
                <a:solidFill>
                  <a:srgbClr val="D99322"/>
                </a:solidFill>
              </a:rPr>
              <a:t>bank efficiency </a:t>
            </a:r>
            <a:r>
              <a:rPr lang="en-US" sz="1800" b="0" dirty="0"/>
              <a:t>(</a:t>
            </a:r>
            <a:r>
              <a:rPr lang="en-US" sz="1800" b="0" dirty="0" err="1"/>
              <a:t>Valls</a:t>
            </a:r>
            <a:r>
              <a:rPr lang="en-US" sz="1800" b="0" dirty="0"/>
              <a:t> Martinez et </a:t>
            </a:r>
            <a:r>
              <a:rPr lang="en-US" sz="1800" b="0"/>
              <a:t>al</a:t>
            </a:r>
            <a:r>
              <a:rPr lang="en-US" sz="1800" b="0" smtClean="0"/>
              <a:t>., </a:t>
            </a:r>
            <a:r>
              <a:rPr lang="en-US" sz="1800" b="0" dirty="0"/>
              <a:t>2019; </a:t>
            </a:r>
            <a:r>
              <a:rPr lang="en-US" sz="1800" b="0" dirty="0" err="1"/>
              <a:t>Beji</a:t>
            </a:r>
            <a:r>
              <a:rPr lang="en-US" sz="1800" b="0" dirty="0"/>
              <a:t> et </a:t>
            </a:r>
            <a:r>
              <a:rPr lang="en-US" sz="1800" b="0"/>
              <a:t>al</a:t>
            </a:r>
            <a:r>
              <a:rPr lang="en-US" sz="1800" b="0" smtClean="0"/>
              <a:t>., </a:t>
            </a:r>
            <a:r>
              <a:rPr lang="en-US" sz="1800" b="0" dirty="0"/>
              <a:t>2021; </a:t>
            </a:r>
            <a:r>
              <a:rPr lang="en-US" sz="1800" b="0" dirty="0" err="1"/>
              <a:t>Galletta</a:t>
            </a:r>
            <a:r>
              <a:rPr lang="en-US" sz="1800" b="0" dirty="0"/>
              <a:t> et </a:t>
            </a:r>
            <a:r>
              <a:rPr lang="en-US" sz="1800" b="0"/>
              <a:t>al</a:t>
            </a:r>
            <a:r>
              <a:rPr lang="en-US" sz="1800" b="0" smtClean="0"/>
              <a:t>., </a:t>
            </a:r>
            <a:r>
              <a:rPr lang="en-US" sz="1800" b="0" dirty="0"/>
              <a:t>2022</a:t>
            </a:r>
            <a:r>
              <a:rPr lang="en-US" sz="1800" b="0" dirty="0" smtClean="0"/>
              <a:t>)</a:t>
            </a: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b="0" dirty="0" smtClean="0"/>
              <a:t>Female </a:t>
            </a:r>
            <a:r>
              <a:rPr lang="en-US" sz="1800" b="0" dirty="0"/>
              <a:t>directors establish a comprehensive </a:t>
            </a:r>
            <a:r>
              <a:rPr lang="en-US" sz="1800" b="0"/>
              <a:t>governance </a:t>
            </a:r>
            <a:r>
              <a:rPr lang="en-US" sz="1800" b="0" smtClean="0"/>
              <a:t>approach, </a:t>
            </a:r>
            <a:r>
              <a:rPr lang="en-US" sz="1800" b="0" dirty="0"/>
              <a:t>enhancing </a:t>
            </a:r>
            <a:r>
              <a:rPr lang="en-US" sz="1800" b="0" dirty="0">
                <a:solidFill>
                  <a:srgbClr val="D99322"/>
                </a:solidFill>
              </a:rPr>
              <a:t>creativity and innovation </a:t>
            </a:r>
            <a:r>
              <a:rPr lang="en-US" sz="1800" b="0" dirty="0"/>
              <a:t>in decision-making (</a:t>
            </a:r>
            <a:r>
              <a:rPr lang="en-US" sz="1800" b="0" dirty="0" err="1"/>
              <a:t>Huse</a:t>
            </a:r>
            <a:r>
              <a:rPr lang="en-US" sz="1800" b="0" dirty="0"/>
              <a:t> </a:t>
            </a:r>
            <a:r>
              <a:rPr lang="en-US" sz="1800" b="0"/>
              <a:t>and </a:t>
            </a:r>
            <a:r>
              <a:rPr lang="en-US" sz="1800" b="0" smtClean="0"/>
              <a:t>Solberg, </a:t>
            </a:r>
            <a:r>
              <a:rPr lang="en-US" sz="1800" b="0" dirty="0"/>
              <a:t>2006; </a:t>
            </a:r>
            <a:r>
              <a:rPr lang="en-US" sz="1800" b="0" dirty="0" err="1"/>
              <a:t>Huse</a:t>
            </a:r>
            <a:r>
              <a:rPr lang="en-US" sz="1800" b="0" dirty="0"/>
              <a:t> et </a:t>
            </a:r>
            <a:r>
              <a:rPr lang="en-US" sz="1800" b="0"/>
              <a:t>al</a:t>
            </a:r>
            <a:r>
              <a:rPr lang="en-US" sz="1800" b="0" smtClean="0"/>
              <a:t>., </a:t>
            </a:r>
            <a:r>
              <a:rPr lang="en-US" sz="1800" b="0" dirty="0"/>
              <a:t>2009</a:t>
            </a:r>
            <a:r>
              <a:rPr lang="en-US" sz="1800" b="0" dirty="0" smtClean="0"/>
              <a:t>) </a:t>
            </a: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b="0" dirty="0"/>
              <a:t>A</a:t>
            </a:r>
            <a:r>
              <a:rPr lang="en-US" sz="1800" b="0" dirty="0" smtClean="0"/>
              <a:t> </a:t>
            </a:r>
            <a:r>
              <a:rPr lang="en-US" sz="1800" b="0" dirty="0"/>
              <a:t>diverse board is also associated with superior bank </a:t>
            </a:r>
            <a:r>
              <a:rPr lang="en-US" sz="1800" b="0" dirty="0">
                <a:solidFill>
                  <a:srgbClr val="D99322"/>
                </a:solidFill>
              </a:rPr>
              <a:t>performance</a:t>
            </a:r>
            <a:r>
              <a:rPr lang="en-US" sz="1800" b="0" dirty="0"/>
              <a:t> and lower bank </a:t>
            </a:r>
            <a:r>
              <a:rPr lang="en-US" sz="1800" b="0" dirty="0">
                <a:solidFill>
                  <a:srgbClr val="D99322"/>
                </a:solidFill>
              </a:rPr>
              <a:t>riskiness</a:t>
            </a:r>
            <a:r>
              <a:rPr lang="en-US" sz="1800" b="0" dirty="0"/>
              <a:t> (</a:t>
            </a:r>
            <a:r>
              <a:rPr lang="en-US" sz="1800" b="0" dirty="0" err="1"/>
              <a:t>Gulamhussen</a:t>
            </a:r>
            <a:r>
              <a:rPr lang="en-US" sz="1800" b="0" dirty="0"/>
              <a:t> </a:t>
            </a:r>
            <a:r>
              <a:rPr lang="en-US" sz="1800" b="0"/>
              <a:t>and </a:t>
            </a:r>
            <a:r>
              <a:rPr lang="en-US" sz="1800" b="0" smtClean="0"/>
              <a:t>Santa, </a:t>
            </a:r>
            <a:r>
              <a:rPr lang="en-US" sz="1800" b="0" dirty="0"/>
              <a:t>2015; Owen </a:t>
            </a:r>
            <a:r>
              <a:rPr lang="en-US" sz="1800" b="0"/>
              <a:t>&amp; </a:t>
            </a:r>
            <a:r>
              <a:rPr lang="en-US" sz="1800" b="0" smtClean="0"/>
              <a:t>Temesvary, </a:t>
            </a:r>
            <a:r>
              <a:rPr lang="en-US" sz="1800" b="0" dirty="0"/>
              <a:t>2018</a:t>
            </a:r>
            <a:r>
              <a:rPr lang="en-US" sz="1800" b="0" dirty="0" smtClean="0"/>
              <a:t>)</a:t>
            </a:r>
          </a:p>
          <a:p>
            <a:pPr marL="630900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err="1"/>
              <a:t>Gulamhussen</a:t>
            </a:r>
            <a:r>
              <a:rPr lang="en-US" sz="1800" dirty="0"/>
              <a:t> and Santa (2015) confirm the negative relation between the presence of women directors on the board and</a:t>
            </a:r>
            <a:r>
              <a:rPr lang="en-US" sz="1800" dirty="0">
                <a:solidFill>
                  <a:srgbClr val="D99322"/>
                </a:solidFill>
              </a:rPr>
              <a:t> banks’ attitude to </a:t>
            </a:r>
            <a:r>
              <a:rPr lang="en-US" sz="1800" dirty="0" smtClean="0">
                <a:solidFill>
                  <a:srgbClr val="D99322"/>
                </a:solidFill>
              </a:rPr>
              <a:t>risk</a:t>
            </a:r>
            <a:r>
              <a:rPr lang="en-US" sz="1800" dirty="0" smtClean="0"/>
              <a:t> </a:t>
            </a:r>
          </a:p>
          <a:p>
            <a:pPr marL="630900" lvl="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err="1"/>
              <a:t>Jabari</a:t>
            </a:r>
            <a:r>
              <a:rPr lang="en-US" sz="1800" dirty="0"/>
              <a:t> and </a:t>
            </a:r>
            <a:r>
              <a:rPr lang="en-US" sz="1800" dirty="0" err="1"/>
              <a:t>Muhamad</a:t>
            </a:r>
            <a:r>
              <a:rPr lang="en-US" sz="1800" dirty="0"/>
              <a:t> (2022) conclude that women directors also improve insolvency risk measures for </a:t>
            </a:r>
            <a:r>
              <a:rPr lang="en-US" sz="1800" dirty="0">
                <a:solidFill>
                  <a:srgbClr val="D99322"/>
                </a:solidFill>
              </a:rPr>
              <a:t>Islamic banks</a:t>
            </a:r>
            <a:r>
              <a:rPr lang="en-US" sz="1800" dirty="0"/>
              <a:t>.</a:t>
            </a:r>
            <a:endParaRPr lang="en-US" sz="1800" b="0" dirty="0" smtClean="0"/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b="0" dirty="0" smtClean="0"/>
              <a:t>Women </a:t>
            </a:r>
            <a:r>
              <a:rPr lang="en-US" sz="1800" b="0" dirty="0">
                <a:solidFill>
                  <a:srgbClr val="D99322"/>
                </a:solidFill>
              </a:rPr>
              <a:t>in senior management </a:t>
            </a:r>
            <a:r>
              <a:rPr lang="en-US" sz="1800" b="0" dirty="0"/>
              <a:t>positions tend to have even </a:t>
            </a:r>
            <a:r>
              <a:rPr lang="en-US" sz="1800" b="0"/>
              <a:t>stronger </a:t>
            </a:r>
            <a:r>
              <a:rPr lang="en-US" sz="1800" b="0" smtClean="0"/>
              <a:t>effect, </a:t>
            </a:r>
            <a:r>
              <a:rPr lang="en-US" sz="1800" b="0" dirty="0" smtClean="0"/>
              <a:t>which </a:t>
            </a:r>
            <a:r>
              <a:rPr lang="en-US" sz="1800" b="0" dirty="0"/>
              <a:t>might be explained by the “glass ceiling</a:t>
            </a:r>
            <a:r>
              <a:rPr lang="en-US" sz="1800" b="0"/>
              <a:t>” </a:t>
            </a:r>
            <a:r>
              <a:rPr lang="en-US" sz="1800" b="0" smtClean="0"/>
              <a:t>effect, </a:t>
            </a:r>
            <a:r>
              <a:rPr lang="en-US" sz="1800" b="0" dirty="0" smtClean="0"/>
              <a:t>as </a:t>
            </a:r>
            <a:r>
              <a:rPr lang="en-US" sz="1800" b="0" dirty="0"/>
              <a:t>women must overcome discrimination to obtain higher positions (Adams et </a:t>
            </a:r>
            <a:r>
              <a:rPr lang="en-US" sz="1800" b="0"/>
              <a:t>al</a:t>
            </a:r>
            <a:r>
              <a:rPr lang="en-US" sz="1800" b="0" smtClean="0"/>
              <a:t>., </a:t>
            </a:r>
            <a:r>
              <a:rPr lang="en-US" sz="1800" b="0" dirty="0"/>
              <a:t>2012</a:t>
            </a:r>
            <a:r>
              <a:rPr lang="en-US" sz="1800" b="0" dirty="0" smtClean="0"/>
              <a:t>)</a:t>
            </a: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b="0" dirty="0"/>
              <a:t>Ararat et al. (2023) </a:t>
            </a:r>
            <a:r>
              <a:rPr lang="en-US" sz="1800" b="0" dirty="0" smtClean="0"/>
              <a:t>find </a:t>
            </a:r>
            <a:r>
              <a:rPr lang="en-US" sz="1800" b="0" dirty="0"/>
              <a:t>positive effects of gender diversity of </a:t>
            </a:r>
            <a:r>
              <a:rPr lang="en-US" sz="1800" b="0" dirty="0">
                <a:solidFill>
                  <a:srgbClr val="D99322"/>
                </a:solidFill>
              </a:rPr>
              <a:t>the </a:t>
            </a:r>
            <a:r>
              <a:rPr lang="en-US" sz="1800" b="0" dirty="0" smtClean="0">
                <a:solidFill>
                  <a:srgbClr val="D99322"/>
                </a:solidFill>
              </a:rPr>
              <a:t>workforce </a:t>
            </a:r>
            <a:r>
              <a:rPr lang="en-US" sz="1800" b="0" dirty="0" smtClean="0"/>
              <a:t>on </a:t>
            </a:r>
            <a:r>
              <a:rPr lang="en-US" sz="1800" b="0" dirty="0"/>
              <a:t>bank risk measures as well as on bank </a:t>
            </a:r>
            <a:r>
              <a:rPr lang="en-US" sz="1800" b="0" dirty="0" smtClean="0"/>
              <a:t>effectiveness</a:t>
            </a:r>
            <a:endParaRPr lang="ru-RU" sz="1800" b="0" dirty="0"/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24758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Blau</a:t>
            </a:r>
            <a:r>
              <a:rPr lang="en-US" dirty="0" smtClean="0"/>
              <a:t> Index: subsample analysis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477995"/>
              </p:ext>
            </p:extLst>
          </p:nvPr>
        </p:nvGraphicFramePr>
        <p:xfrm>
          <a:off x="150120" y="1624820"/>
          <a:ext cx="8871045" cy="3142292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591403"/>
                <a:gridCol w="591403"/>
                <a:gridCol w="591403"/>
                <a:gridCol w="591403"/>
                <a:gridCol w="591403"/>
                <a:gridCol w="591403"/>
                <a:gridCol w="591403"/>
                <a:gridCol w="591403"/>
                <a:gridCol w="591403"/>
                <a:gridCol w="591403"/>
                <a:gridCol w="591403"/>
                <a:gridCol w="591403"/>
                <a:gridCol w="591403"/>
                <a:gridCol w="591403"/>
                <a:gridCol w="591403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Variable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ROA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ROAA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ROE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ROAE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LLR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NPL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SCORE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2015-2019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2020-2021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2015-2019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2020-2021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2015-2019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2020-2021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2015-2019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2020-2021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2015-2019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2020-2021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2015-2019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2020-2021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2015-2019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2020-2021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BLAU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0.491</a:t>
                      </a:r>
                      <a:r>
                        <a:rPr lang="en-US" sz="1200" u="none" strike="noStrike" baseline="30000" dirty="0">
                          <a:effectLst/>
                        </a:rPr>
                        <a:t>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0.931</a:t>
                      </a:r>
                      <a:r>
                        <a:rPr lang="en-US" sz="1200" u="none" strike="noStrike" baseline="30000" dirty="0">
                          <a:effectLst/>
                        </a:rPr>
                        <a:t>***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0.497</a:t>
                      </a:r>
                      <a:r>
                        <a:rPr lang="en-US" sz="1200" u="none" strike="noStrike" baseline="30000">
                          <a:effectLst/>
                        </a:rPr>
                        <a:t>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0.998</a:t>
                      </a:r>
                      <a:r>
                        <a:rPr lang="en-US" sz="1200" u="none" strike="noStrike" baseline="30000" dirty="0">
                          <a:effectLst/>
                        </a:rPr>
                        <a:t>***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0,172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0.229</a:t>
                      </a:r>
                      <a:r>
                        <a:rPr lang="en-US" sz="1200" u="none" strike="noStrike" baseline="30000" dirty="0">
                          <a:effectLst/>
                        </a:rPr>
                        <a:t>**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0.162</a:t>
                      </a:r>
                      <a:r>
                        <a:rPr lang="en-US" sz="1200" u="none" strike="noStrike" baseline="30000" dirty="0">
                          <a:effectLst/>
                        </a:rPr>
                        <a:t>**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0.188</a:t>
                      </a:r>
                      <a:r>
                        <a:rPr lang="en-US" sz="1200" u="none" strike="noStrike" baseline="30000" dirty="0">
                          <a:effectLst/>
                        </a:rPr>
                        <a:t>***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-0.049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-0.085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-0.062</a:t>
                      </a:r>
                      <a:r>
                        <a:rPr lang="en-US" sz="1200" u="none" strike="noStrike" baseline="30000">
                          <a:effectLst/>
                        </a:rPr>
                        <a:t>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-0.092</a:t>
                      </a:r>
                      <a:r>
                        <a:rPr lang="en-US" sz="1200" u="none" strike="noStrike" baseline="30000" dirty="0">
                          <a:effectLst/>
                        </a:rPr>
                        <a:t>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0,561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22">
                <a:tc>
                  <a:txBody>
                    <a:bodyPr/>
                    <a:lstStyle/>
                    <a:p>
                      <a:pPr algn="l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(0.329)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(0.519)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(0.326)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(0.538)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(0.054)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(0.077)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(0.044)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(0.072)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(0.028)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(0.014)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(0.041)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(0.035)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(0.255)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(0.758)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Controls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Bank FEs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Observations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</a:t>
                      </a:r>
                      <a:r>
                        <a:rPr lang="en-US" sz="1200" u="none" strike="noStrike" baseline="30000" dirty="0">
                          <a:effectLst/>
                        </a:rPr>
                        <a:t>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0,285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0,299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0,172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0,215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0,183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0,188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0,171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0,479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0,226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0,316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0,034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28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Adjusted R</a:t>
                      </a:r>
                      <a:r>
                        <a:rPr lang="en-US" sz="1200" u="none" strike="noStrike" baseline="30000" dirty="0">
                          <a:effectLst/>
                        </a:rPr>
                        <a:t>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0,147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0,142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0,165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0,129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0,013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0,036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0,026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0,003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0,015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0,365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0,079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smtClean="0">
                          <a:effectLst/>
                        </a:rPr>
                        <a:t>0,166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</a:t>
                      </a:r>
                      <a:r>
                        <a:rPr lang="en-US" sz="1200" u="none" strike="noStrike" smtClean="0">
                          <a:effectLst/>
                        </a:rPr>
                        <a:t>0,154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</a:t>
                      </a:r>
                      <a:r>
                        <a:rPr lang="en-US" sz="1200" u="none" strike="noStrike" smtClean="0">
                          <a:effectLst/>
                        </a:rPr>
                        <a:t>0,177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F Statistic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18.104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7.570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19.443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7.198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9.444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4.816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10.225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4.070</a:t>
                      </a:r>
                      <a:r>
                        <a:rPr lang="en-US" sz="1200" u="none" strike="noStrike" baseline="30000" dirty="0">
                          <a:effectLst/>
                        </a:rPr>
                        <a:t>***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10.791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18.617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15.206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9.356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1.600</a:t>
                      </a:r>
                      <a:r>
                        <a:rPr lang="en-US" sz="1200" u="none" strike="noStrike" baseline="30000">
                          <a:effectLst/>
                        </a:rPr>
                        <a:t>***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0.721</a:t>
                      </a:r>
                      <a:r>
                        <a:rPr lang="en-US" sz="1200" u="none" strike="noStrike" baseline="30000" dirty="0">
                          <a:effectLst/>
                        </a:rPr>
                        <a:t>***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120" y="1624820"/>
            <a:ext cx="5268042" cy="1268506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18162" y="1627095"/>
            <a:ext cx="3603003" cy="1268506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5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Blau</a:t>
            </a:r>
            <a:r>
              <a:rPr lang="en-US" dirty="0"/>
              <a:t> Index: </a:t>
            </a:r>
            <a:r>
              <a:rPr lang="en-US" dirty="0" smtClean="0"/>
              <a:t>GMM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974485"/>
              </p:ext>
            </p:extLst>
          </p:nvPr>
        </p:nvGraphicFramePr>
        <p:xfrm>
          <a:off x="259305" y="1323833"/>
          <a:ext cx="8579891" cy="512170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41764"/>
                <a:gridCol w="997115"/>
                <a:gridCol w="1034742"/>
                <a:gridCol w="1034742"/>
                <a:gridCol w="1034742"/>
                <a:gridCol w="1037260"/>
                <a:gridCol w="989679"/>
                <a:gridCol w="909847"/>
              </a:tblGrid>
              <a:tr h="336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ROA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ROAA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ROE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ROAE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LLR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NPL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SCORE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480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BLAU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5.263***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4.164***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0.143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-0.100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-0.698***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-1.130***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10.78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320546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(0.000114)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(0.000787)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(0.611)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(0.627)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(1.43e-08)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(0.01)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(0.102)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320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DCOVID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-32.48**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-28.43**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-1.876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-2.845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39.53***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36.54***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-214.4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320546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(0.0275)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(0.0494)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(0.510)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(0.207)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(9.05e-11)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(1.31e-05)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(0.745)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480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DCOVID*BLAU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262.6***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264.5***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31.01***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27.41***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-19.4***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-16.70***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22.2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320546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(5.03e-08)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(7.58e-09)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(6.55e-11)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(5.02e-10)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(6.31e-11)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(0.000106)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(0.711)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1763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Controls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480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Constant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3,588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3,501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152.7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-259.3**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251.5***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517.6***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10,041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320546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(0.00161)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(0.000360)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(0.329)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(0.0445)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(1.34e-07)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(0.00810)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336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435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336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Number of banks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16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AR(1)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16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AR(2)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0.226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0.250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0.043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0.003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0.024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  <a:tr h="336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Hansen test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0.128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0.426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0.127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0.388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0.398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0.121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97" marR="53597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9306" y="3166281"/>
            <a:ext cx="5595584" cy="777922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50424" y="3166280"/>
            <a:ext cx="2888774" cy="777924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3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Blau</a:t>
            </a:r>
            <a:r>
              <a:rPr lang="en-US" dirty="0"/>
              <a:t> Index: </a:t>
            </a:r>
            <a:r>
              <a:rPr lang="en-US" dirty="0" smtClean="0"/>
              <a:t>COVID-19 exposure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990791"/>
              </p:ext>
            </p:extLst>
          </p:nvPr>
        </p:nvGraphicFramePr>
        <p:xfrm>
          <a:off x="655301" y="1556182"/>
          <a:ext cx="7833398" cy="42233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99612"/>
                <a:gridCol w="965268"/>
                <a:gridCol w="904155"/>
                <a:gridCol w="864980"/>
                <a:gridCol w="864980"/>
                <a:gridCol w="965268"/>
                <a:gridCol w="864980"/>
                <a:gridCol w="904155"/>
              </a:tblGrid>
              <a:tr h="1450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Variable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ROA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ROAA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ROE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ROAE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LLR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NPL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SCORE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</a:tr>
              <a:tr h="1450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COVID*BLAU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5.240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5.436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0.877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0.904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-0.111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-0.138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4.189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(1.861)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(1.931)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(0.274)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(0.253)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(0.053)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(0.131)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(2.846)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</a:tr>
              <a:tr h="1450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BLAU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0.371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0.417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0.079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0.092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-0.038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-0.048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0.143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(0.544)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(0.565)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(0.080)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(0.074)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(0.015)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(0.037)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(0.807)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Controls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</a:tr>
              <a:tr h="145063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 FEs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dirty="0">
                          <a:effectLst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" marR="8572" marT="8572" marB="0" anchor="ctr"/>
                </a:tc>
              </a:tr>
              <a:tr h="1450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</a:tr>
              <a:tr h="1450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0.338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0.328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0.268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0.255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0.495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0.321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0.049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</a:tr>
              <a:tr h="1450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Adjusted R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0.182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0.17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0.096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0.38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0.167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-0.167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</a:tr>
              <a:tr h="1450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F Statistic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7.940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7.593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5.701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5.332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17.242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8.332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0.906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***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5302" y="1910686"/>
            <a:ext cx="7833398" cy="887105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85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60060"/>
            <a:ext cx="8229600" cy="5620986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Impact </a:t>
            </a:r>
            <a:r>
              <a:rPr lang="en-US" sz="1800" b="0" dirty="0"/>
              <a:t>of </a:t>
            </a:r>
            <a:r>
              <a:rPr lang="en-US" sz="1800" b="0" dirty="0" smtClean="0"/>
              <a:t>female </a:t>
            </a:r>
            <a:r>
              <a:rPr lang="en-US" sz="1800" b="0" dirty="0"/>
              <a:t>directors on bank profits and on bank riskiness—in terms of credit risks—was significant during the COVID-19 pandemic compared with the previous </a:t>
            </a:r>
            <a:r>
              <a:rPr lang="en-US" sz="1800" b="0" dirty="0" smtClean="0"/>
              <a:t>period</a:t>
            </a:r>
            <a:endParaRPr lang="en-US" sz="1800" b="0" dirty="0"/>
          </a:p>
          <a:p>
            <a:pPr marL="342900" lvl="1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T</a:t>
            </a:r>
            <a:r>
              <a:rPr lang="en-US" sz="1800" b="0" dirty="0" smtClean="0"/>
              <a:t>he </a:t>
            </a:r>
            <a:r>
              <a:rPr lang="en-US" sz="1800" b="0" dirty="0"/>
              <a:t>share of women on boards had a positive and significant impact on bank profitability during the COVID-19 </a:t>
            </a:r>
            <a:r>
              <a:rPr lang="en-US" sz="1800" b="0" dirty="0" smtClean="0"/>
              <a:t>crisis</a:t>
            </a:r>
          </a:p>
          <a:p>
            <a:pPr marL="342900" lvl="1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The </a:t>
            </a:r>
            <a:r>
              <a:rPr lang="en-US" sz="1800" b="0" dirty="0"/>
              <a:t>positive impact of </a:t>
            </a:r>
            <a:r>
              <a:rPr lang="en-US" sz="1800" b="0" dirty="0" smtClean="0"/>
              <a:t>female </a:t>
            </a:r>
            <a:r>
              <a:rPr lang="en-US" sz="1800" b="0" dirty="0"/>
              <a:t>board members on bank performance during the COVID-19 crisis is </a:t>
            </a:r>
            <a:r>
              <a:rPr lang="en-US" sz="1800" b="0" dirty="0" smtClean="0"/>
              <a:t>more </a:t>
            </a:r>
            <a:r>
              <a:rPr lang="en-US" sz="1800" b="0" dirty="0"/>
              <a:t>pronounced in the countries where the incidence is </a:t>
            </a:r>
            <a:r>
              <a:rPr lang="en-US" sz="1800" b="0" dirty="0" smtClean="0"/>
              <a:t>higher </a:t>
            </a:r>
            <a:endParaRPr lang="en-US" sz="1800" b="0" dirty="0"/>
          </a:p>
          <a:p>
            <a:pPr marL="342900" lvl="1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N</a:t>
            </a:r>
            <a:r>
              <a:rPr lang="en-US" sz="1800" b="0" dirty="0" smtClean="0"/>
              <a:t>egative </a:t>
            </a:r>
            <a:r>
              <a:rPr lang="en-US" sz="1800" b="0" dirty="0"/>
              <a:t>contribution of </a:t>
            </a:r>
            <a:r>
              <a:rPr lang="en-US" sz="1800" b="0" dirty="0" smtClean="0"/>
              <a:t>female </a:t>
            </a:r>
            <a:r>
              <a:rPr lang="en-US" sz="1800" b="0" dirty="0"/>
              <a:t>directors to credit risk is also more pronounced during the pandemic compared with the previous period especially in countries with the higher incidence rates. </a:t>
            </a:r>
            <a:endParaRPr lang="en-US" sz="1800" b="0" dirty="0" smtClean="0"/>
          </a:p>
          <a:p>
            <a:pPr marL="342900" lvl="1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P</a:t>
            </a:r>
            <a:r>
              <a:rPr lang="en-US" sz="1800" b="0" dirty="0" smtClean="0"/>
              <a:t>ositive </a:t>
            </a:r>
            <a:r>
              <a:rPr lang="en-US" sz="1800" b="0" dirty="0"/>
              <a:t>and significant contribution of women directors to the reduction of insolvency risk is proven only for banks with larger </a:t>
            </a:r>
            <a:r>
              <a:rPr lang="en-US" sz="1800" b="0" dirty="0" smtClean="0"/>
              <a:t>boards</a:t>
            </a:r>
            <a:endParaRPr lang="ru-RU" sz="1800" b="0" dirty="0"/>
          </a:p>
          <a:p>
            <a:pPr marL="342900" lvl="1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3335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03"/>
    </mc:Choice>
    <mc:Fallback xmlns="">
      <p:transition spd="slow" advTm="229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4"/>
    </p:bldLst>
  </p:timing>
  <p:extLst mod="1">
    <p:ext uri="{E180D4A7-C9FB-4DFB-919C-405C955672EB}">
      <p14:showEvtLst xmlns:p14="http://schemas.microsoft.com/office/powerpoint/2010/main">
        <p14:playEvt time="0" objId="2"/>
        <p14:stopEvt time="22903" objId="2"/>
      </p14:showEvtLst>
    </p:ext>
  </p:extLs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3030" y="1057563"/>
            <a:ext cx="7772400" cy="2376264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69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30"/>
    </mc:Choice>
    <mc:Fallback xmlns="">
      <p:transition spd="slow" advTm="633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women in bank boards in crisis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55594"/>
            <a:ext cx="8229600" cy="4870569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1800" b="0" dirty="0" err="1"/>
              <a:t>Reinert</a:t>
            </a:r>
            <a:r>
              <a:rPr lang="en-US" sz="1800" b="0" dirty="0"/>
              <a:t> et al. (2016) show that the impact of women directors on bank performance increased during the 2007–2009 financial crisis almost doubled compared with previous and later time periods</a:t>
            </a:r>
            <a:r>
              <a:rPr lang="en-US" sz="1800" b="0" dirty="0" smtClean="0"/>
              <a:t>.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endParaRPr lang="en-US" sz="1800" dirty="0" smtClean="0"/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1800" b="0" dirty="0" smtClean="0"/>
              <a:t>Gender diversity as a major factor in improving bank performance during 2007-2009 crisis </a:t>
            </a:r>
          </a:p>
          <a:p>
            <a:pPr marL="63090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1800" b="0" dirty="0" smtClean="0"/>
              <a:t>Italy (</a:t>
            </a:r>
            <a:r>
              <a:rPr lang="en-US" sz="1800" dirty="0"/>
              <a:t>Del </a:t>
            </a:r>
            <a:r>
              <a:rPr lang="en-US" sz="1800" dirty="0" err="1"/>
              <a:t>Prete</a:t>
            </a:r>
            <a:r>
              <a:rPr lang="en-US" sz="1800" dirty="0"/>
              <a:t> </a:t>
            </a:r>
            <a:r>
              <a:rPr lang="en-US" sz="1800"/>
              <a:t>and </a:t>
            </a:r>
            <a:r>
              <a:rPr lang="en-US" sz="1800" smtClean="0"/>
              <a:t>Stefani, </a:t>
            </a:r>
            <a:r>
              <a:rPr lang="en-US" sz="1800" dirty="0" smtClean="0"/>
              <a:t>2021</a:t>
            </a:r>
            <a:r>
              <a:rPr lang="en-US" sz="1800" b="0" dirty="0" smtClean="0"/>
              <a:t>)</a:t>
            </a:r>
          </a:p>
          <a:p>
            <a:pPr marL="63090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1800" smtClean="0"/>
              <a:t>Luxembourg, </a:t>
            </a:r>
            <a:r>
              <a:rPr lang="en-US" sz="1800" dirty="0" smtClean="0"/>
              <a:t>(</a:t>
            </a:r>
            <a:r>
              <a:rPr lang="en-US" sz="1800" dirty="0" err="1" smtClean="0"/>
              <a:t>Reinert</a:t>
            </a:r>
            <a:r>
              <a:rPr lang="en-US" sz="1800" dirty="0" smtClean="0"/>
              <a:t> </a:t>
            </a:r>
            <a:r>
              <a:rPr lang="en-US" sz="1800" dirty="0"/>
              <a:t>et </a:t>
            </a:r>
            <a:r>
              <a:rPr lang="en-US" sz="1800" smtClean="0"/>
              <a:t>al</a:t>
            </a:r>
            <a:r>
              <a:rPr lang="en-US" sz="1800" smtClean="0"/>
              <a:t>., </a:t>
            </a:r>
            <a:r>
              <a:rPr lang="en-US" sz="1800" dirty="0" smtClean="0"/>
              <a:t>2016</a:t>
            </a:r>
            <a:r>
              <a:rPr lang="en-US" sz="1800" dirty="0"/>
              <a:t>)</a:t>
            </a:r>
            <a:endParaRPr lang="en-US" sz="1800" b="0" dirty="0" smtClean="0"/>
          </a:p>
          <a:p>
            <a:pPr marL="63090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1800" b="0" dirty="0" smtClean="0"/>
              <a:t>UK (</a:t>
            </a:r>
            <a:r>
              <a:rPr lang="en-US" sz="1800" dirty="0"/>
              <a:t>Lu and </a:t>
            </a:r>
            <a:r>
              <a:rPr lang="en-US" sz="1800" dirty="0" err="1"/>
              <a:t>Boateng</a:t>
            </a:r>
            <a:r>
              <a:rPr lang="en-US" sz="1800" dirty="0"/>
              <a:t> (2023) </a:t>
            </a:r>
            <a:r>
              <a:rPr lang="en-US" sz="1800" b="0" dirty="0" smtClean="0"/>
              <a:t>)</a:t>
            </a:r>
          </a:p>
          <a:p>
            <a:pPr marL="63090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1800" b="0" dirty="0" smtClean="0"/>
              <a:t>Europe (</a:t>
            </a:r>
            <a:r>
              <a:rPr lang="en-US" sz="1800" dirty="0" err="1" smtClean="0"/>
              <a:t>García-Meca</a:t>
            </a:r>
            <a:r>
              <a:rPr lang="en-US" sz="1800" dirty="0" smtClean="0"/>
              <a:t> et </a:t>
            </a:r>
            <a:r>
              <a:rPr lang="en-US" sz="1800" smtClean="0"/>
              <a:t>al</a:t>
            </a:r>
            <a:r>
              <a:rPr lang="en-US" sz="1800" smtClean="0"/>
              <a:t>., </a:t>
            </a:r>
            <a:r>
              <a:rPr lang="en-US" sz="1800" dirty="0" smtClean="0"/>
              <a:t>2015)</a:t>
            </a:r>
          </a:p>
          <a:p>
            <a:pPr marL="63090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1800" dirty="0" smtClean="0"/>
              <a:t>OECD (</a:t>
            </a:r>
            <a:r>
              <a:rPr lang="en-US" sz="1800" dirty="0" err="1" smtClean="0"/>
              <a:t>Gulamhussen</a:t>
            </a:r>
            <a:r>
              <a:rPr lang="en-US" sz="1800" dirty="0" smtClean="0"/>
              <a:t> </a:t>
            </a:r>
            <a:r>
              <a:rPr lang="en-US" sz="1800" smtClean="0"/>
              <a:t>and </a:t>
            </a:r>
            <a:r>
              <a:rPr lang="en-US" sz="1800" smtClean="0"/>
              <a:t>Santa, </a:t>
            </a:r>
            <a:r>
              <a:rPr lang="en-US" sz="1800" dirty="0" smtClean="0"/>
              <a:t>2015)</a:t>
            </a:r>
          </a:p>
          <a:p>
            <a:pPr marL="63090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1800" dirty="0" smtClean="0"/>
              <a:t>China </a:t>
            </a:r>
            <a:r>
              <a:rPr lang="en-US" sz="1800" smtClean="0"/>
              <a:t>(</a:t>
            </a:r>
            <a:r>
              <a:rPr lang="en-US" sz="1800" smtClean="0"/>
              <a:t>Ting, </a:t>
            </a:r>
            <a:r>
              <a:rPr lang="en-US" sz="1800" dirty="0" smtClean="0"/>
              <a:t>2021) </a:t>
            </a:r>
          </a:p>
          <a:p>
            <a:pPr marL="63090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1800" dirty="0" smtClean="0"/>
              <a:t>ASEAN</a:t>
            </a:r>
            <a:r>
              <a:rPr lang="en-US" sz="1800" smtClean="0"/>
              <a:t>: </a:t>
            </a:r>
            <a:r>
              <a:rPr lang="en-US" sz="1800" smtClean="0"/>
              <a:t>Brunei, Cambodia, Myanmar, Laos, Indonesia, Malaysia, </a:t>
            </a:r>
            <a:r>
              <a:rPr lang="en-US" sz="1800" smtClean="0"/>
              <a:t>the </a:t>
            </a:r>
            <a:r>
              <a:rPr lang="en-US" sz="1800" smtClean="0"/>
              <a:t>Philippines, Thailand, Singapore, </a:t>
            </a:r>
            <a:r>
              <a:rPr lang="en-US" sz="1800" dirty="0" smtClean="0"/>
              <a:t>and Vietnam (</a:t>
            </a:r>
            <a:r>
              <a:rPr lang="en-US" sz="1800" dirty="0" err="1" smtClean="0"/>
              <a:t>Bouteska</a:t>
            </a:r>
            <a:r>
              <a:rPr lang="en-US" sz="1800" dirty="0" smtClean="0"/>
              <a:t> </a:t>
            </a:r>
            <a:r>
              <a:rPr lang="en-US" sz="1800"/>
              <a:t>and </a:t>
            </a:r>
            <a:r>
              <a:rPr lang="en-US" sz="1800" smtClean="0"/>
              <a:t>Mili, </a:t>
            </a:r>
            <a:r>
              <a:rPr lang="en-US" sz="1800" dirty="0" smtClean="0"/>
              <a:t>2021)</a:t>
            </a:r>
            <a:endParaRPr lang="ru-RU" sz="18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20480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r>
              <a:rPr lang="ru-RU" dirty="0" smtClean="0"/>
              <a:t>: </a:t>
            </a:r>
            <a:r>
              <a:rPr lang="en-US" dirty="0" smtClean="0"/>
              <a:t>COVID-19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4084"/>
            <a:ext cx="8045355" cy="4502079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900" b="0" dirty="0" smtClean="0"/>
              <a:t>Female </a:t>
            </a:r>
            <a:r>
              <a:rPr lang="en-US" sz="1900" b="0" dirty="0">
                <a:solidFill>
                  <a:srgbClr val="D99322"/>
                </a:solidFill>
              </a:rPr>
              <a:t>national leaders</a:t>
            </a:r>
            <a:r>
              <a:rPr lang="en-US" sz="1900" b="0" dirty="0"/>
              <a:t> did better during the first wave of the pandemic. They reacted more quickly and decisively and implemented a proactive and effective policy against </a:t>
            </a:r>
            <a:r>
              <a:rPr lang="en-US" sz="1900" b="0" dirty="0" smtClean="0"/>
              <a:t>COVID-19 (</a:t>
            </a:r>
            <a:r>
              <a:rPr lang="en-US" sz="1900" b="0" dirty="0" err="1"/>
              <a:t>Garikipati</a:t>
            </a:r>
            <a:r>
              <a:rPr lang="en-US" sz="1900" b="0" dirty="0"/>
              <a:t> </a:t>
            </a:r>
            <a:r>
              <a:rPr lang="en-US" sz="1900" b="0"/>
              <a:t>and </a:t>
            </a:r>
            <a:r>
              <a:rPr lang="en-US" sz="1900" b="0" smtClean="0"/>
              <a:t>Kambhampatim, </a:t>
            </a:r>
            <a:r>
              <a:rPr lang="en-US" sz="1900" b="0" dirty="0" smtClean="0"/>
              <a:t>2021)</a:t>
            </a:r>
            <a:endParaRPr lang="ru-RU" sz="1900" b="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900" b="0" dirty="0" smtClean="0">
                <a:solidFill>
                  <a:srgbClr val="D99322"/>
                </a:solidFill>
              </a:rPr>
              <a:t>Firms</a:t>
            </a:r>
            <a:r>
              <a:rPr lang="en-US" sz="1900" b="0" dirty="0" smtClean="0"/>
              <a:t> </a:t>
            </a:r>
            <a:r>
              <a:rPr lang="en-US" sz="1900" b="0" dirty="0"/>
              <a:t>with gender-diverse boards experienced higher abnormal </a:t>
            </a:r>
            <a:r>
              <a:rPr lang="en-US" sz="1900" b="0" dirty="0" smtClean="0"/>
              <a:t>returns as a </a:t>
            </a:r>
            <a:r>
              <a:rPr lang="en-US" sz="1900" b="0" dirty="0"/>
              <a:t>response to the COVID-19 </a:t>
            </a:r>
            <a:r>
              <a:rPr lang="en-US" sz="1900" b="0" dirty="0" smtClean="0"/>
              <a:t>pandemic</a:t>
            </a:r>
            <a:r>
              <a:rPr lang="en-US" sz="1900" b="0" dirty="0"/>
              <a:t> </a:t>
            </a:r>
            <a:r>
              <a:rPr lang="en-US" sz="1900" b="0" dirty="0" smtClean="0"/>
              <a:t>(</a:t>
            </a:r>
            <a:r>
              <a:rPr lang="en-US" sz="1900" b="0" dirty="0" err="1" smtClean="0"/>
              <a:t>Akhtar</a:t>
            </a:r>
            <a:r>
              <a:rPr lang="en-US" sz="1900" b="0" dirty="0" smtClean="0"/>
              <a:t> </a:t>
            </a:r>
            <a:r>
              <a:rPr lang="en-US" sz="1900" b="0" dirty="0"/>
              <a:t>et </a:t>
            </a:r>
            <a:r>
              <a:rPr lang="en-US" sz="1900" b="0" smtClean="0"/>
              <a:t>al</a:t>
            </a:r>
            <a:r>
              <a:rPr lang="en-US" sz="1900" b="0" smtClean="0"/>
              <a:t>., </a:t>
            </a:r>
            <a:r>
              <a:rPr lang="en-US" sz="1900" b="0" dirty="0" smtClean="0"/>
              <a:t>2022)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900" b="0" dirty="0"/>
              <a:t>Positive relationship between board gender diversity and banks’ responses to COVID-19:  the more women on the board - the more </a:t>
            </a:r>
            <a:r>
              <a:rPr lang="en-US" sz="1900" b="0" dirty="0">
                <a:solidFill>
                  <a:srgbClr val="D99322"/>
                </a:solidFill>
              </a:rPr>
              <a:t>banks support their clients and employees during the crisis </a:t>
            </a:r>
            <a:r>
              <a:rPr lang="en-US" sz="1900" b="0" dirty="0"/>
              <a:t>+ higher levels </a:t>
            </a:r>
            <a:r>
              <a:rPr lang="en-US" sz="1900" b="0" dirty="0">
                <a:solidFill>
                  <a:srgbClr val="D99322"/>
                </a:solidFill>
              </a:rPr>
              <a:t>of charitable contributions and donations </a:t>
            </a:r>
            <a:r>
              <a:rPr lang="en-US" sz="1900" b="0" dirty="0"/>
              <a:t>(Kara et </a:t>
            </a:r>
            <a:r>
              <a:rPr lang="en-US" sz="1900" b="0"/>
              <a:t>al</a:t>
            </a:r>
            <a:r>
              <a:rPr lang="en-US" sz="1900" b="0" smtClean="0"/>
              <a:t>., </a:t>
            </a:r>
            <a:r>
              <a:rPr lang="en-US" sz="1900" b="0" dirty="0"/>
              <a:t>2022</a:t>
            </a:r>
            <a:r>
              <a:rPr lang="en-US" sz="1900" b="0" dirty="0" smtClean="0"/>
              <a:t>).</a:t>
            </a:r>
            <a:endParaRPr lang="en-US" sz="1900" b="0" dirty="0"/>
          </a:p>
        </p:txBody>
      </p:sp>
    </p:spTree>
    <p:extLst>
      <p:ext uri="{BB962C8B-B14F-4D97-AF65-F5344CB8AC3E}">
        <p14:creationId xmlns:p14="http://schemas.microsoft.com/office/powerpoint/2010/main" val="128507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19116"/>
            <a:ext cx="8331958" cy="58821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b="0" dirty="0" smtClean="0"/>
              <a:t>Profitability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Hypothesis </a:t>
            </a:r>
            <a:r>
              <a:rPr lang="en-US" sz="1800" dirty="0"/>
              <a:t>1: </a:t>
            </a:r>
            <a:r>
              <a:rPr lang="en-US" sz="1800" b="0" dirty="0"/>
              <a:t>A higher share of women on boards is associated with higher bank profitability during the COVID-19 </a:t>
            </a:r>
            <a:r>
              <a:rPr lang="en-US" sz="1800" b="0" dirty="0" smtClean="0"/>
              <a:t>crisis</a:t>
            </a:r>
            <a:endParaRPr lang="ru-RU" sz="1800" b="0" dirty="0"/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/>
              <a:t>Hypothesis 2</a:t>
            </a:r>
            <a:r>
              <a:rPr lang="en-US" sz="1800" b="0" dirty="0"/>
              <a:t>: The positive impact of women on bank profitability during the COVID-19 crisis is more pronounced in the countries where the incidence of COVID-19 is </a:t>
            </a:r>
            <a:r>
              <a:rPr lang="en-US" sz="1800" b="0" dirty="0" smtClean="0"/>
              <a:t>higher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800" b="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000" b="0" dirty="0" smtClean="0"/>
              <a:t>Risks</a:t>
            </a:r>
            <a:endParaRPr lang="ru-RU" sz="2000" b="0" dirty="0"/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/>
              <a:t>Hypothesis 3: </a:t>
            </a:r>
            <a:r>
              <a:rPr lang="en-US" sz="1800" b="0" dirty="0"/>
              <a:t>Higher share of women on bank boards is associated with lower bank riskiness during the COVID-19 </a:t>
            </a:r>
            <a:r>
              <a:rPr lang="en-US" sz="1800" b="0" dirty="0" smtClean="0"/>
              <a:t>crisis</a:t>
            </a:r>
            <a:endParaRPr lang="ru-RU" sz="1800" b="0" dirty="0"/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/>
              <a:t>Hypothesis 4: </a:t>
            </a:r>
            <a:r>
              <a:rPr lang="en-US" sz="1800" b="0" dirty="0"/>
              <a:t>The impact of women on bank riskiness during the COVID-19 crisis is more pronounced in the countries where the incidence is </a:t>
            </a:r>
            <a:r>
              <a:rPr lang="en-US" sz="1800" b="0" dirty="0" smtClean="0"/>
              <a:t>higher</a:t>
            </a:r>
            <a:endParaRPr lang="ru-RU" sz="1800" b="0" dirty="0"/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19114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7"/>
    </mc:Choice>
    <mc:Fallback xmlns="">
      <p:transition spd="slow" advTm="25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  <p:extLst mod="1">
    <p:ext uri="{E180D4A7-C9FB-4DFB-919C-405C955672EB}">
      <p14:showEvtLst xmlns:p14="http://schemas.microsoft.com/office/powerpoint/2010/main">
        <p14:playEvt time="0" objId="6"/>
        <p14:stopEvt time="2577" objId="6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4884217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900" b="0" dirty="0" smtClean="0"/>
              <a:t>86 banks in 22 countries (Europe and the UK)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900" b="0" dirty="0" smtClean="0"/>
              <a:t>2015-2021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900" b="0" dirty="0" smtClean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900" b="0" dirty="0" smtClean="0"/>
              <a:t>Board characteristics: </a:t>
            </a:r>
            <a:r>
              <a:rPr lang="en-US" sz="1900" b="0" dirty="0" err="1" smtClean="0"/>
              <a:t>BoardEx</a:t>
            </a:r>
            <a:endParaRPr lang="en-US" sz="1900" b="0" dirty="0" smtClean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900" b="0" dirty="0" smtClean="0"/>
              <a:t>Bank fundamentals: Bureau van </a:t>
            </a:r>
            <a:r>
              <a:rPr lang="en-US" sz="1900" b="0" dirty="0" err="1" smtClean="0"/>
              <a:t>Dijk</a:t>
            </a:r>
            <a:r>
              <a:rPr lang="en-US" sz="1900" b="0" dirty="0" smtClean="0"/>
              <a:t> </a:t>
            </a:r>
            <a:r>
              <a:rPr lang="en-US" sz="1900" b="0" dirty="0" err="1" smtClean="0"/>
              <a:t>BankFocus</a:t>
            </a:r>
            <a:endParaRPr lang="en-US" sz="1900" b="0" dirty="0" smtClean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900" b="0" dirty="0" smtClean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900" b="0" dirty="0"/>
              <a:t>Merging by ISIN and bank names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900" b="0" dirty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900" b="0" dirty="0" smtClean="0"/>
              <a:t>Country-specific variables: World Bank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9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900" b="0" dirty="0"/>
          </a:p>
          <a:p>
            <a:endParaRPr lang="ru-RU" sz="1900" b="0" dirty="0"/>
          </a:p>
        </p:txBody>
      </p:sp>
    </p:spTree>
    <p:extLst>
      <p:ext uri="{BB962C8B-B14F-4D97-AF65-F5344CB8AC3E}">
        <p14:creationId xmlns:p14="http://schemas.microsoft.com/office/powerpoint/2010/main" val="45903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4"/>
    </mc:Choice>
    <mc:Fallback xmlns="">
      <p:transition spd="slow" advTm="37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extLst mod="1">
    <p:ext uri="{E180D4A7-C9FB-4DFB-919C-405C955672EB}">
      <p14:showEvtLst xmlns:p14="http://schemas.microsoft.com/office/powerpoint/2010/main">
        <p14:playEvt time="0" objId="4"/>
        <p14:stopEvt time="3754" objId="4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Profitability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47188"/>
            <a:ext cx="8229600" cy="1160060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Return </a:t>
            </a:r>
            <a:r>
              <a:rPr lang="en-US" sz="1400" dirty="0"/>
              <a:t>on Assets (ROA</a:t>
            </a:r>
            <a:r>
              <a:rPr lang="en-US" sz="1400" dirty="0" smtClean="0"/>
              <a:t>)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Return </a:t>
            </a:r>
            <a:r>
              <a:rPr lang="en-US" sz="1400" dirty="0"/>
              <a:t>on Equity (ROE</a:t>
            </a:r>
            <a:r>
              <a:rPr lang="en-US" sz="1400" dirty="0" smtClean="0"/>
              <a:t>)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Return </a:t>
            </a:r>
            <a:r>
              <a:rPr lang="en-US" sz="1400" dirty="0"/>
              <a:t>on Average Assets (ROAA</a:t>
            </a:r>
            <a:r>
              <a:rPr lang="en-US" sz="1400" dirty="0" smtClean="0"/>
              <a:t>)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Return </a:t>
            </a:r>
            <a:r>
              <a:rPr lang="en-US" sz="1400" dirty="0"/>
              <a:t>on Average Equity (ROAE</a:t>
            </a:r>
            <a:r>
              <a:rPr lang="en-US" sz="1400" dirty="0" smtClean="0"/>
              <a:t>)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800" dirty="0"/>
          </a:p>
          <a:p>
            <a:endParaRPr lang="ru-RU" sz="18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oel="http://schemas.microsoft.com/office/2019/extlst" xmlns:v="urn:schemas-microsoft-com:vml" xmlns:w10="urn:schemas-microsoft-com:office:word" xmlns:w="http://schemas.openxmlformats.org/wordprocessingml/2006/main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A08F1F73-0C6F-496E-5B80-3703B73229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7599757"/>
              </p:ext>
            </p:extLst>
          </p:nvPr>
        </p:nvGraphicFramePr>
        <p:xfrm>
          <a:off x="1105467" y="2478804"/>
          <a:ext cx="6796587" cy="4099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03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4"/>
    </mc:Choice>
    <mc:Fallback xmlns="">
      <p:transition spd="slow" advTm="37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Graphic spid="4" grpId="0">
        <p:bldAsOne/>
      </p:bldGraphic>
    </p:bldLst>
  </p:timing>
  <p:extLst mod="1">
    <p:ext uri="{E180D4A7-C9FB-4DFB-919C-405C955672EB}">
      <p14:showEvtLst xmlns:p14="http://schemas.microsoft.com/office/powerpoint/2010/main">
        <p14:playEvt time="0" objId="4"/>
        <p14:stopEvt time="3754" objId="4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47188"/>
            <a:ext cx="8229600" cy="1160060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/>
              <a:t>Loan Loss </a:t>
            </a:r>
            <a:r>
              <a:rPr lang="en-US" sz="1400" dirty="0" smtClean="0"/>
              <a:t>Reserve Ratio </a:t>
            </a:r>
            <a:r>
              <a:rPr lang="en-US" sz="1400" dirty="0"/>
              <a:t>(LLR)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Non-performing </a:t>
            </a:r>
            <a:r>
              <a:rPr lang="en-US" sz="1400" dirty="0"/>
              <a:t>Loans ratio (NPL) </a:t>
            </a:r>
            <a:endParaRPr lang="en-US" sz="1400" dirty="0" smtClean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Z-score </a:t>
            </a:r>
            <a:r>
              <a:rPr lang="en-US" sz="1400" dirty="0"/>
              <a:t>(SCORE) </a:t>
            </a:r>
            <a:r>
              <a:rPr lang="en-US" sz="1400" b="0" dirty="0" smtClean="0"/>
              <a:t>)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b="0" dirty="0" smtClean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800" b="0" dirty="0"/>
          </a:p>
          <a:p>
            <a:endParaRPr lang="ru-RU" sz="1800" b="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oel="http://schemas.microsoft.com/office/2019/extlst" xmlns:v="urn:schemas-microsoft-com:vml" xmlns:w10="urn:schemas-microsoft-com:office:word" xmlns:w="http://schemas.openxmlformats.org/wordprocessingml/2006/main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1EABC9FF-4066-B442-88B0-7CDA58DBAD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8145081"/>
              </p:ext>
            </p:extLst>
          </p:nvPr>
        </p:nvGraphicFramePr>
        <p:xfrm>
          <a:off x="1187356" y="2158999"/>
          <a:ext cx="6878472" cy="42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237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4"/>
    </mc:Choice>
    <mc:Fallback xmlns="">
      <p:transition spd="slow" advTm="37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Graphic spid="5" grpId="0">
        <p:bldAsOne/>
      </p:bldGraphic>
    </p:bldLst>
  </p:timing>
  <p:extLst mod="1">
    <p:ext uri="{E180D4A7-C9FB-4DFB-919C-405C955672EB}">
      <p14:showEvtLst xmlns:p14="http://schemas.microsoft.com/office/powerpoint/2010/main">
        <p14:playEvt time="0" objId="4"/>
        <p14:stopEvt time="3754" objId="4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diversity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47188"/>
            <a:ext cx="8229600" cy="1160060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b="0" dirty="0" smtClean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800" b="0" dirty="0"/>
          </a:p>
          <a:p>
            <a:endParaRPr lang="ru-RU" sz="1800" b="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oel="http://schemas.microsoft.com/office/2019/extlst" xmlns:v="urn:schemas-microsoft-com:vml" xmlns:w10="urn:schemas-microsoft-com:office:word" xmlns:w="http://schemas.openxmlformats.org/wordprocessingml/2006/main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1B916523-AC8E-DE43-BEA7-CA6EEE4A71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3427094"/>
              </p:ext>
            </p:extLst>
          </p:nvPr>
        </p:nvGraphicFramePr>
        <p:xfrm>
          <a:off x="873845" y="1492159"/>
          <a:ext cx="7669654" cy="4567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990311" y="1529437"/>
                <a:ext cx="5011628" cy="1046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ru-RU" i="1">
                              <a:latin typeface="Cambria Math"/>
                            </a:rPr>
                          </m:ctrlPr>
                        </m:eqArrPr>
                        <m:e>
                          <m:r>
                            <a:rPr lang="en-US" i="1">
                              <a:latin typeface="Cambria Math"/>
                            </a:rPr>
                            <m:t>𝐵𝐿𝐴𝑈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1−</m:t>
                              </m:r>
                              <m:nary>
                                <m:naryPr>
                                  <m:chr m:val="∑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𝐺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𝑔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          </m:t>
                          </m:r>
                        </m:e>
                        <m:e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eqAr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311" y="1529437"/>
                <a:ext cx="5011628" cy="10464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100409" y="4461012"/>
                <a:ext cx="199285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𝑅𝐹𝐸𝑀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𝐹𝐸𝑀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𝐵𝑂𝐴𝑅𝐷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0409" y="4461012"/>
                <a:ext cx="1992853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10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4"/>
    </mc:Choice>
    <mc:Fallback xmlns="">
      <p:transition spd="slow" advTm="37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  <p:extLst mod="1">
    <p:ext uri="{E180D4A7-C9FB-4DFB-919C-405C955672EB}">
      <p14:showEvtLst xmlns:p14="http://schemas.microsoft.com/office/powerpoint/2010/main">
        <p14:playEvt time="0" objId="4"/>
        <p14:stopEvt time="3754" objId="4"/>
      </p14:showEvtLst>
    </p:ext>
  </p:extLst>
</p:sld>
</file>

<file path=ppt/theme/theme1.xml><?xml version="1.0" encoding="utf-8"?>
<a:theme xmlns:a="http://schemas.openxmlformats.org/drawingml/2006/main" name="ИнИИfinal">
  <a:themeElements>
    <a:clrScheme name="ИнИИ">
      <a:dk1>
        <a:srgbClr val="141313"/>
      </a:dk1>
      <a:lt1>
        <a:sysClr val="window" lastClr="FFFFFF"/>
      </a:lt1>
      <a:dk2>
        <a:srgbClr val="263B86"/>
      </a:dk2>
      <a:lt2>
        <a:srgbClr val="76B6F2"/>
      </a:lt2>
      <a:accent1>
        <a:srgbClr val="D99322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ИнИИfinal</Template>
  <TotalTime>9486</TotalTime>
  <Words>3215</Words>
  <Application>Microsoft Office PowerPoint</Application>
  <PresentationFormat>Экран (4:3)</PresentationFormat>
  <Paragraphs>1297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ИнИИfinal</vt:lpstr>
      <vt:lpstr>Презентация PowerPoint</vt:lpstr>
      <vt:lpstr>Motivation: women in bank boards</vt:lpstr>
      <vt:lpstr>Motivation: women in bank boards in crisis</vt:lpstr>
      <vt:lpstr>Motivation: COVID-19</vt:lpstr>
      <vt:lpstr>Hypotheses</vt:lpstr>
      <vt:lpstr>Data</vt:lpstr>
      <vt:lpstr>Profitability</vt:lpstr>
      <vt:lpstr>Risks</vt:lpstr>
      <vt:lpstr>Board diversity</vt:lpstr>
      <vt:lpstr>Other variables</vt:lpstr>
      <vt:lpstr>Models</vt:lpstr>
      <vt:lpstr>Results: hypothesis I (FE)</vt:lpstr>
      <vt:lpstr>Results: hypothesis I (system GMM)</vt:lpstr>
      <vt:lpstr>Results: hypothesis II (FE)</vt:lpstr>
      <vt:lpstr>Results: hypothesis III (FE)</vt:lpstr>
      <vt:lpstr>Results: hypothesis III (system GMM)</vt:lpstr>
      <vt:lpstr>Results: hypothesis IV (FE)</vt:lpstr>
      <vt:lpstr>Profitability: Banks Separated by Board Size (FE)</vt:lpstr>
      <vt:lpstr>Risks: Banks Separated by Board Size (FE)</vt:lpstr>
      <vt:lpstr>Blau Index: subsample analysis</vt:lpstr>
      <vt:lpstr>Blau Index: GMM</vt:lpstr>
      <vt:lpstr>Blau Index: COVID-19 exposure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More Information Provide  Lower Prices in Public  Procurement Auctions?</dc:title>
  <dc:creator>Мария</dc:creator>
  <cp:lastModifiedBy>Unknown</cp:lastModifiedBy>
  <cp:revision>402</cp:revision>
  <cp:lastPrinted>2018-09-19T08:00:48Z</cp:lastPrinted>
  <dcterms:created xsi:type="dcterms:W3CDTF">2015-03-04T13:15:06Z</dcterms:created>
  <dcterms:modified xsi:type="dcterms:W3CDTF">2024-11-16T19:32:37Z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