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9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11.svg" ContentType="image/svg+xml"/>
  <Override PartName="/ppt/media/image12.svg" ContentType="image/svg+xml"/>
  <Override PartName="/ppt/media/image14.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7" r:id="rId3"/>
    <p:sldId id="260" r:id="rId4"/>
    <p:sldId id="317" r:id="rId5"/>
    <p:sldId id="259" r:id="rId6"/>
    <p:sldId id="294" r:id="rId7"/>
    <p:sldId id="295" r:id="rId8"/>
    <p:sldId id="296" r:id="rId9"/>
    <p:sldId id="262" r:id="rId10"/>
    <p:sldId id="276" r:id="rId11"/>
    <p:sldId id="278" r:id="rId12"/>
    <p:sldId id="290" r:id="rId13"/>
    <p:sldId id="280" r:id="rId14"/>
    <p:sldId id="282" r:id="rId15"/>
    <p:sldId id="281" r:id="rId16"/>
    <p:sldId id="291" r:id="rId17"/>
    <p:sldId id="284" r:id="rId18"/>
    <p:sldId id="283" r:id="rId19"/>
    <p:sldId id="285" r:id="rId20"/>
    <p:sldId id="273" r:id="rId21"/>
    <p:sldId id="316" r:id="rId22"/>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cmAuthor id="2" name="12815" initials="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94.xml"/><Relationship Id="rId30" Type="http://schemas.openxmlformats.org/officeDocument/2006/relationships/customXml" Target="../customXml/item1.xml"/><Relationship Id="rId3" Type="http://schemas.openxmlformats.org/officeDocument/2006/relationships/slide" Target="slides/slide1.xml"/><Relationship Id="rId29" Type="http://schemas.openxmlformats.org/officeDocument/2006/relationships/customXmlProps" Target="../customXml/itemProps93.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Users\12815\Documents\ESG&#20013;&#20171;&#25928;&#24212;-&#25968;&#23383;&#21270;&#23545;&#20225;&#19994;&#36130;&#21153;&#32489;&#25928;&#30340;&#24433;&#21709;\&#20462;&#25913;&#31295;&#23376;\EBES&#20250;&#35758;\2-way_linear_interactions-&#25968;&#23383;&#21270;&#36716;&#22411;&#19982;&#32511;&#33394;&#21019;&#2603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97712507358"/>
          <c:y val="0.0793072014585232"/>
          <c:w val="0.652679015066574"/>
          <c:h val="0.776663628076573"/>
        </c:manualLayout>
      </c:layout>
      <c:lineChart>
        <c:grouping val="standard"/>
        <c:varyColors val="0"/>
        <c:ser>
          <c:idx val="0"/>
          <c:order val="0"/>
          <c:tx>
            <c:strRef>
              <c:f>'[2-way_linear_interactions-数字化转型与绿色创新.xls]2 way interactions'!$B$53</c:f>
              <c:strCache>
                <c:ptCount val="1"/>
                <c:pt idx="0">
                  <c:v>Lower ESG</c:v>
                </c:pt>
              </c:strCache>
            </c:strRef>
          </c:tx>
          <c:spPr>
            <a:ln w="12700" cap="rnd" cmpd="sng" algn="ctr">
              <a:solidFill>
                <a:srgbClr val="000000">
                  <a:alpha val="100000"/>
                </a:srgbClr>
              </a:solidFill>
              <a:prstDash val="solid"/>
              <a:round/>
            </a:ln>
          </c:spPr>
          <c:marker>
            <c:symbol val="diamond"/>
            <c:size val="5"/>
            <c:spPr>
              <a:solidFill>
                <a:srgbClr val="000000">
                  <a:alpha val="100000"/>
                </a:srgbClr>
              </a:solidFill>
              <a:ln w="9525" cap="flat" cmpd="sng" algn="ctr">
                <a:solidFill>
                  <a:srgbClr val="000000">
                    <a:alpha val="100000"/>
                  </a:srgbClr>
                </a:solidFill>
                <a:prstDash val="solid"/>
                <a:round/>
              </a:ln>
            </c:spPr>
          </c:marker>
          <c:dLbls>
            <c:dLbl>
              <c:idx val="0"/>
              <c:layout>
                <c:manualLayout>
                  <c:x val="0.146632626722596"/>
                  <c:y val="0.381715958400227"/>
                </c:manualLayout>
              </c:layout>
              <c:tx>
                <c:rich>
                  <a:bodyPr rot="0" spcFirstLastPara="0" vertOverflow="ellipsis" vert="horz" wrap="square" lIns="38100" tIns="19050" rIns="38100" bIns="19050" anchor="ctr" anchorCtr="1"/>
                  <a:lstStyle/>
                  <a:p>
                    <a:pPr defTabSz="914400">
                      <a:defRPr lang="zh-CN" sz="800" b="0" i="0" u="none" strike="noStrike" kern="1200" baseline="0">
                        <a:solidFill>
                          <a:srgbClr val="000000"/>
                        </a:solidFill>
                        <a:latin typeface="Arial" panose="020B0604020202090204" charset="-122"/>
                        <a:ea typeface="Arial" panose="020B0604020202090204" charset="-122"/>
                        <a:cs typeface="Arial" panose="020B0604020202090204" charset="-122"/>
                      </a:defRPr>
                    </a:pPr>
                    <a:r>
                      <a:rPr lang="en-US" altLang="zh-CN" sz="800"/>
                      <a:t>Gradient of slope: -0.131</a:t>
                    </a:r>
                    <a:endParaRPr lang="en-US" altLang="zh-CN" sz="800"/>
                  </a:p>
                </c:rich>
              </c:tx>
              <c:dLblPos val="t"/>
              <c:showLegendKey val="0"/>
              <c:showVal val="1"/>
              <c:showCatName val="0"/>
              <c:showSerName val="0"/>
              <c:showPercent val="0"/>
              <c:showBubbleSize val="0"/>
              <c:extLst>
                <c:ext xmlns:c15="http://schemas.microsoft.com/office/drawing/2012/chart" uri="{CE6537A1-D6FC-4f65-9D91-7224C49458BB}">
                  <c15:layout>
                    <c:manualLayout>
                      <c:w val="0.318384361075176"/>
                      <c:h val="0.104754640223748"/>
                    </c:manualLayout>
                  </c15:layout>
                </c:ext>
              </c:extLst>
            </c:dLbl>
            <c:dLbl>
              <c:idx val="1"/>
              <c:layout>
                <c:manualLayout>
                  <c:x val="-0.016548480584281"/>
                  <c:y val="-0.151421999304222"/>
                </c:manualLayout>
              </c:layout>
              <c:tx>
                <c:rich>
                  <a:bodyPr rot="0" spcFirstLastPara="0" vertOverflow="ellipsis" vert="horz" wrap="square" lIns="38100" tIns="19050" rIns="38100" bIns="19050" anchor="ctr" anchorCtr="1"/>
                  <a:lstStyle/>
                  <a:p>
                    <a:pPr defTabSz="914400">
                      <a:defRPr lang="zh-CN" sz="800" b="0" i="0" u="none" strike="noStrike" kern="1200" baseline="0">
                        <a:solidFill>
                          <a:srgbClr val="000000"/>
                        </a:solidFill>
                        <a:latin typeface="Arial" panose="020B0604020202090204" charset="-122"/>
                        <a:ea typeface="Arial" panose="020B0604020202090204" charset="-122"/>
                        <a:cs typeface="Arial" panose="020B0604020202090204" charset="-122"/>
                      </a:defRPr>
                    </a:pPr>
                    <a:r>
                      <a:rPr lang="en-US" altLang="zh-CN" sz="800"/>
                      <a:t>Gradient of slope: 0.064</a:t>
                    </a:r>
                    <a:endParaRPr lang="en-US" altLang="zh-CN" sz="800"/>
                  </a:p>
                </c:rich>
              </c:tx>
              <c:dLblPos val="t"/>
              <c:showLegendKey val="0"/>
              <c:showVal val="1"/>
              <c:showCatName val="0"/>
              <c:showSerName val="0"/>
              <c:showPercent val="0"/>
              <c:showBubbleSize val="0"/>
              <c:extLst>
                <c:ext xmlns:c15="http://schemas.microsoft.com/office/drawing/2012/chart" uri="{CE6537A1-D6FC-4f65-9D91-7224C49458BB}">
                  <c15:layout>
                    <c:manualLayout>
                      <c:w val="0.291073738680466"/>
                      <c:h val="0.120772946859903"/>
                    </c:manualLayout>
                  </c15:layout>
                </c:ext>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rgbClr val="000000"/>
                    </a:solidFill>
                    <a:latin typeface="Arial" panose="020B0604020202090204" charset="-122"/>
                    <a:ea typeface="Arial" panose="020B0604020202090204" charset="-122"/>
                    <a:cs typeface="Arial" panose="020B0604020202090204" charset="-122"/>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noFill/>
                      <a:prstDash val="solid"/>
                      <a:round/>
                    </a:ln>
                  </c:spPr>
                </c15:leaderLines>
              </c:ext>
            </c:extLst>
          </c:dLbls>
          <c:cat>
            <c:strRef>
              <c:f>'[2-way_linear_interactions-数字化转型与绿色创新.xls]2 way interactions'!$C$52:$D$52</c:f>
              <c:strCache>
                <c:ptCount val="2"/>
                <c:pt idx="0">
                  <c:v>Lower DT</c:v>
                </c:pt>
                <c:pt idx="1">
                  <c:v>High DT</c:v>
                </c:pt>
              </c:strCache>
            </c:strRef>
          </c:cat>
          <c:val>
            <c:numRef>
              <c:f>'[2-way_linear_interactions-数字化转型与绿色创新.xls]2 way interactions'!$C$53:$D$53</c:f>
              <c:numCache>
                <c:formatCode>General</c:formatCode>
                <c:ptCount val="2"/>
                <c:pt idx="0">
                  <c:v>-0.4931366</c:v>
                </c:pt>
                <c:pt idx="1">
                  <c:v>-1.2869259917936</c:v>
                </c:pt>
              </c:numCache>
            </c:numRef>
          </c:val>
          <c:smooth val="0"/>
        </c:ser>
        <c:ser>
          <c:idx val="1"/>
          <c:order val="1"/>
          <c:tx>
            <c:strRef>
              <c:f>'[2-way_linear_interactions-数字化转型与绿色创新.xls]2 way interactions'!$B$54</c:f>
              <c:strCache>
                <c:ptCount val="1"/>
                <c:pt idx="0">
                  <c:v>High ESG</c:v>
                </c:pt>
              </c:strCache>
            </c:strRef>
          </c:tx>
          <c:spPr>
            <a:ln w="12700" cap="rnd" cmpd="sng" algn="ctr">
              <a:solidFill>
                <a:srgbClr val="000000">
                  <a:alpha val="100000"/>
                </a:srgbClr>
              </a:solidFill>
              <a:prstDash val="sysDash"/>
              <a:round/>
            </a:ln>
          </c:spPr>
          <c:marker>
            <c:symbol val="square"/>
            <c:size val="5"/>
            <c:spPr>
              <a:solidFill>
                <a:srgbClr val="000000">
                  <a:alpha val="100000"/>
                </a:srgbClr>
              </a:solidFill>
              <a:ln w="9525" cap="flat" cmpd="sng" algn="ctr">
                <a:solidFill>
                  <a:srgbClr val="000000">
                    <a:alpha val="100000"/>
                  </a:srgbClr>
                </a:solidFill>
                <a:prstDash val="solid"/>
                <a:round/>
              </a:ln>
            </c:spPr>
          </c:marker>
          <c:dLbls>
            <c:delete val="1"/>
          </c:dLbls>
          <c:cat>
            <c:strRef>
              <c:f>'[2-way_linear_interactions-数字化转型与绿色创新.xls]2 way interactions'!$C$52:$D$52</c:f>
              <c:strCache>
                <c:ptCount val="2"/>
                <c:pt idx="0">
                  <c:v>Lower DT</c:v>
                </c:pt>
                <c:pt idx="1">
                  <c:v>High DT</c:v>
                </c:pt>
              </c:strCache>
            </c:strRef>
          </c:cat>
          <c:val>
            <c:numRef>
              <c:f>'[2-way_linear_interactions-数字化转型与绿色创新.xls]2 way interactions'!$C$54:$D$54</c:f>
              <c:numCache>
                <c:formatCode>General</c:formatCode>
                <c:ptCount val="2"/>
                <c:pt idx="0">
                  <c:v>-0.7671341</c:v>
                </c:pt>
                <c:pt idx="1">
                  <c:v>-0.3808911672848</c:v>
                </c:pt>
              </c:numCache>
            </c:numRef>
          </c:val>
          <c:smooth val="0"/>
        </c:ser>
        <c:dLbls>
          <c:showLegendKey val="0"/>
          <c:showVal val="0"/>
          <c:showCatName val="0"/>
          <c:showSerName val="0"/>
          <c:showPercent val="0"/>
          <c:showBubbleSize val="0"/>
        </c:dLbls>
        <c:marker val="1"/>
        <c:smooth val="0"/>
        <c:axId val="714349142"/>
        <c:axId val="505431369"/>
      </c:lineChart>
      <c:catAx>
        <c:axId val="714349142"/>
        <c:scaling>
          <c:orientation val="minMax"/>
        </c:scaling>
        <c:delete val="0"/>
        <c:axPos val="b"/>
        <c:numFmt formatCode="_ &quot;￥&quot;* #,##0.00_ ;_ &quot;￥&quot;* \-#,##0.00_ ;_ &quot;￥&quot;* &quot;-&quot;??_ ;_ @_ " sourceLinked="0"/>
        <c:majorTickMark val="out"/>
        <c:minorTickMark val="none"/>
        <c:tickLblPos val="high"/>
        <c:spPr>
          <a:ln w="3175" cap="flat" cmpd="sng" algn="ctr">
            <a:solidFill>
              <a:srgbClr val="000000">
                <a:alpha val="100000"/>
              </a:srgbClr>
            </a:solidFill>
            <a:prstDash val="solid"/>
            <a:round/>
          </a:ln>
        </c:spPr>
        <c:txPr>
          <a:bodyPr rot="0" spcFirstLastPara="0" vertOverflow="ellipsis" vert="horz" wrap="square" anchor="ctr" anchorCtr="1"/>
          <a:lstStyle/>
          <a:p>
            <a:pPr>
              <a:defRPr lang="zh-CN" sz="800" b="0" i="0" u="none" strike="noStrike" kern="1200" baseline="0">
                <a:solidFill>
                  <a:srgbClr val="000000">
                    <a:alpha val="100000"/>
                  </a:srgbClr>
                </a:solidFill>
                <a:latin typeface="Times New Roman" panose="02020503050405090304" charset="-122"/>
                <a:ea typeface="Times New Roman" panose="02020503050405090304" charset="-122"/>
                <a:cs typeface="Times New Roman" panose="02020503050405090304" charset="-122"/>
              </a:defRPr>
            </a:pPr>
          </a:p>
        </c:txPr>
        <c:crossAx val="505431369"/>
        <c:crosses val="autoZero"/>
        <c:auto val="1"/>
        <c:lblAlgn val="ctr"/>
        <c:lblOffset val="100"/>
        <c:tickLblSkip val="1"/>
        <c:noMultiLvlLbl val="0"/>
      </c:catAx>
      <c:valAx>
        <c:axId val="505431369"/>
        <c:scaling>
          <c:orientation val="minMax"/>
          <c:min val="-2"/>
        </c:scaling>
        <c:delete val="0"/>
        <c:axPos val="l"/>
        <c:title>
          <c:layout>
            <c:manualLayout>
              <c:xMode val="edge"/>
              <c:yMode val="edge"/>
              <c:x val="0.0326559167335014"/>
              <c:y val="0.436124361381994"/>
            </c:manualLayout>
          </c:layout>
          <c:overlay val="0"/>
          <c:spPr>
            <a:noFill/>
            <a:ln w="3175">
              <a:noFill/>
            </a:ln>
          </c:spPr>
          <c:tx>
            <c:rich>
              <a:bodyPr/>
              <a:lstStyle/>
              <a:p>
                <a:pPr>
                  <a:defRPr/>
                </a:pPr>
              </a:p>
            </c:rich>
          </c:tx>
        </c:title>
        <c:numFmt formatCode="General" sourceLinked="1"/>
        <c:majorTickMark val="out"/>
        <c:minorTickMark val="none"/>
        <c:tickLblPos val="nextTo"/>
        <c:spPr>
          <a:ln w="3175" cap="flat" cmpd="sng" algn="ctr">
            <a:solidFill>
              <a:srgbClr val="000000">
                <a:alpha val="100000"/>
              </a:srgbClr>
            </a:solidFill>
            <a:prstDash val="solid"/>
            <a:round/>
          </a:ln>
        </c:spPr>
        <c:txPr>
          <a:bodyPr rot="0" spcFirstLastPara="0" vertOverflow="ellipsis" vert="horz" wrap="square" anchor="ctr" anchorCtr="1"/>
          <a:lstStyle/>
          <a:p>
            <a:pPr>
              <a:defRPr lang="zh-CN" sz="800" b="0" i="0" u="none" strike="noStrike" kern="1200" baseline="0">
                <a:solidFill>
                  <a:srgbClr val="000000">
                    <a:alpha val="100000"/>
                  </a:srgbClr>
                </a:solidFill>
                <a:latin typeface="Times New Roman" panose="02020503050405090304" pitchFamily="18" charset="0"/>
                <a:ea typeface="Times New Roman" panose="02020503050405090304" pitchFamily="18" charset="0"/>
                <a:cs typeface="Times New Roman" panose="02020503050405090304" pitchFamily="18" charset="0"/>
              </a:defRPr>
            </a:pPr>
          </a:p>
        </c:txPr>
        <c:crossAx val="714349142"/>
        <c:crosses val="autoZero"/>
        <c:crossBetween val="between"/>
        <c:majorUnit val="0.5"/>
        <c:minorUnit val="0.1"/>
      </c:valAx>
      <c:spPr>
        <a:solidFill>
          <a:srgbClr val="FFFFFF">
            <a:alpha val="100000"/>
          </a:srgbClr>
        </a:solidFill>
        <a:ln w="12700">
          <a:solidFill>
            <a:srgbClr val="808080">
              <a:alpha val="100000"/>
            </a:srgbClr>
          </a:solidFill>
          <a:prstDash val="solid"/>
        </a:ln>
      </c:spPr>
    </c:plotArea>
    <c:legend>
      <c:legendPos val="r"/>
      <c:legendEntry>
        <c:idx val="0"/>
        <c:txPr>
          <a:bodyPr rot="0" spcFirstLastPara="0" vertOverflow="ellipsis" vert="horz" wrap="square" anchor="ctr" anchorCtr="1"/>
          <a:lstStyle/>
          <a:p>
            <a:pPr>
              <a:defRPr lang="zh-CN" sz="800" b="0" i="0" u="none" strike="noStrike" kern="1200" baseline="0">
                <a:solidFill>
                  <a:srgbClr val="000000"/>
                </a:solidFill>
                <a:latin typeface="Arial" panose="020B0604020202090204" charset="-122"/>
                <a:ea typeface="Arial" panose="020B0604020202090204" charset="-122"/>
                <a:cs typeface="Arial" panose="020B0604020202090204" charset="-122"/>
              </a:defRPr>
            </a:pPr>
          </a:p>
        </c:txPr>
      </c:legendEntry>
      <c:legendEntry>
        <c:idx val="1"/>
        <c:txPr>
          <a:bodyPr rot="0" spcFirstLastPara="0" vertOverflow="ellipsis" vert="horz" wrap="square" anchor="ctr" anchorCtr="1"/>
          <a:lstStyle/>
          <a:p>
            <a:pPr>
              <a:defRPr lang="zh-CN" sz="800" b="0" i="0" u="none" strike="noStrike" kern="1200" baseline="0">
                <a:solidFill>
                  <a:srgbClr val="000000"/>
                </a:solidFill>
                <a:latin typeface="Arial" panose="020B0604020202090204" charset="-122"/>
                <a:ea typeface="Arial" panose="020B0604020202090204" charset="-122"/>
                <a:cs typeface="Arial" panose="020B0604020202090204" charset="-122"/>
              </a:defRPr>
            </a:pPr>
          </a:p>
        </c:txPr>
      </c:legendEntry>
      <c:layout>
        <c:manualLayout>
          <c:xMode val="edge"/>
          <c:yMode val="edge"/>
          <c:x val="0.802501078050884"/>
          <c:y val="0.398423595219934"/>
          <c:w val="0.185999712519764"/>
          <c:h val="0.150775489448258"/>
        </c:manualLayout>
      </c:layout>
      <c:overlay val="0"/>
      <c:spPr>
        <a:solidFill>
          <a:srgbClr val="FFFFFF">
            <a:alpha val="100000"/>
          </a:srgbClr>
        </a:solidFill>
        <a:ln w="3175">
          <a:solidFill>
            <a:srgbClr val="000000">
              <a:alpha val="100000"/>
            </a:srgbClr>
          </a:solidFill>
          <a:prstDash val="solid"/>
        </a:ln>
      </c:spPr>
      <c:txPr>
        <a:bodyPr rot="0" spcFirstLastPara="0" vertOverflow="ellipsis" vert="horz" wrap="square" anchor="ctr" anchorCtr="1"/>
        <a:lstStyle/>
        <a:p>
          <a:pPr>
            <a:defRPr lang="zh-CN" sz="800" b="0" i="0" u="none" strike="noStrike" kern="1200" baseline="0">
              <a:solidFill>
                <a:srgbClr val="000000"/>
              </a:solidFill>
              <a:latin typeface="Times New Roman" panose="02020503050405090304"/>
              <a:ea typeface="Times New Roman" panose="02020503050405090304"/>
              <a:cs typeface="Times New Roman" panose="02020503050405090304"/>
            </a:defRPr>
          </a:pPr>
        </a:p>
      </c:txPr>
    </c:legend>
    <c:plotVisOnly val="1"/>
    <c:dispBlanksAs val="gap"/>
    <c:showDLblsOverMax val="0"/>
  </c:chart>
  <c:spPr>
    <a:solidFill>
      <a:srgbClr val="FFFFFF">
        <a:alpha val="100000"/>
      </a:srgbClr>
    </a:solidFill>
    <a:ln w="3175" cap="flat" cmpd="sng" algn="ctr">
      <a:solidFill>
        <a:srgbClr val="000000">
          <a:alpha val="100000"/>
        </a:srgbClr>
      </a:solidFill>
      <a:prstDash val="solid"/>
      <a:round/>
    </a:ln>
  </c:spPr>
  <c:txPr>
    <a:bodyPr rot="0" wrap="square" anchor="ctr" anchorCtr="1"/>
    <a:lstStyle/>
    <a:p>
      <a:pPr>
        <a:defRPr lang="zh-CN" sz="800" b="0" i="0" u="none" strike="noStrike" baseline="0">
          <a:solidFill>
            <a:srgbClr val="000000"/>
          </a:solidFill>
          <a:latin typeface="Arial" panose="020B0604020202090204" charset="-122"/>
          <a:ea typeface="Arial" panose="020B0604020202090204" charset="-122"/>
          <a:cs typeface="Arial" panose="020B0604020202090204"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p:cNvSpPr>
            <a:spLocks noGrp="1"/>
          </p:cNvSpPr>
          <p:nvPr>
            <p:ph type="title" hasCustomPrompt="1"/>
          </p:nvPr>
        </p:nvSpPr>
        <p:spPr>
          <a:xfrm>
            <a:off x="1027967" y="2404670"/>
            <a:ext cx="7634059" cy="1978323"/>
          </a:xfr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ru-RU" sz="4400" dirty="0">
                <a:solidFill>
                  <a:srgbClr val="102D69"/>
                </a:solidFill>
                <a:latin typeface="HSE Sans" panose="02000000000000000000" pitchFamily="2" charset="0"/>
              </a:rPr>
              <a:t>Название презентации</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может быть набрано в две </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или три строки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p:cNvSpPr>
            <a:spLocks noGrp="1"/>
          </p:cNvSpPr>
          <p:nvPr>
            <p:ph type="body" sz="quarter" idx="10" hasCustomPrompt="1"/>
          </p:nvPr>
        </p:nvSpPr>
        <p:spPr>
          <a:xfrm>
            <a:off x="2074947" y="1187841"/>
            <a:ext cx="3848717" cy="435163"/>
          </a:xfr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ru-RU" dirty="0">
                <a:latin typeface="HSE Sans" panose="02000000000000000000" pitchFamily="2" charset="0"/>
              </a:rPr>
              <a:t>Название факультета</a:t>
            </a:r>
            <a:br>
              <a:rPr lang="ru-RU" dirty="0">
                <a:latin typeface="HSE Sans" panose="02000000000000000000" pitchFamily="2" charset="0"/>
              </a:rPr>
            </a:br>
            <a:r>
              <a:rPr lang="ru-RU" dirty="0">
                <a:latin typeface="HSE Sans" panose="02000000000000000000" pitchFamily="2" charset="0"/>
              </a:rPr>
              <a:t>в две строки</a:t>
            </a:r>
            <a:r>
              <a:rPr lang="en-GB" dirty="0">
                <a:latin typeface="HSE Sans" panose="02000000000000000000" pitchFamily="2" charset="0"/>
              </a:rPr>
              <a:t> (16 </a:t>
            </a:r>
            <a:r>
              <a:rPr lang="en-GB" dirty="0" err="1">
                <a:latin typeface="HSE Sans" panose="02000000000000000000" pitchFamily="2" charset="0"/>
              </a:rPr>
              <a:t>pt</a:t>
            </a:r>
            <a:r>
              <a:rPr lang="en-GB" dirty="0">
                <a:latin typeface="HSE Sans" panose="02000000000000000000" pitchFamily="2" charset="0"/>
              </a:rPr>
              <a:t>)</a:t>
            </a:r>
            <a:endParaRPr lang="ru-RU" dirty="0">
              <a:latin typeface="HSE Sans" panose="02000000000000000000" pitchFamily="2" charset="0"/>
            </a:endParaRPr>
          </a:p>
        </p:txBody>
      </p:sp>
      <p:sp>
        <p:nvSpPr>
          <p:cNvPr id="25" name="Текст 24"/>
          <p:cNvSpPr>
            <a:spLocks noGrp="1"/>
          </p:cNvSpPr>
          <p:nvPr>
            <p:ph type="body" sz="quarter" idx="11" hasCustomPrompt="1"/>
          </p:nvPr>
        </p:nvSpPr>
        <p:spPr>
          <a:xfrm>
            <a:off x="6259420" y="1173829"/>
            <a:ext cx="2278063"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90204" pitchFamily="34" charset="0"/>
              <a:buNone/>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ru-RU" sz="1200" dirty="0">
                <a:latin typeface="HSE Sans" panose="02000000000000000000" pitchFamily="2" charset="0"/>
              </a:rPr>
              <a:t>Название подразделения</a:t>
            </a:r>
            <a:br>
              <a:rPr lang="ru-RU" sz="1200" dirty="0">
                <a:latin typeface="HSE Sans" panose="02000000000000000000" pitchFamily="2" charset="0"/>
              </a:rPr>
            </a:br>
            <a:r>
              <a:rPr lang="ru-RU" sz="1200" dirty="0">
                <a:latin typeface="HSE Sans" panose="02000000000000000000" pitchFamily="2" charset="0"/>
              </a:rPr>
              <a:t>в две или три строки</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7" name="Текст 26"/>
          <p:cNvSpPr>
            <a:spLocks noGrp="1"/>
          </p:cNvSpPr>
          <p:nvPr>
            <p:ph type="body" idx="12" hasCustomPrompt="1"/>
          </p:nvPr>
        </p:nvSpPr>
        <p:spPr>
          <a:xfrm>
            <a:off x="8786720" y="1173829"/>
            <a:ext cx="2217738"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90204" pitchFamily="34" charset="0"/>
              <a:buNone/>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ru-RU" sz="1200" dirty="0">
                <a:latin typeface="HSE Sans" panose="02000000000000000000" pitchFamily="2" charset="0"/>
              </a:rPr>
              <a:t>Москва</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9" name="Текст 28"/>
          <p:cNvSpPr>
            <a:spLocks noGrp="1"/>
          </p:cNvSpPr>
          <p:nvPr>
            <p:ph type="body" sz="quarter" idx="13" hasCustomPrompt="1"/>
          </p:nvPr>
        </p:nvSpPr>
        <p:spPr>
          <a:xfrm>
            <a:off x="1027967" y="4824914"/>
            <a:ext cx="7625267" cy="65286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90204" pitchFamily="34" charset="0"/>
              <a:buNone/>
              <a:defRPr sz="16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ru-RU" sz="1600" dirty="0">
                <a:latin typeface="HSE Sans" panose="02000000000000000000" pitchFamily="2" charset="0"/>
              </a:rPr>
              <a:t>Если нужно больше места, то используйте подзаголовок</a:t>
            </a:r>
            <a:r>
              <a:rPr lang="en-GB" sz="1600" dirty="0">
                <a:latin typeface="HSE Sans" panose="02000000000000000000" pitchFamily="2" charset="0"/>
              </a:rPr>
              <a:t>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fld>
            <a:endParaRPr lang="ru-RU" sz="2000" dirty="0">
              <a:solidFill>
                <a:srgbClr val="102D69"/>
              </a:solidFill>
              <a:latin typeface="HSE Sans" panose="02000000000000000000" pitchFamily="2" charset="0"/>
            </a:endParaRPr>
          </a:p>
        </p:txBody>
      </p:sp>
      <p:cxnSp>
        <p:nvCxnSpPr>
          <p:cNvPr id="19" name="Straight Connector 59"/>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p:cNvSpPr>
            <a:spLocks noGrp="1"/>
          </p:cNvSpPr>
          <p:nvPr>
            <p:ph type="pic" sz="quarter" idx="10" hasCustomPrompt="1"/>
          </p:nvPr>
        </p:nvSpPr>
        <p:spPr>
          <a:xfrm>
            <a:off x="6684653" y="1447790"/>
            <a:ext cx="4325167" cy="4325107"/>
          </a:xfr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200">
                <a:solidFill>
                  <a:schemeClr val="bg2">
                    <a:lumMod val="1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ru-RU" sz="2800" dirty="0">
                <a:solidFill>
                  <a:schemeClr val="tx1"/>
                </a:solidFill>
                <a:latin typeface="HSE Sans" panose="02000000000000000000" pitchFamily="2" charset="0"/>
              </a:rPr>
              <a:t>Чтобы слайд не выглядел пустым, сюда можно поставить иллюстрацию или фотографию</a:t>
            </a:r>
            <a:endParaRPr lang="en-US" sz="2800">
              <a:solidFill>
                <a:schemeClr val="tx1"/>
              </a:solidFill>
              <a:latin typeface="HSE Sans" panose="02000000000000000000" pitchFamily="2" charset="0"/>
            </a:endParaRPr>
          </a:p>
        </p:txBody>
      </p:sp>
      <p:sp>
        <p:nvSpPr>
          <p:cNvPr id="32" name="Заголовок 31"/>
          <p:cNvSpPr>
            <a:spLocks noGrp="1"/>
          </p:cNvSpPr>
          <p:nvPr>
            <p:ph type="title" hasCustomPrompt="1"/>
          </p:nvPr>
        </p:nvSpPr>
        <p:spPr>
          <a:xfrm>
            <a:off x="585898" y="1447790"/>
            <a:ext cx="524556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p:cNvSpPr>
            <a:spLocks noGrp="1"/>
          </p:cNvSpPr>
          <p:nvPr>
            <p:ph type="body" sz="quarter" idx="12" hasCustomPrompt="1"/>
          </p:nvPr>
        </p:nvSpPr>
        <p:spPr>
          <a:xfrm>
            <a:off x="585897" y="2379663"/>
            <a:ext cx="5245561"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9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9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9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9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endParaRPr lang="ru-RU" dirty="0"/>
          </a:p>
        </p:txBody>
      </p:sp>
      <p:sp>
        <p:nvSpPr>
          <p:cNvPr id="38" name="Текст 37"/>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90204" pitchFamily="34" charset="0"/>
              <a:buNone/>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0" name="Текст 39"/>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1" name="Текст 39"/>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hyperlink" Target="https://finance.hse.ru/en/" TargetMode="Externa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hyperlink" Target="https://finance.hse.ru/en/"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hyperlink" Target="https://finance.hse.ru/en/" TargetMode="External"/><Relationship Id="rId1" Type="http://schemas.openxmlformats.org/officeDocument/2006/relationships/tags" Target="../tags/tag8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6.png"/><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hyperlink" Target="https://finance.hse.ru/en/" TargetMode="Externa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7.png"/><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hyperlink" Target="https://finance.hse.ru/en/" TargetMode="Externa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hyperlink" Target="https://finance.hse.ru/en/" TargetMode="Externa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tags" Target="../tags/tag88.xml"/><Relationship Id="rId1" Type="http://schemas.openxmlformats.org/officeDocument/2006/relationships/hyperlink" Target="https://finance.hse.ru/en/" TargetMode="Externa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9.png"/><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hyperlink" Target="https://finance.hse.ru/en/" TargetMode="Externa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1.xml"/><Relationship Id="rId2" Type="http://schemas.openxmlformats.org/officeDocument/2006/relationships/hyperlink" Target="https://finance.hse.ru/en/" TargetMode="Externa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2.xml"/><Relationship Id="rId1" Type="http://schemas.openxmlformats.org/officeDocument/2006/relationships/hyperlink" Target="https://finance.hse.ru/en/"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s://finance.hse.ru/en/"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hyperlink" Target="https://finance.hse.ru/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s://finance.hse.ru/en/"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8.sv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hyperlink" Target="https://finance.hse.ru/en/" TargetMode="Externa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hyperlink" Target="https://finance.hse.ru/en/" TargetMode="External"/></Relationships>
</file>

<file path=ppt/slides/_rels/slide6.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10.svg"/><Relationship Id="rId7" Type="http://schemas.openxmlformats.org/officeDocument/2006/relationships/image" Target="../media/image6.png"/><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1" Type="http://schemas.openxmlformats.org/officeDocument/2006/relationships/slideLayout" Target="../slideLayouts/slideLayout13.xml"/><Relationship Id="rId10" Type="http://schemas.openxmlformats.org/officeDocument/2006/relationships/image" Target="../media/image11.svg"/><Relationship Id="rId1" Type="http://schemas.openxmlformats.org/officeDocument/2006/relationships/hyperlink" Target="https://finance.hse.ru/en/" TargetMode="External"/></Relationships>
</file>

<file path=ppt/slides/_rels/slide7.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media/image12.svg"/><Relationship Id="rId7" Type="http://schemas.openxmlformats.org/officeDocument/2006/relationships/image" Target="../media/image6.png"/><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2" Type="http://schemas.openxmlformats.org/officeDocument/2006/relationships/slideLayout" Target="../slideLayouts/slideLayout13.xml"/><Relationship Id="rId11" Type="http://schemas.openxmlformats.org/officeDocument/2006/relationships/image" Target="../media/image14.svg"/><Relationship Id="rId10" Type="http://schemas.openxmlformats.org/officeDocument/2006/relationships/image" Target="../media/image13.png"/><Relationship Id="rId1" Type="http://schemas.openxmlformats.org/officeDocument/2006/relationships/hyperlink" Target="https://finance.hse.ru/en/"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hyperlink" Target="https://finance.hse.ru/en/"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8.xml"/><Relationship Id="rId1" Type="http://schemas.openxmlformats.org/officeDocument/2006/relationships/hyperlink" Target="https://finance.hse.ru/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3505" y="2509520"/>
            <a:ext cx="9535160" cy="1838960"/>
          </a:xfrm>
        </p:spPr>
        <p:txBody>
          <a:bodyPr>
            <a:normAutofit fontScale="90000"/>
          </a:bodyPr>
          <a:lstStyle/>
          <a:p>
            <a:pPr algn="ctr">
              <a:buClrTx/>
              <a:buSzTx/>
              <a:buFontTx/>
            </a:pPr>
            <a:r>
              <a:rPr lang="en-US" altLang="ru-RU" sz="2800" spc="0">
                <a:effectLst/>
                <a:latin typeface="Arial" panose="020B0604020202090204" pitchFamily="34" charset="0"/>
                <a:cs typeface="Arial" panose="020B0604020202090204" pitchFamily="34" charset="0"/>
              </a:rPr>
              <a:t>Unlocking Green Innovation Potential Amidst Digital Transformation</a:t>
            </a:r>
            <a:br>
              <a:rPr lang="en-US" altLang="ru-RU" sz="2800" spc="0">
                <a:effectLst/>
                <a:latin typeface="Arial" panose="020B0604020202090204" pitchFamily="34" charset="0"/>
                <a:cs typeface="Arial" panose="020B0604020202090204" pitchFamily="34" charset="0"/>
              </a:rPr>
            </a:br>
            <a:r>
              <a:rPr lang="en-US" altLang="ru-RU" sz="2800" spc="0">
                <a:effectLst/>
                <a:latin typeface="Arial" panose="020B0604020202090204" pitchFamily="34" charset="0"/>
                <a:cs typeface="Arial" panose="020B0604020202090204" pitchFamily="34" charset="0"/>
              </a:rPr>
              <a:t>Challenges - The Evidence from ESG Transformation in China</a:t>
            </a:r>
            <a:br>
              <a:rPr lang="en-US" altLang="ru-RU" sz="2800" spc="0">
                <a:effectLst/>
                <a:latin typeface="Arial" panose="020B0604020202090204" pitchFamily="34" charset="0"/>
                <a:cs typeface="Arial" panose="020B0604020202090204" pitchFamily="34" charset="0"/>
              </a:rPr>
            </a:br>
            <a:br>
              <a:rPr lang="en-US" altLang="ru-RU" sz="2800" spc="0">
                <a:effectLst/>
                <a:latin typeface="Arial" panose="020B0604020202090204" pitchFamily="34" charset="0"/>
                <a:cs typeface="Arial" panose="020B0604020202090204" pitchFamily="34" charset="0"/>
              </a:rPr>
            </a:br>
            <a:r>
              <a:rPr lang="en-US" altLang="ru-RU" sz="2000" spc="0">
                <a:effectLst/>
                <a:latin typeface="Arial" panose="020B0604020202090204" pitchFamily="34" charset="0"/>
                <a:cs typeface="Arial" panose="020B0604020202090204" pitchFamily="34" charset="0"/>
              </a:rPr>
              <a:t>World Finance Conference</a:t>
            </a:r>
            <a:br>
              <a:rPr lang="en-US" altLang="ru-RU" sz="2000" spc="0">
                <a:effectLst/>
                <a:latin typeface="Arial" panose="020B0604020202090204" pitchFamily="34" charset="0"/>
                <a:cs typeface="Arial" panose="020B0604020202090204" pitchFamily="34" charset="0"/>
              </a:rPr>
            </a:br>
            <a:r>
              <a:rPr lang="en-US" altLang="ru-RU" sz="2000" spc="0">
                <a:effectLst/>
                <a:latin typeface="Arial" panose="020B0604020202090204" pitchFamily="34" charset="0"/>
                <a:cs typeface="Arial" panose="020B0604020202090204" pitchFamily="34" charset="0"/>
              </a:rPr>
              <a:t>December, 2024 - Abu Dhabi</a:t>
            </a:r>
            <a:endParaRPr lang="en-US" altLang="ru-RU" sz="2000" spc="0">
              <a:effectLst/>
              <a:latin typeface="Arial" panose="020B0604020202090204" pitchFamily="34" charset="0"/>
              <a:cs typeface="Arial" panose="020B0604020202090204" pitchFamily="34" charset="0"/>
            </a:endParaRPr>
          </a:p>
        </p:txBody>
      </p:sp>
      <p:sp>
        <p:nvSpPr>
          <p:cNvPr id="3" name="Текст 2"/>
          <p:cNvSpPr>
            <a:spLocks noGrp="1"/>
          </p:cNvSpPr>
          <p:nvPr>
            <p:ph type="body" sz="quarter" idx="10"/>
          </p:nvPr>
        </p:nvSpPr>
        <p:spPr/>
        <p:txBody>
          <a:bodyPr/>
          <a:lstStyle/>
          <a:p>
            <a:pPr algn="l">
              <a:buClrTx/>
              <a:buSzTx/>
            </a:pPr>
            <a:r>
              <a:rPr lang="en-US" altLang="zh-CN" i="0" strike="noStrike" spc="0">
                <a:solidFill>
                  <a:schemeClr val="tx1"/>
                </a:solidFill>
                <a:hlinkClick r:id="rId1"/>
              </a:rPr>
              <a:t>School of Finance</a:t>
            </a:r>
            <a:endParaRPr lang="en-US" altLang="zh-CN" i="0" strike="noStrike" spc="0">
              <a:solidFill>
                <a:schemeClr val="tx1"/>
              </a:solidFill>
              <a:hlinkClick r:id="rId1"/>
            </a:endParaRPr>
          </a:p>
        </p:txBody>
      </p:sp>
      <p:sp>
        <p:nvSpPr>
          <p:cNvPr id="5" name="Текст 4"/>
          <p:cNvSpPr>
            <a:spLocks noGrp="1"/>
          </p:cNvSpPr>
          <p:nvPr>
            <p:ph type="body" idx="12"/>
          </p:nvPr>
        </p:nvSpPr>
        <p:spPr/>
        <p:txBody>
          <a:bodyPr/>
          <a:lstStyle/>
          <a:p>
            <a:r>
              <a:rPr lang="en-US" altLang="ru-RU" sz="1000" dirty="0">
                <a:latin typeface="Arial" panose="020B0604020202090204" pitchFamily="34" charset="0"/>
                <a:cs typeface="Arial" panose="020B0604020202090204" pitchFamily="34" charset="0"/>
              </a:rPr>
              <a:t>Abu Dhabi</a:t>
            </a:r>
            <a:endParaRPr lang="en-US" altLang="ru-RU" sz="1000" dirty="0">
              <a:latin typeface="Arial" panose="020B0604020202090204" pitchFamily="34" charset="0"/>
              <a:cs typeface="Arial" panose="020B0604020202090204" pitchFamily="34" charset="0"/>
            </a:endParaRPr>
          </a:p>
          <a:p>
            <a:r>
              <a:rPr lang="en-US" altLang="ru-RU" sz="1000" dirty="0">
                <a:latin typeface="Arial" panose="020B0604020202090204" pitchFamily="34" charset="0"/>
                <a:cs typeface="Arial" panose="020B0604020202090204" pitchFamily="34" charset="0"/>
              </a:rPr>
              <a:t>2024</a:t>
            </a:r>
            <a:endParaRPr lang="en-US" altLang="ru-RU" sz="1000" dirty="0">
              <a:latin typeface="Arial" panose="020B0604020202090204" pitchFamily="34" charset="0"/>
              <a:cs typeface="Arial" panose="020B0604020202090204" pitchFamily="34" charset="0"/>
            </a:endParaRPr>
          </a:p>
        </p:txBody>
      </p:sp>
      <p:sp>
        <p:nvSpPr>
          <p:cNvPr id="6" name="Текст 5"/>
          <p:cNvSpPr>
            <a:spLocks noGrp="1"/>
          </p:cNvSpPr>
          <p:nvPr>
            <p:ph type="body" sz="quarter" idx="13"/>
          </p:nvPr>
        </p:nvSpPr>
        <p:spPr>
          <a:xfrm>
            <a:off x="1373505" y="4703445"/>
            <a:ext cx="9141460" cy="840740"/>
          </a:xfrm>
        </p:spPr>
        <p:txBody>
          <a:bodyPr>
            <a:noAutofit/>
          </a:bodyPr>
          <a:lstStyle/>
          <a:p>
            <a:pPr algn="l"/>
            <a:r>
              <a:rPr lang="en-US" altLang="ru-RU" sz="1400" spc="0">
                <a:effectLst>
                  <a:outerShdw blurRad="38100" dist="38100" dir="2700000" algn="tl">
                    <a:srgbClr val="000000">
                      <a:alpha val="43137"/>
                    </a:srgbClr>
                  </a:outerShdw>
                </a:effectLst>
                <a:latin typeface="Arial" panose="020B0604020202090204" pitchFamily="34" charset="0"/>
                <a:cs typeface="Arial" panose="020B0604020202090204" pitchFamily="34" charset="0"/>
              </a:rPr>
              <a:t>Wu Yanfei</a:t>
            </a:r>
            <a:endParaRPr lang="en-US" altLang="ru-RU" sz="1400" spc="0">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a:p>
            <a:pPr algn="l"/>
            <a:r>
              <a:rPr lang="en-US" altLang="ru-RU" sz="1400" spc="0">
                <a:effectLst>
                  <a:outerShdw blurRad="38100" dist="38100" dir="2700000" algn="tl">
                    <a:srgbClr val="000000">
                      <a:alpha val="43137"/>
                    </a:srgbClr>
                  </a:outerShdw>
                </a:effectLst>
                <a:latin typeface="Arial" panose="020B0604020202090204" pitchFamily="34" charset="0"/>
                <a:cs typeface="Arial" panose="020B0604020202090204" pitchFamily="34" charset="0"/>
              </a:rPr>
              <a:t>Prof. Dr. Irina Ivashkovskaya</a:t>
            </a:r>
            <a:endParaRPr lang="en-US" altLang="ru-RU" sz="1400" spc="0">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a:p>
            <a:pPr algn="l"/>
            <a:r>
              <a:rPr lang="en-US" altLang="ru-RU" sz="1400" spc="0">
                <a:effectLst>
                  <a:outerShdw blurRad="38100" dist="38100" dir="2700000" algn="tl">
                    <a:srgbClr val="000000">
                      <a:alpha val="43137"/>
                    </a:srgbClr>
                  </a:outerShdw>
                </a:effectLst>
                <a:latin typeface="Arial" panose="020B0604020202090204" pitchFamily="34" charset="0"/>
                <a:cs typeface="Arial" panose="020B0604020202090204" pitchFamily="34" charset="0"/>
                <a:sym typeface="+mn-ea"/>
              </a:rPr>
              <a:t>Prof. Dr. </a:t>
            </a:r>
            <a:r>
              <a:rPr lang="en-US" altLang="ru-RU" sz="1400" spc="0" dirty="0">
                <a:effectLst>
                  <a:outerShdw blurRad="38100" dist="38100" dir="2700000" algn="tl">
                    <a:srgbClr val="000000">
                      <a:alpha val="43137"/>
                    </a:srgbClr>
                  </a:outerShdw>
                </a:effectLst>
                <a:latin typeface="Arial" panose="020B0604020202090204" pitchFamily="34" charset="0"/>
                <a:cs typeface="Arial" panose="020B0604020202090204" pitchFamily="34" charset="0"/>
              </a:rPr>
              <a:t>Galina Besstremyannaya</a:t>
            </a:r>
            <a:endParaRPr lang="en-US" altLang="ru-RU" sz="1400" spc="0" dirty="0">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a:p>
            <a:pPr algn="l"/>
            <a:r>
              <a:rPr lang="en-US" altLang="ru-RU" sz="1400" spc="0" dirty="0">
                <a:effectLst>
                  <a:outerShdw blurRad="38100" dist="38100" dir="2700000" algn="tl">
                    <a:srgbClr val="000000">
                      <a:alpha val="43137"/>
                    </a:srgbClr>
                  </a:outerShdw>
                </a:effectLst>
                <a:latin typeface="Arial" panose="020B0604020202090204" pitchFamily="34" charset="0"/>
                <a:cs typeface="Arial" panose="020B0604020202090204" pitchFamily="34" charset="0"/>
              </a:rPr>
              <a:t>Chunfeng Liu</a:t>
            </a:r>
            <a:endParaRPr lang="en-US" altLang="ru-RU" sz="1400" spc="0" dirty="0">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p:txBody>
      </p:sp>
      <p:sp>
        <p:nvSpPr>
          <p:cNvPr id="9" name="Text Placeholder 5"/>
          <p:cNvSpPr>
            <a:spLocks noGrp="1"/>
          </p:cNvSpPr>
          <p:nvPr/>
        </p:nvSpPr>
        <p:spPr>
          <a:xfrm>
            <a:off x="6143625" y="1028065"/>
            <a:ext cx="2423160" cy="84010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900" dirty="0">
                <a:latin typeface="Arial" panose="020B0604020202090204" pitchFamily="34" charset="0"/>
                <a:cs typeface="Arial" panose="020B0604020202090204" pitchFamily="34" charset="0"/>
              </a:rPr>
              <a:t>Unlocking Green Innovation Potential Amidst Digital Transformation Challenges-The Evidence from ESG Transformation in China</a:t>
            </a:r>
            <a:endParaRPr lang="en-US" altLang="ru-RU" sz="900" dirty="0">
              <a:latin typeface="Arial" panose="020B0604020202090204" pitchFamily="34" charset="0"/>
              <a:cs typeface="Arial" panose="020B060402020209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pPr algn="l"/>
            <a:endParaRPr lang="en-US" altLang="ru-RU" spc="0">
              <a:solidFill>
                <a:schemeClr val="tx1"/>
              </a:solidFill>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graphicFrame>
        <p:nvGraphicFramePr>
          <p:cNvPr id="10" name="表格 9"/>
          <p:cNvGraphicFramePr/>
          <p:nvPr>
            <p:custDataLst>
              <p:tags r:id="rId2"/>
            </p:custDataLst>
          </p:nvPr>
        </p:nvGraphicFramePr>
        <p:xfrm>
          <a:off x="622935" y="1658620"/>
          <a:ext cx="7611110" cy="4001135"/>
        </p:xfrm>
        <a:graphic>
          <a:graphicData uri="http://schemas.openxmlformats.org/drawingml/2006/table">
            <a:tbl>
              <a:tblPr>
                <a:tableStyleId>{8EC20E35-A176-4012-BC5E-935CFFF8708E}</a:tableStyleId>
              </a:tblPr>
              <a:tblGrid>
                <a:gridCol w="1306195"/>
                <a:gridCol w="6304915"/>
              </a:tblGrid>
              <a:tr h="198120">
                <a:tc>
                  <a:txBody>
                    <a:bodyPr/>
                    <a:p>
                      <a:pPr indent="0" algn="ctr">
                        <a:buNone/>
                      </a:pPr>
                      <a:r>
                        <a:rPr lang="ru-RU" sz="1300" b="1">
                          <a:ln>
                            <a:noFill/>
                          </a:ln>
                          <a:solidFill>
                            <a:srgbClr val="102D69"/>
                          </a:solidFill>
                          <a:latin typeface="Times New Roman Regular" panose="02020503050405090304" charset="0"/>
                          <a:cs typeface="Times New Roman Regular" panose="02020503050405090304" charset="0"/>
                        </a:rPr>
                        <a:t>Classification</a:t>
                      </a:r>
                      <a:endParaRPr lang="ru-RU" sz="1300" b="1">
                        <a:ln>
                          <a:noFill/>
                        </a:ln>
                        <a:solidFill>
                          <a:srgbClr val="102D69"/>
                        </a:solidFill>
                        <a:latin typeface="Times New Roman Regular" panose="02020503050405090304" charset="0"/>
                        <a:cs typeface="Times New Roman Regular" panose="02020503050405090304" charset="0"/>
                      </a:endParaRPr>
                    </a:p>
                  </a:txBody>
                  <a:tcPr marL="68580" marR="68580" marT="0" marB="0" vert="horz" anchor="t" anchorCtr="0"/>
                </a:tc>
                <a:tc>
                  <a:txBody>
                    <a:bodyPr/>
                    <a:p>
                      <a:pPr algn="ctr">
                        <a:spcBef>
                          <a:spcPts val="0"/>
                        </a:spcBef>
                        <a:spcAft>
                          <a:spcPts val="0"/>
                        </a:spcAft>
                        <a:buClrTx/>
                        <a:buSzTx/>
                        <a:buFontTx/>
                        <a:buNone/>
                        <a:defRPr/>
                      </a:pPr>
                      <a:r>
                        <a:rPr lang="ru-RU" sz="1300" b="1">
                          <a:ln>
                            <a:noFill/>
                          </a:ln>
                          <a:solidFill>
                            <a:srgbClr val="102D69"/>
                          </a:solidFill>
                          <a:latin typeface="Times New Roman Regular" panose="02020503050405090304" charset="0"/>
                          <a:cs typeface="Times New Roman Regular" panose="02020503050405090304" charset="0"/>
                        </a:rPr>
                        <a:t>Keyword thesaurus</a:t>
                      </a:r>
                      <a:endParaRPr lang="ru-RU" sz="1300" b="1">
                        <a:ln>
                          <a:noFill/>
                        </a:ln>
                        <a:solidFill>
                          <a:srgbClr val="102D69"/>
                        </a:solidFill>
                        <a:latin typeface="Times New Roman Regular" panose="02020503050405090304" charset="0"/>
                        <a:cs typeface="Times New Roman Regular" panose="02020503050405090304" charset="0"/>
                      </a:endParaRPr>
                    </a:p>
                  </a:txBody>
                  <a:tcPr marL="68580" marR="68580" marT="0" marB="0" vert="horz" anchor="t" anchorCtr="0"/>
                </a:tc>
              </a:tr>
              <a:tr h="901065">
                <a:tc>
                  <a:txBody>
                    <a:bodyPr/>
                    <a:p>
                      <a:pPr indent="0" algn="ctr">
                        <a:buNone/>
                      </a:pPr>
                      <a:r>
                        <a:rPr lang="ru-RU" sz="1300">
                          <a:ln>
                            <a:noFill/>
                          </a:ln>
                          <a:solidFill>
                            <a:srgbClr val="102D69"/>
                          </a:solidFill>
                          <a:latin typeface="Times New Roman Regular" panose="02020503050405090304" charset="0"/>
                          <a:cs typeface="Times New Roman Regular" panose="02020503050405090304" charset="0"/>
                        </a:rPr>
                        <a:t>Artificial Intelligence Technology</a:t>
                      </a:r>
                      <a:endParaRPr lang="ru-RU" sz="1300">
                        <a:ln>
                          <a:noFill/>
                        </a:ln>
                        <a:solidFill>
                          <a:srgbClr val="102D69"/>
                        </a:solidFill>
                        <a:latin typeface="Times New Roman Regular" panose="02020503050405090304" charset="0"/>
                        <a:cs typeface="Times New Roman Regular" panose="02020503050405090304" charset="0"/>
                      </a:endParaRPr>
                    </a:p>
                  </a:txBody>
                  <a:tcPr marL="68580" marR="68580" marT="0" marB="0" vert="horz" anchor="ctr" anchorCtr="0"/>
                </a:tc>
                <a:tc>
                  <a:txBody>
                    <a:bodyPr/>
                    <a:p>
                      <a:pPr algn="l">
                        <a:buClrTx/>
                        <a:buSzTx/>
                        <a:buFontTx/>
                        <a:buNone/>
                      </a:pPr>
                      <a:r>
                        <a:rPr lang="en-US" altLang="en-US" sz="1200">
                          <a:latin typeface="Times New Roman Regular" panose="02020503050405090304" charset="0"/>
                          <a:cs typeface="Times New Roman Regular" panose="02020503050405090304" charset="0"/>
                        </a:rPr>
                        <a:t>Artificial Intelligence; Business Intelligence; Image Understanding; Investment Decision Aids; Intelligent Data Analytics; Intelligent Robotics; Machine Learning; Deep Learning; Semantic Search; Biometrics Face Recognition; Speech Recognition; Identity Verification; Autonomous Driving; Natural Language Processing</a:t>
                      </a:r>
                      <a:endParaRPr lang="en-US" altLang="en-US" sz="1200">
                        <a:latin typeface="Times New Roman Regular" panose="02020503050405090304" charset="0"/>
                        <a:cs typeface="Times New Roman Regular" panose="02020503050405090304" charset="0"/>
                      </a:endParaRPr>
                    </a:p>
                  </a:txBody>
                  <a:tcPr marL="68580" marR="68580" marT="0" marB="0" vert="horz" anchor="ctr" anchorCtr="0"/>
                </a:tc>
              </a:tr>
              <a:tr h="396240">
                <a:tc>
                  <a:txBody>
                    <a:bodyPr/>
                    <a:p>
                      <a:pPr algn="ctr">
                        <a:buClrTx/>
                        <a:buSzTx/>
                        <a:buFontTx/>
                        <a:buNone/>
                      </a:pPr>
                      <a:r>
                        <a:rPr lang="ru-RU" sz="1300">
                          <a:ln>
                            <a:noFill/>
                          </a:ln>
                          <a:solidFill>
                            <a:srgbClr val="102D69"/>
                          </a:solidFill>
                          <a:latin typeface="Times New Roman Regular" panose="02020503050405090304" charset="0"/>
                          <a:cs typeface="Times New Roman Regular" panose="02020503050405090304" charset="0"/>
                        </a:rPr>
                        <a:t>Big Data Technology</a:t>
                      </a:r>
                      <a:endParaRPr lang="ru-RU" sz="1300">
                        <a:ln>
                          <a:noFill/>
                        </a:ln>
                        <a:solidFill>
                          <a:srgbClr val="102D69"/>
                        </a:solidFill>
                        <a:latin typeface="Times New Roman Regular" panose="02020503050405090304" charset="0"/>
                        <a:cs typeface="Times New Roman Regular" panose="02020503050405090304" charset="0"/>
                      </a:endParaRPr>
                    </a:p>
                  </a:txBody>
                  <a:tcPr marL="68580" marR="68580" marT="0" marB="0" vert="horz" anchor="ctr" anchorCtr="0"/>
                </a:tc>
                <a:tc>
                  <a:txBody>
                    <a:bodyPr/>
                    <a:p>
                      <a:pPr algn="l">
                        <a:buClrTx/>
                        <a:buSzTx/>
                        <a:buFontTx/>
                        <a:buNone/>
                      </a:pPr>
                      <a:r>
                        <a:rPr lang="en-US" altLang="en-US" sz="1200">
                          <a:latin typeface="Times New Roman Regular" panose="02020503050405090304" charset="0"/>
                          <a:cs typeface="Times New Roman Regular" panose="02020503050405090304" charset="0"/>
                        </a:rPr>
                        <a:t>Big Data; Data Mining; Text Mining; Data Visualization; Heterogeneous Data; Credit; Augmented Reality; Mixed Reality; Virtual Reality</a:t>
                      </a:r>
                      <a:endParaRPr lang="en-US" altLang="en-US" sz="1200">
                        <a:latin typeface="Times New Roman Regular" panose="02020503050405090304" charset="0"/>
                        <a:cs typeface="Times New Roman Regular" panose="02020503050405090304" charset="0"/>
                      </a:endParaRPr>
                    </a:p>
                  </a:txBody>
                  <a:tcPr marL="68580" marR="68580" marT="0" marB="0" vert="horz" anchor="ctr" anchorCtr="0"/>
                </a:tc>
              </a:tr>
              <a:tr h="768350">
                <a:tc>
                  <a:txBody>
                    <a:bodyPr/>
                    <a:p>
                      <a:pPr algn="ctr">
                        <a:buClrTx/>
                        <a:buSzTx/>
                        <a:buFontTx/>
                        <a:buNone/>
                      </a:pPr>
                      <a:r>
                        <a:rPr lang="ru-RU" sz="1300">
                          <a:ln>
                            <a:noFill/>
                          </a:ln>
                          <a:solidFill>
                            <a:srgbClr val="102D69"/>
                          </a:solidFill>
                          <a:latin typeface="Times New Roman Regular" panose="02020503050405090304" charset="0"/>
                          <a:cs typeface="Times New Roman Regular" panose="02020503050405090304" charset="0"/>
                        </a:rPr>
                        <a:t>Cloud Computing Technology</a:t>
                      </a:r>
                      <a:endParaRPr lang="ru-RU" sz="1300">
                        <a:ln>
                          <a:noFill/>
                        </a:ln>
                        <a:solidFill>
                          <a:srgbClr val="102D69"/>
                        </a:solidFill>
                        <a:latin typeface="Times New Roman Regular" panose="02020503050405090304" charset="0"/>
                        <a:cs typeface="Times New Roman Regular" panose="02020503050405090304" charset="0"/>
                      </a:endParaRPr>
                    </a:p>
                  </a:txBody>
                  <a:tcPr marL="68580" marR="68580" marT="0" marB="0" vert="horz" anchor="ctr" anchorCtr="0"/>
                </a:tc>
                <a:tc>
                  <a:txBody>
                    <a:bodyPr/>
                    <a:p>
                      <a:pPr algn="l">
                        <a:buClrTx/>
                        <a:buSzTx/>
                        <a:buFontTx/>
                        <a:buNone/>
                      </a:pPr>
                      <a:r>
                        <a:rPr lang="en-US" altLang="en-US" sz="1200">
                          <a:latin typeface="Times New Roman Regular" panose="02020503050405090304" charset="0"/>
                          <a:cs typeface="Times New Roman Regular" panose="02020503050405090304" charset="0"/>
                        </a:rPr>
                        <a:t>Cloud Computing; Streaming Computing; Graph Computing; In-Memory Computing; Multi-Party Secure Computing; Brain-Like Computing; Green Computing; Cognitive Computing; Converged Architecture; Billion-Class Concurrency; EB-Class Storage; Internet of Things; Information Physical Systems</a:t>
                      </a:r>
                      <a:endParaRPr lang="en-US" altLang="en-US" sz="1200">
                        <a:latin typeface="Times New Roman Regular" panose="02020503050405090304" charset="0"/>
                        <a:cs typeface="Times New Roman Regular" panose="02020503050405090304" charset="0"/>
                      </a:endParaRPr>
                    </a:p>
                  </a:txBody>
                  <a:tcPr marL="68580" marR="68580" marT="0" marB="0" vert="horz" anchor="ctr" anchorCtr="0"/>
                </a:tc>
              </a:tr>
              <a:tr h="396240">
                <a:tc>
                  <a:txBody>
                    <a:bodyPr/>
                    <a:p>
                      <a:pPr algn="ctr">
                        <a:buClrTx/>
                        <a:buSzTx/>
                        <a:buFontTx/>
                        <a:buNone/>
                      </a:pPr>
                      <a:r>
                        <a:rPr lang="ru-RU" sz="1300">
                          <a:ln>
                            <a:noFill/>
                          </a:ln>
                          <a:solidFill>
                            <a:srgbClr val="102D69"/>
                          </a:solidFill>
                          <a:latin typeface="Times New Roman Regular" panose="02020503050405090304" charset="0"/>
                          <a:cs typeface="Times New Roman Regular" panose="02020503050405090304" charset="0"/>
                        </a:rPr>
                        <a:t>Blockchain Technology</a:t>
                      </a:r>
                      <a:endParaRPr lang="ru-RU" sz="1300">
                        <a:ln>
                          <a:noFill/>
                        </a:ln>
                        <a:solidFill>
                          <a:srgbClr val="102D69"/>
                        </a:solidFill>
                        <a:latin typeface="Times New Roman Regular" panose="02020503050405090304" charset="0"/>
                        <a:cs typeface="Times New Roman Regular" panose="02020503050405090304" charset="0"/>
                      </a:endParaRPr>
                    </a:p>
                  </a:txBody>
                  <a:tcPr marL="68580" marR="68580" marT="0" marB="0" vert="horz" anchor="ctr" anchorCtr="0"/>
                </a:tc>
                <a:tc>
                  <a:txBody>
                    <a:bodyPr/>
                    <a:p>
                      <a:pPr algn="l">
                        <a:buClrTx/>
                        <a:buSzTx/>
                        <a:buFontTx/>
                        <a:buNone/>
                      </a:pPr>
                      <a:r>
                        <a:rPr lang="en-US" altLang="en-US" sz="1200">
                          <a:latin typeface="Times New Roman Regular" panose="02020503050405090304" charset="0"/>
                          <a:cs typeface="Times New Roman Regular" panose="02020503050405090304" charset="0"/>
                        </a:rPr>
                        <a:t>Blockchain; digital currency; differential privacy technology; smart financial contracts</a:t>
                      </a:r>
                      <a:endParaRPr lang="en-US" altLang="en-US" sz="1200">
                        <a:latin typeface="Times New Roman Regular" panose="02020503050405090304" charset="0"/>
                        <a:cs typeface="Times New Roman Regular" panose="02020503050405090304" charset="0"/>
                      </a:endParaRPr>
                    </a:p>
                  </a:txBody>
                  <a:tcPr marL="68580" marR="68580" marT="0" marB="0" vert="horz" anchor="ctr" anchorCtr="0"/>
                </a:tc>
              </a:tr>
              <a:tr h="1341120">
                <a:tc>
                  <a:txBody>
                    <a:bodyPr/>
                    <a:p>
                      <a:pPr algn="ctr">
                        <a:buClrTx/>
                        <a:buSzTx/>
                        <a:buFontTx/>
                        <a:buNone/>
                      </a:pPr>
                      <a:r>
                        <a:rPr lang="ru-RU" sz="1300">
                          <a:ln>
                            <a:noFill/>
                          </a:ln>
                          <a:solidFill>
                            <a:srgbClr val="102D69"/>
                          </a:solidFill>
                          <a:latin typeface="Times New Roman Regular" panose="02020503050405090304" charset="0"/>
                          <a:cs typeface="Times New Roman Regular" panose="02020503050405090304" charset="0"/>
                        </a:rPr>
                        <a:t>Digital Technology Utilization</a:t>
                      </a:r>
                      <a:endParaRPr lang="ru-RU" sz="1300">
                        <a:ln>
                          <a:noFill/>
                        </a:ln>
                        <a:solidFill>
                          <a:srgbClr val="102D69"/>
                        </a:solidFill>
                        <a:latin typeface="Times New Roman Regular" panose="02020503050405090304" charset="0"/>
                        <a:cs typeface="Times New Roman Regular" panose="02020503050405090304" charset="0"/>
                      </a:endParaRPr>
                    </a:p>
                    <a:p>
                      <a:pPr algn="ctr">
                        <a:buClrTx/>
                        <a:buSzTx/>
                        <a:buFontTx/>
                        <a:buNone/>
                      </a:pPr>
                      <a:endParaRPr lang="ru-RU" sz="1300">
                        <a:ln>
                          <a:noFill/>
                        </a:ln>
                        <a:solidFill>
                          <a:srgbClr val="102D69"/>
                        </a:solidFill>
                        <a:latin typeface="Times New Roman Regular" panose="02020503050405090304" charset="0"/>
                        <a:cs typeface="Times New Roman Regular" panose="02020503050405090304" charset="0"/>
                      </a:endParaRPr>
                    </a:p>
                  </a:txBody>
                  <a:tcPr marL="68580" marR="68580" marT="0" marB="0" vert="horz" anchor="ctr" anchorCtr="0"/>
                </a:tc>
                <a:tc>
                  <a:txBody>
                    <a:bodyPr/>
                    <a:p>
                      <a:pPr algn="l">
                        <a:buClrTx/>
                        <a:buSzTx/>
                        <a:buFontTx/>
                        <a:buNone/>
                      </a:pPr>
                      <a:r>
                        <a:rPr lang="en-US" altLang="en-US" sz="1200">
                          <a:latin typeface="Times New Roman Regular" panose="02020503050405090304" charset="0"/>
                          <a:cs typeface="Times New Roman Regular" panose="02020503050405090304" charset="0"/>
                        </a:rPr>
                        <a:t>Mobile Internet; Industrial Internet; Mobile Internet; Internet Healthcare; E-commerce; Mobile Payment; Third-party Payment; NFC Payment; Smart Energy; B2B; B2C; C2B; C2C; O2O; NetLink; Smart Wear; Smart Agriculture; Smart Transportation; Smart Healthcare; Smart Customer Service; Smart Home; Smart Investment; Smart Culture and Tourism; Smart Environmental Protection; Smart Grid; Smart Marketing; Digital marketing; unmanned retail; internet finance; digital finance; Fintech; fintech; Quantitative finance; Open banking</a:t>
                      </a:r>
                      <a:endParaRPr lang="en-US" altLang="en-US" sz="1200">
                        <a:latin typeface="Times New Roman Regular" panose="02020503050405090304" charset="0"/>
                        <a:cs typeface="Times New Roman Regular" panose="02020503050405090304" charset="0"/>
                      </a:endParaRPr>
                    </a:p>
                  </a:txBody>
                  <a:tcPr marL="68580" marR="68580" marT="0" marB="0" vert="horz" anchor="ctr" anchorCtr="0"/>
                </a:tc>
              </a:tr>
            </a:tbl>
          </a:graphicData>
        </a:graphic>
      </p:graphicFrame>
      <p:sp>
        <p:nvSpPr>
          <p:cNvPr id="12" name="文本框 11"/>
          <p:cNvSpPr txBox="1"/>
          <p:nvPr/>
        </p:nvSpPr>
        <p:spPr>
          <a:xfrm>
            <a:off x="622935" y="5659755"/>
            <a:ext cx="7340600" cy="691515"/>
          </a:xfrm>
          <a:prstGeom prst="rect">
            <a:avLst/>
          </a:prstGeom>
          <a:noFill/>
        </p:spPr>
        <p:txBody>
          <a:bodyPr wrap="square" rtlCol="0" anchor="t">
            <a:noAutofit/>
          </a:bodyPr>
          <a:p>
            <a:r>
              <a:rPr lang="en-US" altLang="zh-CN" sz="1000" i="1">
                <a:latin typeface="Times New Roman" panose="02020503050405090304" pitchFamily="18" charset="0"/>
                <a:cs typeface="Times New Roman" panose="02020503050405090304" pitchFamily="18" charset="0"/>
                <a:sym typeface="+mn-ea"/>
              </a:rPr>
              <a:t>Documents: </a:t>
            </a:r>
            <a:r>
              <a:rPr lang="zh-CN" altLang="en-US" sz="1000" i="1">
                <a:latin typeface="Times New Roman" panose="02020503050405090304" pitchFamily="18" charset="0"/>
                <a:cs typeface="Times New Roman" panose="02020503050405090304" pitchFamily="18" charset="0"/>
                <a:sym typeface="+mn-ea"/>
              </a:rPr>
              <a:t>"</a:t>
            </a:r>
            <a:r>
              <a:rPr lang="zh-CN" altLang="en-US" sz="1000" i="1">
                <a:latin typeface="Times New Roman" panose="02020503050405090304" pitchFamily="18" charset="0"/>
                <a:cs typeface="Times New Roman" panose="02020503050405090304" pitchFamily="18" charset="0"/>
              </a:rPr>
              <a:t>14th Five-Year Plan</a:t>
            </a:r>
            <a:r>
              <a:rPr lang="zh-CN" altLang="en-US" sz="1000" i="1">
                <a:latin typeface="Times New Roman" panose="02020503050405090304" pitchFamily="18" charset="0"/>
                <a:cs typeface="Times New Roman" panose="02020503050405090304" pitchFamily="18" charset="0"/>
                <a:sym typeface="+mn-ea"/>
              </a:rPr>
              <a:t>"</a:t>
            </a:r>
            <a:r>
              <a:rPr lang="en-US" altLang="zh-CN" sz="1000" i="1">
                <a:latin typeface="Times New Roman" panose="02020503050405090304" pitchFamily="18" charset="0"/>
                <a:cs typeface="Times New Roman" panose="02020503050405090304" pitchFamily="18" charset="0"/>
                <a:sym typeface="+mn-ea"/>
              </a:rPr>
              <a:t>; </a:t>
            </a:r>
            <a:r>
              <a:rPr lang="zh-CN" altLang="en-US" sz="1000" i="1">
                <a:latin typeface="Times New Roman" panose="02020503050405090304" pitchFamily="18" charset="0"/>
                <a:cs typeface="Times New Roman" panose="02020503050405090304" pitchFamily="18" charset="0"/>
              </a:rPr>
              <a:t>"14th Five-Year Plan" for the Development of the Digital Economy"</a:t>
            </a:r>
            <a:r>
              <a:rPr lang="en-US" altLang="zh-CN" sz="1000" i="1">
                <a:latin typeface="Times New Roman" panose="02020503050405090304" pitchFamily="18" charset="0"/>
                <a:cs typeface="Times New Roman" panose="02020503050405090304" pitchFamily="18" charset="0"/>
              </a:rPr>
              <a:t>; </a:t>
            </a:r>
            <a:r>
              <a:rPr lang="zh-CN" altLang="en-US" sz="1000" i="1">
                <a:latin typeface="Times New Roman" panose="02020503050405090304" pitchFamily="18" charset="0"/>
                <a:cs typeface="Times New Roman" panose="02020503050405090304" pitchFamily="18" charset="0"/>
                <a:sym typeface="+mn-ea"/>
              </a:rPr>
              <a:t>"</a:t>
            </a:r>
            <a:r>
              <a:rPr lang="zh-CN" altLang="en-US" sz="1000" i="1">
                <a:latin typeface="Times New Roman" panose="02020503050405090304" pitchFamily="18" charset="0"/>
                <a:cs typeface="Times New Roman" panose="02020503050405090304" pitchFamily="18" charset="0"/>
              </a:rPr>
              <a:t>14th Five-Year Plan" for the Development of Intelligent Manufacturing</a:t>
            </a:r>
            <a:r>
              <a:rPr lang="zh-CN" altLang="en-US" sz="1000" i="1">
                <a:latin typeface="Times New Roman" panose="02020503050405090304" pitchFamily="18" charset="0"/>
                <a:cs typeface="Times New Roman" panose="02020503050405090304" pitchFamily="18" charset="0"/>
                <a:sym typeface="+mn-ea"/>
              </a:rPr>
              <a:t>"</a:t>
            </a:r>
            <a:r>
              <a:rPr lang="en-US" altLang="zh-CN" sz="1000" i="1">
                <a:latin typeface="Times New Roman" panose="02020503050405090304" pitchFamily="18" charset="0"/>
                <a:cs typeface="Times New Roman" panose="02020503050405090304" pitchFamily="18" charset="0"/>
                <a:sym typeface="+mn-ea"/>
              </a:rPr>
              <a:t>; </a:t>
            </a:r>
            <a:r>
              <a:rPr lang="zh-CN" altLang="en-US" sz="1000" i="1">
                <a:latin typeface="Times New Roman" panose="02020503050405090304" pitchFamily="18" charset="0"/>
                <a:cs typeface="Times New Roman" panose="02020503050405090304" pitchFamily="18" charset="0"/>
                <a:sym typeface="+mn-ea"/>
              </a:rPr>
              <a:t>"</a:t>
            </a:r>
            <a:r>
              <a:rPr lang="zh-CN" altLang="en-US" sz="1000" i="1">
                <a:latin typeface="Times New Roman" panose="02020503050405090304" pitchFamily="18" charset="0"/>
                <a:cs typeface="Times New Roman" panose="02020503050405090304" pitchFamily="18" charset="0"/>
              </a:rPr>
              <a:t>White Paper on the Digital Transformation of Enterprises in 2021</a:t>
            </a:r>
            <a:r>
              <a:rPr lang="zh-CN" altLang="en-US" sz="1000" i="1">
                <a:latin typeface="Times New Roman" panose="02020503050405090304" pitchFamily="18" charset="0"/>
                <a:cs typeface="Times New Roman" panose="02020503050405090304" pitchFamily="18" charset="0"/>
                <a:sym typeface="+mn-ea"/>
              </a:rPr>
              <a:t>"</a:t>
            </a:r>
            <a:r>
              <a:rPr lang="en-US" altLang="zh-CN" sz="1000" i="1">
                <a:latin typeface="Times New Roman" panose="02020503050405090304" pitchFamily="18" charset="0"/>
                <a:cs typeface="Times New Roman" panose="02020503050405090304" pitchFamily="18" charset="0"/>
                <a:sym typeface="+mn-ea"/>
              </a:rPr>
              <a:t>; </a:t>
            </a:r>
            <a:r>
              <a:rPr lang="zh-CN" altLang="en-US" sz="1000" i="1">
                <a:latin typeface="Times New Roman" panose="02020503050405090304" pitchFamily="18" charset="0"/>
                <a:cs typeface="Times New Roman" panose="02020503050405090304" pitchFamily="18" charset="0"/>
                <a:sym typeface="+mn-ea"/>
              </a:rPr>
              <a:t>"</a:t>
            </a:r>
            <a:r>
              <a:rPr lang="zh-CN" altLang="en-US" sz="1000" i="1">
                <a:latin typeface="Times New Roman" panose="02020503050405090304" pitchFamily="18" charset="0"/>
                <a:cs typeface="Times New Roman" panose="02020503050405090304" pitchFamily="18" charset="0"/>
              </a:rPr>
              <a:t>Special Action Plan for the Digital Empowerment of Small and Medium-sized Enterprises</a:t>
            </a:r>
            <a:r>
              <a:rPr lang="zh-CN" altLang="en-US" sz="1000" i="1">
                <a:latin typeface="Times New Roman" panose="02020503050405090304" pitchFamily="18" charset="0"/>
                <a:cs typeface="Times New Roman" panose="02020503050405090304" pitchFamily="18" charset="0"/>
                <a:sym typeface="+mn-ea"/>
              </a:rPr>
              <a:t>"</a:t>
            </a:r>
            <a:r>
              <a:rPr lang="en-US" altLang="zh-CN" sz="1000" i="1">
                <a:latin typeface="Times New Roman" panose="02020503050405090304" pitchFamily="18" charset="0"/>
                <a:cs typeface="Times New Roman" panose="02020503050405090304" pitchFamily="18" charset="0"/>
                <a:sym typeface="+mn-ea"/>
              </a:rPr>
              <a:t>; </a:t>
            </a:r>
            <a:r>
              <a:rPr lang="zh-CN" altLang="en-US" sz="1000" i="1">
                <a:latin typeface="Times New Roman" panose="02020503050405090304" pitchFamily="18" charset="0"/>
                <a:cs typeface="Times New Roman" panose="02020503050405090304" pitchFamily="18" charset="0"/>
                <a:sym typeface="+mn-ea"/>
              </a:rPr>
              <a:t>"</a:t>
            </a:r>
            <a:r>
              <a:rPr lang="zh-CN" altLang="en-US" sz="1000" i="1">
                <a:latin typeface="Times New Roman" panose="02020503050405090304" pitchFamily="18" charset="0"/>
                <a:cs typeface="Times New Roman" panose="02020503050405090304" pitchFamily="18" charset="0"/>
              </a:rPr>
              <a:t>14th Five-Year Plan for the Green Development of Industry</a:t>
            </a:r>
            <a:r>
              <a:rPr lang="zh-CN" altLang="en-US" sz="1000" i="1">
                <a:latin typeface="Times New Roman" panose="02020503050405090304" pitchFamily="18" charset="0"/>
                <a:cs typeface="Times New Roman" panose="02020503050405090304" pitchFamily="18" charset="0"/>
                <a:sym typeface="+mn-ea"/>
              </a:rPr>
              <a:t>"</a:t>
            </a:r>
            <a:r>
              <a:rPr lang="en-US" altLang="zh-CN" sz="1000" i="1">
                <a:latin typeface="Times New Roman" panose="02020503050405090304" pitchFamily="18" charset="0"/>
                <a:cs typeface="Times New Roman" panose="02020503050405090304" pitchFamily="18" charset="0"/>
                <a:sym typeface="+mn-ea"/>
              </a:rPr>
              <a:t>.</a:t>
            </a:r>
            <a:endParaRPr lang="en-US" altLang="zh-CN" sz="1000" i="1">
              <a:latin typeface="Times New Roman" panose="02020503050405090304" pitchFamily="18" charset="0"/>
              <a:cs typeface="Times New Roman" panose="02020503050405090304" pitchFamily="18" charset="0"/>
              <a:sym typeface="+mn-ea"/>
            </a:endParaRPr>
          </a:p>
          <a:p>
            <a:r>
              <a:rPr lang="zh-CN" altLang="en-US" sz="1000" i="1">
                <a:latin typeface="Times New Roman" panose="02020503050405090304" pitchFamily="18" charset="0"/>
                <a:cs typeface="Times New Roman" panose="02020503050405090304" pitchFamily="18" charset="0"/>
                <a:sym typeface="+mn-ea"/>
              </a:rPr>
              <a:t>Reference:</a:t>
            </a:r>
            <a:r>
              <a:rPr lang="en-US" altLang="zh-CN" sz="1000" i="1">
                <a:latin typeface="Times New Roman" panose="02020503050405090304" pitchFamily="18" charset="0"/>
                <a:cs typeface="Times New Roman" panose="02020503050405090304" pitchFamily="18" charset="0"/>
                <a:sym typeface="+mn-ea"/>
              </a:rPr>
              <a:t> </a:t>
            </a:r>
            <a:r>
              <a:rPr lang="en-US" sz="1000" i="1" dirty="0">
                <a:latin typeface="Times New Roman" panose="02020503050405090304" pitchFamily="18" charset="0"/>
                <a:cs typeface="Times New Roman" panose="02020503050405090304" pitchFamily="18" charset="0"/>
                <a:sym typeface="+mn-ea"/>
              </a:rPr>
              <a:t>Wu Fei et al. 2021; Wang Molin et al. 2022; Yi Luxia et al. 2021; Xiao Hongjun et al. 2021; Li Qi et al. 2021</a:t>
            </a:r>
            <a:endParaRPr lang="en-US" altLang="zh-CN" sz="1000" i="1" dirty="0">
              <a:latin typeface="Times New Roman" panose="02020503050405090304" pitchFamily="18" charset="0"/>
              <a:cs typeface="Times New Roman" panose="02020503050405090304" pitchFamily="18" charset="0"/>
              <a:sym typeface="+mn-ea"/>
            </a:endParaRPr>
          </a:p>
        </p:txBody>
      </p:sp>
      <p:sp>
        <p:nvSpPr>
          <p:cNvPr id="14" name="Title 2"/>
          <p:cNvSpPr>
            <a:spLocks noGrp="1"/>
          </p:cNvSpPr>
          <p:nvPr/>
        </p:nvSpPr>
        <p:spPr>
          <a:xfrm>
            <a:off x="720090" y="1260475"/>
            <a:ext cx="8083550" cy="398145"/>
          </a:xfrm>
          <a:prstGeom prst="rect">
            <a:avLst/>
          </a:prstGeom>
        </p:spPr>
        <p:txBody>
          <a:bodyPr vert="horz" lIns="0" tIns="0" rIns="0" bIns="0" rtlCol="0" anchor="t" anchorCtr="0">
            <a:normAutofit/>
          </a:bodyPr>
          <a:lstStyle>
            <a:lvl1pPr algn="l" defTabSz="914400" rtl="0" eaLnBrk="1" fontAlgn="auto" latinLnBrk="0" hangingPunct="1">
              <a:lnSpc>
                <a:spcPct val="100000"/>
              </a:lnSpc>
              <a:spcBef>
                <a:spcPct val="0"/>
              </a:spcBef>
              <a:buNone/>
              <a:defRPr sz="2400" b="0" i="0" u="none" strike="noStrike" kern="1200" cap="none" spc="300" normalizeH="0" baseline="0">
                <a:solidFill>
                  <a:schemeClr val="tx1">
                    <a:lumMod val="85000"/>
                    <a:lumOff val="15000"/>
                  </a:schemeClr>
                </a:solidFill>
                <a:uFillTx/>
                <a:latin typeface="HSE Sans" panose="02000000000000000000" pitchFamily="2" charset="0"/>
                <a:ea typeface="+mj-ea"/>
                <a:cs typeface="+mj-cs"/>
              </a:defRPr>
            </a:lvl1pPr>
          </a:lstStyle>
          <a:p>
            <a:r>
              <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Digital transformation keywords and their classification </a:t>
            </a:r>
            <a:endPar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2" name="文本框 1"/>
          <p:cNvSpPr txBox="1"/>
          <p:nvPr/>
        </p:nvSpPr>
        <p:spPr>
          <a:xfrm>
            <a:off x="8367395" y="1260475"/>
            <a:ext cx="3088005" cy="368300"/>
          </a:xfrm>
          <a:prstGeom prst="rect">
            <a:avLst/>
          </a:prstGeom>
          <a:noFill/>
        </p:spPr>
        <p:txBody>
          <a:bodyPr wrap="square" rtlCol="0" anchor="t">
            <a:spAutoFit/>
          </a:bodyPr>
          <a:p>
            <a:r>
              <a:rPr lang="en-US" b="1">
                <a:solidFill>
                  <a:schemeClr val="accent1">
                    <a:lumMod val="75000"/>
                  </a:schemeClr>
                </a:solidFill>
                <a:latin typeface="Times New Roman" panose="02020503050405090304" pitchFamily="18" charset="0"/>
                <a:cs typeface="Times New Roman" panose="02020503050405090304" pitchFamily="18" charset="0"/>
                <a:sym typeface="+mn-ea"/>
              </a:rPr>
              <a:t>Moderating variables - ESG</a:t>
            </a:r>
            <a:endParaRPr lang="en-US" altLang="en-US" b="1">
              <a:solidFill>
                <a:schemeClr val="accent1">
                  <a:lumMod val="75000"/>
                </a:schemeClr>
              </a:solidFill>
              <a:latin typeface="Times New Roman" panose="02020503050405090304" pitchFamily="18" charset="0"/>
              <a:cs typeface="Times New Roman" panose="02020503050405090304" pitchFamily="18" charset="0"/>
              <a:sym typeface="+mn-ea"/>
            </a:endParaRPr>
          </a:p>
        </p:txBody>
      </p:sp>
      <p:graphicFrame>
        <p:nvGraphicFramePr>
          <p:cNvPr id="6" name="表格 5"/>
          <p:cNvGraphicFramePr/>
          <p:nvPr>
            <p:custDataLst>
              <p:tags r:id="rId3"/>
            </p:custDataLst>
          </p:nvPr>
        </p:nvGraphicFramePr>
        <p:xfrm>
          <a:off x="8495665" y="1658620"/>
          <a:ext cx="2275840" cy="3627120"/>
        </p:xfrm>
        <a:graphic>
          <a:graphicData uri="http://schemas.openxmlformats.org/drawingml/2006/table">
            <a:tbl>
              <a:tblPr firstRow="1" bandRow="1">
                <a:tableStyleId>{B870D84C-EF31-4E5A-AC50-0331583BA98F}</a:tableStyleId>
              </a:tblPr>
              <a:tblGrid>
                <a:gridCol w="1137920"/>
                <a:gridCol w="1137920"/>
              </a:tblGrid>
              <a:tr h="335280">
                <a:tc>
                  <a:txBody>
                    <a:bodyPr/>
                    <a:p>
                      <a:pPr algn="ctr">
                        <a:spcBef>
                          <a:spcPts val="0"/>
                        </a:spcBef>
                        <a:spcAft>
                          <a:spcPts val="0"/>
                        </a:spcAft>
                        <a:buClrTx/>
                        <a:buSzTx/>
                        <a:buFontTx/>
                        <a:buNone/>
                        <a:defRPr/>
                      </a:pPr>
                      <a:r>
                        <a:rPr lang="ru-RU" sz="1400">
                          <a:ln>
                            <a:noFill/>
                          </a:ln>
                          <a:solidFill>
                            <a:schemeClr val="bg1"/>
                          </a:solidFill>
                          <a:latin typeface="HSE Sans" panose="02000000000000000000" pitchFamily="2" charset="0"/>
                        </a:rPr>
                        <a:t>CSI ESG</a:t>
                      </a:r>
                      <a:endParaRPr lang="ru-RU" sz="1400">
                        <a:ln>
                          <a:noFill/>
                        </a:ln>
                        <a:solidFill>
                          <a:schemeClr val="bg1"/>
                        </a:solidFill>
                        <a:latin typeface="HSE Sans" panose="02000000000000000000" pitchFamily="2" charset="0"/>
                      </a:endParaRPr>
                    </a:p>
                  </a:txBody>
                  <a:tcPr/>
                </a:tc>
                <a:tc>
                  <a:txBody>
                    <a:bodyPr/>
                    <a:p>
                      <a:pPr algn="ctr">
                        <a:spcBef>
                          <a:spcPts val="0"/>
                        </a:spcBef>
                        <a:spcAft>
                          <a:spcPts val="0"/>
                        </a:spcAft>
                        <a:buClrTx/>
                        <a:buSzTx/>
                        <a:buFontTx/>
                        <a:buNone/>
                        <a:defRPr/>
                      </a:pPr>
                      <a:r>
                        <a:rPr lang="ru-RU" sz="1400">
                          <a:ln>
                            <a:noFill/>
                          </a:ln>
                          <a:solidFill>
                            <a:schemeClr val="bg1"/>
                          </a:solidFill>
                          <a:latin typeface="HSE Sans" panose="02000000000000000000" pitchFamily="2" charset="0"/>
                        </a:rPr>
                        <a:t>Score</a:t>
                      </a:r>
                      <a:endParaRPr lang="ru-RU" sz="1400">
                        <a:ln>
                          <a:noFill/>
                        </a:ln>
                        <a:solidFill>
                          <a:schemeClr val="bg1"/>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AAA</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9</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AA</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8</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A</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7</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BBB</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6</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BB</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5</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B</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4</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CCC</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3</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CC</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2</a:t>
                      </a:r>
                      <a:endParaRPr lang="ru-RU" sz="1300">
                        <a:ln>
                          <a:noFill/>
                        </a:ln>
                        <a:solidFill>
                          <a:srgbClr val="102D69"/>
                        </a:solidFill>
                        <a:latin typeface="HSE Sans" panose="02000000000000000000" pitchFamily="2" charset="0"/>
                      </a:endParaRPr>
                    </a:p>
                  </a:txBody>
                  <a:tcPr/>
                </a:tc>
              </a:tr>
              <a:tr h="365760">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C</a:t>
                      </a:r>
                      <a:endParaRPr lang="ru-RU" sz="1300">
                        <a:ln>
                          <a:noFill/>
                        </a:ln>
                        <a:solidFill>
                          <a:srgbClr val="102D69"/>
                        </a:solidFill>
                        <a:latin typeface="HSE Sans" panose="02000000000000000000" pitchFamily="2" charset="0"/>
                      </a:endParaRPr>
                    </a:p>
                  </a:txBody>
                  <a:tcPr/>
                </a:tc>
                <a:tc>
                  <a:txBody>
                    <a:bodyPr/>
                    <a:p>
                      <a:pPr algn="l">
                        <a:spcBef>
                          <a:spcPts val="0"/>
                        </a:spcBef>
                        <a:spcAft>
                          <a:spcPts val="0"/>
                        </a:spcAft>
                        <a:buClrTx/>
                        <a:buSzTx/>
                        <a:buFontTx/>
                        <a:buNone/>
                        <a:defRPr/>
                      </a:pPr>
                      <a:r>
                        <a:rPr lang="ru-RU" sz="1300">
                          <a:ln>
                            <a:noFill/>
                          </a:ln>
                          <a:solidFill>
                            <a:srgbClr val="102D69"/>
                          </a:solidFill>
                          <a:latin typeface="HSE Sans" panose="02000000000000000000" pitchFamily="2" charset="0"/>
                        </a:rPr>
                        <a:t>1</a:t>
                      </a:r>
                      <a:endParaRPr lang="ru-RU" sz="1300">
                        <a:ln>
                          <a:noFill/>
                        </a:ln>
                        <a:solidFill>
                          <a:srgbClr val="102D69"/>
                        </a:solidFill>
                        <a:latin typeface="HSE Sans" panose="02000000000000000000" pitchFamily="2" charset="0"/>
                      </a:endParaRPr>
                    </a:p>
                  </a:txBody>
                  <a:tcPr/>
                </a:tc>
              </a:tr>
            </a:tbl>
          </a:graphicData>
        </a:graphic>
      </p:graphicFrame>
      <p:sp>
        <p:nvSpPr>
          <p:cNvPr id="13" name="文本框 12"/>
          <p:cNvSpPr txBox="1"/>
          <p:nvPr/>
        </p:nvSpPr>
        <p:spPr>
          <a:xfrm>
            <a:off x="8435975" y="5315585"/>
            <a:ext cx="3196590" cy="1287145"/>
          </a:xfrm>
          <a:prstGeom prst="rect">
            <a:avLst/>
          </a:prstGeom>
          <a:noFill/>
        </p:spPr>
        <p:txBody>
          <a:bodyPr wrap="square" rtlCol="0" anchor="t">
            <a:noAutofit/>
          </a:bodyPr>
          <a:p>
            <a:r>
              <a:rPr sz="1200">
                <a:sym typeface="+mn-ea"/>
              </a:rPr>
              <a:t>ESG</a:t>
            </a:r>
            <a:r>
              <a:rPr lang="en-US" sz="1200">
                <a:sym typeface="+mn-ea"/>
              </a:rPr>
              <a:t> rating</a:t>
            </a:r>
            <a:r>
              <a:rPr sz="1200">
                <a:sym typeface="+mn-ea"/>
              </a:rPr>
              <a:t>: CSI</a:t>
            </a:r>
            <a:r>
              <a:rPr lang="en-US" sz="1200">
                <a:sym typeface="+mn-ea"/>
              </a:rPr>
              <a:t> (HuaZheng)</a:t>
            </a:r>
            <a:r>
              <a:rPr sz="1200">
                <a:sym typeface="+mn-ea"/>
              </a:rPr>
              <a:t> ESG Rating</a:t>
            </a:r>
            <a:r>
              <a:rPr lang="en-US" sz="1200">
                <a:sym typeface="+mn-ea"/>
              </a:rPr>
              <a:t>;</a:t>
            </a:r>
            <a:endParaRPr lang="en-US" sz="1200">
              <a:sym typeface="+mn-ea"/>
            </a:endParaRPr>
          </a:p>
          <a:p>
            <a:r>
              <a:rPr lang="en-US" sz="1200">
                <a:sym typeface="+mn-ea"/>
              </a:rPr>
              <a:t>S</a:t>
            </a:r>
            <a:r>
              <a:rPr sz="1200">
                <a:sym typeface="+mn-ea"/>
              </a:rPr>
              <a:t>core as ESG performance</a:t>
            </a:r>
            <a:r>
              <a:rPr lang="en-US" sz="1200">
                <a:sym typeface="+mn-ea"/>
              </a:rPr>
              <a:t>: from 1 to 9;</a:t>
            </a:r>
            <a:endParaRPr lang="en-US" sz="1200">
              <a:sym typeface="+mn-ea"/>
            </a:endParaRPr>
          </a:p>
          <a:p>
            <a:r>
              <a:rPr sz="1200">
                <a:sym typeface="+mn-ea"/>
              </a:rPr>
              <a:t>Data source: Wind Financial Terminal</a:t>
            </a:r>
            <a:endParaRPr sz="1200">
              <a:sym typeface="+mn-ea"/>
            </a:endParaRPr>
          </a:p>
          <a:p>
            <a:pPr indent="0"/>
            <a:r>
              <a:rPr lang="zh-CN" altLang="en-US" sz="1200" i="1">
                <a:latin typeface="Times New Roman" panose="02020503050405090304" pitchFamily="18" charset="0"/>
                <a:cs typeface="Times New Roman" panose="02020503050405090304" pitchFamily="18" charset="0"/>
                <a:sym typeface="+mn-ea"/>
              </a:rPr>
              <a:t>Reference:</a:t>
            </a:r>
            <a:endParaRPr lang="zh-CN" altLang="en-US" sz="1200" b="0" i="1">
              <a:latin typeface="Times New Roman" panose="02020503050405090304" pitchFamily="18" charset="0"/>
              <a:cs typeface="Times New Roman" panose="02020503050405090304" pitchFamily="18" charset="0"/>
            </a:endParaRPr>
          </a:p>
          <a:p>
            <a:pPr indent="0"/>
            <a:r>
              <a:rPr lang="zh-CN" altLang="en-US" sz="1200" i="1">
                <a:latin typeface="Times New Roman" panose="02020503050405090304" pitchFamily="18" charset="0"/>
                <a:cs typeface="Times New Roman" panose="02020503050405090304" pitchFamily="18" charset="0"/>
                <a:sym typeface="+mn-ea"/>
              </a:rPr>
              <a:t>Hongjun Xie and Xue Lv (2022) ;</a:t>
            </a:r>
            <a:endParaRPr lang="zh-CN" altLang="en-US" sz="1200" b="0" i="1">
              <a:latin typeface="Times New Roman" panose="02020503050405090304" pitchFamily="18" charset="0"/>
              <a:cs typeface="Times New Roman" panose="02020503050405090304" pitchFamily="18" charset="0"/>
            </a:endParaRPr>
          </a:p>
          <a:p>
            <a:pPr indent="0"/>
            <a:r>
              <a:rPr lang="zh-CN" altLang="en-US" sz="1200" i="1">
                <a:latin typeface="Times New Roman" panose="02020503050405090304" pitchFamily="18" charset="0"/>
                <a:cs typeface="Times New Roman" panose="02020503050405090304" pitchFamily="18" charset="0"/>
                <a:sym typeface="+mn-ea"/>
              </a:rPr>
              <a:t>Yu Wang et al. (2022)</a:t>
            </a:r>
            <a:endParaRPr lang="zh-CN" altLang="en-US" sz="1200" b="0" i="1">
              <a:latin typeface="Times New Roman" panose="02020503050405090304" pitchFamily="18" charset="0"/>
              <a:cs typeface="Times New Roman" panose="02020503050405090304" pitchFamily="18" charset="0"/>
            </a:endParaRPr>
          </a:p>
          <a:p>
            <a:endParaRPr lang="zh-CN" altLang="en-US" sz="1200" b="0" i="1">
              <a:latin typeface="Times New Roman" panose="02020503050405090304" pitchFamily="18" charset="0"/>
              <a:cs typeface="Times New Roman" panose="02020503050405090304" pitchFamily="18" charset="0"/>
              <a:sym typeface="+mn-ea"/>
            </a:endParaRPr>
          </a:p>
        </p:txBody>
      </p:sp>
      <p:sp>
        <p:nvSpPr>
          <p:cNvPr id="3" name="Текст 6"/>
          <p:cNvSpPr>
            <a:spLocks noGrp="1"/>
          </p:cNvSpPr>
          <p:nvPr/>
        </p:nvSpPr>
        <p:spPr>
          <a:xfrm>
            <a:off x="6297357" y="541100"/>
            <a:ext cx="2070100" cy="408109"/>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ru-RU" dirty="0">
                <a:latin typeface="Arial" panose="020B0604020202090204" pitchFamily="34" charset="0"/>
                <a:cs typeface="Arial" panose="020B0604020202090204" pitchFamily="34" charset="0"/>
              </a:rPr>
              <a:t>Description of variables</a:t>
            </a:r>
            <a:endParaRPr lang="ru-RU" dirty="0">
              <a:latin typeface="Arial" panose="020B0604020202090204" pitchFamily="34" charset="0"/>
              <a:cs typeface="Arial" panose="020B060402020209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p:nvPr>
            <p:custDataLst>
              <p:tags r:id="rId1"/>
            </p:custDataLst>
          </p:nvPr>
        </p:nvGraphicFramePr>
        <p:xfrm>
          <a:off x="623570" y="1703070"/>
          <a:ext cx="9458960" cy="4337050"/>
        </p:xfrm>
        <a:graphic>
          <a:graphicData uri="http://schemas.openxmlformats.org/drawingml/2006/table">
            <a:tbl>
              <a:tblPr>
                <a:tableStyleId>{6E25E649-3F16-4E02-A733-19D2CDBF48F0}</a:tableStyleId>
              </a:tblPr>
              <a:tblGrid>
                <a:gridCol w="1322070"/>
                <a:gridCol w="2084705"/>
                <a:gridCol w="1423035"/>
                <a:gridCol w="4629150"/>
              </a:tblGrid>
              <a:tr h="414655">
                <a:tc>
                  <a:txBody>
                    <a:bodyPr/>
                    <a:p>
                      <a:pPr algn="ctr">
                        <a:buClrTx/>
                        <a:buSzTx/>
                        <a:buFontTx/>
                        <a:buNone/>
                      </a:pPr>
                      <a:r>
                        <a:rPr lang="ru-RU" sz="1300" b="1">
                          <a:ln>
                            <a:noFill/>
                          </a:ln>
                          <a:solidFill>
                            <a:srgbClr val="102D69"/>
                          </a:solidFill>
                          <a:latin typeface="Times New Roman" panose="02020503050405090304" pitchFamily="18" charset="0"/>
                          <a:cs typeface="Times New Roman" panose="02020503050405090304" pitchFamily="18" charset="0"/>
                        </a:rPr>
                        <a:t>Variable Type</a:t>
                      </a:r>
                      <a:endParaRPr lang="ru-RU" sz="1300" b="1">
                        <a:ln>
                          <a:noFill/>
                        </a:ln>
                        <a:solidFill>
                          <a:srgbClr val="102D69"/>
                        </a:solidFill>
                        <a:latin typeface="Times New Roman" panose="02020503050405090304" pitchFamily="18" charset="0"/>
                        <a:cs typeface="Times New Roman" panose="02020503050405090304" pitchFamily="18" charset="0"/>
                      </a:endParaRPr>
                    </a:p>
                  </a:txBody>
                  <a:tcPr marL="68580" marR="68580" marT="0" marB="0" vert="horz" anchor="t" anchorCtr="0"/>
                </a:tc>
                <a:tc>
                  <a:txBody>
                    <a:bodyPr/>
                    <a:p>
                      <a:pPr algn="ctr">
                        <a:buClrTx/>
                        <a:buSzTx/>
                        <a:buFontTx/>
                        <a:buNone/>
                      </a:pPr>
                      <a:r>
                        <a:rPr lang="ru-RU" sz="1300" b="1">
                          <a:ln>
                            <a:noFill/>
                          </a:ln>
                          <a:solidFill>
                            <a:srgbClr val="102D69"/>
                          </a:solidFill>
                          <a:latin typeface="Times New Roman" panose="02020503050405090304" pitchFamily="18" charset="0"/>
                          <a:cs typeface="Times New Roman" panose="02020503050405090304" pitchFamily="18" charset="0"/>
                        </a:rPr>
                        <a:t>Variable Name</a:t>
                      </a:r>
                      <a:endParaRPr lang="ru-RU" sz="1300" b="1">
                        <a:ln>
                          <a:noFill/>
                        </a:ln>
                        <a:solidFill>
                          <a:srgbClr val="102D69"/>
                        </a:solidFill>
                        <a:latin typeface="Times New Roman" panose="02020503050405090304" pitchFamily="18" charset="0"/>
                        <a:cs typeface="Times New Roman" panose="02020503050405090304" pitchFamily="18" charset="0"/>
                      </a:endParaRPr>
                    </a:p>
                  </a:txBody>
                  <a:tcPr marL="68580" marR="68580" marT="0" marB="0" vert="horz" anchor="t" anchorCtr="0"/>
                </a:tc>
                <a:tc>
                  <a:txBody>
                    <a:bodyPr/>
                    <a:p>
                      <a:pPr algn="ctr">
                        <a:buClrTx/>
                        <a:buSzTx/>
                        <a:buFontTx/>
                        <a:buNone/>
                      </a:pPr>
                      <a:r>
                        <a:rPr lang="ru-RU" sz="1300" b="1">
                          <a:ln>
                            <a:noFill/>
                          </a:ln>
                          <a:solidFill>
                            <a:srgbClr val="102D69"/>
                          </a:solidFill>
                          <a:latin typeface="Times New Roman" panose="02020503050405090304" pitchFamily="18" charset="0"/>
                          <a:cs typeface="Times New Roman" panose="02020503050405090304" pitchFamily="18" charset="0"/>
                        </a:rPr>
                        <a:t>Variable Symbol </a:t>
                      </a:r>
                      <a:endParaRPr lang="ru-RU" sz="1300" b="1">
                        <a:ln>
                          <a:noFill/>
                        </a:ln>
                        <a:solidFill>
                          <a:srgbClr val="102D69"/>
                        </a:solidFill>
                        <a:latin typeface="Times New Roman" panose="02020503050405090304" pitchFamily="18" charset="0"/>
                        <a:cs typeface="Times New Roman" panose="02020503050405090304" pitchFamily="18" charset="0"/>
                      </a:endParaRPr>
                    </a:p>
                  </a:txBody>
                  <a:tcPr marL="68580" marR="68580" marT="0" marB="0" vert="horz" anchor="t" anchorCtr="0"/>
                </a:tc>
                <a:tc>
                  <a:txBody>
                    <a:bodyPr/>
                    <a:p>
                      <a:pPr algn="ctr">
                        <a:buClrTx/>
                        <a:buSzTx/>
                        <a:buFontTx/>
                        <a:buNone/>
                      </a:pPr>
                      <a:r>
                        <a:rPr lang="ru-RU" sz="1300" b="1">
                          <a:ln>
                            <a:noFill/>
                          </a:ln>
                          <a:solidFill>
                            <a:srgbClr val="102D69"/>
                          </a:solidFill>
                          <a:latin typeface="Times New Roman" panose="02020503050405090304" pitchFamily="18" charset="0"/>
                          <a:cs typeface="Times New Roman" panose="02020503050405090304" pitchFamily="18" charset="0"/>
                        </a:rPr>
                        <a:t>Variable Description</a:t>
                      </a:r>
                      <a:endParaRPr lang="ru-RU" sz="1300" b="1">
                        <a:ln>
                          <a:noFill/>
                        </a:ln>
                        <a:solidFill>
                          <a:srgbClr val="102D69"/>
                        </a:solidFill>
                        <a:latin typeface="Times New Roman" panose="02020503050405090304" pitchFamily="18" charset="0"/>
                        <a:cs typeface="Times New Roman" panose="02020503050405090304" pitchFamily="18" charset="0"/>
                      </a:endParaRPr>
                    </a:p>
                  </a:txBody>
                  <a:tcPr marL="68580" marR="68580" marT="0" marB="0" vert="horz" anchor="t" anchorCtr="0"/>
                </a:tc>
              </a:tr>
              <a:tr h="200025">
                <a:tc>
                  <a:txBody>
                    <a:bodyPr/>
                    <a:p>
                      <a:pPr indent="0" algn="ctr">
                        <a:buNone/>
                      </a:pPr>
                      <a:endParaRPr lang="en-US" altLang="en-US" sz="1200"/>
                    </a:p>
                  </a:txBody>
                  <a:tcPr marL="68580" marR="68580" marT="0" marB="0" vert="horz" anchor="ctr" anchorCtr="0"/>
                </a:tc>
                <a:tc>
                  <a:txBody>
                    <a:bodyPr/>
                    <a:p>
                      <a:pPr indent="0" algn="ctr" fontAlgn="ctr">
                        <a:lnSpc>
                          <a:spcPct val="100000"/>
                        </a:lnSpc>
                        <a:buNone/>
                      </a:pPr>
                      <a:r>
                        <a:rPr lang="en-US" altLang="en-US" sz="1200" b="0">
                          <a:latin typeface="Times New Roman Regular" panose="02020503050405090304" charset="0"/>
                          <a:cs typeface="Times New Roman Regular" panose="02020503050405090304" charset="0"/>
                        </a:rPr>
                        <a:t>Return on total assets </a:t>
                      </a:r>
                      <a:endParaRPr lang="en-US" alt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altLang="en-US" sz="1200">
                          <a:latin typeface="Times New Roman Regular" panose="02020503050405090304" charset="0"/>
                          <a:cs typeface="Times New Roman Regular" panose="02020503050405090304" charset="0"/>
                          <a:sym typeface="+mn-ea"/>
                        </a:rPr>
                        <a:t>ROA </a:t>
                      </a:r>
                      <a:endParaRPr lang="en-US" altLang="en-US" sz="1200" b="0">
                        <a:latin typeface="Times New Roman Regular" panose="02020503050405090304" charset="0"/>
                        <a:cs typeface="Times New Roman Regular" panose="02020503050405090304" charset="0"/>
                        <a:sym typeface="+mn-ea"/>
                      </a:endParaRPr>
                    </a:p>
                  </a:txBody>
                  <a:tcPr marL="68580" marR="68580" marT="0" marB="0" vert="horz" anchor="ctr" anchorCtr="0"/>
                </a:tc>
                <a:tc>
                  <a:txBody>
                    <a:bodyPr/>
                    <a:p>
                      <a:pPr indent="0" algn="ctr" fontAlgn="ctr">
                        <a:lnSpc>
                          <a:spcPct val="100000"/>
                        </a:lnSpc>
                        <a:buNone/>
                      </a:pPr>
                      <a:r>
                        <a:rPr lang="en-US" altLang="en-US" sz="1200">
                          <a:latin typeface="Times New Roman Regular" panose="02020503050405090304" charset="0"/>
                          <a:cs typeface="Times New Roman Regular" panose="02020503050405090304" charset="0"/>
                          <a:sym typeface="+mn-ea"/>
                        </a:rPr>
                        <a:t>Net profit/total assets</a:t>
                      </a:r>
                      <a:endParaRPr lang="en-US" altLang="en-US" sz="1200" b="0">
                        <a:latin typeface="Times New Roman Regular" panose="02020503050405090304" charset="0"/>
                        <a:cs typeface="Times New Roman Regular" panose="02020503050405090304" charset="0"/>
                        <a:sym typeface="+mn-ea"/>
                      </a:endParaRPr>
                    </a:p>
                  </a:txBody>
                  <a:tcPr marL="68580" marR="68580" marT="0" marB="0" vert="horz" anchor="ctr" anchorCtr="0"/>
                </a:tc>
              </a:tr>
              <a:tr h="200025">
                <a:tc rowSpan="10">
                  <a:txBody>
                    <a:bodyPr/>
                    <a:p>
                      <a:pPr indent="0" algn="ctr">
                        <a:buNone/>
                      </a:pPr>
                      <a:r>
                        <a:rPr lang="en-US" sz="1200"/>
                        <a:t>Control variable</a:t>
                      </a:r>
                      <a:endParaRPr lang="en-US" sz="1200"/>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Enterprise size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Size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ln(Total assets)</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200025">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Enterprise age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Age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Years of observation minus years of establishment and taking natural logarithms</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365760">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Growth rate of revenue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Growthrate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(Current operating income minus previous operating income)divided by previous operating income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400050">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Gearing</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Lev</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Total liabilitiesdivided by total assets</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200660">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R&amp;D expenditure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R&amp;D</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The total firm R&amp;D expenditures are taken in logarithms</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200025">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Property rights contexts</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SOE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In the case of state-owned enterprises, the value is "1"; in the case of non-state-owned enterprises, the value is "0"</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400685">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Board independence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Indep</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Number of independent directorsdivided by number of directors</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372110">
                <a:tc vMerge="1">
                  <a:tcPr/>
                </a:tc>
                <a:tc>
                  <a:txBody>
                    <a:bodyPr/>
                    <a:p>
                      <a:pPr indent="0" algn="ctr" fontAlgn="ctr">
                        <a:lnSpc>
                          <a:spcPct val="100000"/>
                        </a:lnSpc>
                        <a:buNone/>
                      </a:pPr>
                      <a:r>
                        <a:rPr lang="en-US" altLang="en-US" sz="1200" b="0">
                          <a:latin typeface="Times New Roman Regular" panose="02020503050405090304" charset="0"/>
                          <a:cs typeface="Times New Roman Regular" panose="02020503050405090304" charset="0"/>
                        </a:rPr>
                        <a:t>Tobin's Q </a:t>
                      </a:r>
                      <a:endParaRPr lang="en-US" alt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altLang="en-US" sz="1200">
                          <a:latin typeface="Times New Roman Regular" panose="02020503050405090304" charset="0"/>
                          <a:cs typeface="Times New Roman Regular" panose="02020503050405090304" charset="0"/>
                          <a:sym typeface="+mn-ea"/>
                        </a:rPr>
                        <a:t>TbQ</a:t>
                      </a:r>
                      <a:endParaRPr lang="en-US" altLang="en-US" sz="1200" b="0">
                        <a:latin typeface="Times New Roman Regular" panose="02020503050405090304" charset="0"/>
                        <a:cs typeface="Times New Roman Regular" panose="02020503050405090304" charset="0"/>
                        <a:sym typeface="+mn-ea"/>
                      </a:endParaRPr>
                    </a:p>
                  </a:txBody>
                  <a:tcPr marL="68580" marR="68580" marT="0" marB="0" vert="horz" anchor="ctr" anchorCtr="0"/>
                </a:tc>
                <a:tc>
                  <a:txBody>
                    <a:bodyPr/>
                    <a:p>
                      <a:pPr indent="0" algn="ctr" fontAlgn="ctr">
                        <a:lnSpc>
                          <a:spcPct val="100000"/>
                        </a:lnSpc>
                        <a:buNone/>
                      </a:pPr>
                      <a:r>
                        <a:rPr lang="en-US" altLang="en-US" sz="1200">
                          <a:latin typeface="Times New Roman Regular" panose="02020503050405090304" charset="0"/>
                          <a:cs typeface="Times New Roman Regular" panose="02020503050405090304" charset="0"/>
                          <a:sym typeface="+mn-ea"/>
                        </a:rPr>
                        <a:t>Market value of assets/replacement cost of assets</a:t>
                      </a:r>
                      <a:endParaRPr lang="en-US" altLang="en-US" sz="1200" b="0">
                        <a:latin typeface="Times New Roman Regular" panose="02020503050405090304" charset="0"/>
                        <a:cs typeface="Times New Roman Regular" panose="02020503050405090304" charset="0"/>
                        <a:sym typeface="+mn-ea"/>
                      </a:endParaRPr>
                    </a:p>
                  </a:txBody>
                  <a:tcPr marL="68580" marR="68580" marT="0" marB="0" vert="horz" anchor="ctr" anchorCtr="0"/>
                </a:tc>
              </a:tr>
              <a:tr h="400050">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Shareholding concentration</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b="0">
                          <a:latin typeface="Times New Roman Regular" panose="02020503050405090304" charset="0"/>
                          <a:cs typeface="Times New Roman Regular" panose="02020503050405090304" charset="0"/>
                        </a:rPr>
                        <a:t>Top1</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Proportion of shares held by the largest shareholder of the enterprise</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r>
              <a:tr h="623570">
                <a:tc vMerge="1">
                  <a:tcPr/>
                </a:tc>
                <a:tc>
                  <a:txBody>
                    <a:bodyPr/>
                    <a:p>
                      <a:pPr indent="0" algn="ctr" fontAlgn="ctr">
                        <a:lnSpc>
                          <a:spcPct val="100000"/>
                        </a:lnSpc>
                        <a:buNone/>
                      </a:pPr>
                      <a:r>
                        <a:rPr lang="en-US" sz="1200" b="0">
                          <a:latin typeface="Times New Roman Regular" panose="02020503050405090304" charset="0"/>
                          <a:cs typeface="Times New Roman Regular" panose="02020503050405090304" charset="0"/>
                        </a:rPr>
                        <a:t>Percentage of Greenbonds </a:t>
                      </a:r>
                      <a:endParaRPr lang="en-US" sz="1200" b="0">
                        <a:latin typeface="Times New Roman Regular" panose="02020503050405090304" charset="0"/>
                        <a:cs typeface="Times New Roman Regular" panose="02020503050405090304" charset="0"/>
                      </a:endParaRPr>
                    </a:p>
                  </a:txBody>
                  <a:tcPr marL="68580" marR="68580" marT="0" marB="0" vert="horz" anchor="ctr" anchorCtr="0"/>
                </a:tc>
                <a:tc>
                  <a:txBody>
                    <a:bodyPr/>
                    <a:p>
                      <a:pPr indent="0" algn="ctr" fontAlgn="ctr">
                        <a:lnSpc>
                          <a:spcPct val="110000"/>
                        </a:lnSpc>
                        <a:buNone/>
                      </a:pPr>
                      <a:r>
                        <a:rPr lang="en-US" sz="1200">
                          <a:latin typeface="Times New Roman Regular" panose="02020503050405090304" charset="0"/>
                          <a:cs typeface="Times New Roman Regular" panose="02020503050405090304" charset="0"/>
                          <a:sym typeface="+mn-ea"/>
                        </a:rPr>
                        <a:t>Greenbonds </a:t>
                      </a:r>
                      <a:endParaRPr lang="en-US" sz="1200" b="0">
                        <a:latin typeface="Times New Roman Regular" panose="02020503050405090304" charset="0"/>
                        <a:cs typeface="Times New Roman Regular" panose="02020503050405090304" charset="0"/>
                        <a:sym typeface="+mn-ea"/>
                      </a:endParaRPr>
                    </a:p>
                  </a:txBody>
                  <a:tcPr marL="68580" marR="68580" marT="0" marB="0" vert="horz" anchor="ctr" anchorCtr="0"/>
                </a:tc>
                <a:tc>
                  <a:txBody>
                    <a:bodyPr/>
                    <a:p>
                      <a:pPr indent="0" algn="ctr" fontAlgn="ctr">
                        <a:lnSpc>
                          <a:spcPct val="100000"/>
                        </a:lnSpc>
                        <a:buNone/>
                      </a:pPr>
                      <a:r>
                        <a:rPr lang="en-US" sz="1200">
                          <a:latin typeface="Times New Roman Regular" panose="02020503050405090304" charset="0"/>
                          <a:cs typeface="Times New Roman Regular" panose="02020503050405090304" charset="0"/>
                          <a:sym typeface="+mn-ea"/>
                        </a:rPr>
                        <a:t>Greenbond financing/total debt</a:t>
                      </a:r>
                      <a:endParaRPr lang="en-US" sz="1200" b="0">
                        <a:latin typeface="Times New Roman Regular" panose="02020503050405090304" charset="0"/>
                        <a:cs typeface="Times New Roman Regular" panose="02020503050405090304" charset="0"/>
                        <a:sym typeface="+mn-ea"/>
                      </a:endParaRPr>
                    </a:p>
                  </a:txBody>
                  <a:tcPr marL="68580" marR="68580" marT="0" marB="0" vert="horz" anchor="ctr" anchorCtr="0"/>
                </a:tc>
              </a:tr>
            </a:tbl>
          </a:graphicData>
        </a:graphic>
      </p:graphicFrame>
      <p:sp>
        <p:nvSpPr>
          <p:cNvPr id="5" name="Текст 4"/>
          <p:cNvSpPr>
            <a:spLocks noGrp="1"/>
          </p:cNvSpPr>
          <p:nvPr>
            <p:ph type="body" sz="quarter" idx="13"/>
          </p:nvPr>
        </p:nvSpPr>
        <p:spPr/>
        <p:txBody>
          <a:bodyPr/>
          <a:lstStyle/>
          <a:p>
            <a:pPr algn="l">
              <a:buNone/>
            </a:pPr>
            <a:r>
              <a:rPr lang="en-US" altLang="ru-RU" spc="0">
                <a:solidFill>
                  <a:schemeClr val="tx1"/>
                </a:solidFill>
                <a:hlinkClick r:id="rId2"/>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ru-RU" dirty="0">
                <a:latin typeface="Arial" panose="020B0604020202090204" pitchFamily="34" charset="0"/>
                <a:cs typeface="Arial" panose="020B0604020202090204" pitchFamily="34" charset="0"/>
                <a:sym typeface="+mn-ea"/>
              </a:rPr>
              <a:t>Description of variables</a:t>
            </a:r>
            <a:endParaRPr lang="ru-RU" dirty="0">
              <a:latin typeface="Arial" panose="020B0604020202090204" pitchFamily="34" charset="0"/>
              <a:cs typeface="Arial" panose="020B0604020202090204" pitchFamily="34" charset="0"/>
              <a:sym typeface="+mn-ea"/>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15" name="Title 2"/>
          <p:cNvSpPr>
            <a:spLocks noGrp="1"/>
          </p:cNvSpPr>
          <p:nvPr/>
        </p:nvSpPr>
        <p:spPr>
          <a:xfrm>
            <a:off x="623570" y="1260475"/>
            <a:ext cx="8180070" cy="398145"/>
          </a:xfrm>
          <a:prstGeom prst="rect">
            <a:avLst/>
          </a:prstGeom>
        </p:spPr>
        <p:txBody>
          <a:bodyPr vert="horz" lIns="0" tIns="0" rIns="0" bIns="0" rtlCol="0" anchor="t" anchorCtr="0">
            <a:normAutofit/>
          </a:bodyPr>
          <a:lstStyle>
            <a:lvl1pPr algn="l" defTabSz="914400" rtl="0" eaLnBrk="1" fontAlgn="auto" latinLnBrk="0" hangingPunct="1">
              <a:lnSpc>
                <a:spcPct val="100000"/>
              </a:lnSpc>
              <a:spcBef>
                <a:spcPct val="0"/>
              </a:spcBef>
              <a:buNone/>
              <a:defRPr sz="2400" b="0" i="0" u="none" strike="noStrike" kern="1200" cap="none" spc="300" normalizeH="0" baseline="0">
                <a:solidFill>
                  <a:schemeClr val="tx1">
                    <a:lumMod val="85000"/>
                    <a:lumOff val="15000"/>
                  </a:schemeClr>
                </a:solidFill>
                <a:uFillTx/>
                <a:latin typeface="HSE Sans" panose="02000000000000000000" pitchFamily="2" charset="0"/>
                <a:ea typeface="+mj-ea"/>
                <a:cs typeface="+mj-cs"/>
              </a:defRPr>
            </a:lvl1pPr>
          </a:lstStyle>
          <a:p>
            <a:r>
              <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Description of variables - Control variables</a:t>
            </a:r>
            <a:endPar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2" name="文本框 1"/>
          <p:cNvSpPr txBox="1"/>
          <p:nvPr/>
        </p:nvSpPr>
        <p:spPr>
          <a:xfrm>
            <a:off x="623570" y="6066790"/>
            <a:ext cx="5377180" cy="460375"/>
          </a:xfrm>
          <a:prstGeom prst="rect">
            <a:avLst/>
          </a:prstGeom>
          <a:noFill/>
        </p:spPr>
        <p:txBody>
          <a:bodyPr wrap="square" rtlCol="0">
            <a:spAutoFit/>
          </a:bodyPr>
          <a:p>
            <a:r>
              <a:rPr lang="en-US" altLang="zh-CN" sz="1200">
                <a:latin typeface="Times New Roman" panose="02020503050405090304" pitchFamily="18" charset="0"/>
                <a:cs typeface="Times New Roman" panose="02020503050405090304" pitchFamily="18" charset="0"/>
              </a:rPr>
              <a:t>Data on main board companies listed on the Shanghai Stock Exchange in China</a:t>
            </a:r>
            <a:endParaRPr lang="en-US" altLang="zh-CN" sz="1200">
              <a:latin typeface="Times New Roman" panose="02020503050405090304" pitchFamily="18" charset="0"/>
              <a:cs typeface="Times New Roman" panose="02020503050405090304" pitchFamily="18" charset="0"/>
            </a:endParaRPr>
          </a:p>
          <a:p>
            <a:r>
              <a:rPr lang="en-US" altLang="zh-CN" sz="1200">
                <a:latin typeface="Times New Roman" panose="02020503050405090304" pitchFamily="18" charset="0"/>
                <a:cs typeface="Times New Roman" panose="02020503050405090304" pitchFamily="18" charset="0"/>
              </a:rPr>
              <a:t>Data number: 1444 companies; 9531 observations</a:t>
            </a:r>
            <a:endParaRPr lang="en-US" altLang="zh-CN" sz="1200">
              <a:latin typeface="Times New Roman" panose="02020503050405090304" pitchFamily="18" charset="0"/>
              <a:cs typeface="Times New Roman" panose="0202050305040509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r>
              <a:rPr lang="en-US" altLang="ru-RU" spc="0">
                <a:solidFill>
                  <a:schemeClr val="tx1"/>
                </a:solidFill>
                <a:hlinkClick r:id="rId1"/>
              </a:rPr>
              <a:t>School of Finance</a:t>
            </a:r>
            <a:endParaRPr lang="en-US" altLang="ru-RU" spc="0">
              <a:solidFill>
                <a:schemeClr val="tx1"/>
              </a:solidFill>
            </a:endParaRPr>
          </a:p>
          <a:p>
            <a:pPr algn="l"/>
            <a:endParaRPr lang="en-US" altLang="ru-RU" spc="0">
              <a:solidFill>
                <a:schemeClr val="tx1"/>
              </a:solidFill>
            </a:endParaRPr>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rPr>
              <a:t>Model</a:t>
            </a:r>
            <a:endParaRPr lang="en-US" alt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9" name="标题 8"/>
          <p:cNvSpPr>
            <a:spLocks noGrp="1"/>
          </p:cNvSpPr>
          <p:nvPr>
            <p:ph type="title"/>
          </p:nvPr>
        </p:nvSpPr>
        <p:spPr>
          <a:xfrm>
            <a:off x="668090" y="1346270"/>
            <a:ext cx="10969200" cy="705600"/>
          </a:xfrm>
        </p:spPr>
        <p:txBody>
          <a:bodyPr>
            <a:normAutofit fontScale="90000"/>
          </a:bodyPr>
          <a:p>
            <a:r>
              <a:rPr lang="en-US" altLang="zh-CN" sz="2400" b="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rPr>
              <a:t>1.1 </a:t>
            </a:r>
            <a:r>
              <a:rPr lang="en-US" altLang="zh-CN"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rPr>
              <a:t>Digital transformation may inhibit the enhancement of green innovation performance of traditional large-cap companies</a:t>
            </a:r>
            <a:endParaRPr lang="en-US" altLang="zh-CN" sz="240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endParaRPr>
          </a:p>
        </p:txBody>
      </p:sp>
      <p:sp>
        <p:nvSpPr>
          <p:cNvPr id="102" name="文本框 101"/>
          <p:cNvSpPr txBox="1"/>
          <p:nvPr>
            <p:custDataLst>
              <p:tags r:id="rId2"/>
            </p:custDataLst>
          </p:nvPr>
        </p:nvSpPr>
        <p:spPr>
          <a:xfrm>
            <a:off x="1079500" y="2988945"/>
            <a:ext cx="10315575" cy="2199640"/>
          </a:xfrm>
          <a:prstGeom prst="rect">
            <a:avLst/>
          </a:prstGeom>
          <a:noFill/>
          <a:ln w="9525">
            <a:noFill/>
          </a:ln>
        </p:spPr>
        <p:txBody>
          <a:bodyPr wrap="square">
            <a:noAutofit/>
          </a:bodyPr>
          <a:p>
            <a:pPr marL="285750" indent="-285750">
              <a:buFont typeface="Arial" panose="020B0604020202090204" pitchFamily="34" charset="0"/>
              <a:buChar char="•"/>
            </a:pPr>
            <a:r>
              <a:rPr lang="en-US" altLang="zh-CN" sz="1600" b="1" i="1">
                <a:solidFill>
                  <a:srgbClr val="000000"/>
                </a:solidFill>
                <a:latin typeface="Times New Roman" panose="02020503050405090304" pitchFamily="18" charset="0"/>
                <a:ea typeface="宋体" pitchFamily="2" charset="-122"/>
                <a:cs typeface="Times New Roman" panose="02020503050405090304" pitchFamily="18" charset="0"/>
              </a:rPr>
              <a:t>i</a:t>
            </a: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 </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the firm;</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a:p>
            <a:pPr marL="285750" indent="-285750">
              <a:buFont typeface="Arial" panose="020B0604020202090204" pitchFamily="34" charset="0"/>
              <a:buChar char="•"/>
            </a:pP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t </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time;</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a:p>
            <a:pPr marL="285750" indent="-285750">
              <a:buFont typeface="Arial" panose="020B0604020202090204" pitchFamily="34" charset="0"/>
              <a:buChar char="•"/>
            </a:pPr>
            <a:r>
              <a:rPr lang="en-US" sz="1600" b="1" i="1">
                <a:solidFill>
                  <a:srgbClr val="000000"/>
                </a:solidFill>
                <a:latin typeface="Times New Roman Bold Italic" panose="02020503050405090304" charset="0"/>
                <a:ea typeface="宋体" pitchFamily="2" charset="-122"/>
                <a:cs typeface="Times New Roman Bold Italic" panose="02020503050405090304" charset="0"/>
              </a:rPr>
              <a:t>GI</a:t>
            </a:r>
            <a:r>
              <a:rPr lang="en-US" sz="1600" b="1" i="1" baseline="-25000">
                <a:solidFill>
                  <a:srgbClr val="000000"/>
                </a:solidFill>
                <a:latin typeface="Times New Roman Bold Italic" panose="02020503050405090304" charset="0"/>
                <a:ea typeface="宋体" pitchFamily="2" charset="-122"/>
                <a:cs typeface="Times New Roman Bold Italic" panose="02020503050405090304" charset="0"/>
              </a:rPr>
              <a:t>i,t</a:t>
            </a:r>
            <a:r>
              <a:rPr lang="en-US" sz="1600">
                <a:solidFill>
                  <a:srgbClr val="000000"/>
                </a:solidFill>
                <a:latin typeface="Times New Roman" panose="02020503050405090304" pitchFamily="18" charset="0"/>
                <a:ea typeface="宋体" pitchFamily="2" charset="-122"/>
                <a:cs typeface="Times New Roman" panose="02020503050405090304" pitchFamily="18" charset="0"/>
              </a:rPr>
              <a:t> - green innovation performance of firm i at time t;</a:t>
            </a: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a:t>
            </a:r>
            <a:endParaRPr lang="en-US" sz="1600" b="1" i="1">
              <a:solidFill>
                <a:srgbClr val="000000"/>
              </a:solidFill>
              <a:latin typeface="Times New Roman" panose="02020503050405090304" pitchFamily="18" charset="0"/>
              <a:ea typeface="宋体" pitchFamily="2" charset="-122"/>
              <a:cs typeface="Times New Roman" panose="02020503050405090304" pitchFamily="18" charset="0"/>
            </a:endParaRPr>
          </a:p>
          <a:p>
            <a:pPr marL="285750" indent="-285750">
              <a:buFont typeface="Arial" panose="020B0604020202090204" pitchFamily="34" charset="0"/>
              <a:buChar char="•"/>
            </a:pP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DT</a:t>
            </a:r>
            <a:r>
              <a:rPr lang="en-US" sz="1600" b="1" i="1" baseline="-25000">
                <a:solidFill>
                  <a:srgbClr val="000000"/>
                </a:solidFill>
                <a:latin typeface="Times New Roman" panose="02020503050405090304" pitchFamily="18" charset="0"/>
                <a:ea typeface="宋体" pitchFamily="2" charset="-122"/>
                <a:cs typeface="Times New Roman" panose="02020503050405090304" pitchFamily="18" charset="0"/>
              </a:rPr>
              <a:t>i,t</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a:t>
            </a:r>
            <a:r>
              <a:rPr lang="en-US" sz="1600">
                <a:solidFill>
                  <a:srgbClr val="000000"/>
                </a:solidFill>
                <a:latin typeface="Times New Roman" panose="02020503050405090304" pitchFamily="18" charset="0"/>
                <a:ea typeface="宋体" pitchFamily="2" charset="-122"/>
                <a:cs typeface="Times New Roman" panose="02020503050405090304" pitchFamily="18" charset="0"/>
              </a:rPr>
              <a:t>- t</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he level of digital transformation of firm </a:t>
            </a: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i</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at time </a:t>
            </a: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t</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a:p>
            <a:pPr marL="285750" indent="-285750">
              <a:buFont typeface="Arial" panose="020B0604020202090204" pitchFamily="34" charset="0"/>
              <a:buChar char="•"/>
            </a:pP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Controls</a:t>
            </a:r>
            <a:r>
              <a:rPr lang="en-US" sz="1600" b="1" i="1" baseline="-25000">
                <a:solidFill>
                  <a:srgbClr val="000000"/>
                </a:solidFill>
                <a:latin typeface="Times New Roman" panose="02020503050405090304" pitchFamily="18" charset="0"/>
                <a:ea typeface="宋体" pitchFamily="2" charset="-122"/>
                <a:cs typeface="Times New Roman" panose="02020503050405090304" pitchFamily="18" charset="0"/>
              </a:rPr>
              <a:t>i,t</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 a set of control variables;</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a:p>
            <a:pPr marL="285750" indent="-285750">
              <a:buFont typeface="Arial" panose="020B0604020202090204" pitchFamily="34" charset="0"/>
              <a:buChar char="•"/>
            </a:pPr>
            <a:r>
              <a:rPr lang="en-US" sz="1600" b="1" i="1">
                <a:solidFill>
                  <a:srgbClr val="000000"/>
                </a:solidFill>
                <a:latin typeface="Times New Roman" panose="02020503050405090304" pitchFamily="18" charset="0"/>
                <a:ea typeface="微软雅黑" charset="-122"/>
                <a:cs typeface="Times New Roman" panose="02020503050405090304" pitchFamily="18" charset="0"/>
                <a:sym typeface="+mn-ea"/>
              </a:rPr>
              <a:t>∑Ind</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a:t>
            </a:r>
            <a:r>
              <a:rPr lang="en-US" sz="1600">
                <a:solidFill>
                  <a:srgbClr val="000000"/>
                </a:solidFill>
                <a:latin typeface="Times New Roman" panose="02020503050405090304" pitchFamily="18" charset="0"/>
                <a:ea typeface="宋体" pitchFamily="2" charset="-122"/>
                <a:cs typeface="Times New Roman" panose="02020503050405090304" pitchFamily="18" charset="0"/>
                <a:sym typeface="+mn-ea"/>
              </a:rPr>
              <a:t> the individual fixed effects;</a:t>
            </a:r>
            <a:endParaRPr lang="en-US" sz="1600">
              <a:solidFill>
                <a:srgbClr val="000000"/>
              </a:solidFill>
              <a:latin typeface="Times New Roman" panose="02020503050405090304" pitchFamily="18" charset="0"/>
              <a:ea typeface="宋体" pitchFamily="2" charset="-122"/>
              <a:cs typeface="Times New Roman" panose="02020503050405090304" pitchFamily="18" charset="0"/>
              <a:sym typeface="+mn-ea"/>
            </a:endParaRPr>
          </a:p>
          <a:p>
            <a:pPr marL="285750" indent="-285750">
              <a:buFont typeface="Arial" panose="020B0604020202090204" pitchFamily="34" charset="0"/>
              <a:buChar char="•"/>
            </a:pPr>
            <a:r>
              <a:rPr lang="en-US" sz="1600" b="1" i="1">
                <a:solidFill>
                  <a:srgbClr val="000000"/>
                </a:solidFill>
                <a:latin typeface="Times New Roman" panose="02020503050405090304" pitchFamily="18" charset="0"/>
                <a:ea typeface="微软雅黑" charset="-122"/>
                <a:cs typeface="Times New Roman" panose="02020503050405090304" pitchFamily="18" charset="0"/>
              </a:rPr>
              <a:t>∑Year </a:t>
            </a:r>
            <a:r>
              <a:rPr lang="en-US" sz="1600">
                <a:solidFill>
                  <a:srgbClr val="000000"/>
                </a:solidFill>
                <a:latin typeface="Times New Roman" panose="02020503050405090304" pitchFamily="18" charset="0"/>
                <a:ea typeface="微软雅黑" charset="-122"/>
                <a:cs typeface="Times New Roman" panose="02020503050405090304" pitchFamily="18" charset="0"/>
              </a:rPr>
              <a:t>-</a:t>
            </a:r>
            <a:r>
              <a:rPr lang="en-US" sz="1600" b="1" i="1">
                <a:solidFill>
                  <a:srgbClr val="000000"/>
                </a:solidFill>
                <a:latin typeface="Times New Roman" panose="02020503050405090304" pitchFamily="18" charset="0"/>
                <a:ea typeface="微软雅黑" charset="-122"/>
                <a:cs typeface="Times New Roman" panose="02020503050405090304" pitchFamily="18" charset="0"/>
              </a:rPr>
              <a:t> </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the time fixed effects;</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a:p>
            <a:pPr marL="285750" indent="-285750">
              <a:buFont typeface="Arial" panose="020B0604020202090204" pitchFamily="34" charset="0"/>
              <a:buChar char="•"/>
            </a:pP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ɛ</a:t>
            </a:r>
            <a:r>
              <a:rPr lang="en-US" sz="1600" b="1" i="1" baseline="-25000">
                <a:solidFill>
                  <a:srgbClr val="000000"/>
                </a:solidFill>
                <a:latin typeface="Times New Roman" panose="02020503050405090304" pitchFamily="18" charset="0"/>
                <a:ea typeface="宋体" pitchFamily="2" charset="-122"/>
                <a:cs typeface="Times New Roman" panose="02020503050405090304" pitchFamily="18" charset="0"/>
              </a:rPr>
              <a:t>i,t</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 the exogenous disturbance term, which follows a normal distribution with mean 0 and variance σ</a:t>
            </a:r>
            <a:r>
              <a:rPr lang="en-US" sz="1600" b="0" baseline="30000">
                <a:solidFill>
                  <a:srgbClr val="000000"/>
                </a:solidFill>
                <a:latin typeface="Times New Roman" panose="02020503050405090304" pitchFamily="18" charset="0"/>
                <a:ea typeface="宋体" pitchFamily="2" charset="-122"/>
                <a:cs typeface="Times New Roman" panose="02020503050405090304" pitchFamily="18" charset="0"/>
              </a:rPr>
              <a:t>^2</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p:txBody>
      </p:sp>
      <p:pic>
        <p:nvPicPr>
          <p:cNvPr id="3" name="图片 2"/>
          <p:cNvPicPr>
            <a:picLocks noChangeAspect="1"/>
          </p:cNvPicPr>
          <p:nvPr>
            <p:custDataLst>
              <p:tags r:id="rId3"/>
            </p:custDataLst>
          </p:nvPr>
        </p:nvPicPr>
        <p:blipFill>
          <a:blip r:embed="rId4"/>
          <a:stretch>
            <a:fillRect/>
          </a:stretch>
        </p:blipFill>
        <p:spPr>
          <a:xfrm>
            <a:off x="1448435" y="2299970"/>
            <a:ext cx="9946640" cy="4203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rPr>
              <a:t>Model</a:t>
            </a:r>
            <a:endParaRPr lang="en-US" alt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6" name="文本框 5"/>
          <p:cNvSpPr txBox="1"/>
          <p:nvPr>
            <p:custDataLst>
              <p:tags r:id="rId2"/>
            </p:custDataLst>
          </p:nvPr>
        </p:nvSpPr>
        <p:spPr>
          <a:xfrm>
            <a:off x="1098550" y="3564890"/>
            <a:ext cx="10411460" cy="1409700"/>
          </a:xfrm>
          <a:prstGeom prst="rect">
            <a:avLst/>
          </a:prstGeom>
          <a:noFill/>
          <a:ln w="9525">
            <a:noFill/>
          </a:ln>
        </p:spPr>
        <p:txBody>
          <a:bodyPr wrap="square">
            <a:noAutofit/>
          </a:bodyPr>
          <a:p>
            <a:pPr marL="285750" indent="-285750">
              <a:buFont typeface="Arial" panose="020B0604020202090204" pitchFamily="34" charset="0"/>
              <a:buChar char="•"/>
            </a:pP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FC</a:t>
            </a:r>
            <a:r>
              <a:rPr lang="en-US" sz="1600" b="1" i="1" baseline="-25000">
                <a:solidFill>
                  <a:srgbClr val="000000"/>
                </a:solidFill>
                <a:latin typeface="Times New Roman" panose="02020503050405090304" pitchFamily="18" charset="0"/>
                <a:ea typeface="宋体" pitchFamily="2" charset="-122"/>
                <a:cs typeface="Times New Roman" panose="02020503050405090304" pitchFamily="18" charset="0"/>
              </a:rPr>
              <a:t>i,t</a:t>
            </a: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 </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the corporate financing constraints;</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a:p>
            <a:pPr indent="0">
              <a:buFont typeface="Arial" panose="020B0604020202090204" pitchFamily="34" charset="0"/>
              <a:buNone/>
            </a:pPr>
            <a:r>
              <a:rPr lang="en-US" sz="1600" b="0">
                <a:solidFill>
                  <a:srgbClr val="000000"/>
                </a:solidFill>
                <a:latin typeface="Times New Roman" panose="02020503050405090304" pitchFamily="18" charset="0"/>
                <a:ea typeface="宋体" pitchFamily="2" charset="-122"/>
                <a:cs typeface="Times New Roman" panose="02020503050405090304" pitchFamily="18" charset="0"/>
              </a:rPr>
              <a:t>If </a:t>
            </a: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β</a:t>
            </a:r>
            <a:r>
              <a:rPr lang="en-US" sz="1600" b="1" i="1" baseline="-25000">
                <a:solidFill>
                  <a:srgbClr val="000000"/>
                </a:solidFill>
                <a:latin typeface="Times New Roman" panose="02020503050405090304" pitchFamily="18" charset="0"/>
                <a:ea typeface="宋体" pitchFamily="2" charset="-122"/>
                <a:cs typeface="Times New Roman" panose="02020503050405090304" pitchFamily="18" charset="0"/>
              </a:rPr>
              <a:t>1</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in model (2) and </a:t>
            </a:r>
            <a:r>
              <a:rPr lang="en-US" sz="1600" b="1" i="1">
                <a:solidFill>
                  <a:srgbClr val="000000"/>
                </a:solidFill>
                <a:latin typeface="Times New Roman" panose="02020503050405090304" pitchFamily="18" charset="0"/>
                <a:ea typeface="宋体" pitchFamily="2" charset="-122"/>
                <a:cs typeface="Times New Roman" panose="02020503050405090304" pitchFamily="18" charset="0"/>
              </a:rPr>
              <a:t>γ</a:t>
            </a:r>
            <a:r>
              <a:rPr lang="en-US" sz="1600" b="1" i="1" baseline="-25000">
                <a:solidFill>
                  <a:srgbClr val="000000"/>
                </a:solidFill>
                <a:latin typeface="Times New Roman" panose="02020503050405090304" pitchFamily="18" charset="0"/>
                <a:ea typeface="宋体" pitchFamily="2" charset="-122"/>
                <a:cs typeface="Times New Roman" panose="02020503050405090304" pitchFamily="18" charset="0"/>
              </a:rPr>
              <a:t>2</a:t>
            </a:r>
            <a:r>
              <a:rPr lang="en-US" sz="1600" b="0">
                <a:solidFill>
                  <a:srgbClr val="000000"/>
                </a:solidFill>
                <a:latin typeface="Times New Roman" panose="02020503050405090304" pitchFamily="18" charset="0"/>
                <a:ea typeface="宋体" pitchFamily="2" charset="-122"/>
                <a:cs typeface="Times New Roman" panose="02020503050405090304" pitchFamily="18" charset="0"/>
              </a:rPr>
              <a:t> in model (3) are significant at the same time, indicates a mediating effect of financing constraints between digital transformation and green innovation.</a:t>
            </a:r>
            <a:endParaRPr lang="en-US" sz="1600" b="0">
              <a:solidFill>
                <a:srgbClr val="000000"/>
              </a:solidFill>
              <a:latin typeface="Times New Roman" panose="02020503050405090304" pitchFamily="18" charset="0"/>
              <a:ea typeface="宋体" pitchFamily="2" charset="-122"/>
              <a:cs typeface="Times New Roman" panose="02020503050405090304" pitchFamily="18" charset="0"/>
            </a:endParaRPr>
          </a:p>
        </p:txBody>
      </p:sp>
      <p:sp>
        <p:nvSpPr>
          <p:cNvPr id="29" name="标题 8"/>
          <p:cNvSpPr>
            <a:spLocks noGrp="1"/>
          </p:cNvSpPr>
          <p:nvPr/>
        </p:nvSpPr>
        <p:spPr>
          <a:xfrm>
            <a:off x="668090" y="1346270"/>
            <a:ext cx="10969200" cy="705600"/>
          </a:xfrm>
          <a:prstGeom prst="rect">
            <a:avLst/>
          </a:prstGeom>
        </p:spPr>
        <p:txBody>
          <a:bodyPr vert="horz" lIns="0" tIns="0" rIns="0" bIns="0" rtlCol="0" anchor="t" anchorCtr="0">
            <a:normAutofit lnSpcReduction="10000"/>
          </a:bodyPr>
          <a:lstStyle>
            <a:lvl1pPr algn="l" defTabSz="914400" rtl="0" eaLnBrk="1" fontAlgn="auto" latinLnBrk="0" hangingPunct="1">
              <a:lnSpc>
                <a:spcPct val="100000"/>
              </a:lnSpc>
              <a:spcBef>
                <a:spcPct val="0"/>
              </a:spcBef>
              <a:buNone/>
              <a:defRPr sz="2400" b="0" i="0" u="none" strike="noStrike" kern="1200" cap="none" spc="300" normalizeH="0" baseline="0">
                <a:solidFill>
                  <a:schemeClr val="tx1">
                    <a:lumMod val="85000"/>
                    <a:lumOff val="15000"/>
                  </a:schemeClr>
                </a:solidFill>
                <a:uFillTx/>
                <a:latin typeface="HSE Sans" panose="02000000000000000000" pitchFamily="2" charset="0"/>
                <a:ea typeface="+mj-ea"/>
                <a:cs typeface="+mj-cs"/>
              </a:defRPr>
            </a:lvl1pPr>
          </a:lstStyle>
          <a:p>
            <a:r>
              <a:rPr lang="en-US" altLang="zh-CN"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rPr>
              <a:t>1.2 Digital transformation increases financing constraints, thereby negatively impacting green innovation performance</a:t>
            </a:r>
            <a:endParaRPr lang="en-US" altLang="zh-CN" sz="240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endParaRPr>
          </a:p>
        </p:txBody>
      </p:sp>
      <p:pic>
        <p:nvPicPr>
          <p:cNvPr id="8" name="图片 7"/>
          <p:cNvPicPr>
            <a:picLocks noChangeAspect="1"/>
          </p:cNvPicPr>
          <p:nvPr>
            <p:custDataLst>
              <p:tags r:id="rId3"/>
            </p:custDataLst>
          </p:nvPr>
        </p:nvPicPr>
        <p:blipFill>
          <a:blip r:embed="rId4"/>
          <a:stretch>
            <a:fillRect/>
          </a:stretch>
        </p:blipFill>
        <p:spPr>
          <a:xfrm>
            <a:off x="1143635" y="2294255"/>
            <a:ext cx="9218930" cy="10274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rPr>
              <a:t>Regression results</a:t>
            </a:r>
            <a:endParaRPr lang="en-US" alt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3" name="文本框 2"/>
          <p:cNvSpPr txBox="1"/>
          <p:nvPr/>
        </p:nvSpPr>
        <p:spPr>
          <a:xfrm>
            <a:off x="604520" y="1113790"/>
            <a:ext cx="8322310" cy="460375"/>
          </a:xfrm>
          <a:prstGeom prst="rect">
            <a:avLst/>
          </a:prstGeom>
          <a:noFill/>
        </p:spPr>
        <p:txBody>
          <a:bodyPr wrap="square" rtlCol="0" anchor="t">
            <a:spAutoFit/>
          </a:bodyPr>
          <a:p>
            <a:r>
              <a:rPr lang="en-US" altLang="zh-CN" sz="2400">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sym typeface="+mn-ea"/>
              </a:rPr>
              <a:t>2.1. Benchmark regression </a:t>
            </a:r>
            <a:r>
              <a:rPr lang="en-US" altLang="zh-CN" sz="2400">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sym typeface="+mn-ea"/>
              </a:rPr>
              <a:t>and mediation effect regression results</a:t>
            </a:r>
            <a:endParaRPr lang="en-US" altLang="zh-CN" sz="2400">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sym typeface="+mn-ea"/>
            </a:endParaRPr>
          </a:p>
        </p:txBody>
      </p:sp>
      <p:sp>
        <p:nvSpPr>
          <p:cNvPr id="11" name="文本框 10"/>
          <p:cNvSpPr txBox="1"/>
          <p:nvPr/>
        </p:nvSpPr>
        <p:spPr>
          <a:xfrm>
            <a:off x="725170" y="5387340"/>
            <a:ext cx="5010785" cy="346075"/>
          </a:xfrm>
          <a:prstGeom prst="rect">
            <a:avLst/>
          </a:prstGeom>
          <a:noFill/>
          <a:ln w="9525">
            <a:noFill/>
          </a:ln>
        </p:spPr>
        <p:txBody>
          <a:bodyPr>
            <a:noAutofit/>
          </a:bodyPr>
          <a:p>
            <a:pPr indent="0"/>
            <a:r>
              <a:rPr lang="en-US" sz="1200" b="0">
                <a:solidFill>
                  <a:srgbClr val="000000"/>
                </a:solidFill>
                <a:latin typeface="Times New Roman" panose="02020503050405090304" pitchFamily="18" charset="0"/>
                <a:ea typeface="宋体" pitchFamily="2" charset="-122"/>
              </a:rPr>
              <a:t>Note: </a:t>
            </a:r>
            <a:r>
              <a:rPr lang="en-US" sz="1200" b="0">
                <a:solidFill>
                  <a:srgbClr val="000000"/>
                </a:solidFill>
                <a:latin typeface="Times New Roman" panose="02020503050405090304" pitchFamily="18" charset="0"/>
                <a:ea typeface="宋体" pitchFamily="2" charset="-122"/>
                <a:cs typeface="宋体" pitchFamily="2" charset="-122"/>
              </a:rPr>
              <a:t>t-statistics in parentheses</a:t>
            </a:r>
            <a:r>
              <a:rPr lang="en-US" sz="1200" b="0">
                <a:solidFill>
                  <a:srgbClr val="000000"/>
                </a:solidFill>
                <a:latin typeface="Times New Roman" panose="02020503050405090304" pitchFamily="18" charset="0"/>
                <a:ea typeface="宋体" pitchFamily="2" charset="-122"/>
              </a:rPr>
              <a:t>, </a:t>
            </a:r>
            <a:r>
              <a:rPr lang="en-US" sz="1200" b="0">
                <a:solidFill>
                  <a:srgbClr val="000000"/>
                </a:solidFill>
                <a:latin typeface="Times New Roman" panose="02020503050405090304" pitchFamily="18" charset="0"/>
                <a:ea typeface="宋体" pitchFamily="2" charset="-122"/>
                <a:cs typeface="宋体" pitchFamily="2" charset="-122"/>
              </a:rPr>
              <a:t>*** p&lt;0.01, ** p&lt;0.05, * p&lt;0.1</a:t>
            </a:r>
            <a:endParaRPr lang="en-US" altLang="en-US" sz="1200" b="0">
              <a:solidFill>
                <a:srgbClr val="000000"/>
              </a:solidFill>
              <a:latin typeface="Times New Roman" panose="02020503050405090304" pitchFamily="18" charset="0"/>
              <a:ea typeface="宋体" pitchFamily="2" charset="-122"/>
              <a:cs typeface="宋体" pitchFamily="2" charset="-122"/>
            </a:endParaRPr>
          </a:p>
        </p:txBody>
      </p:sp>
      <p:graphicFrame>
        <p:nvGraphicFramePr>
          <p:cNvPr id="2" name="表格 1"/>
          <p:cNvGraphicFramePr/>
          <p:nvPr>
            <p:custDataLst>
              <p:tags r:id="rId2"/>
            </p:custDataLst>
          </p:nvPr>
        </p:nvGraphicFramePr>
        <p:xfrm>
          <a:off x="604520" y="1734185"/>
          <a:ext cx="5491480" cy="3503930"/>
        </p:xfrm>
        <a:graphic>
          <a:graphicData uri="http://schemas.openxmlformats.org/drawingml/2006/table">
            <a:tbl>
              <a:tblPr/>
              <a:tblGrid>
                <a:gridCol w="1195705"/>
                <a:gridCol w="909955"/>
                <a:gridCol w="1042670"/>
                <a:gridCol w="165100"/>
                <a:gridCol w="1041400"/>
                <a:gridCol w="164465"/>
                <a:gridCol w="972185"/>
              </a:tblGrid>
              <a:tr h="381000">
                <a:tc>
                  <a:txBody>
                    <a:bodyPr/>
                    <a:p>
                      <a:pPr algn="l">
                        <a:buClrTx/>
                        <a:buSzTx/>
                        <a:buFontTx/>
                        <a:buNone/>
                      </a:pPr>
                      <a:r>
                        <a:rPr lang="en-US" sz="1200">
                          <a:solidFill>
                            <a:srgbClr val="000000"/>
                          </a:solidFill>
                          <a:latin typeface="Times New Roman" panose="02020503050405090304" pitchFamily="18" charset="0"/>
                          <a:cs typeface="Times New Roman" panose="02020503050405090304" pitchFamily="18" charset="0"/>
                        </a:rPr>
                        <a:t>Variables</a:t>
                      </a:r>
                      <a:endParaRPr lang="en-US" sz="120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gridSpan="2">
                  <a:txBody>
                    <a:bodyPr/>
                    <a:p>
                      <a:pPr algn="l">
                        <a:buClrTx/>
                        <a:buSzTx/>
                        <a:buFontTx/>
                        <a:buNone/>
                      </a:pPr>
                      <a:r>
                        <a:rPr lang="en-US" sz="1200">
                          <a:solidFill>
                            <a:srgbClr val="000000"/>
                          </a:solidFill>
                          <a:latin typeface="Times New Roman" panose="02020503050405090304" pitchFamily="18" charset="0"/>
                          <a:cs typeface="Times New Roman" panose="02020503050405090304" pitchFamily="18" charset="0"/>
                        </a:rPr>
                        <a:t>Model 1</a:t>
                      </a:r>
                      <a:endParaRPr lang="en-US" sz="120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l">
                        <a:buClrTx/>
                        <a:buSzTx/>
                        <a:buFontTx/>
                        <a:buNone/>
                      </a:pPr>
                      <a:r>
                        <a:rPr lang="en-US" sz="1200">
                          <a:solidFill>
                            <a:srgbClr val="000000"/>
                          </a:solidFill>
                          <a:latin typeface="Times New Roman" panose="02020503050405090304" pitchFamily="18" charset="0"/>
                          <a:cs typeface="Times New Roman" panose="02020503050405090304" pitchFamily="18" charset="0"/>
                        </a:rPr>
                        <a:t> </a:t>
                      </a:r>
                      <a:endParaRPr lang="en-US" sz="120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algn="l">
                        <a:buClrTx/>
                        <a:buSzTx/>
                        <a:buFontTx/>
                        <a:buNone/>
                      </a:pPr>
                      <a:r>
                        <a:rPr lang="en-US" sz="1200">
                          <a:solidFill>
                            <a:srgbClr val="000000"/>
                          </a:solidFill>
                          <a:latin typeface="Times New Roman" panose="02020503050405090304" pitchFamily="18" charset="0"/>
                          <a:cs typeface="Times New Roman" panose="02020503050405090304" pitchFamily="18" charset="0"/>
                        </a:rPr>
                        <a:t>Model 2	</a:t>
                      </a:r>
                      <a:endParaRPr lang="en-US" sz="120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algn="l">
                        <a:buClrTx/>
                        <a:buSzTx/>
                        <a:buFontTx/>
                        <a:buNone/>
                      </a:pPr>
                      <a:r>
                        <a:rPr lang="en-US" sz="1200">
                          <a:solidFill>
                            <a:srgbClr val="000000"/>
                          </a:solidFill>
                          <a:latin typeface="Times New Roman" panose="02020503050405090304" pitchFamily="18" charset="0"/>
                          <a:cs typeface="Times New Roman" panose="02020503050405090304" pitchFamily="18" charset="0"/>
                        </a:rPr>
                        <a:t> </a:t>
                      </a:r>
                      <a:endParaRPr lang="en-US" sz="120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algn="l">
                        <a:buClrTx/>
                        <a:buSzTx/>
                        <a:buFontTx/>
                        <a:buNone/>
                      </a:pPr>
                      <a:r>
                        <a:rPr lang="en-US" sz="1200">
                          <a:solidFill>
                            <a:srgbClr val="000000"/>
                          </a:solidFill>
                          <a:latin typeface="Times New Roman" panose="02020503050405090304" pitchFamily="18" charset="0"/>
                          <a:cs typeface="Times New Roman" panose="02020503050405090304" pitchFamily="18" charset="0"/>
                        </a:rPr>
                        <a:t>Model 3</a:t>
                      </a:r>
                      <a:endParaRPr lang="en-US" sz="120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59715">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altLang="en-US" sz="1400" b="1">
                          <a:solidFill>
                            <a:srgbClr val="000000"/>
                          </a:solidFill>
                          <a:latin typeface="Times New Roman" panose="02020503050405090304" pitchFamily="18" charset="0"/>
                          <a:ea typeface="Cambria Math" panose="02040503050406030204" charset="0"/>
                          <a:cs typeface="Times New Roman" panose="02020503050405090304" pitchFamily="18" charset="0"/>
                          <a:sym typeface="+mn-ea"/>
                        </a:rPr>
                        <a:t>GI</a:t>
                      </a:r>
                      <a:r>
                        <a:rPr lang="en-US" altLang="en-US" sz="1400" b="1" baseline="-25000">
                          <a:solidFill>
                            <a:srgbClr val="000000"/>
                          </a:solidFill>
                          <a:latin typeface="Times New Roman" panose="02020503050405090304" pitchFamily="18" charset="0"/>
                          <a:ea typeface="Cambria Math" panose="02040503050406030204" charset="0"/>
                          <a:cs typeface="Times New Roman" panose="02020503050405090304" pitchFamily="18" charset="0"/>
                          <a:sym typeface="+mn-ea"/>
                        </a:rPr>
                        <a:t>i,t</a:t>
                      </a:r>
                      <a:endParaRPr lang="en-US" altLang="en-US" sz="1400" b="1" baseline="-25000">
                        <a:solidFill>
                          <a:srgbClr val="000000"/>
                        </a:solidFill>
                        <a:latin typeface="Times New Roman" panose="02020503050405090304" pitchFamily="18" charset="0"/>
                        <a:ea typeface="Cambria Math" panose="02040503050406030204" charset="0"/>
                        <a:cs typeface="Times New Roman" panose="02020503050405090304" pitchFamily="18" charset="0"/>
                        <a:sym typeface="+mn-ea"/>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altLang="en-US" sz="1400" b="1">
                          <a:solidFill>
                            <a:srgbClr val="000000"/>
                          </a:solidFill>
                          <a:latin typeface="Times New Roman" panose="02020503050405090304" pitchFamily="18" charset="0"/>
                          <a:ea typeface="Cambria Math" panose="02040503050406030204" charset="0"/>
                          <a:cs typeface="Times New Roman" panose="02020503050405090304" pitchFamily="18" charset="0"/>
                        </a:rPr>
                        <a:t>GI</a:t>
                      </a:r>
                      <a:r>
                        <a:rPr lang="en-US" altLang="en-US" sz="1400" b="1" baseline="-25000">
                          <a:solidFill>
                            <a:srgbClr val="000000"/>
                          </a:solidFill>
                          <a:latin typeface="Times New Roman" panose="02020503050405090304" pitchFamily="18" charset="0"/>
                          <a:ea typeface="Cambria Math" panose="02040503050406030204" charset="0"/>
                          <a:cs typeface="Times New Roman" panose="02020503050405090304" pitchFamily="18" charset="0"/>
                        </a:rPr>
                        <a:t>i,t</a:t>
                      </a:r>
                      <a:endParaRPr lang="en-US" altLang="en-US" sz="1400" b="1" baseline="-25000">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 </a:t>
                      </a:r>
                      <a:endParaRPr lang="en-US" altLang="en-US" sz="1400" b="1">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1">
                          <a:solidFill>
                            <a:srgbClr val="000000"/>
                          </a:solidFill>
                          <a:latin typeface="Times New Roman" panose="02020503050405090304" pitchFamily="18" charset="0"/>
                          <a:ea typeface="等线" panose="02010600030101010101" charset="-122"/>
                          <a:cs typeface="Times New Roman" panose="02020503050405090304" pitchFamily="18" charset="0"/>
                          <a:sym typeface="+mn-ea"/>
                        </a:rPr>
                        <a:t>FC</a:t>
                      </a:r>
                      <a:r>
                        <a:rPr lang="en-US" sz="1400" b="1" baseline="-25000">
                          <a:solidFill>
                            <a:srgbClr val="000000"/>
                          </a:solidFill>
                          <a:latin typeface="Times New Roman" panose="02020503050405090304" pitchFamily="18" charset="0"/>
                          <a:ea typeface="等线" panose="02010600030101010101" charset="-122"/>
                          <a:cs typeface="Times New Roman" panose="02020503050405090304" pitchFamily="18" charset="0"/>
                          <a:sym typeface="+mn-ea"/>
                        </a:rPr>
                        <a:t>i,t</a:t>
                      </a:r>
                      <a:endParaRPr lang="en-US" altLang="en-US" sz="1400" b="1" baseline="-25000">
                        <a:solidFill>
                          <a:srgbClr val="000000"/>
                        </a:solidFill>
                        <a:latin typeface="Times New Roman" panose="02020503050405090304" pitchFamily="18" charset="0"/>
                        <a:ea typeface="等线" panose="02010600030101010101" charset="-122"/>
                        <a:cs typeface="Times New Roman" panose="02020503050405090304" pitchFamily="18" charset="0"/>
                        <a:sym typeface="+mn-ea"/>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 </a:t>
                      </a:r>
                      <a:endParaRPr lang="en-US" altLang="en-US" sz="1400" b="1">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altLang="en-US" sz="1400" b="1">
                          <a:solidFill>
                            <a:srgbClr val="000000"/>
                          </a:solidFill>
                          <a:latin typeface="Times New Roman" panose="02020503050405090304" pitchFamily="18" charset="0"/>
                          <a:ea typeface="Cambria Math" panose="02040503050406030204" charset="0"/>
                          <a:cs typeface="Times New Roman" panose="02020503050405090304" pitchFamily="18" charset="0"/>
                          <a:sym typeface="+mn-ea"/>
                        </a:rPr>
                        <a:t>GI</a:t>
                      </a:r>
                      <a:r>
                        <a:rPr lang="en-US" altLang="en-US" sz="1400" b="1" baseline="-25000">
                          <a:solidFill>
                            <a:srgbClr val="000000"/>
                          </a:solidFill>
                          <a:latin typeface="Times New Roman" panose="02020503050405090304" pitchFamily="18" charset="0"/>
                          <a:ea typeface="Cambria Math" panose="02040503050406030204" charset="0"/>
                          <a:cs typeface="Times New Roman" panose="02020503050405090304" pitchFamily="18" charset="0"/>
                          <a:sym typeface="+mn-ea"/>
                        </a:rPr>
                        <a:t>i,t</a:t>
                      </a:r>
                      <a:endParaRPr lang="en-US" altLang="en-US" sz="1400" b="1" baseline="-25000">
                        <a:solidFill>
                          <a:srgbClr val="000000"/>
                        </a:solidFill>
                        <a:latin typeface="Times New Roman" panose="02020503050405090304" pitchFamily="18" charset="0"/>
                        <a:ea typeface="Cambria Math" panose="02040503050406030204" charset="0"/>
                        <a:cs typeface="Times New Roman" panose="02020503050405090304" pitchFamily="18" charset="0"/>
                        <a:sym typeface="+mn-ea"/>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r>
              <a:tr h="281305">
                <a:tc>
                  <a:txBody>
                    <a:bodyPr/>
                    <a:p>
                      <a:pPr indent="0">
                        <a:buNone/>
                      </a:pPr>
                      <a:r>
                        <a:rPr lang="en-US" sz="1400" b="1">
                          <a:solidFill>
                            <a:srgbClr val="000000"/>
                          </a:solidFill>
                          <a:latin typeface="Times New Roman" panose="02020503050405090304" pitchFamily="18" charset="0"/>
                          <a:ea typeface="等线" panose="02010600030101010101" charset="-122"/>
                          <a:cs typeface="Times New Roman" panose="02020503050405090304" pitchFamily="18" charset="0"/>
                        </a:rPr>
                        <a:t>DT</a:t>
                      </a:r>
                      <a:r>
                        <a:rPr lang="en-US" sz="1400" b="1" baseline="-25000">
                          <a:solidFill>
                            <a:srgbClr val="000000"/>
                          </a:solidFill>
                          <a:latin typeface="Times New Roman" panose="02020503050405090304" pitchFamily="18" charset="0"/>
                          <a:ea typeface="等线" panose="02010600030101010101" charset="-122"/>
                          <a:cs typeface="Times New Roman" panose="02020503050405090304" pitchFamily="18" charset="0"/>
                        </a:rPr>
                        <a:t>i,t</a:t>
                      </a:r>
                      <a:endParaRPr lang="en-US" altLang="en-US" sz="1400" b="1" baseline="-25000">
                        <a:solidFill>
                          <a:srgbClr val="000000"/>
                        </a:solidFill>
                        <a:latin typeface="Times New Roman" panose="02020503050405090304" pitchFamily="18" charset="0"/>
                        <a:ea typeface="等线" panose="02010600030101010101" charset="-122"/>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-0.030*</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-0.044***</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0.004***</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-0.039**</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r>
              <a:tr h="281305">
                <a:tc>
                  <a:txBody>
                    <a:bodyPr/>
                    <a:p>
                      <a:pPr indent="0">
                        <a:buNone/>
                      </a:pP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(-1.81)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(-2.60)</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(5.10)</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(-2.27)</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61620">
                <a:tc>
                  <a:txBody>
                    <a:bodyPr/>
                    <a:p>
                      <a:pPr indent="0">
                        <a:buNone/>
                      </a:pPr>
                      <a:r>
                        <a:rPr lang="en-US" sz="1400" b="1">
                          <a:solidFill>
                            <a:srgbClr val="000000"/>
                          </a:solidFill>
                          <a:latin typeface="Times New Roman" panose="02020503050405090304" pitchFamily="18" charset="0"/>
                          <a:ea typeface="等线" panose="02010600030101010101" charset="-122"/>
                          <a:cs typeface="Times New Roman" panose="02020503050405090304" pitchFamily="18" charset="0"/>
                        </a:rPr>
                        <a:t>FC</a:t>
                      </a:r>
                      <a:r>
                        <a:rPr lang="en-US" sz="1400" b="1" baseline="-25000">
                          <a:solidFill>
                            <a:srgbClr val="000000"/>
                          </a:solidFill>
                          <a:latin typeface="Times New Roman" panose="02020503050405090304" pitchFamily="18" charset="0"/>
                          <a:ea typeface="等线" panose="02010600030101010101" charset="-122"/>
                          <a:cs typeface="Times New Roman" panose="02020503050405090304" pitchFamily="18" charset="0"/>
                        </a:rPr>
                        <a:t>i,t</a:t>
                      </a:r>
                      <a:endParaRPr lang="en-US" altLang="en-US" sz="1400" b="1" baseline="-25000">
                        <a:solidFill>
                          <a:srgbClr val="000000"/>
                        </a:solidFill>
                        <a:latin typeface="Times New Roman" panose="02020503050405090304" pitchFamily="18" charset="0"/>
                        <a:ea typeface="等线" panose="02010600030101010101" charset="-122"/>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-0.931***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5908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 </a:t>
                      </a:r>
                      <a:endParaRPr lang="en-US" altLang="en-US" sz="1400" b="1">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Cambria Math" panose="02040503050406030204"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(-4.30)</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58445">
                <a:tc>
                  <a:txBody>
                    <a:bodyPr/>
                    <a:p>
                      <a:pPr algn="l">
                        <a:buClrTx/>
                        <a:buSzTx/>
                        <a:buFontTx/>
                        <a:buNone/>
                      </a:pPr>
                      <a:r>
                        <a:rPr lang="en-US" sz="1400" b="1">
                          <a:solidFill>
                            <a:srgbClr val="000000"/>
                          </a:solidFill>
                          <a:latin typeface="Times New Roman" panose="02020503050405090304" pitchFamily="18" charset="0"/>
                          <a:cs typeface="Times New Roman" panose="02020503050405090304" pitchFamily="18" charset="0"/>
                        </a:rPr>
                        <a:t>Constant</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0.264***</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-0.626**</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3.567***</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2.822***</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2250">
                <a:tc>
                  <a:txBody>
                    <a:bodyPr/>
                    <a:p>
                      <a:pPr algn="l">
                        <a:buClrTx/>
                        <a:buSzTx/>
                        <a:buFontTx/>
                        <a:buNone/>
                      </a:pPr>
                      <a:r>
                        <a:rPr lang="en-US" sz="1400" b="1">
                          <a:solidFill>
                            <a:srgbClr val="000000"/>
                          </a:solidFill>
                          <a:latin typeface="Times New Roman" panose="02020503050405090304" pitchFamily="18" charset="0"/>
                          <a:cs typeface="Times New Roman" panose="02020503050405090304" pitchFamily="18" charset="0"/>
                        </a:rPr>
                        <a:t> </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(6.52)</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(-2.29)</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(260.23)</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(3.40)</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60350">
                <a:tc>
                  <a:txBody>
                    <a:bodyPr/>
                    <a:p>
                      <a:pPr algn="l">
                        <a:buClrTx/>
                        <a:buSzTx/>
                        <a:buFontTx/>
                        <a:buNone/>
                      </a:pPr>
                      <a:r>
                        <a:rPr lang="en-US" sz="1400" b="1">
                          <a:solidFill>
                            <a:srgbClr val="000000"/>
                          </a:solidFill>
                          <a:latin typeface="Times New Roman" panose="02020503050405090304" pitchFamily="18" charset="0"/>
                          <a:cs typeface="Times New Roman" panose="02020503050405090304" pitchFamily="18" charset="0"/>
                        </a:rPr>
                        <a:t>Controls </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No</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a:solidFill>
                            <a:srgbClr val="000000"/>
                          </a:solidFill>
                          <a:latin typeface="Times New Roman" panose="02020503050405090304" pitchFamily="18" charset="0"/>
                          <a:cs typeface="Times New Roman" panose="02020503050405090304" pitchFamily="18" charset="0"/>
                          <a:sym typeface="+mn-ea"/>
                        </a:rPr>
                        <a:t>Yes</a:t>
                      </a:r>
                      <a:endParaRPr lang="en-US" sz="1400" b="0">
                        <a:solidFill>
                          <a:srgbClr val="000000"/>
                        </a:solidFill>
                        <a:latin typeface="Times New Roman" panose="02020503050405090304" pitchFamily="18" charset="0"/>
                        <a:cs typeface="Times New Roman" panose="02020503050405090304" pitchFamily="18" charset="0"/>
                        <a:sym typeface="+mn-ea"/>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59715">
                <a:tc>
                  <a:txBody>
                    <a:bodyPr/>
                    <a:p>
                      <a:pPr algn="l">
                        <a:buClrTx/>
                        <a:buSzTx/>
                        <a:buFontTx/>
                        <a:buNone/>
                      </a:pPr>
                      <a:r>
                        <a:rPr lang="en-US" sz="1400" b="1">
                          <a:solidFill>
                            <a:srgbClr val="000000"/>
                          </a:solidFill>
                          <a:latin typeface="Times New Roman" panose="02020503050405090304" pitchFamily="18" charset="0"/>
                          <a:cs typeface="Times New Roman" panose="02020503050405090304" pitchFamily="18" charset="0"/>
                        </a:rPr>
                        <a:t>Year FE</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a:solidFill>
                            <a:srgbClr val="000000"/>
                          </a:solidFill>
                          <a:latin typeface="Times New Roman" panose="02020503050405090304" pitchFamily="18" charset="0"/>
                          <a:cs typeface="Times New Roman" panose="02020503050405090304" pitchFamily="18" charset="0"/>
                          <a:sym typeface="+mn-ea"/>
                        </a:rPr>
                        <a:t>No</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5908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Industry FE</a:t>
                      </a: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algn="l">
                        <a:buClrTx/>
                        <a:buSzTx/>
                        <a:buFontTx/>
                        <a:buNone/>
                      </a:pPr>
                      <a:r>
                        <a:rPr lang="en-US" sz="1400">
                          <a:solidFill>
                            <a:srgbClr val="000000"/>
                          </a:solidFill>
                          <a:latin typeface="Times New Roman" panose="02020503050405090304" pitchFamily="18" charset="0"/>
                          <a:cs typeface="Times New Roman" panose="02020503050405090304" pitchFamily="18" charset="0"/>
                          <a:sym typeface="+mn-ea"/>
                        </a:rPr>
                        <a:t>No</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5908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Observations</a:t>
                      </a: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60985">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R-squared</a:t>
                      </a: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0.008</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0.011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0.809</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0.013</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8" name="文本框 7"/>
          <p:cNvSpPr txBox="1"/>
          <p:nvPr>
            <p:custDataLst>
              <p:tags r:id="rId3"/>
            </p:custDataLst>
          </p:nvPr>
        </p:nvSpPr>
        <p:spPr>
          <a:xfrm>
            <a:off x="6259830" y="3688715"/>
            <a:ext cx="5669915" cy="1698625"/>
          </a:xfrm>
          <a:prstGeom prst="rect">
            <a:avLst/>
          </a:prstGeom>
          <a:noFill/>
          <a:ln w="9525">
            <a:noFill/>
          </a:ln>
        </p:spPr>
        <p:txBody>
          <a:bodyPr wrap="square">
            <a:noAutofit/>
          </a:bodyPr>
          <a:p>
            <a:pPr marL="285750" indent="-285750">
              <a:buFont typeface="Arial" panose="020B0604020202090204" pitchFamily="34" charset="0"/>
              <a:buChar char="•"/>
            </a:pPr>
            <a:r>
              <a:rPr lang="en-US" altLang="en-US" sz="1400" b="0">
                <a:solidFill>
                  <a:srgbClr val="000000"/>
                </a:solidFill>
                <a:latin typeface="Times New Roman" panose="02020503050405090304" pitchFamily="18" charset="0"/>
                <a:ea typeface="宋体" pitchFamily="2" charset="-122"/>
              </a:rPr>
              <a:t>The results of Model 1 indicate that digital transformation inhibits green innovation performance in chinese traditional large-scale enterprises;</a:t>
            </a:r>
            <a:endParaRPr lang="en-US" altLang="en-US" sz="14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altLang="en-US" sz="1400" b="0">
                <a:solidFill>
                  <a:srgbClr val="000000"/>
                </a:solidFill>
                <a:latin typeface="Times New Roman" panose="02020503050405090304" pitchFamily="18" charset="0"/>
                <a:ea typeface="宋体" pitchFamily="2" charset="-122"/>
              </a:rPr>
              <a:t>The result of Model 2 indicates that as the degree of digital transformation increases, the financing constraints faced by enterprises also increase;</a:t>
            </a:r>
            <a:endParaRPr lang="en-US" altLang="en-US" sz="14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altLang="en-US" sz="1400" b="0">
                <a:solidFill>
                  <a:srgbClr val="000000"/>
                </a:solidFill>
                <a:latin typeface="Times New Roman" panose="02020503050405090304" pitchFamily="18" charset="0"/>
                <a:ea typeface="宋体" pitchFamily="2" charset="-122"/>
              </a:rPr>
              <a:t>Model 2 and 3 indicate that FC plays an significant mediation effect between DT and GI;</a:t>
            </a:r>
            <a:endParaRPr lang="en-US" altLang="en-US" sz="14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altLang="en-US" sz="1400" b="0">
                <a:solidFill>
                  <a:srgbClr val="000000"/>
                </a:solidFill>
                <a:latin typeface="Times New Roman" panose="02020503050405090304" pitchFamily="18" charset="0"/>
                <a:ea typeface="宋体" pitchFamily="2" charset="-122"/>
              </a:rPr>
              <a:t>Partial mediation effect</a:t>
            </a:r>
            <a:endParaRPr lang="en-US" altLang="en-US" sz="1400" b="0">
              <a:solidFill>
                <a:srgbClr val="000000"/>
              </a:solidFill>
              <a:latin typeface="Times New Roman" panose="02020503050405090304" pitchFamily="18" charset="0"/>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rPr>
              <a:t>Model</a:t>
            </a:r>
            <a:endParaRPr lang="en-US" alt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3" name="标题 2"/>
          <p:cNvSpPr>
            <a:spLocks noGrp="1"/>
          </p:cNvSpPr>
          <p:nvPr>
            <p:ph type="title"/>
          </p:nvPr>
        </p:nvSpPr>
        <p:spPr>
          <a:xfrm>
            <a:off x="608400" y="1319600"/>
            <a:ext cx="10969200" cy="705600"/>
          </a:xfrm>
        </p:spPr>
        <p:txBody>
          <a:bodyPr>
            <a:normAutofit fontScale="90000"/>
          </a:bodyPr>
          <a:p>
            <a:r>
              <a:rPr lang="en-US" altLang="zh-CN" sz="2400" b="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rPr>
              <a:t>1.3 </a:t>
            </a:r>
            <a:r>
              <a:rPr lang="en-US" altLang="zh-CN" sz="240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rPr>
              <a:t>ESG performance can mitigate the negative impact of digital transformation on corporate green innovation performance</a:t>
            </a:r>
            <a:endParaRPr lang="en-US" altLang="zh-CN" sz="240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endParaRPr>
          </a:p>
        </p:txBody>
      </p:sp>
      <p:sp>
        <p:nvSpPr>
          <p:cNvPr id="25" name="文本框 24"/>
          <p:cNvSpPr txBox="1"/>
          <p:nvPr/>
        </p:nvSpPr>
        <p:spPr>
          <a:xfrm>
            <a:off x="829945" y="3122930"/>
            <a:ext cx="10121265" cy="583565"/>
          </a:xfrm>
          <a:prstGeom prst="rect">
            <a:avLst/>
          </a:prstGeom>
          <a:noFill/>
        </p:spPr>
        <p:txBody>
          <a:bodyPr wrap="square" rtlCol="0" anchor="t">
            <a:spAutoFit/>
          </a:bodyPr>
          <a:p>
            <a:pPr marL="285750" indent="-285750">
              <a:buFont typeface="Arial" panose="020B0604020202090204" pitchFamily="34" charset="0"/>
              <a:buChar char="•"/>
            </a:pPr>
            <a:r>
              <a:rPr lang="en-US" altLang="en-US" sz="1600" b="1" i="1">
                <a:solidFill>
                  <a:srgbClr val="000000"/>
                </a:solidFill>
                <a:latin typeface="Times New Roman" panose="02020503050405090304" pitchFamily="18" charset="0"/>
                <a:ea typeface="宋体" pitchFamily="2" charset="-122"/>
                <a:sym typeface="+mn-ea"/>
              </a:rPr>
              <a:t>ESG</a:t>
            </a:r>
            <a:r>
              <a:rPr lang="en-US" altLang="en-US" sz="1600" b="1" i="1" baseline="-25000">
                <a:solidFill>
                  <a:srgbClr val="000000"/>
                </a:solidFill>
                <a:latin typeface="Times New Roman" panose="02020503050405090304" pitchFamily="18" charset="0"/>
                <a:ea typeface="宋体" pitchFamily="2" charset="-122"/>
                <a:sym typeface="+mn-ea"/>
              </a:rPr>
              <a:t>i,t</a:t>
            </a:r>
            <a:r>
              <a:rPr lang="en-US" altLang="en-US" sz="1600" b="1" i="1">
                <a:solidFill>
                  <a:srgbClr val="000000"/>
                </a:solidFill>
                <a:latin typeface="Arial" panose="020B0604020202090204" pitchFamily="34" charset="0"/>
                <a:ea typeface="宋体" pitchFamily="2" charset="-122"/>
                <a:sym typeface="+mn-ea"/>
              </a:rPr>
              <a:t>×</a:t>
            </a:r>
            <a:r>
              <a:rPr lang="en-US" altLang="en-US" sz="1600" b="1" i="1">
                <a:solidFill>
                  <a:srgbClr val="000000"/>
                </a:solidFill>
                <a:latin typeface="Times New Roman" panose="02020503050405090304" pitchFamily="18" charset="0"/>
                <a:ea typeface="宋体" pitchFamily="2" charset="-122"/>
                <a:sym typeface="+mn-ea"/>
              </a:rPr>
              <a:t>DT</a:t>
            </a:r>
            <a:r>
              <a:rPr lang="en-US" altLang="en-US" sz="1600" b="1" i="1" baseline="-25000">
                <a:solidFill>
                  <a:srgbClr val="000000"/>
                </a:solidFill>
                <a:latin typeface="Times New Roman" panose="02020503050405090304" pitchFamily="18" charset="0"/>
                <a:ea typeface="宋体" pitchFamily="2" charset="-122"/>
                <a:sym typeface="+mn-ea"/>
              </a:rPr>
              <a:t>i,t</a:t>
            </a:r>
            <a:r>
              <a:rPr lang="en-US" altLang="en-US" sz="1600">
                <a:solidFill>
                  <a:srgbClr val="000000"/>
                </a:solidFill>
                <a:latin typeface="Times New Roman" panose="02020503050405090304" pitchFamily="18" charset="0"/>
                <a:ea typeface="宋体" pitchFamily="2" charset="-122"/>
                <a:sym typeface="+mn-ea"/>
              </a:rPr>
              <a:t> - the interaction term</a:t>
            </a:r>
            <a:r>
              <a:rPr lang="zh-CN" altLang="en-US" sz="1600">
                <a:solidFill>
                  <a:srgbClr val="000000"/>
                </a:solidFill>
                <a:latin typeface="Times New Roman" panose="02020503050405090304" pitchFamily="18" charset="0"/>
                <a:ea typeface="宋体" pitchFamily="2" charset="-122"/>
                <a:sym typeface="+mn-ea"/>
              </a:rPr>
              <a:t>；</a:t>
            </a:r>
            <a:endParaRPr lang="en-US" altLang="en-US" sz="1600">
              <a:solidFill>
                <a:srgbClr val="000000"/>
              </a:solidFill>
              <a:latin typeface="Times New Roman" panose="02020503050405090304" pitchFamily="18" charset="0"/>
              <a:ea typeface="宋体" pitchFamily="2" charset="-122"/>
              <a:sym typeface="+mn-ea"/>
            </a:endParaRPr>
          </a:p>
          <a:p>
            <a:pPr indent="0">
              <a:buFont typeface="Arial" panose="020B0604020202090204" pitchFamily="34" charset="0"/>
              <a:buNone/>
            </a:pPr>
            <a:r>
              <a:rPr lang="en-US" altLang="en-US" sz="1600">
                <a:solidFill>
                  <a:srgbClr val="000000"/>
                </a:solidFill>
                <a:latin typeface="Times New Roman" panose="02020503050405090304" pitchFamily="18" charset="0"/>
                <a:ea typeface="宋体" pitchFamily="2" charset="-122"/>
                <a:sym typeface="+mn-ea"/>
              </a:rPr>
              <a:t>If </a:t>
            </a:r>
            <a:r>
              <a:rPr lang="en-US" altLang="en-US" sz="1600" b="1" i="1">
                <a:solidFill>
                  <a:srgbClr val="000000"/>
                </a:solidFill>
                <a:latin typeface="Arial" panose="020B0604020202090204" pitchFamily="34" charset="0"/>
                <a:ea typeface="宋体" pitchFamily="2" charset="-122"/>
                <a:cs typeface="Arial" panose="020B0604020202090204" pitchFamily="34" charset="0"/>
                <a:sym typeface="+mn-ea"/>
              </a:rPr>
              <a:t>α</a:t>
            </a:r>
            <a:r>
              <a:rPr lang="en-US" altLang="en-US" sz="1600" b="1" i="1" baseline="-25000">
                <a:solidFill>
                  <a:srgbClr val="000000"/>
                </a:solidFill>
                <a:latin typeface="Arial" panose="020B0604020202090204" pitchFamily="34" charset="0"/>
                <a:ea typeface="宋体" pitchFamily="2" charset="-122"/>
                <a:cs typeface="Arial" panose="020B0604020202090204" pitchFamily="34" charset="0"/>
                <a:sym typeface="+mn-ea"/>
              </a:rPr>
              <a:t>3</a:t>
            </a:r>
            <a:r>
              <a:rPr lang="en-US" altLang="en-US" sz="1600" b="1" i="1" baseline="-25000">
                <a:solidFill>
                  <a:srgbClr val="000000"/>
                </a:solidFill>
                <a:latin typeface="Times New Roman" panose="02020503050405090304" pitchFamily="18" charset="0"/>
                <a:ea typeface="宋体" pitchFamily="2" charset="-122"/>
                <a:sym typeface="+mn-ea"/>
              </a:rPr>
              <a:t> </a:t>
            </a:r>
            <a:r>
              <a:rPr lang="en-US" altLang="en-US" sz="1600">
                <a:solidFill>
                  <a:srgbClr val="000000"/>
                </a:solidFill>
                <a:latin typeface="Times New Roman" panose="02020503050405090304" pitchFamily="18" charset="0"/>
                <a:ea typeface="宋体" pitchFamily="2" charset="-122"/>
                <a:sym typeface="+mn-ea"/>
              </a:rPr>
              <a:t>is significant, it means that the moderating effect of ESG exists.</a:t>
            </a:r>
            <a:endParaRPr lang="en-US" altLang="en-US" sz="1600">
              <a:solidFill>
                <a:srgbClr val="000000"/>
              </a:solidFill>
              <a:latin typeface="Times New Roman" panose="02020503050405090304" pitchFamily="18" charset="0"/>
              <a:ea typeface="宋体" pitchFamily="2" charset="-122"/>
              <a:sym typeface="+mn-ea"/>
            </a:endParaRPr>
          </a:p>
        </p:txBody>
      </p:sp>
      <p:pic>
        <p:nvPicPr>
          <p:cNvPr id="8" name="图片 7"/>
          <p:cNvPicPr>
            <a:picLocks noChangeAspect="1"/>
          </p:cNvPicPr>
          <p:nvPr>
            <p:custDataLst>
              <p:tags r:id="rId2"/>
            </p:custDataLst>
          </p:nvPr>
        </p:nvPicPr>
        <p:blipFill>
          <a:blip r:embed="rId3"/>
          <a:stretch>
            <a:fillRect/>
          </a:stretch>
        </p:blipFill>
        <p:spPr>
          <a:xfrm>
            <a:off x="718820" y="2265680"/>
            <a:ext cx="10754995" cy="6172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rPr>
              <a:t>Model</a:t>
            </a:r>
            <a:endParaRPr lang="en-US" alt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66465" y="488950"/>
            <a:ext cx="2629535"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9" name="标题 8"/>
          <p:cNvSpPr>
            <a:spLocks noGrp="1"/>
          </p:cNvSpPr>
          <p:nvPr>
            <p:ph type="title"/>
          </p:nvPr>
        </p:nvSpPr>
        <p:spPr>
          <a:xfrm>
            <a:off x="608965" y="1332865"/>
            <a:ext cx="11235690" cy="854075"/>
          </a:xfrm>
        </p:spPr>
        <p:txBody>
          <a:bodyPr>
            <a:normAutofit fontScale="90000"/>
          </a:bodyPr>
          <a:p>
            <a:r>
              <a:rPr lang="en-US" altLang="zh-CN" sz="2400" b="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rPr>
              <a:t>1.4 </a:t>
            </a:r>
            <a:r>
              <a:rPr lang="en-US" altLang="zh-CN" sz="240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rPr>
              <a:t>Good ESG performance can mitigate the financial constraints caused by digital transformation, thereby alleviating the negative impact of digital transformation on green innovation performance.</a:t>
            </a:r>
            <a:endParaRPr lang="en-US" altLang="zh-CN" sz="2400" spc="0">
              <a:solidFill>
                <a:schemeClr val="tx1"/>
              </a:solidFill>
              <a:effectLst>
                <a:outerShdw blurRad="38100" dist="19050" dir="2700000" algn="tl" rotWithShape="0">
                  <a:schemeClr val="dk1">
                    <a:alpha val="40000"/>
                  </a:schemeClr>
                </a:outerShdw>
              </a:effectLst>
              <a:latin typeface="Times New Roman" panose="02020503050405090304" pitchFamily="18" charset="0"/>
              <a:ea typeface="+mn-ea"/>
              <a:cs typeface="Times New Roman" panose="02020503050405090304" pitchFamily="18" charset="0"/>
              <a:sym typeface="+mn-ea"/>
            </a:endParaRPr>
          </a:p>
        </p:txBody>
      </p:sp>
      <p:sp>
        <p:nvSpPr>
          <p:cNvPr id="102" name="文本框 101"/>
          <p:cNvSpPr txBox="1"/>
          <p:nvPr>
            <p:custDataLst>
              <p:tags r:id="rId2"/>
            </p:custDataLst>
          </p:nvPr>
        </p:nvSpPr>
        <p:spPr>
          <a:xfrm>
            <a:off x="982980" y="4147820"/>
            <a:ext cx="10251440" cy="1272540"/>
          </a:xfrm>
          <a:prstGeom prst="rect">
            <a:avLst/>
          </a:prstGeom>
          <a:noFill/>
          <a:ln w="9525">
            <a:noFill/>
          </a:ln>
        </p:spPr>
        <p:txBody>
          <a:bodyPr wrap="square">
            <a:noAutofit/>
          </a:bodyPr>
          <a:p>
            <a:pPr marL="285750" indent="-285750">
              <a:buFont typeface="Arial" panose="020B0604020202090204" pitchFamily="34" charset="0"/>
              <a:buChar char="•"/>
            </a:pPr>
            <a:r>
              <a:rPr lang="en-US" sz="1600">
                <a:latin typeface="Times New Roman" panose="02020503050405090304" pitchFamily="18" charset="0"/>
                <a:sym typeface="+mn-ea"/>
              </a:rPr>
              <a:t>I</a:t>
            </a:r>
            <a:r>
              <a:rPr sz="1600">
                <a:latin typeface="Times New Roman" panose="02020503050405090304" pitchFamily="18" charset="0"/>
                <a:sym typeface="+mn-ea"/>
              </a:rPr>
              <a:t>f the coefficient </a:t>
            </a:r>
            <a:r>
              <a:rPr sz="1600" b="1" i="1">
                <a:latin typeface="Arial" panose="020B0604020202090204" pitchFamily="34" charset="0"/>
                <a:cs typeface="Arial" panose="020B0604020202090204" pitchFamily="34" charset="0"/>
                <a:sym typeface="+mn-ea"/>
              </a:rPr>
              <a:t>β</a:t>
            </a:r>
            <a:r>
              <a:rPr lang="ru-RU" sz="1600" b="1" i="1" baseline="-25000">
                <a:latin typeface="Arial" panose="020B0604020202090204" pitchFamily="34" charset="0"/>
                <a:cs typeface="Arial" panose="020B0604020202090204" pitchFamily="34" charset="0"/>
                <a:sym typeface="+mn-ea"/>
              </a:rPr>
              <a:t>3</a:t>
            </a:r>
            <a:r>
              <a:rPr sz="1600">
                <a:latin typeface="Times New Roman" panose="02020503050405090304" pitchFamily="18" charset="0"/>
                <a:sym typeface="+mn-ea"/>
              </a:rPr>
              <a:t> is significant, it means that ESG moderates the mediating effect of financing constraints caused by digital transformation</a:t>
            </a:r>
            <a:r>
              <a:rPr lang="zh-CN" sz="1600">
                <a:latin typeface="Times New Roman" panose="02020503050405090304" pitchFamily="18" charset="0"/>
                <a:sym typeface="+mn-ea"/>
              </a:rPr>
              <a:t>；</a:t>
            </a:r>
            <a:endParaRPr lang="zh-CN" sz="1600">
              <a:latin typeface="Times New Roman" panose="02020503050405090304" pitchFamily="18" charset="0"/>
              <a:sym typeface="+mn-ea"/>
            </a:endParaRPr>
          </a:p>
          <a:p>
            <a:pPr marL="285750" indent="-285750">
              <a:buFont typeface="Arial" panose="020B0604020202090204" pitchFamily="34" charset="0"/>
              <a:buChar char="•"/>
            </a:pPr>
            <a:r>
              <a:rPr sz="1600">
                <a:latin typeface="Times New Roman" panose="02020503050405090304" pitchFamily="18" charset="0"/>
                <a:sym typeface="+mn-ea"/>
              </a:rPr>
              <a:t>If the coefficient </a:t>
            </a:r>
            <a:r>
              <a:rPr lang="en-US" b="1" i="1">
                <a:latin typeface="Times New Roman" panose="02020503050405090304" pitchFamily="18" charset="0"/>
                <a:sym typeface="+mn-ea"/>
              </a:rPr>
              <a:t>γ</a:t>
            </a:r>
            <a:r>
              <a:rPr lang="en-US" b="1" i="1" baseline="-25000">
                <a:latin typeface="Times New Roman" panose="02020503050405090304" pitchFamily="18" charset="0"/>
                <a:sym typeface="+mn-ea"/>
              </a:rPr>
              <a:t>4 </a:t>
            </a:r>
            <a:r>
              <a:rPr sz="1600">
                <a:latin typeface="Times New Roman" panose="02020503050405090304" pitchFamily="18" charset="0"/>
                <a:sym typeface="+mn-ea"/>
              </a:rPr>
              <a:t>is significant, it means that the moderating effect of ESG on digital transformation and green innovation does not work entirely through the mediating variable </a:t>
            </a:r>
            <a:r>
              <a:rPr sz="1600" b="1" i="1">
                <a:latin typeface="Times New Roman" panose="02020503050405090304" pitchFamily="18" charset="0"/>
                <a:sym typeface="+mn-ea"/>
              </a:rPr>
              <a:t>FC</a:t>
            </a:r>
            <a:r>
              <a:rPr lang="en-US" sz="1600" b="1" i="1" baseline="-25000">
                <a:latin typeface="Times New Roman" panose="02020503050405090304" pitchFamily="18" charset="0"/>
                <a:sym typeface="+mn-ea"/>
              </a:rPr>
              <a:t>i,t</a:t>
            </a:r>
            <a:r>
              <a:rPr sz="1600">
                <a:latin typeface="Times New Roman" panose="02020503050405090304" pitchFamily="18" charset="0"/>
                <a:sym typeface="+mn-ea"/>
              </a:rPr>
              <a:t> </a:t>
            </a:r>
            <a:r>
              <a:rPr lang="en-US" sz="1600">
                <a:latin typeface="Times New Roman" panose="02020503050405090304" pitchFamily="18" charset="0"/>
                <a:sym typeface="+mn-ea"/>
              </a:rPr>
              <a:t>, But the direct effect of ESG is also significant</a:t>
            </a:r>
            <a:endParaRPr lang="en-US" sz="1600" b="1" i="1" baseline="-25000">
              <a:latin typeface="Times New Roman" panose="02020503050405090304" pitchFamily="18" charset="0"/>
              <a:sym typeface="+mn-ea"/>
            </a:endParaRPr>
          </a:p>
        </p:txBody>
      </p:sp>
      <p:sp>
        <p:nvSpPr>
          <p:cNvPr id="111" name="文本框 110"/>
          <p:cNvSpPr txBox="1"/>
          <p:nvPr/>
        </p:nvSpPr>
        <p:spPr>
          <a:xfrm>
            <a:off x="260350" y="4769485"/>
            <a:ext cx="2463800" cy="227330"/>
          </a:xfrm>
          <a:prstGeom prst="rect">
            <a:avLst/>
          </a:prstGeom>
          <a:noFill/>
          <a:ln w="9525">
            <a:noFill/>
          </a:ln>
        </p:spPr>
        <p:txBody>
          <a:bodyPr>
            <a:noAutofit/>
          </a:bodyPr>
          <a:p>
            <a:pPr indent="266700"/>
            <a:r>
              <a:rPr lang="en-US" b="0">
                <a:solidFill>
                  <a:srgbClr val="000000"/>
                </a:solidFill>
                <a:latin typeface="Times New Roman" panose="02020503050405090304" pitchFamily="18" charset="0"/>
                <a:cs typeface="宋体" charset="0"/>
              </a:rPr>
              <a:t> </a:t>
            </a:r>
            <a:endParaRPr lang="en-US" altLang="en-US" b="0">
              <a:solidFill>
                <a:srgbClr val="000000"/>
              </a:solidFill>
              <a:latin typeface="Times New Roman" panose="02020503050405090304" pitchFamily="18" charset="0"/>
              <a:cs typeface="宋体" charset="0"/>
            </a:endParaRPr>
          </a:p>
        </p:txBody>
      </p:sp>
      <p:sp>
        <p:nvSpPr>
          <p:cNvPr id="112" name="文本框 111"/>
          <p:cNvSpPr txBox="1"/>
          <p:nvPr/>
        </p:nvSpPr>
        <p:spPr>
          <a:xfrm>
            <a:off x="260350" y="6712585"/>
            <a:ext cx="2463800" cy="397510"/>
          </a:xfrm>
          <a:prstGeom prst="rect">
            <a:avLst/>
          </a:prstGeom>
          <a:noFill/>
          <a:ln w="9525">
            <a:noFill/>
          </a:ln>
        </p:spPr>
        <p:txBody>
          <a:bodyPr>
            <a:noAutofit/>
          </a:bodyPr>
          <a:p>
            <a:pPr marL="0" indent="266700" algn="l"/>
            <a:r>
              <a:rPr lang="en-US" b="0">
                <a:solidFill>
                  <a:srgbClr val="000000"/>
                </a:solidFill>
                <a:latin typeface="Times New Roman" panose="02020503050405090304" pitchFamily="18" charset="0"/>
                <a:cs typeface="宋体" charset="0"/>
              </a:rPr>
              <a:t> </a:t>
            </a:r>
            <a:endParaRPr lang="en-US" altLang="en-US" b="0">
              <a:solidFill>
                <a:srgbClr val="000000"/>
              </a:solidFill>
              <a:latin typeface="Times New Roman" panose="02020503050405090304" pitchFamily="18" charset="0"/>
              <a:cs typeface="宋体" charset="0"/>
            </a:endParaRPr>
          </a:p>
        </p:txBody>
      </p:sp>
      <p:pic>
        <p:nvPicPr>
          <p:cNvPr id="3" name="图片 2"/>
          <p:cNvPicPr>
            <a:picLocks noChangeAspect="1"/>
          </p:cNvPicPr>
          <p:nvPr>
            <p:custDataLst>
              <p:tags r:id="rId3"/>
            </p:custDataLst>
          </p:nvPr>
        </p:nvPicPr>
        <p:blipFill>
          <a:blip r:embed="rId4"/>
          <a:stretch>
            <a:fillRect/>
          </a:stretch>
        </p:blipFill>
        <p:spPr>
          <a:xfrm>
            <a:off x="881380" y="2421890"/>
            <a:ext cx="9882505" cy="127190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2"/>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sym typeface="+mn-ea"/>
              </a:rPr>
              <a:t>Regression results</a:t>
            </a:r>
            <a:endParaRPr lang="en-US" altLang="ru-RU" dirty="0">
              <a:latin typeface="Arial" panose="020B0604020202090204" pitchFamily="34" charset="0"/>
              <a:cs typeface="Arial" panose="020B0604020202090204" pitchFamily="34" charset="0"/>
              <a:sym typeface="+mn-ea"/>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2" name="文本框 1"/>
          <p:cNvSpPr txBox="1"/>
          <p:nvPr/>
        </p:nvSpPr>
        <p:spPr>
          <a:xfrm>
            <a:off x="514985" y="1114425"/>
            <a:ext cx="8322310" cy="460375"/>
          </a:xfrm>
          <a:prstGeom prst="rect">
            <a:avLst/>
          </a:prstGeom>
          <a:noFill/>
        </p:spPr>
        <p:txBody>
          <a:bodyPr wrap="square" rtlCol="0" anchor="t">
            <a:spAutoFit/>
            <a:scene3d>
              <a:camera prst="orthographicFront"/>
              <a:lightRig rig="threePt" dir="t"/>
            </a:scene3d>
          </a:bodyPr>
          <a:p>
            <a:r>
              <a:rPr lang="en-US" altLang="zh-CN" sz="2400">
                <a:solidFill>
                  <a:schemeClr val="tx1"/>
                </a:solidFill>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sym typeface="+mn-ea"/>
              </a:rPr>
              <a:t>2.2. Moderated effects and moderated mediating effects</a:t>
            </a:r>
            <a:endParaRPr lang="en-US" altLang="zh-CN" sz="2400">
              <a:solidFill>
                <a:schemeClr val="tx1"/>
              </a:solidFill>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sym typeface="+mn-ea"/>
            </a:endParaRPr>
          </a:p>
        </p:txBody>
      </p:sp>
      <p:sp>
        <p:nvSpPr>
          <p:cNvPr id="111" name="文本框 110"/>
          <p:cNvSpPr txBox="1"/>
          <p:nvPr/>
        </p:nvSpPr>
        <p:spPr>
          <a:xfrm>
            <a:off x="569595" y="5843270"/>
            <a:ext cx="4861560" cy="275590"/>
          </a:xfrm>
          <a:prstGeom prst="rect">
            <a:avLst/>
          </a:prstGeom>
          <a:noFill/>
          <a:ln w="9525">
            <a:noFill/>
          </a:ln>
        </p:spPr>
        <p:txBody>
          <a:bodyPr wrap="square">
            <a:spAutoFit/>
          </a:bodyPr>
          <a:p>
            <a:pPr indent="190500"/>
            <a:r>
              <a:rPr lang="en-US" sz="1200" b="0">
                <a:solidFill>
                  <a:srgbClr val="000000"/>
                </a:solidFill>
                <a:latin typeface="Times New Roman" panose="02020503050405090304" pitchFamily="18" charset="0"/>
                <a:ea typeface="宋体" pitchFamily="2" charset="-122"/>
                <a:cs typeface="宋体" pitchFamily="2" charset="-122"/>
              </a:rPr>
              <a:t>t-statistics in parentheses</a:t>
            </a:r>
            <a:r>
              <a:rPr lang="en-US" sz="1200" b="0">
                <a:solidFill>
                  <a:srgbClr val="000000"/>
                </a:solidFill>
                <a:latin typeface="Times New Roman" panose="02020503050405090304" pitchFamily="18" charset="0"/>
                <a:ea typeface="宋体" pitchFamily="2" charset="-122"/>
              </a:rPr>
              <a:t>, </a:t>
            </a:r>
            <a:r>
              <a:rPr lang="en-US" sz="1200" b="0">
                <a:solidFill>
                  <a:srgbClr val="000000"/>
                </a:solidFill>
                <a:latin typeface="Times New Roman" panose="02020503050405090304" pitchFamily="18" charset="0"/>
                <a:ea typeface="宋体" pitchFamily="2" charset="-122"/>
                <a:cs typeface="宋体" pitchFamily="2" charset="-122"/>
              </a:rPr>
              <a:t>*** p&lt;0.01, ** p&lt;0.05, * p&lt;0.1</a:t>
            </a:r>
            <a:endParaRPr lang="en-US" altLang="en-US" sz="1200" b="0">
              <a:solidFill>
                <a:srgbClr val="000000"/>
              </a:solidFill>
              <a:latin typeface="Times New Roman" panose="02020503050405090304" pitchFamily="18" charset="0"/>
              <a:ea typeface="宋体" pitchFamily="2" charset="-122"/>
              <a:cs typeface="宋体" pitchFamily="2" charset="-122"/>
            </a:endParaRPr>
          </a:p>
        </p:txBody>
      </p:sp>
      <p:graphicFrame>
        <p:nvGraphicFramePr>
          <p:cNvPr id="2075" name="Chart 2"/>
          <p:cNvGraphicFramePr/>
          <p:nvPr/>
        </p:nvGraphicFramePr>
        <p:xfrm>
          <a:off x="6755765" y="1788795"/>
          <a:ext cx="4684395" cy="2773680"/>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1"/>
          <p:cNvSpPr txBox="1"/>
          <p:nvPr/>
        </p:nvSpPr>
        <p:spPr>
          <a:xfrm rot="16200000">
            <a:off x="6869113" y="2966085"/>
            <a:ext cx="375285" cy="28956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1000" kern="100">
                <a:latin typeface="Times New Roman" panose="02020503050405090304"/>
                <a:ea typeface="宋体" pitchFamily="2" charset="-122"/>
                <a:cs typeface="Times New Roman" panose="02020503050405090304"/>
                <a:sym typeface="Times New Roman" panose="02020503050405090304"/>
              </a:rPr>
              <a:t>GI</a:t>
            </a:r>
            <a:endParaRPr lang="en-US" altLang="zh-CN" sz="1000" kern="100">
              <a:latin typeface="Times New Roman" panose="02020503050405090304"/>
              <a:ea typeface="宋体" pitchFamily="2" charset="-122"/>
              <a:cs typeface="Times New Roman" panose="02020503050405090304"/>
              <a:sym typeface="Times New Roman" panose="02020503050405090304"/>
            </a:endParaRPr>
          </a:p>
        </p:txBody>
      </p:sp>
      <p:graphicFrame>
        <p:nvGraphicFramePr>
          <p:cNvPr id="6" name="表格 5"/>
          <p:cNvGraphicFramePr/>
          <p:nvPr>
            <p:custDataLst>
              <p:tags r:id="rId3"/>
            </p:custDataLst>
          </p:nvPr>
        </p:nvGraphicFramePr>
        <p:xfrm>
          <a:off x="514985" y="1788795"/>
          <a:ext cx="6014085" cy="4060190"/>
        </p:xfrm>
        <a:graphic>
          <a:graphicData uri="http://schemas.openxmlformats.org/drawingml/2006/table">
            <a:tbl>
              <a:tblPr/>
              <a:tblGrid>
                <a:gridCol w="1189990"/>
                <a:gridCol w="1083310"/>
                <a:gridCol w="1355090"/>
                <a:gridCol w="1355090"/>
                <a:gridCol w="1030605"/>
              </a:tblGrid>
              <a:tr h="227965">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Variables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Model 4</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Model 5</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Model 6</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Model 7</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solidFill>
                      <a:srgbClr val="FFFFFF"/>
                    </a:solidFill>
                  </a:tcPr>
                </a:tc>
              </a:tr>
              <a:tr h="226695">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 </a:t>
                      </a: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altLang="en-US" sz="1400" b="1">
                          <a:latin typeface="Calibri" charset="0"/>
                          <a:ea typeface="Calibri" charset="0"/>
                          <a:cs typeface="Calibri" charset="0"/>
                        </a:rPr>
                        <a:t>GI</a:t>
                      </a:r>
                      <a:endParaRPr lang="en-US" altLang="en-US" sz="1400" b="1" baseline="-25000">
                        <a:latin typeface="Calibri" charset="0"/>
                        <a:ea typeface="Calibri" charset="0"/>
                        <a:cs typeface="Calibri" charset="0"/>
                      </a:endParaRPr>
                    </a:p>
                  </a:txBody>
                  <a:tcPr marL="68580" marR="68580" marT="0" marB="0" vert="horz" anchor="t" anchorCtr="0">
                    <a:lnL>
                      <a:noFill/>
                    </a:lnL>
                    <a:lnR>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1">
                          <a:solidFill>
                            <a:srgbClr val="000000"/>
                          </a:solidFill>
                          <a:latin typeface="Cambria Math" panose="02040503050406030204" charset="0"/>
                          <a:cs typeface="Cambria Math" panose="02040503050406030204" charset="0"/>
                        </a:rPr>
                        <a:t> FC</a:t>
                      </a:r>
                      <a:endParaRPr lang="en-US" altLang="en-US" sz="1400" b="1" baseline="-25000">
                        <a:solidFill>
                          <a:srgbClr val="000000"/>
                        </a:solidFill>
                        <a:latin typeface="Cambria Math" panose="02040503050406030204" charset="0"/>
                        <a:ea typeface="Calibri" charset="0"/>
                        <a:cs typeface="Cambria Math" panose="02040503050406030204" charset="0"/>
                      </a:endParaRPr>
                    </a:p>
                  </a:txBody>
                  <a:tcPr marL="68580" marR="68580" marT="0" marB="0" vert="horz" anchor="t" anchorCtr="0">
                    <a:lnL>
                      <a:noFill/>
                    </a:lnL>
                    <a:lnR>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altLang="en-US" sz="1400" b="1">
                          <a:latin typeface="Calibri" charset="0"/>
                          <a:ea typeface="Calibri" charset="0"/>
                          <a:cs typeface="Calibri" charset="0"/>
                        </a:rPr>
                        <a:t>FC</a:t>
                      </a:r>
                      <a:endParaRPr lang="en-US" altLang="en-US" sz="1400" b="1" baseline="-25000">
                        <a:latin typeface="Calibri" charset="0"/>
                        <a:ea typeface="Calibri" charset="0"/>
                        <a:cs typeface="Calibri" charset="0"/>
                      </a:endParaRPr>
                    </a:p>
                  </a:txBody>
                  <a:tcPr marL="68580" marR="68580" marT="0" marB="0" vert="horz" anchor="t" anchorCtr="0">
                    <a:lnL>
                      <a:noFill/>
                    </a:lnL>
                    <a:lnR>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altLang="en-US" sz="1400" b="1">
                          <a:latin typeface="Calibri" charset="0"/>
                          <a:ea typeface="Calibri" charset="0"/>
                          <a:cs typeface="Calibri" charset="0"/>
                        </a:rPr>
                        <a:t>GI</a:t>
                      </a:r>
                      <a:endParaRPr lang="en-US" altLang="en-US" sz="1400" b="1" baseline="-25000">
                        <a:latin typeface="Calibri" charset="0"/>
                        <a:ea typeface="Calibri" charset="0"/>
                        <a:cs typeface="Calibri" charset="0"/>
                      </a:endParaRPr>
                    </a:p>
                  </a:txBody>
                  <a:tcPr marL="68580" marR="68580" marT="0" marB="0" vert="horz" anchor="t" anchorCtr="0">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solidFill>
                      <a:srgbClr val="FFFFFF"/>
                    </a:solidFill>
                  </a:tcPr>
                </a:tc>
              </a:tr>
              <a:tr h="227965">
                <a:tc>
                  <a:txBody>
                    <a:bodyPr/>
                    <a:p>
                      <a:pPr indent="0">
                        <a:buNone/>
                      </a:pPr>
                      <a:r>
                        <a:rPr lang="en-US" altLang="en-US" sz="1400" b="1">
                          <a:latin typeface="Arial" panose="020B0604020202090204" pitchFamily="34" charset="0"/>
                          <a:ea typeface="Calibri" charset="0"/>
                          <a:cs typeface="Arial" panose="020B0604020202090204" pitchFamily="34" charset="0"/>
                          <a:sym typeface="+mn-ea"/>
                        </a:rPr>
                        <a:t>DT</a:t>
                      </a:r>
                      <a:endParaRPr lang="en-US" altLang="en-US" sz="1400" b="1" baseline="-25000">
                        <a:latin typeface="Arial" panose="020B0604020202090204" pitchFamily="34" charset="0"/>
                        <a:ea typeface="Calibri" charset="0"/>
                        <a:cs typeface="Arial" panose="020B0604020202090204" pitchFamily="34" charset="0"/>
                        <a:sym typeface="+mn-ea"/>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-0.159***</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0.004***</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0.018***</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-0.147***</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solidFill>
                      <a:srgbClr val="FFFFFF"/>
                    </a:solidFill>
                  </a:tcPr>
                </a:tc>
              </a:tr>
              <a:tr h="227330">
                <a:tc>
                  <a:txBody>
                    <a:bodyPr/>
                    <a:p>
                      <a:pPr indent="0">
                        <a:buNone/>
                      </a:pPr>
                      <a:r>
                        <a:rPr lang="en-US" sz="1400" b="1">
                          <a:solidFill>
                            <a:srgbClr val="000000"/>
                          </a:solidFill>
                          <a:latin typeface="Cambria Math" panose="02040503050406030204" charset="0"/>
                          <a:cs typeface="Cambria Math" panose="02040503050406030204" charset="0"/>
                        </a:rPr>
                        <a:t> </a:t>
                      </a:r>
                      <a:endParaRPr lang="en-US" altLang="en-US" sz="1400" b="1">
                        <a:solidFill>
                          <a:srgbClr val="000000"/>
                        </a:solidFill>
                        <a:latin typeface="Cambria Math" panose="02040503050406030204" charset="0"/>
                        <a:ea typeface="Cambria Math" panose="02040503050406030204" charset="0"/>
                        <a:cs typeface="Cambria Math" panose="02040503050406030204"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(-3.38)</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(5.12)</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(7.60)</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(-3.13)</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330">
                <a:tc>
                  <a:txBody>
                    <a:bodyPr/>
                    <a:p>
                      <a:pPr indent="0">
                        <a:buNone/>
                      </a:pPr>
                      <a:r>
                        <a:rPr lang="en-US" altLang="en-US" sz="1400" b="1">
                          <a:latin typeface="Calibri" charset="0"/>
                          <a:ea typeface="Calibri" charset="0"/>
                          <a:cs typeface="Calibri" charset="0"/>
                        </a:rPr>
                        <a:t>ESG</a:t>
                      </a:r>
                      <a:endParaRPr lang="en-US" altLang="en-US" sz="1400" b="1" baseline="-25000">
                        <a:latin typeface="Calibri" charset="0"/>
                        <a:ea typeface="Calibri" charset="0"/>
                        <a:cs typeface="Calibri"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-0.039*</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-0.001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0.004***</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-0.041*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330">
                <a:tc>
                  <a:txBody>
                    <a:bodyPr/>
                    <a:p>
                      <a:pPr indent="0">
                        <a:buNone/>
                      </a:pPr>
                      <a:r>
                        <a:rPr lang="en-US" sz="1400" b="1">
                          <a:solidFill>
                            <a:srgbClr val="000000"/>
                          </a:solidFill>
                          <a:latin typeface="Cambria Math" panose="02040503050406030204" charset="0"/>
                          <a:cs typeface="Cambria Math" panose="02040503050406030204" charset="0"/>
                        </a:rPr>
                        <a:t> </a:t>
                      </a:r>
                      <a:endParaRPr lang="en-US" altLang="en-US" sz="1400" b="1">
                        <a:solidFill>
                          <a:srgbClr val="000000"/>
                        </a:solidFill>
                        <a:latin typeface="Cambria Math" panose="02040503050406030204" charset="0"/>
                        <a:ea typeface="Cambria Math" panose="02040503050406030204" charset="0"/>
                        <a:cs typeface="Cambria Math" panose="02040503050406030204"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(-1.75)</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(-1.35)</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(3.27)</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(-1.86)</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965">
                <a:tc>
                  <a:txBody>
                    <a:bodyPr/>
                    <a:p>
                      <a:pPr indent="0">
                        <a:buNone/>
                      </a:pPr>
                      <a:r>
                        <a:rPr lang="en-US" altLang="en-US" sz="1400" b="1">
                          <a:latin typeface="Calibri" charset="0"/>
                          <a:ea typeface="Calibri" charset="0"/>
                          <a:cs typeface="Calibri" charset="0"/>
                        </a:rPr>
                        <a:t>DT*ESG</a:t>
                      </a:r>
                      <a:endParaRPr lang="en-US" altLang="en-US" sz="1400" b="1" baseline="-25000">
                        <a:latin typeface="Calibri" charset="0"/>
                        <a:ea typeface="Calibri" charset="0"/>
                        <a:cs typeface="Calibri"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0.028***</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-0.003***</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0.026**</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6695">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 </a:t>
                      </a: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(2.61)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(-6.17)</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(2.48)</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965">
                <a:tc>
                  <a:txBody>
                    <a:bodyPr/>
                    <a:p>
                      <a:pPr indent="0">
                        <a:buNone/>
                      </a:pPr>
                      <a:r>
                        <a:rPr lang="en-US" altLang="en-US" sz="1400" b="1">
                          <a:latin typeface="Calibri" charset="0"/>
                          <a:ea typeface="Calibri" charset="0"/>
                          <a:cs typeface="Calibri" charset="0"/>
                        </a:rPr>
                        <a:t>FC</a:t>
                      </a:r>
                      <a:endParaRPr lang="en-US" altLang="en-US" sz="1400" b="1" baseline="-25000">
                        <a:latin typeface="Calibri" charset="0"/>
                        <a:ea typeface="Calibri" charset="0"/>
                        <a:cs typeface="Calibri"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-0.905***</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33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 </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(-4.17)</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6695">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Constant</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-0.454</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3.571***</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3.550***</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2.891***</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860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 </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(-1.59)</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(256.16)</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(248.10)</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(3.47)</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330">
                <a:tc>
                  <a:txBody>
                    <a:bodyPr/>
                    <a:p>
                      <a:pPr indent="0" algn="l">
                        <a:buNone/>
                      </a:pPr>
                      <a:r>
                        <a:rPr lang="en-US" sz="1400" b="1">
                          <a:solidFill>
                            <a:srgbClr val="000000"/>
                          </a:solidFill>
                          <a:latin typeface="Times New Roman" panose="02020503050405090304" pitchFamily="18" charset="0"/>
                          <a:cs typeface="Times New Roman" panose="02020503050405090304" pitchFamily="18" charset="0"/>
                        </a:rPr>
                        <a:t>Controls</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lgn="l">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lgn="l">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lgn="l">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lgn="l">
                        <a:buNone/>
                      </a:pPr>
                      <a:r>
                        <a:rPr lang="en-US" sz="1400">
                          <a:solidFill>
                            <a:srgbClr val="000000"/>
                          </a:solidFill>
                          <a:latin typeface="Times New Roman" panose="02020503050405090304" pitchFamily="18" charset="0"/>
                          <a:cs typeface="Times New Roman" panose="02020503050405090304" pitchFamily="18" charset="0"/>
                          <a:sym typeface="+mn-ea"/>
                        </a:rPr>
                        <a:t>Yes</a:t>
                      </a:r>
                      <a:endParaRPr lang="en-US" sz="1400" b="0">
                        <a:solidFill>
                          <a:srgbClr val="000000"/>
                        </a:solidFill>
                        <a:latin typeface="Times New Roman" panose="02020503050405090304" pitchFamily="18" charset="0"/>
                        <a:cs typeface="Times New Roman" panose="02020503050405090304" pitchFamily="18" charset="0"/>
                        <a:sym typeface="+mn-ea"/>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33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Year FE</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42672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Individual FE</a:t>
                      </a:r>
                      <a:endParaRPr lang="en-US" sz="1400" b="1">
                        <a:solidFill>
                          <a:srgbClr val="000000"/>
                        </a:solidFill>
                        <a:latin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Yes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0980">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Observations</a:t>
                      </a: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cap="flat">
                      <a:noFill/>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9,531</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rgbClr val="FFFFFF"/>
                    </a:solidFill>
                  </a:tcPr>
                </a:tc>
              </a:tr>
              <a:tr h="227965">
                <a:tc>
                  <a:txBody>
                    <a:bodyPr/>
                    <a:p>
                      <a:pPr indent="0">
                        <a:buNone/>
                      </a:pPr>
                      <a:r>
                        <a:rPr lang="en-US" sz="1400" b="1">
                          <a:solidFill>
                            <a:srgbClr val="000000"/>
                          </a:solidFill>
                          <a:latin typeface="Times New Roman" panose="02020503050405090304" pitchFamily="18" charset="0"/>
                          <a:cs typeface="Times New Roman" panose="02020503050405090304" pitchFamily="18" charset="0"/>
                        </a:rPr>
                        <a:t>R-squared</a:t>
                      </a:r>
                      <a:endParaRPr lang="en-US" altLang="en-US" sz="1400" b="1">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0.012</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0.809</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0.810</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400" b="0">
                          <a:solidFill>
                            <a:srgbClr val="000000"/>
                          </a:solidFill>
                          <a:latin typeface="Times New Roman" panose="02020503050405090304" pitchFamily="18" charset="0"/>
                          <a:cs typeface="Times New Roman" panose="02020503050405090304" pitchFamily="18" charset="0"/>
                        </a:rPr>
                        <a:t>0.014</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t"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100" name="文本框 99"/>
          <p:cNvSpPr txBox="1"/>
          <p:nvPr/>
        </p:nvSpPr>
        <p:spPr>
          <a:xfrm>
            <a:off x="6477635" y="4767580"/>
            <a:ext cx="5640705" cy="1868805"/>
          </a:xfrm>
          <a:prstGeom prst="rect">
            <a:avLst/>
          </a:prstGeom>
          <a:noFill/>
          <a:ln w="9525">
            <a:noFill/>
          </a:ln>
        </p:spPr>
        <p:txBody>
          <a:bodyPr>
            <a:noAutofit/>
          </a:bodyPr>
          <a:p>
            <a:pPr marL="285750" indent="-285750">
              <a:buFont typeface="Arial" panose="020B0604020202090204" pitchFamily="34" charset="0"/>
              <a:buChar char="•"/>
            </a:pPr>
            <a:r>
              <a:rPr lang="en-US" sz="1400" b="0">
                <a:solidFill>
                  <a:srgbClr val="000000"/>
                </a:solidFill>
                <a:latin typeface="Times New Roman" panose="02020503050405090304" pitchFamily="18" charset="0"/>
                <a:ea typeface="宋体" pitchFamily="2" charset="-122"/>
              </a:rPr>
              <a:t>The opposite signs of the interaction term coefficient and the DT coefficient in Model 4 indicate that ESG performance can significantly mitigate the negative effects of DT on GI;</a:t>
            </a:r>
            <a:endParaRPr lang="en-US" sz="14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sz="1400" b="0">
                <a:solidFill>
                  <a:srgbClr val="000000"/>
                </a:solidFill>
                <a:latin typeface="Times New Roman" panose="02020503050405090304" pitchFamily="18" charset="0"/>
                <a:ea typeface="宋体" pitchFamily="2" charset="-122"/>
              </a:rPr>
              <a:t>In Model 6, </a:t>
            </a:r>
            <a:r>
              <a:rPr lang="en-US" sz="1400">
                <a:solidFill>
                  <a:srgbClr val="000000"/>
                </a:solidFill>
                <a:latin typeface="Times New Roman" panose="02020503050405090304" pitchFamily="18" charset="0"/>
                <a:ea typeface="宋体" pitchFamily="2" charset="-122"/>
                <a:sym typeface="+mn-ea"/>
              </a:rPr>
              <a:t>ESG performance can significantly mitigate the </a:t>
            </a:r>
            <a:r>
              <a:rPr lang="en-US" altLang="en-US" sz="1400">
                <a:solidFill>
                  <a:srgbClr val="000000"/>
                </a:solidFill>
                <a:latin typeface="Times New Roman" panose="02020503050405090304" pitchFamily="18" charset="0"/>
                <a:ea typeface="宋体" pitchFamily="2" charset="-122"/>
                <a:sym typeface="+mn-ea"/>
              </a:rPr>
              <a:t>financing constraints </a:t>
            </a:r>
            <a:r>
              <a:rPr lang="en-US" sz="1400">
                <a:solidFill>
                  <a:srgbClr val="000000"/>
                </a:solidFill>
                <a:latin typeface="Times New Roman" panose="02020503050405090304" pitchFamily="18" charset="0"/>
                <a:ea typeface="宋体" pitchFamily="2" charset="-122"/>
                <a:sym typeface="+mn-ea"/>
              </a:rPr>
              <a:t>caused by DT;</a:t>
            </a:r>
            <a:endParaRPr lang="en-US" sz="14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altLang="en-US" sz="1400">
                <a:solidFill>
                  <a:srgbClr val="000000"/>
                </a:solidFill>
                <a:latin typeface="Times New Roman" panose="02020503050405090304" pitchFamily="18" charset="0"/>
                <a:ea typeface="宋体" pitchFamily="2" charset="-122"/>
                <a:sym typeface="+mn-ea"/>
              </a:rPr>
              <a:t>The result of Model 6 and 7 indicate that ESG performance can both directly mitigate the correlation between DT and GI and also promote GI by reducing the financing constraints exacerbated by DT.</a:t>
            </a:r>
            <a:endParaRPr lang="en-US" altLang="en-US" sz="1400" b="0">
              <a:solidFill>
                <a:srgbClr val="000000"/>
              </a:solidFill>
              <a:latin typeface="Times New Roman" panose="02020503050405090304" pitchFamily="18" charset="0"/>
              <a:ea typeface="宋体" pitchFamily="2" charset="-122"/>
            </a:endParaRPr>
          </a:p>
        </p:txBody>
      </p:sp>
      <p:sp>
        <p:nvSpPr>
          <p:cNvPr id="23" name="文本框 22"/>
          <p:cNvSpPr txBox="1"/>
          <p:nvPr/>
        </p:nvSpPr>
        <p:spPr>
          <a:xfrm>
            <a:off x="6755765" y="4562475"/>
            <a:ext cx="5072380" cy="275590"/>
          </a:xfrm>
          <a:prstGeom prst="rect">
            <a:avLst/>
          </a:prstGeom>
          <a:noFill/>
          <a:ln w="9525">
            <a:noFill/>
          </a:ln>
        </p:spPr>
        <p:txBody>
          <a:bodyPr wrap="square">
            <a:spAutoFit/>
          </a:bodyPr>
          <a:p>
            <a:pPr indent="0"/>
            <a:r>
              <a:rPr lang="en-US" sz="1200" b="1">
                <a:solidFill>
                  <a:srgbClr val="000000"/>
                </a:solidFill>
                <a:latin typeface="Times New Roman" panose="02020503050405090304" pitchFamily="18" charset="0"/>
                <a:ea typeface="宋体" pitchFamily="2" charset="-122"/>
              </a:rPr>
              <a:t>Fig.</a:t>
            </a:r>
            <a:r>
              <a:rPr lang="en-US" sz="1200" b="1">
                <a:solidFill>
                  <a:srgbClr val="000000"/>
                </a:solidFill>
                <a:latin typeface="Times New Roman" panose="02020503050405090304" pitchFamily="18" charset="0"/>
                <a:ea typeface="宋体" pitchFamily="2" charset="-122"/>
                <a:cs typeface="宋体" pitchFamily="2" charset="-122"/>
              </a:rPr>
              <a:t> </a:t>
            </a:r>
            <a:r>
              <a:rPr lang="en-US" sz="1200" b="1">
                <a:solidFill>
                  <a:srgbClr val="000000"/>
                </a:solidFill>
                <a:latin typeface="Times New Roman" panose="02020503050405090304" pitchFamily="18" charset="0"/>
                <a:ea typeface="宋体" pitchFamily="2" charset="-122"/>
              </a:rPr>
              <a:t>2</a:t>
            </a:r>
            <a:r>
              <a:rPr lang="en-US" sz="1200" b="0">
                <a:solidFill>
                  <a:srgbClr val="000000"/>
                </a:solidFill>
                <a:latin typeface="Times New Roman" panose="02020503050405090304" pitchFamily="18" charset="0"/>
                <a:ea typeface="宋体" pitchFamily="2" charset="-122"/>
                <a:cs typeface="宋体" pitchFamily="2" charset="-122"/>
              </a:rPr>
              <a:t> </a:t>
            </a:r>
            <a:r>
              <a:rPr lang="en-US" sz="1200" b="0">
                <a:solidFill>
                  <a:srgbClr val="000000"/>
                </a:solidFill>
                <a:latin typeface="Times New Roman" panose="02020503050405090304" pitchFamily="18" charset="0"/>
                <a:ea typeface="宋体" pitchFamily="2" charset="-122"/>
              </a:rPr>
              <a:t>Two-way linear interaction effects for DT</a:t>
            </a:r>
            <a:endParaRPr lang="en-US" altLang="en-US" sz="1200" b="0">
              <a:solidFill>
                <a:srgbClr val="000000"/>
              </a:solidFill>
              <a:latin typeface="Times New Roman" panose="02020503050405090304" pitchFamily="18" charset="0"/>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sym typeface="+mn-ea"/>
              </a:rPr>
              <a:t>Regression results</a:t>
            </a:r>
            <a:endParaRPr lang="en-US" altLang="ru-RU" dirty="0">
              <a:latin typeface="Arial" panose="020B0604020202090204" pitchFamily="34" charset="0"/>
              <a:cs typeface="Arial" panose="020B0604020202090204" pitchFamily="34" charset="0"/>
              <a:sym typeface="+mn-ea"/>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3" name="文本框 2"/>
          <p:cNvSpPr txBox="1"/>
          <p:nvPr/>
        </p:nvSpPr>
        <p:spPr>
          <a:xfrm>
            <a:off x="522605" y="1101090"/>
            <a:ext cx="10608310" cy="460375"/>
          </a:xfrm>
          <a:prstGeom prst="rect">
            <a:avLst/>
          </a:prstGeom>
          <a:noFill/>
        </p:spPr>
        <p:txBody>
          <a:bodyPr wrap="square" rtlCol="0" anchor="t">
            <a:spAutoFit/>
            <a:scene3d>
              <a:camera prst="orthographicFront"/>
              <a:lightRig rig="threePt" dir="t"/>
            </a:scene3d>
          </a:bodyPr>
          <a:p>
            <a:r>
              <a:rPr lang="en-US" altLang="zh-CN" sz="2400">
                <a:solidFill>
                  <a:schemeClr val="tx1"/>
                </a:solidFill>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sym typeface="+mn-ea"/>
              </a:rPr>
              <a:t>2.3. Robustness test and Endogeneity test</a:t>
            </a:r>
            <a:endParaRPr lang="en-US" altLang="zh-CN" sz="2400">
              <a:solidFill>
                <a:schemeClr val="tx1"/>
              </a:solidFill>
              <a:effectLst>
                <a:outerShdw blurRad="38100" dist="19050" dir="2700000" algn="tl" rotWithShape="0">
                  <a:schemeClr val="dk1">
                    <a:alpha val="40000"/>
                  </a:schemeClr>
                </a:outerShdw>
              </a:effectLst>
              <a:latin typeface="Times New Roman" panose="02020503050405090304" pitchFamily="18" charset="0"/>
              <a:cs typeface="Times New Roman" panose="02020503050405090304" pitchFamily="18" charset="0"/>
              <a:sym typeface="+mn-ea"/>
            </a:endParaRPr>
          </a:p>
        </p:txBody>
      </p:sp>
      <p:graphicFrame>
        <p:nvGraphicFramePr>
          <p:cNvPr id="11" name="表格 10"/>
          <p:cNvGraphicFramePr/>
          <p:nvPr>
            <p:custDataLst>
              <p:tags r:id="rId2"/>
            </p:custDataLst>
          </p:nvPr>
        </p:nvGraphicFramePr>
        <p:xfrm>
          <a:off x="603250" y="1705610"/>
          <a:ext cx="5753100" cy="4618355"/>
        </p:xfrm>
        <a:graphic>
          <a:graphicData uri="http://schemas.openxmlformats.org/drawingml/2006/table">
            <a:tbl>
              <a:tblPr/>
              <a:tblGrid>
                <a:gridCol w="1489710"/>
                <a:gridCol w="1295400"/>
                <a:gridCol w="804545"/>
                <a:gridCol w="750570"/>
                <a:gridCol w="1412875"/>
              </a:tblGrid>
              <a:tr h="369570">
                <a:tc>
                  <a:txBody>
                    <a:bodyPr/>
                    <a:p>
                      <a:pPr algn="ctr">
                        <a:buClrTx/>
                        <a:buSzTx/>
                        <a:buFontTx/>
                        <a:buNone/>
                      </a:pP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w="12700">
                      <a:solidFill>
                        <a:schemeClr val="tx1"/>
                      </a:solidFill>
                      <a:prstDash val="solid"/>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Replacement of core variables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w="12700">
                      <a:solidFill>
                        <a:schemeClr val="tx1"/>
                      </a:solidFill>
                      <a:prstDash val="solid"/>
                    </a:lnT>
                    <a:lnB w="12700" cap="flat">
                      <a:solidFill>
                        <a:schemeClr val="tx1"/>
                      </a:solidFill>
                      <a:prstDash val="solid"/>
                    </a:lnB>
                    <a:lnTlToBr>
                      <a:noFill/>
                    </a:lnTlToBr>
                    <a:lnBlToTr>
                      <a:noFill/>
                    </a:lnBlToTr>
                    <a:noFill/>
                  </a:tcPr>
                </a:tc>
                <a:tc gridSpan="2">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First stage</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w="12700">
                      <a:solidFill>
                        <a:schemeClr val="tx1"/>
                      </a:solidFill>
                      <a:prstDash val="solid"/>
                    </a:lnT>
                    <a:lnB w="12700" cap="flat">
                      <a:solidFill>
                        <a:schemeClr val="tx1"/>
                      </a:solidFill>
                      <a:prstDash val="solid"/>
                    </a:lnB>
                    <a:lnTlToBr>
                      <a:noFill/>
                    </a:lnTlToBr>
                    <a:lnBlToTr>
                      <a:noFill/>
                    </a:lnBlToTr>
                    <a:noFill/>
                  </a:tcPr>
                </a:tc>
                <a:tc hMerge="1">
                  <a:tcPr marL="68580" marR="68580" marT="0" marB="0" vert="horz" anchor="t" anchorCtr="0">
                    <a:lnL>
                      <a:noFill/>
                    </a:lnL>
                    <a:lnR cap="flat">
                      <a:noFill/>
                    </a:lnR>
                    <a:lnT w="12700">
                      <a:solidFill>
                        <a:schemeClr val="tx1"/>
                      </a:solidFill>
                      <a:prstDash val="solid"/>
                    </a:lnT>
                    <a:lnB w="12700" cap="flat">
                      <a:solidFill>
                        <a:schemeClr val="tx1"/>
                      </a:solidFill>
                      <a:prstDash val="solid"/>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Second stage</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w="12700">
                      <a:solidFill>
                        <a:schemeClr val="tx1"/>
                      </a:solidFill>
                      <a:prstDash val="solid"/>
                    </a:lnT>
                    <a:lnB w="12700" cap="flat">
                      <a:solidFill>
                        <a:schemeClr val="tx1"/>
                      </a:solidFill>
                      <a:prstDash val="solid"/>
                    </a:lnB>
                    <a:lnTlToBr>
                      <a:noFill/>
                    </a:lnTlToBr>
                    <a:lnBlToTr>
                      <a:noFill/>
                    </a:lnBlToTr>
                    <a:noFill/>
                  </a:tcPr>
                </a:tc>
              </a:tr>
              <a:tr h="183515">
                <a:tc>
                  <a:txBody>
                    <a:bodyPr/>
                    <a:p>
                      <a:pPr algn="ctr">
                        <a:buClrTx/>
                        <a:buSzTx/>
                        <a:buFontTx/>
                        <a:buNone/>
                      </a:pP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w="19050" cap="flat">
                      <a:solidFill>
                        <a:schemeClr val="tx1"/>
                      </a:solidFill>
                      <a:prstDash val="solid"/>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GI2</a:t>
                      </a:r>
                      <a:endParaRPr lang="en-US" sz="1200" b="0" baseline="-25000">
                        <a:solidFill>
                          <a:srgbClr val="000000"/>
                        </a:solidFill>
                        <a:latin typeface="Arial" panose="020B0604020202090204" pitchFamily="34" charset="0"/>
                        <a:cs typeface="Arial" panose="020B0604020202090204" pitchFamily="34" charset="0"/>
                      </a:endParaRPr>
                    </a:p>
                  </a:txBody>
                  <a:tcPr marL="68580" marR="68580" marT="0" marB="0" vert="horz" anchor="ctr" anchorCtr="0">
                    <a:lnL>
                      <a:noFill/>
                    </a:lnL>
                    <a:lnR>
                      <a:noFill/>
                    </a:lnR>
                    <a:lnT w="12700" cap="flat">
                      <a:solidFill>
                        <a:schemeClr val="tx1"/>
                      </a:solidFill>
                      <a:prstDash val="solid"/>
                    </a:lnT>
                    <a:lnB w="19050" cap="flat">
                      <a:solidFill>
                        <a:schemeClr val="tx1"/>
                      </a:solidFill>
                      <a:prstDash val="solid"/>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DT</a:t>
                      </a:r>
                      <a:endParaRPr lang="en-US" sz="1200" b="0" baseline="-2500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w="12700" cap="flat">
                      <a:solidFill>
                        <a:schemeClr val="tx1"/>
                      </a:solidFill>
                      <a:prstDash val="solid"/>
                    </a:lnT>
                    <a:lnB w="19050" cap="flat">
                      <a:solidFill>
                        <a:schemeClr val="tx1"/>
                      </a:solidFill>
                      <a:prstDash val="solid"/>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D</a:t>
                      </a:r>
                      <a:r>
                        <a:rPr lang="en-US" sz="1200" b="0">
                          <a:solidFill>
                            <a:srgbClr val="000000"/>
                          </a:solidFill>
                          <a:latin typeface="Arial" panose="020B0604020202090204" pitchFamily="34" charset="0"/>
                          <a:cs typeface="Arial" panose="020B0604020202090204" pitchFamily="34" charset="0"/>
                        </a:rPr>
                        <a:t>T</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w="12700" cap="flat">
                      <a:solidFill>
                        <a:schemeClr val="tx1"/>
                      </a:solidFill>
                      <a:prstDash val="solid"/>
                    </a:lnT>
                    <a:lnB w="19050" cap="flat">
                      <a:solidFill>
                        <a:schemeClr val="tx1"/>
                      </a:solidFill>
                      <a:prstDash val="solid"/>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GI</a:t>
                      </a:r>
                      <a:endParaRPr lang="en-US" sz="1200" b="0" baseline="-2500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w="12700" cap="flat">
                      <a:solidFill>
                        <a:schemeClr val="tx1"/>
                      </a:solidFill>
                      <a:prstDash val="solid"/>
                    </a:lnT>
                    <a:lnB w="19050" cap="flat">
                      <a:solidFill>
                        <a:schemeClr val="tx1"/>
                      </a:solidFill>
                      <a:prstDash val="solid"/>
                    </a:lnB>
                    <a:lnTlToBr>
                      <a:noFill/>
                    </a:lnTlToBr>
                    <a:lnBlToTr>
                      <a:noFill/>
                    </a:lnBlToTr>
                    <a:noFill/>
                  </a:tcPr>
                </a:tc>
              </a:tr>
              <a:tr h="18542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DT Asset</a:t>
                      </a:r>
                      <a:endParaRPr lang="en-US" sz="1200" b="0" baseline="-2500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w="19050" cap="flat">
                      <a:solidFill>
                        <a:schemeClr val="tx1"/>
                      </a:solidFill>
                      <a:prstDash val="solid"/>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-3.868**</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w="19050" cap="flat">
                      <a:solidFill>
                        <a:schemeClr val="tx1"/>
                      </a:solidFill>
                      <a:prstDash val="solid"/>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w="19050" cap="flat">
                      <a:solidFill>
                        <a:schemeClr val="tx1"/>
                      </a:solidFill>
                      <a:prstDash val="solid"/>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w="19050" cap="flat">
                      <a:solidFill>
                        <a:schemeClr val="tx1"/>
                      </a:solidFill>
                      <a:prstDash val="solid"/>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w="19050" cap="flat">
                      <a:solidFill>
                        <a:schemeClr val="tx1"/>
                      </a:solidFill>
                      <a:prstDash val="solid"/>
                    </a:lnT>
                    <a:lnB cap="flat">
                      <a:noFill/>
                    </a:lnB>
                    <a:lnTlToBr>
                      <a:noFill/>
                    </a:lnTlToBr>
                    <a:lnBlToTr>
                      <a:noFill/>
                    </a:lnBlToTr>
                    <a:noFill/>
                  </a:tcPr>
                </a:tc>
              </a:tr>
              <a:tr h="18478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(-1.97)</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18542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DT</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-0.063**</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18415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(-2.34)</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18542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DTI</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1.239***</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18415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(69.60)</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18605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DEI</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1.469***</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18415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(13.69)</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37020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Kleibergen-Paap rk LM statistic</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1575.167[0.000]</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cap="flat">
                      <a:noFill/>
                    </a:lnB>
                    <a:lnTlToBr>
                      <a:noFill/>
                    </a:lnTlToBr>
                    <a:lnBlToTr>
                      <a:noFill/>
                    </a:lnBlToTr>
                    <a:noFill/>
                  </a:tcPr>
                </a:tc>
              </a:tr>
              <a:tr h="36957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Kleibergen-Paap rk Wald F statistic</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cap="fla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2533.136</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cap="flat">
                      <a:noFill/>
                    </a:lnR>
                    <a:lnT cap="flat">
                      <a:noFill/>
                    </a:lnT>
                    <a:lnB>
                      <a:noFill/>
                    </a:lnB>
                    <a:lnTlToBr>
                      <a:noFill/>
                    </a:lnTlToBr>
                    <a:lnBlToTr>
                      <a:noFill/>
                    </a:lnBlToTr>
                    <a:noFill/>
                  </a:tcPr>
                </a:tc>
              </a:tr>
              <a:tr h="55181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Cragg-DonaldWald F statistic</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noFill/>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2430.995</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noFill/>
                  </a:tcPr>
                </a:tc>
              </a:tr>
              <a:tr h="18478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Sargantest</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1.795[0.180]</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r>
              <a:tr h="18478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Hansen J test</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1.922[0.166]</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r>
              <a:tr h="18478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C statistic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 </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1.795[0.180]</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r>
              <a:tr h="185420">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Year FE</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r>
              <a:tr h="18478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Individual FE</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Yes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r>
              <a:tr h="18478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Observations</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9,302</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9,531</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9,531</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9,531</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a:noFill/>
                    </a:lnB>
                    <a:lnTlToBr>
                      <a:noFill/>
                    </a:lnTlToBr>
                    <a:lnBlToTr>
                      <a:noFill/>
                    </a:lnBlToTr>
                  </a:tcPr>
                </a:tc>
              </a:tr>
              <a:tr h="184785">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R-squared</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w="12700">
                      <a:solidFill>
                        <a:schemeClr val="tx1"/>
                      </a:solidFill>
                      <a:prstDash val="solid"/>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0.011</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w="12700">
                      <a:solidFill>
                        <a:schemeClr val="tx1"/>
                      </a:solidFill>
                      <a:prstDash val="solid"/>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0.389</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w="12700">
                      <a:solidFill>
                        <a:schemeClr val="tx1"/>
                      </a:solidFill>
                      <a:prstDash val="solid"/>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0.096</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w="12700">
                      <a:solidFill>
                        <a:schemeClr val="tx1"/>
                      </a:solidFill>
                      <a:prstDash val="solid"/>
                    </a:lnB>
                    <a:lnTlToBr>
                      <a:noFill/>
                    </a:lnTlToBr>
                    <a:lnBlToTr>
                      <a:noFill/>
                    </a:lnBlToTr>
                  </a:tcPr>
                </a:tc>
                <a:tc>
                  <a:txBody>
                    <a:bodyPr/>
                    <a:p>
                      <a:pPr algn="ctr">
                        <a:buClrTx/>
                        <a:buSzTx/>
                        <a:buFontTx/>
                        <a:buNone/>
                      </a:pPr>
                      <a:r>
                        <a:rPr lang="en-US" sz="1200" b="0">
                          <a:solidFill>
                            <a:srgbClr val="000000"/>
                          </a:solidFill>
                          <a:latin typeface="Arial" panose="020B0604020202090204" pitchFamily="34" charset="0"/>
                          <a:cs typeface="Arial" panose="020B0604020202090204" pitchFamily="34" charset="0"/>
                        </a:rPr>
                        <a:t>0.031</a:t>
                      </a:r>
                      <a:endParaRPr lang="en-US" sz="1200" b="0">
                        <a:solidFill>
                          <a:srgbClr val="000000"/>
                        </a:solidFill>
                        <a:latin typeface="Arial" panose="020B0604020202090204" pitchFamily="34" charset="0"/>
                        <a:cs typeface="Arial" panose="020B0604020202090204" pitchFamily="34" charset="0"/>
                      </a:endParaRPr>
                    </a:p>
                  </a:txBody>
                  <a:tcPr marL="68580" marR="68580" marT="0" marB="0" vert="horz" anchor="t" anchorCtr="0">
                    <a:lnL>
                      <a:noFill/>
                    </a:lnL>
                    <a:lnR>
                      <a:noFill/>
                    </a:lnR>
                    <a:lnT>
                      <a:noFill/>
                    </a:lnT>
                    <a:lnB w="12700">
                      <a:solidFill>
                        <a:schemeClr val="tx1"/>
                      </a:solidFill>
                      <a:prstDash val="solid"/>
                    </a:lnB>
                    <a:lnTlToBr>
                      <a:noFill/>
                    </a:lnTlToBr>
                    <a:lnBlToTr>
                      <a:noFill/>
                    </a:lnBlToTr>
                  </a:tcPr>
                </a:tc>
              </a:tr>
            </a:tbl>
          </a:graphicData>
        </a:graphic>
      </p:graphicFrame>
      <p:sp>
        <p:nvSpPr>
          <p:cNvPr id="111" name="文本框 110"/>
          <p:cNvSpPr txBox="1"/>
          <p:nvPr/>
        </p:nvSpPr>
        <p:spPr>
          <a:xfrm>
            <a:off x="603250" y="6351270"/>
            <a:ext cx="6130290" cy="275590"/>
          </a:xfrm>
          <a:prstGeom prst="rect">
            <a:avLst/>
          </a:prstGeom>
          <a:noFill/>
          <a:ln w="9525">
            <a:noFill/>
          </a:ln>
        </p:spPr>
        <p:txBody>
          <a:bodyPr wrap="square">
            <a:spAutoFit/>
          </a:bodyPr>
          <a:p>
            <a:pPr indent="190500"/>
            <a:r>
              <a:rPr lang="en-US" sz="1200" b="0">
                <a:solidFill>
                  <a:srgbClr val="000000"/>
                </a:solidFill>
                <a:latin typeface="Times New Roman" panose="02020503050405090304" pitchFamily="18" charset="0"/>
                <a:ea typeface="宋体" pitchFamily="2" charset="-122"/>
                <a:cs typeface="宋体" pitchFamily="2" charset="-122"/>
              </a:rPr>
              <a:t>t-statistics in parentheses</a:t>
            </a:r>
            <a:r>
              <a:rPr lang="en-US" sz="1200" b="0">
                <a:solidFill>
                  <a:srgbClr val="000000"/>
                </a:solidFill>
                <a:latin typeface="Times New Roman" panose="02020503050405090304" pitchFamily="18" charset="0"/>
                <a:ea typeface="宋体" pitchFamily="2" charset="-122"/>
              </a:rPr>
              <a:t>, </a:t>
            </a:r>
            <a:r>
              <a:rPr lang="en-US" sz="1200" b="0">
                <a:solidFill>
                  <a:srgbClr val="000000"/>
                </a:solidFill>
                <a:latin typeface="Times New Roman" panose="02020503050405090304" pitchFamily="18" charset="0"/>
                <a:ea typeface="宋体" pitchFamily="2" charset="-122"/>
                <a:cs typeface="宋体" pitchFamily="2" charset="-122"/>
              </a:rPr>
              <a:t>*** p&lt;0.01, ** p&lt;0.05, * p&lt;0.1; P value in brackets.</a:t>
            </a:r>
            <a:endParaRPr lang="en-US" sz="1200" b="0">
              <a:solidFill>
                <a:srgbClr val="000000"/>
              </a:solidFill>
              <a:latin typeface="Times New Roman" panose="02020503050405090304" pitchFamily="18" charset="0"/>
              <a:ea typeface="宋体" pitchFamily="2" charset="-122"/>
              <a:cs typeface="宋体" pitchFamily="2" charset="-122"/>
            </a:endParaRPr>
          </a:p>
        </p:txBody>
      </p:sp>
      <p:sp>
        <p:nvSpPr>
          <p:cNvPr id="100" name="文本框 99"/>
          <p:cNvSpPr txBox="1"/>
          <p:nvPr/>
        </p:nvSpPr>
        <p:spPr>
          <a:xfrm>
            <a:off x="6733540" y="3357880"/>
            <a:ext cx="5059045" cy="2993390"/>
          </a:xfrm>
          <a:prstGeom prst="rect">
            <a:avLst/>
          </a:prstGeom>
          <a:noFill/>
          <a:ln w="9525">
            <a:noFill/>
          </a:ln>
        </p:spPr>
        <p:txBody>
          <a:bodyPr wrap="square">
            <a:noAutofit/>
          </a:bodyPr>
          <a:p>
            <a:pPr marL="285750" indent="-285750">
              <a:buFont typeface="Arial" panose="020B0604020202090204" pitchFamily="34" charset="0"/>
              <a:buChar char="•"/>
            </a:pPr>
            <a:r>
              <a:rPr lang="en-US" sz="1200">
                <a:solidFill>
                  <a:srgbClr val="000000"/>
                </a:solidFill>
                <a:latin typeface="Times New Roman" panose="02020503050405090304" pitchFamily="18" charset="0"/>
                <a:ea typeface="宋体" pitchFamily="2" charset="-122"/>
                <a:sym typeface="+mn-ea"/>
              </a:rPr>
              <a:t>DT Asset - The proportion of intangible assets related to digital transformation to the total intangible assets for that year;</a:t>
            </a:r>
            <a:endParaRPr lang="en-US" sz="1200">
              <a:solidFill>
                <a:srgbClr val="000000"/>
              </a:solidFill>
              <a:latin typeface="Times New Roman" panose="02020503050405090304" pitchFamily="18" charset="0"/>
              <a:ea typeface="宋体" pitchFamily="2" charset="-122"/>
              <a:sym typeface="+mn-ea"/>
            </a:endParaRPr>
          </a:p>
          <a:p>
            <a:pPr marL="285750" indent="-285750">
              <a:buFont typeface="Arial" panose="020B0604020202090204" pitchFamily="34" charset="0"/>
              <a:buChar char="•"/>
            </a:pPr>
            <a:r>
              <a:rPr lang="en-US" altLang="en-US" sz="1200">
                <a:solidFill>
                  <a:srgbClr val="000000"/>
                </a:solidFill>
                <a:latin typeface="Times New Roman" panose="02020503050405090304" pitchFamily="18" charset="0"/>
                <a:ea typeface="宋体" pitchFamily="2" charset="-122"/>
                <a:sym typeface="+mn-ea"/>
              </a:rPr>
              <a:t>GI2 - The sum of green invention </a:t>
            </a:r>
            <a:r>
              <a:rPr lang="en-US" altLang="en-US" sz="1200" i="1">
                <a:solidFill>
                  <a:srgbClr val="000000"/>
                </a:solidFill>
                <a:latin typeface="Times New Roman Italic" panose="02020503050405090304" charset="0"/>
                <a:ea typeface="宋体" pitchFamily="2" charset="-122"/>
                <a:cs typeface="Times New Roman Italic" panose="02020503050405090304" charset="0"/>
                <a:sym typeface="+mn-ea"/>
              </a:rPr>
              <a:t>patent grant and utility models</a:t>
            </a:r>
            <a:endParaRPr lang="en-US" altLang="en-US" sz="1200">
              <a:solidFill>
                <a:srgbClr val="000000"/>
              </a:solidFill>
              <a:latin typeface="Times New Roman" panose="02020503050405090304" pitchFamily="18" charset="0"/>
              <a:ea typeface="宋体" pitchFamily="2" charset="-122"/>
              <a:sym typeface="+mn-ea"/>
            </a:endParaRPr>
          </a:p>
          <a:p>
            <a:pPr indent="0">
              <a:buFont typeface="Arial" panose="020B0604020202090204" pitchFamily="34" charset="0"/>
              <a:buNone/>
            </a:pPr>
            <a:endParaRPr lang="en-US" sz="1200" b="0">
              <a:solidFill>
                <a:srgbClr val="000000"/>
              </a:solidFill>
              <a:latin typeface="Times New Roman" panose="02020503050405090304" pitchFamily="18" charset="0"/>
              <a:ea typeface="宋体" pitchFamily="2" charset="-122"/>
            </a:endParaRPr>
          </a:p>
          <a:p>
            <a:pPr indent="0">
              <a:buFont typeface="Arial" panose="020B0604020202090204" pitchFamily="34" charset="0"/>
              <a:buNone/>
            </a:pPr>
            <a:endParaRPr lang="en-US" sz="12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sz="1200" b="0">
                <a:solidFill>
                  <a:srgbClr val="000000"/>
                </a:solidFill>
                <a:latin typeface="Times New Roman" panose="02020503050405090304" pitchFamily="18" charset="0"/>
                <a:ea typeface="宋体" pitchFamily="2" charset="-122"/>
              </a:rPr>
              <a:t>Instrumental variables: </a:t>
            </a:r>
            <a:r>
              <a:rPr lang="en-US" sz="1200">
                <a:solidFill>
                  <a:srgbClr val="000000"/>
                </a:solidFill>
                <a:latin typeface="Times New Roman" panose="02020503050405090304" pitchFamily="18" charset="0"/>
                <a:ea typeface="宋体" pitchFamily="2" charset="-122"/>
              </a:rPr>
              <a:t>Average level of industry digitalization</a:t>
            </a:r>
            <a:r>
              <a:rPr lang="en-US" sz="1200" b="0">
                <a:solidFill>
                  <a:srgbClr val="000000"/>
                </a:solidFill>
                <a:latin typeface="Times New Roman" panose="02020503050405090304" pitchFamily="18" charset="0"/>
                <a:ea typeface="宋体" pitchFamily="2" charset="-122"/>
              </a:rPr>
              <a:t> (</a:t>
            </a:r>
            <a:r>
              <a:rPr lang="en-US" sz="1200" b="1" i="1">
                <a:solidFill>
                  <a:srgbClr val="000000"/>
                </a:solidFill>
                <a:latin typeface="Times New Roman" panose="02020503050405090304" pitchFamily="18" charset="0"/>
                <a:ea typeface="宋体" pitchFamily="2" charset="-122"/>
              </a:rPr>
              <a:t>DTI</a:t>
            </a:r>
            <a:r>
              <a:rPr lang="en-US" sz="1200" b="0">
                <a:solidFill>
                  <a:srgbClr val="000000"/>
                </a:solidFill>
                <a:latin typeface="Times New Roman" panose="02020503050405090304" pitchFamily="18" charset="0"/>
                <a:ea typeface="宋体" pitchFamily="2" charset="-122"/>
              </a:rPr>
              <a:t>) and digital economy index of prefecture-level cities (</a:t>
            </a:r>
            <a:r>
              <a:rPr lang="en-US" sz="1200" b="1" i="1">
                <a:solidFill>
                  <a:srgbClr val="000000"/>
                </a:solidFill>
                <a:latin typeface="Times New Roman" panose="02020503050405090304" pitchFamily="18" charset="0"/>
                <a:ea typeface="宋体" pitchFamily="2" charset="-122"/>
              </a:rPr>
              <a:t>DEI</a:t>
            </a:r>
            <a:r>
              <a:rPr lang="en-US" sz="1200" b="0">
                <a:solidFill>
                  <a:srgbClr val="000000"/>
                </a:solidFill>
                <a:latin typeface="Times New Roman" panose="02020503050405090304" pitchFamily="18" charset="0"/>
                <a:ea typeface="宋体" pitchFamily="2" charset="-122"/>
              </a:rPr>
              <a:t>)</a:t>
            </a:r>
            <a:endParaRPr lang="en-US" sz="12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sz="1200" b="0">
                <a:solidFill>
                  <a:srgbClr val="000000"/>
                </a:solidFill>
                <a:latin typeface="Times New Roman" panose="02020503050405090304" pitchFamily="18" charset="0"/>
                <a:ea typeface="宋体" pitchFamily="2" charset="-122"/>
              </a:rPr>
              <a:t>The p-value for the Kleibergen-Paap rk LM statistic is below 0.01, indicating that there is </a:t>
            </a:r>
            <a:r>
              <a:rPr lang="en-US" sz="1200" b="1">
                <a:solidFill>
                  <a:srgbClr val="000000"/>
                </a:solidFill>
                <a:latin typeface="Times New Roman Bold" panose="02020503050405090304" charset="0"/>
                <a:ea typeface="宋体" pitchFamily="2" charset="-122"/>
                <a:cs typeface="Times New Roman Bold" panose="02020503050405090304" charset="0"/>
              </a:rPr>
              <a:t>no under-identification</a:t>
            </a:r>
            <a:r>
              <a:rPr lang="en-US" sz="1200" b="0">
                <a:solidFill>
                  <a:srgbClr val="000000"/>
                </a:solidFill>
                <a:latin typeface="Times New Roman" panose="02020503050405090304" pitchFamily="18" charset="0"/>
                <a:ea typeface="宋体" pitchFamily="2" charset="-122"/>
              </a:rPr>
              <a:t> of instrumental variables;</a:t>
            </a:r>
            <a:endParaRPr lang="en-US" sz="12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altLang="en-US" sz="1200" b="0">
                <a:solidFill>
                  <a:srgbClr val="000000"/>
                </a:solidFill>
                <a:latin typeface="Times New Roman" panose="02020503050405090304" pitchFamily="18" charset="0"/>
                <a:ea typeface="宋体" pitchFamily="2" charset="-122"/>
              </a:rPr>
              <a:t>The Cragg-Donald Wald F statistic and the Kleibergen-Paap Wald rk F statistic both exceed the 15% critical value (11.59), which shows a </a:t>
            </a:r>
            <a:r>
              <a:rPr lang="en-US" altLang="en-US" sz="1200" b="1">
                <a:solidFill>
                  <a:srgbClr val="000000"/>
                </a:solidFill>
                <a:latin typeface="Times New Roman Bold" panose="02020503050405090304" charset="0"/>
                <a:ea typeface="宋体" pitchFamily="2" charset="-122"/>
                <a:cs typeface="Times New Roman Bold" panose="02020503050405090304" charset="0"/>
              </a:rPr>
              <a:t>strong correlation</a:t>
            </a:r>
            <a:r>
              <a:rPr lang="en-US" altLang="en-US" sz="1200" b="0">
                <a:solidFill>
                  <a:srgbClr val="000000"/>
                </a:solidFill>
                <a:latin typeface="Times New Roman" panose="02020503050405090304" pitchFamily="18" charset="0"/>
                <a:ea typeface="宋体" pitchFamily="2" charset="-122"/>
              </a:rPr>
              <a:t> between the instrumental variables and the endogenous explanatory variables;</a:t>
            </a:r>
            <a:endParaRPr lang="en-US" altLang="en-US" sz="1200" b="0">
              <a:solidFill>
                <a:srgbClr val="000000"/>
              </a:solidFill>
              <a:latin typeface="Times New Roman" panose="02020503050405090304" pitchFamily="18" charset="0"/>
              <a:ea typeface="宋体" pitchFamily="2" charset="-122"/>
            </a:endParaRPr>
          </a:p>
          <a:p>
            <a:pPr marL="285750" indent="-285750">
              <a:buFont typeface="Arial" panose="020B0604020202090204" pitchFamily="34" charset="0"/>
              <a:buChar char="•"/>
            </a:pPr>
            <a:r>
              <a:rPr lang="en-US" altLang="en-US" sz="1200" b="0">
                <a:solidFill>
                  <a:srgbClr val="000000"/>
                </a:solidFill>
                <a:latin typeface="Times New Roman" panose="02020503050405090304" pitchFamily="18" charset="0"/>
                <a:ea typeface="宋体" pitchFamily="2" charset="-122"/>
              </a:rPr>
              <a:t>The Hansen J test and the Sargan test yield p-values greater than 0.1, indicating that there are </a:t>
            </a:r>
            <a:r>
              <a:rPr lang="en-US" altLang="en-US" sz="1200" b="1">
                <a:solidFill>
                  <a:srgbClr val="000000"/>
                </a:solidFill>
                <a:latin typeface="Times New Roman Bold" panose="02020503050405090304" charset="0"/>
                <a:ea typeface="宋体" pitchFamily="2" charset="-122"/>
                <a:cs typeface="Times New Roman Bold" panose="02020503050405090304" charset="0"/>
              </a:rPr>
              <a:t>no overidentification problems</a:t>
            </a:r>
            <a:r>
              <a:rPr lang="en-US" altLang="en-US" sz="1200" b="0">
                <a:solidFill>
                  <a:srgbClr val="000000"/>
                </a:solidFill>
                <a:latin typeface="Times New Roman" panose="02020503050405090304" pitchFamily="18" charset="0"/>
                <a:ea typeface="宋体" pitchFamily="2" charset="-122"/>
              </a:rPr>
              <a:t>;</a:t>
            </a:r>
            <a:endParaRPr lang="en-US" altLang="en-US" sz="1200" b="0">
              <a:solidFill>
                <a:srgbClr val="000000"/>
              </a:solidFill>
              <a:latin typeface="Times New Roman" panose="02020503050405090304" pitchFamily="18" charset="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rPr>
              <a:t>C</a:t>
            </a:r>
            <a:r>
              <a:rPr lang="en-US" altLang="ru-RU" dirty="0">
                <a:latin typeface="Arial" panose="020B0604020202090204" pitchFamily="34" charset="0"/>
                <a:cs typeface="Arial" panose="020B0604020202090204" pitchFamily="34" charset="0"/>
              </a:rPr>
              <a:t>onclusion</a:t>
            </a:r>
            <a:endParaRPr lang="en-US" altLang="ru-RU" dirty="0">
              <a:latin typeface="Arial" panose="020B0604020202090204" pitchFamily="34" charset="0"/>
              <a:cs typeface="Arial" panose="020B0604020202090204" pitchFamily="34" charset="0"/>
            </a:endParaRPr>
          </a:p>
        </p:txBody>
      </p:sp>
      <p:sp>
        <p:nvSpPr>
          <p:cNvPr id="12" name="TextBox 11"/>
          <p:cNvSpPr txBox="1"/>
          <p:nvPr/>
        </p:nvSpPr>
        <p:spPr>
          <a:xfrm>
            <a:off x="562610" y="1826895"/>
            <a:ext cx="11234420" cy="3536950"/>
          </a:xfrm>
          <a:prstGeom prst="rect">
            <a:avLst/>
          </a:prstGeom>
          <a:noFill/>
        </p:spPr>
        <p:txBody>
          <a:bodyPr wrap="square" rtlCol="0">
            <a:noAutofit/>
          </a:bodyPr>
          <a:lstStyle/>
          <a:p>
            <a:pPr marL="285750" indent="-285750" algn="just">
              <a:buFont typeface="Wingdings" panose="05000000000000000000" charset="0"/>
              <a:buChar char="Ø"/>
            </a:pPr>
            <a:r>
              <a:rPr lang="en-US" altLang="zh-CN" sz="1400">
                <a:latin typeface="Times New Roman" panose="02020503050405090304" pitchFamily="18" charset="0"/>
                <a:cs typeface="Times New Roman" panose="02020503050405090304" pitchFamily="18" charset="0"/>
                <a:sym typeface="+mn-ea"/>
              </a:rPr>
              <a:t>Firms</a:t>
            </a:r>
            <a:r>
              <a:rPr lang="zh-CN" altLang="en-US" sz="1400">
                <a:latin typeface="Times New Roman" panose="02020503050405090304" pitchFamily="18" charset="0"/>
                <a:cs typeface="Times New Roman" panose="02020503050405090304" pitchFamily="18" charset="0"/>
                <a:sym typeface="+mn-ea"/>
              </a:rPr>
              <a:t>' digital transformation </a:t>
            </a:r>
            <a:r>
              <a:rPr lang="zh-CN" altLang="en-US" sz="1400" b="1">
                <a:latin typeface="Times New Roman" panose="02020503050405090304" pitchFamily="18" charset="0"/>
                <a:cs typeface="Times New Roman" panose="02020503050405090304" pitchFamily="18" charset="0"/>
                <a:sym typeface="+mn-ea"/>
              </a:rPr>
              <a:t>hinders</a:t>
            </a:r>
            <a:r>
              <a:rPr lang="zh-CN" altLang="en-US" sz="1400">
                <a:latin typeface="Times New Roman" panose="02020503050405090304" pitchFamily="18" charset="0"/>
                <a:cs typeface="Times New Roman" panose="02020503050405090304" pitchFamily="18" charset="0"/>
                <a:sym typeface="+mn-ea"/>
              </a:rPr>
              <a:t> green innovation performance</a:t>
            </a:r>
            <a:r>
              <a:rPr lang="en-US" altLang="zh-CN" sz="1400">
                <a:latin typeface="Times New Roman" panose="02020503050405090304" pitchFamily="18" charset="0"/>
                <a:cs typeface="Times New Roman" panose="02020503050405090304" pitchFamily="18" charset="0"/>
                <a:sym typeface="+mn-ea"/>
              </a:rPr>
              <a:t> in Chinese mature large-cap companies. This may be because both digital transformation and green innovation require </a:t>
            </a:r>
            <a:r>
              <a:rPr lang="en-US" altLang="zh-CN" sz="1400" b="1">
                <a:latin typeface="Times New Roman" panose="02020503050405090304" pitchFamily="18" charset="0"/>
                <a:cs typeface="Times New Roman" panose="02020503050405090304" pitchFamily="18" charset="0"/>
                <a:sym typeface="+mn-ea"/>
              </a:rPr>
              <a:t>substantial long-term resource investment</a:t>
            </a:r>
            <a:r>
              <a:rPr lang="en-US" altLang="zh-CN" sz="1400">
                <a:latin typeface="Times New Roman" panose="02020503050405090304" pitchFamily="18" charset="0"/>
                <a:cs typeface="Times New Roman" panose="02020503050405090304" pitchFamily="18" charset="0"/>
                <a:sym typeface="+mn-ea"/>
              </a:rPr>
              <a:t>, digital transformation increases </a:t>
            </a:r>
            <a:r>
              <a:rPr lang="en-US" altLang="zh-CN" sz="1400" b="1">
                <a:latin typeface="Times New Roman" panose="02020503050405090304" pitchFamily="18" charset="0"/>
                <a:cs typeface="Times New Roman" panose="02020503050405090304" pitchFamily="18" charset="0"/>
                <a:sym typeface="+mn-ea"/>
              </a:rPr>
              <a:t>internal resource competition</a:t>
            </a:r>
            <a:r>
              <a:rPr lang="en-US" altLang="zh-CN" sz="1400">
                <a:latin typeface="Times New Roman" panose="02020503050405090304" pitchFamily="18" charset="0"/>
                <a:cs typeface="Times New Roman" panose="02020503050405090304" pitchFamily="18" charset="0"/>
                <a:sym typeface="+mn-ea"/>
              </a:rPr>
              <a:t>, leading to insufficient resource allocation for green innovation and consequently affecting its performance. This finding aligns with Ardito et al. (Ardito et al., 2021).</a:t>
            </a:r>
            <a:endParaRPr lang="en-US" altLang="zh-CN" sz="1400">
              <a:latin typeface="Times New Roman" panose="02020503050405090304" pitchFamily="18" charset="0"/>
              <a:cs typeface="Times New Roman" panose="02020503050405090304" pitchFamily="18" charset="0"/>
              <a:sym typeface="+mn-ea"/>
            </a:endParaRPr>
          </a:p>
          <a:p>
            <a:pPr marL="285750" indent="-285750" algn="just">
              <a:buFont typeface="Wingdings" panose="05000000000000000000" charset="0"/>
              <a:buChar char="Ø"/>
            </a:pPr>
            <a:r>
              <a:rPr lang="en-US" altLang="zh-CN" sz="1400">
                <a:latin typeface="Times New Roman" panose="02020503050405090304" pitchFamily="18" charset="0"/>
                <a:cs typeface="Times New Roman" panose="02020503050405090304" pitchFamily="18" charset="0"/>
                <a:sym typeface="+mn-ea"/>
              </a:rPr>
              <a:t>Secondly, digital transformation increases corporate </a:t>
            </a:r>
            <a:r>
              <a:rPr lang="en-US" altLang="zh-CN" sz="1400" b="1">
                <a:latin typeface="Times New Roman Bold" panose="02020503050405090304" charset="0"/>
                <a:cs typeface="Times New Roman Bold" panose="02020503050405090304" charset="0"/>
                <a:sym typeface="+mn-ea"/>
              </a:rPr>
              <a:t>financing constraint</a:t>
            </a:r>
            <a:r>
              <a:rPr lang="en-US" altLang="zh-CN" sz="1400">
                <a:latin typeface="Times New Roman" panose="02020503050405090304" pitchFamily="18" charset="0"/>
                <a:cs typeface="Times New Roman" panose="02020503050405090304" pitchFamily="18" charset="0"/>
                <a:sym typeface="+mn-ea"/>
              </a:rPr>
              <a:t>s, which in turn negatively impacts green innovation. This finding aligns with Yaya et al (Yaya &amp; Deming, 2021). Digital transformation leads to </a:t>
            </a:r>
            <a:r>
              <a:rPr lang="en-US" altLang="zh-CN" sz="1400" b="1">
                <a:latin typeface="Times New Roman" panose="02020503050405090304" pitchFamily="18" charset="0"/>
                <a:cs typeface="Times New Roman" panose="02020503050405090304" pitchFamily="18" charset="0"/>
                <a:sym typeface="+mn-ea"/>
              </a:rPr>
              <a:t>negative information exposure</a:t>
            </a:r>
            <a:r>
              <a:rPr lang="en-US" altLang="zh-CN" sz="1400">
                <a:latin typeface="Times New Roman" panose="02020503050405090304" pitchFamily="18" charset="0"/>
                <a:cs typeface="Times New Roman" panose="02020503050405090304" pitchFamily="18" charset="0"/>
                <a:sym typeface="+mn-ea"/>
              </a:rPr>
              <a:t> and </a:t>
            </a:r>
            <a:r>
              <a:rPr lang="en-US" altLang="zh-CN" sz="1400" b="1">
                <a:latin typeface="Times New Roman" panose="02020503050405090304" pitchFamily="18" charset="0"/>
                <a:cs typeface="Times New Roman" panose="02020503050405090304" pitchFamily="18" charset="0"/>
                <a:sym typeface="+mn-ea"/>
              </a:rPr>
              <a:t>new information asymmetries</a:t>
            </a:r>
            <a:r>
              <a:rPr lang="en-US" altLang="zh-CN" sz="1400">
                <a:latin typeface="Times New Roman" panose="02020503050405090304" pitchFamily="18" charset="0"/>
                <a:cs typeface="Times New Roman" panose="02020503050405090304" pitchFamily="18" charset="0"/>
                <a:sym typeface="+mn-ea"/>
              </a:rPr>
              <a:t>, resulting in financing constraints. Furthermore, while many studies assume that digital transformation will be successful, the reality is that many digital transformation efforts </a:t>
            </a:r>
            <a:r>
              <a:rPr lang="en-US" altLang="zh-CN" sz="1400" b="1">
                <a:latin typeface="Times New Roman Bold" panose="02020503050405090304" charset="0"/>
                <a:cs typeface="Times New Roman Bold" panose="02020503050405090304" charset="0"/>
                <a:sym typeface="+mn-ea"/>
              </a:rPr>
              <a:t>fail</a:t>
            </a:r>
            <a:r>
              <a:rPr lang="en-US" altLang="zh-CN" sz="1400">
                <a:latin typeface="Times New Roman" panose="02020503050405090304" pitchFamily="18" charset="0"/>
                <a:cs typeface="Times New Roman" panose="02020503050405090304" pitchFamily="18" charset="0"/>
                <a:sym typeface="+mn-ea"/>
              </a:rPr>
              <a:t> (Tabrizi, Lam, Girard, &amp; Irvin, 2019; Appio et al., 2021), resulting in financial losses. This study considers the risk of uncertainty and information asymmetry (</a:t>
            </a:r>
            <a:r>
              <a:rPr lang="en-US" altLang="zh-CN" sz="1400">
                <a:latin typeface="Times New Roman" panose="02020503050405090304" pitchFamily="18" charset="0"/>
                <a:cs typeface="Times New Roman" panose="02020503050405090304" pitchFamily="18" charset="0"/>
                <a:sym typeface="+mn-ea"/>
              </a:rPr>
              <a:t>Valencia, 2017) </a:t>
            </a:r>
            <a:r>
              <a:rPr lang="en-US" altLang="zh-CN" sz="1400">
                <a:latin typeface="Times New Roman" panose="02020503050405090304" pitchFamily="18" charset="0"/>
                <a:cs typeface="Times New Roman" panose="02020503050405090304" pitchFamily="18" charset="0"/>
                <a:sym typeface="+mn-ea"/>
              </a:rPr>
              <a:t>caused by digital transformation failures as well as the operational risks and negative signals that the lowering of competitive barriers may create for firms. This finding supports the research of Gebauer et al. (Gebauer et al., 2020) on the digital paradox.</a:t>
            </a:r>
            <a:endParaRPr lang="en-US" altLang="zh-CN" sz="1400">
              <a:latin typeface="Times New Roman" panose="02020503050405090304" pitchFamily="18" charset="0"/>
              <a:cs typeface="Times New Roman" panose="02020503050405090304" pitchFamily="18" charset="0"/>
              <a:sym typeface="+mn-ea"/>
            </a:endParaRPr>
          </a:p>
          <a:p>
            <a:pPr marL="285750" indent="-285750" algn="just">
              <a:buFont typeface="Wingdings" panose="05000000000000000000" charset="0"/>
              <a:buChar char="Ø"/>
            </a:pPr>
            <a:r>
              <a:rPr lang="zh-CN" altLang="en-US" sz="1400">
                <a:latin typeface="Times New Roman" panose="02020503050405090304" pitchFamily="18" charset="0"/>
                <a:cs typeface="Times New Roman" panose="02020503050405090304" pitchFamily="18" charset="0"/>
                <a:sym typeface="+mn-ea"/>
              </a:rPr>
              <a:t>ESG performance not only substantially moderates the relationship between digital transformation and green innovation but also significantly alleviates the financial constraints caused by digital transformation, thereby enhancing green innovation performance.</a:t>
            </a:r>
            <a:r>
              <a:rPr lang="en-US" altLang="zh-CN" sz="1400">
                <a:latin typeface="Times New Roman" panose="02020503050405090304" pitchFamily="18" charset="0"/>
                <a:cs typeface="Times New Roman" panose="02020503050405090304" pitchFamily="18" charset="0"/>
                <a:sym typeface="+mn-ea"/>
              </a:rPr>
              <a:t> Good ESG performance enables firms to </a:t>
            </a:r>
            <a:r>
              <a:rPr lang="en-US" altLang="zh-CN" sz="1400" b="1">
                <a:latin typeface="Times New Roman" panose="02020503050405090304" pitchFamily="18" charset="0"/>
                <a:cs typeface="Times New Roman" panose="02020503050405090304" pitchFamily="18" charset="0"/>
                <a:sym typeface="+mn-ea"/>
              </a:rPr>
              <a:t>better cope</a:t>
            </a:r>
            <a:r>
              <a:rPr lang="en-US" altLang="zh-CN" sz="1400">
                <a:latin typeface="Times New Roman" panose="02020503050405090304" pitchFamily="18" charset="0"/>
                <a:cs typeface="Times New Roman" panose="02020503050405090304" pitchFamily="18" charset="0"/>
                <a:sym typeface="+mn-ea"/>
              </a:rPr>
              <a:t> </a:t>
            </a:r>
            <a:r>
              <a:rPr lang="en-US" altLang="zh-CN" sz="1400" b="1">
                <a:latin typeface="Times New Roman" panose="02020503050405090304" pitchFamily="18" charset="0"/>
                <a:cs typeface="Times New Roman" panose="02020503050405090304" pitchFamily="18" charset="0"/>
                <a:sym typeface="+mn-ea"/>
              </a:rPr>
              <a:t>with the challenges</a:t>
            </a:r>
            <a:r>
              <a:rPr lang="en-US" altLang="zh-CN" sz="1400">
                <a:latin typeface="Times New Roman" panose="02020503050405090304" pitchFamily="18" charset="0"/>
                <a:cs typeface="Times New Roman" panose="02020503050405090304" pitchFamily="18" charset="0"/>
                <a:sym typeface="+mn-ea"/>
              </a:rPr>
              <a:t> of digital transformation and provide </a:t>
            </a:r>
            <a:r>
              <a:rPr lang="en-US" altLang="zh-CN" sz="1400" b="1">
                <a:latin typeface="Times New Roman" panose="02020503050405090304" pitchFamily="18" charset="0"/>
                <a:cs typeface="Times New Roman" panose="02020503050405090304" pitchFamily="18" charset="0"/>
                <a:sym typeface="+mn-ea"/>
              </a:rPr>
              <a:t>external pull</a:t>
            </a:r>
            <a:r>
              <a:rPr lang="en-US" altLang="zh-CN" sz="1400">
                <a:latin typeface="Times New Roman" panose="02020503050405090304" pitchFamily="18" charset="0"/>
                <a:cs typeface="Times New Roman" panose="02020503050405090304" pitchFamily="18" charset="0"/>
                <a:sym typeface="+mn-ea"/>
              </a:rPr>
              <a:t> and </a:t>
            </a:r>
            <a:r>
              <a:rPr lang="en-US" altLang="zh-CN" sz="1400" b="1">
                <a:latin typeface="Times New Roman" panose="02020503050405090304" pitchFamily="18" charset="0"/>
                <a:cs typeface="Times New Roman" panose="02020503050405090304" pitchFamily="18" charset="0"/>
                <a:sym typeface="+mn-ea"/>
              </a:rPr>
              <a:t>internal push</a:t>
            </a:r>
            <a:r>
              <a:rPr lang="en-US" altLang="zh-CN" sz="1400">
                <a:latin typeface="Times New Roman" panose="02020503050405090304" pitchFamily="18" charset="0"/>
                <a:cs typeface="Times New Roman" panose="02020503050405090304" pitchFamily="18" charset="0"/>
                <a:sym typeface="+mn-ea"/>
              </a:rPr>
              <a:t> for green innovation, thus promoting </a:t>
            </a:r>
            <a:r>
              <a:rPr lang="en-US" altLang="zh-CN" sz="1400" b="1">
                <a:latin typeface="Times New Roman" panose="02020503050405090304" pitchFamily="18" charset="0"/>
                <a:cs typeface="Times New Roman" panose="02020503050405090304" pitchFamily="18" charset="0"/>
                <a:sym typeface="+mn-ea"/>
              </a:rPr>
              <a:t>synergies </a:t>
            </a:r>
            <a:r>
              <a:rPr lang="en-US" altLang="zh-CN" sz="1400">
                <a:latin typeface="Times New Roman" panose="02020503050405090304" pitchFamily="18" charset="0"/>
                <a:cs typeface="Times New Roman" panose="02020503050405090304" pitchFamily="18" charset="0"/>
                <a:sym typeface="+mn-ea"/>
              </a:rPr>
              <a:t>between digital technologies and environmental goals and improving green innovation performance. Firms with good ESG performance can </a:t>
            </a:r>
            <a:r>
              <a:rPr lang="en-US" altLang="zh-CN" sz="1400" b="1">
                <a:latin typeface="Times New Roman" panose="02020503050405090304" pitchFamily="18" charset="0"/>
                <a:cs typeface="Times New Roman" panose="02020503050405090304" pitchFamily="18" charset="0"/>
                <a:sym typeface="+mn-ea"/>
              </a:rPr>
              <a:t>enhance the trust and support</a:t>
            </a:r>
            <a:r>
              <a:rPr lang="en-US" altLang="zh-CN" sz="1400">
                <a:latin typeface="Times New Roman" panose="02020503050405090304" pitchFamily="18" charset="0"/>
                <a:cs typeface="Times New Roman" panose="02020503050405090304" pitchFamily="18" charset="0"/>
                <a:sym typeface="+mn-ea"/>
              </a:rPr>
              <a:t> of the capital market, obtain adequate financing, and use their limited capital for green innovations with long-term growth value.</a:t>
            </a:r>
            <a:endParaRPr lang="en-US" sz="1400">
              <a:latin typeface="Times New Roman" panose="02020503050405090304" pitchFamily="18" charset="0"/>
              <a:cs typeface="Times New Roman" panose="02020503050405090304" pitchFamily="18" charset="0"/>
              <a:sym typeface="+mn-ea"/>
            </a:endParaRPr>
          </a:p>
        </p:txBody>
      </p:sp>
      <p:sp>
        <p:nvSpPr>
          <p:cNvPr id="3" name="文本框 2"/>
          <p:cNvSpPr txBox="1"/>
          <p:nvPr/>
        </p:nvSpPr>
        <p:spPr>
          <a:xfrm>
            <a:off x="727075" y="1057275"/>
            <a:ext cx="9025255" cy="398780"/>
          </a:xfrm>
          <a:prstGeom prst="rect">
            <a:avLst/>
          </a:prstGeom>
          <a:noFill/>
        </p:spPr>
        <p:txBody>
          <a:bodyPr wrap="square" rtlCol="0">
            <a:spAutoFit/>
            <a:scene3d>
              <a:camera prst="orthographicFront"/>
              <a:lightRig rig="threePt" dir="t"/>
            </a:scene3d>
          </a:bodyPr>
          <a:p>
            <a:r>
              <a:rPr lang="en-US" sz="2000" b="1">
                <a:solidFill>
                  <a:schemeClr val="accent1">
                    <a:lumMod val="75000"/>
                  </a:schemeClr>
                </a:solidFill>
                <a:uFillTx/>
                <a:latin typeface="Times New Roman" panose="02020503050405090304" pitchFamily="18" charset="0"/>
                <a:cs typeface="Times New Roman" panose="02020503050405090304" pitchFamily="18" charset="0"/>
              </a:rPr>
              <a:t>Conclusion</a:t>
            </a:r>
            <a:endParaRPr lang="en-US" sz="2000" b="1">
              <a:solidFill>
                <a:schemeClr val="accent1">
                  <a:lumMod val="75000"/>
                </a:schemeClr>
              </a:solidFill>
              <a:uFillTx/>
              <a:latin typeface="Times New Roman" panose="02020503050405090304" pitchFamily="18" charset="0"/>
              <a:cs typeface="Times New Roman" panose="02020503050405090304" pitchFamily="18" charset="0"/>
            </a:endParaRPr>
          </a:p>
        </p:txBody>
      </p:sp>
      <p:sp>
        <p:nvSpPr>
          <p:cNvPr id="8"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570" y="1260475"/>
            <a:ext cx="5245735" cy="398145"/>
          </a:xfrm>
        </p:spPr>
        <p:txBody>
          <a:bodyPr/>
          <a:lstStyle/>
          <a:p>
            <a:r>
              <a:rPr lang="en-US" b="1" spc="0">
                <a:solidFill>
                  <a:schemeClr val="accent1">
                    <a:lumMod val="75000"/>
                  </a:schemeClr>
                </a:solidFill>
                <a:latin typeface="Times New Roman" panose="02020503050405090304" pitchFamily="18" charset="0"/>
                <a:ea typeface="+mn-ea"/>
                <a:cs typeface="Times New Roman" panose="02020503050405090304" pitchFamily="18" charset="0"/>
              </a:rPr>
              <a:t>Contents</a:t>
            </a:r>
            <a:endParaRPr lang="en-US" b="1" spc="0">
              <a:solidFill>
                <a:schemeClr val="accent1">
                  <a:lumMod val="75000"/>
                </a:schemeClr>
              </a:solidFill>
              <a:latin typeface="Times New Roman" panose="02020503050405090304" pitchFamily="18" charset="0"/>
              <a:ea typeface="+mn-ea"/>
              <a:cs typeface="Times New Roman" panose="02020503050405090304" pitchFamily="18" charset="0"/>
            </a:endParaRPr>
          </a:p>
        </p:txBody>
      </p:sp>
      <p:sp>
        <p:nvSpPr>
          <p:cNvPr id="5" name="Text Placeholder 4"/>
          <p:cNvSpPr>
            <a:spLocks noGrp="1"/>
          </p:cNvSpPr>
          <p:nvPr>
            <p:ph type="body" sz="quarter" idx="13"/>
          </p:nvPr>
        </p:nvSpPr>
        <p:spPr/>
        <p:txBody>
          <a:bodyPr/>
          <a:lstStyle/>
          <a:p>
            <a:pPr algn="l"/>
            <a:r>
              <a:rPr lang="en-US" altLang="ru-RU" sz="1000" spc="0">
                <a:solidFill>
                  <a:schemeClr val="tx1"/>
                </a:solidFill>
                <a:hlinkClick r:id="rId1"/>
              </a:rPr>
              <a:t>School of Finance</a:t>
            </a:r>
            <a:endParaRPr lang="en-US" altLang="ru-RU" sz="1000" spc="0">
              <a:solidFill>
                <a:schemeClr val="tx1"/>
              </a:solidFill>
            </a:endParaRPr>
          </a:p>
          <a:p>
            <a:endParaRPr lang="ru-RU" dirty="0">
              <a:solidFill>
                <a:schemeClr val="tx1"/>
              </a:solidFill>
            </a:endParaRPr>
          </a:p>
        </p:txBody>
      </p:sp>
      <p:sp>
        <p:nvSpPr>
          <p:cNvPr id="6" name="Text Placeholder 5"/>
          <p:cNvSpPr>
            <a:spLocks noGrp="1"/>
          </p:cNvSpPr>
          <p:nvPr>
            <p:ph type="body" sz="quarter" idx="14"/>
          </p:nvPr>
        </p:nvSpPr>
        <p:spPr>
          <a:xfrm>
            <a:off x="3355340" y="488950"/>
            <a:ext cx="2807335" cy="608965"/>
          </a:xfrm>
        </p:spPr>
        <p:txBody>
          <a:body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7" name="Text Placeholder 6"/>
          <p:cNvSpPr>
            <a:spLocks noGrp="1"/>
          </p:cNvSpPr>
          <p:nvPr>
            <p:ph type="body" sz="quarter" idx="15"/>
          </p:nvPr>
        </p:nvSpPr>
        <p:spPr/>
        <p:txBody>
          <a:bodyPr/>
          <a:lstStyle/>
          <a:p>
            <a:r>
              <a:rPr lang="en-US" dirty="0" smtClean="0">
                <a:solidFill>
                  <a:schemeClr val="tx1"/>
                </a:solidFill>
                <a:latin typeface="Arial" panose="020B0604020202090204" pitchFamily="34" charset="0"/>
                <a:cs typeface="Arial" panose="020B0604020202090204" pitchFamily="34" charset="0"/>
              </a:rPr>
              <a:t>Abu Dhabi 2024</a:t>
            </a:r>
            <a:endParaRPr lang="en-US" dirty="0" smtClean="0">
              <a:solidFill>
                <a:schemeClr val="tx1"/>
              </a:solidFill>
              <a:latin typeface="Arial" panose="020B0604020202090204" pitchFamily="34" charset="0"/>
              <a:cs typeface="Arial" panose="020B0604020202090204" pitchFamily="34" charset="0"/>
            </a:endParaRPr>
          </a:p>
        </p:txBody>
      </p:sp>
      <p:sp>
        <p:nvSpPr>
          <p:cNvPr id="22" name="文本框 21"/>
          <p:cNvSpPr txBox="1"/>
          <p:nvPr/>
        </p:nvSpPr>
        <p:spPr>
          <a:xfrm>
            <a:off x="519430" y="1750695"/>
            <a:ext cx="3745230" cy="398780"/>
          </a:xfrm>
          <a:prstGeom prst="rect">
            <a:avLst/>
          </a:prstGeom>
          <a:solidFill>
            <a:schemeClr val="accent1">
              <a:lumMod val="20000"/>
              <a:lumOff val="80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marL="342900" indent="-342900">
              <a:buFont typeface="Courier New" panose="02070409020205090404" pitchFamily="49" charset="0"/>
              <a:buChar char="o"/>
            </a:pPr>
            <a:r>
              <a:rPr lang="en-US" sz="2000" b="1">
                <a:solidFill>
                  <a:schemeClr val="tx2">
                    <a:lumMod val="75000"/>
                  </a:schemeClr>
                </a:solidFill>
                <a:uFillTx/>
                <a:latin typeface="Times New Roman" panose="02020503050405090304" pitchFamily="18" charset="0"/>
                <a:cs typeface="Times New Roman" panose="02020503050405090304" pitchFamily="18" charset="0"/>
                <a:sym typeface="+mn-ea"/>
              </a:rPr>
              <a:t>Hypotheses</a:t>
            </a:r>
            <a:endParaRPr lang="en-US" sz="2000" b="1">
              <a:solidFill>
                <a:schemeClr val="tx2">
                  <a:lumMod val="75000"/>
                </a:schemeClr>
              </a:solidFill>
              <a:uFillTx/>
              <a:latin typeface="Times New Roman" panose="02020503050405090304" pitchFamily="18" charset="0"/>
              <a:cs typeface="Times New Roman" panose="02020503050405090304" pitchFamily="18" charset="0"/>
              <a:sym typeface="+mn-ea"/>
            </a:endParaRPr>
          </a:p>
        </p:txBody>
      </p:sp>
      <p:sp>
        <p:nvSpPr>
          <p:cNvPr id="4" name="文本框 3"/>
          <p:cNvSpPr txBox="1"/>
          <p:nvPr/>
        </p:nvSpPr>
        <p:spPr>
          <a:xfrm>
            <a:off x="519430" y="2347595"/>
            <a:ext cx="3745230" cy="398780"/>
          </a:xfrm>
          <a:prstGeom prst="rect">
            <a:avLst/>
          </a:prstGeom>
          <a:solidFill>
            <a:schemeClr val="accent1">
              <a:lumMod val="20000"/>
              <a:lumOff val="80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marL="342900" indent="-342900">
              <a:buFont typeface="Courier New" panose="02070409020205090404" pitchFamily="49" charset="0"/>
              <a:buChar char="o"/>
            </a:pPr>
            <a:r>
              <a:rPr lang="en-US" sz="2000" b="1">
                <a:solidFill>
                  <a:schemeClr val="tx2">
                    <a:lumMod val="75000"/>
                  </a:schemeClr>
                </a:solidFill>
                <a:uFillTx/>
                <a:latin typeface="Times New Roman" panose="02020503050405090304" pitchFamily="18" charset="0"/>
                <a:cs typeface="Times New Roman" panose="02020503050405090304" pitchFamily="18" charset="0"/>
                <a:sym typeface="+mn-ea"/>
              </a:rPr>
              <a:t>Research Design</a:t>
            </a:r>
            <a:r>
              <a:rPr lang="en-US" altLang="ru-RU" sz="2000" b="1" kern="0" spc="300" dirty="0" err="1">
                <a:solidFill>
                  <a:schemeClr val="tx2">
                    <a:lumMod val="75000"/>
                  </a:schemeClr>
                </a:solidFill>
                <a:effectLst/>
                <a:latin typeface="Times New Roman" panose="02020503050405090304" pitchFamily="18" charset="0"/>
                <a:ea typeface="宋体" pitchFamily="2" charset="-122"/>
                <a:cs typeface="Times New Roman" panose="02020503050405090304" pitchFamily="18" charset="0"/>
                <a:sym typeface="+mn-ea"/>
              </a:rPr>
              <a:t> </a:t>
            </a:r>
            <a:endParaRPr lang="en-US" altLang="ru-RU" sz="2000" b="1" kern="0" spc="300" dirty="0" err="1">
              <a:solidFill>
                <a:schemeClr val="tx2">
                  <a:lumMod val="75000"/>
                </a:schemeClr>
              </a:solidFill>
              <a:effectLst/>
              <a:latin typeface="Times New Roman" panose="02020503050405090304" pitchFamily="18" charset="0"/>
              <a:ea typeface="宋体" pitchFamily="2" charset="-122"/>
              <a:cs typeface="Times New Roman" panose="02020503050405090304" pitchFamily="18" charset="0"/>
              <a:sym typeface="+mn-ea"/>
            </a:endParaRPr>
          </a:p>
        </p:txBody>
      </p:sp>
      <p:sp>
        <p:nvSpPr>
          <p:cNvPr id="8" name="文本框 7"/>
          <p:cNvSpPr txBox="1"/>
          <p:nvPr/>
        </p:nvSpPr>
        <p:spPr>
          <a:xfrm>
            <a:off x="519430" y="2944495"/>
            <a:ext cx="3745230" cy="398780"/>
          </a:xfrm>
          <a:prstGeom prst="rect">
            <a:avLst/>
          </a:prstGeom>
          <a:solidFill>
            <a:schemeClr val="accent1">
              <a:lumMod val="20000"/>
              <a:lumOff val="80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marL="342900" indent="-342900">
              <a:buFont typeface="Courier New" panose="02070409020205090404" pitchFamily="49" charset="0"/>
              <a:buChar char="o"/>
            </a:pPr>
            <a:r>
              <a:rPr lang="en-US" sz="2000" b="1">
                <a:solidFill>
                  <a:schemeClr val="tx2">
                    <a:lumMod val="75000"/>
                  </a:schemeClr>
                </a:solidFill>
                <a:uFillTx/>
                <a:latin typeface="Times New Roman" panose="02020503050405090304" pitchFamily="18" charset="0"/>
                <a:cs typeface="Times New Roman" panose="02020503050405090304" pitchFamily="18" charset="0"/>
                <a:sym typeface="+mn-ea"/>
              </a:rPr>
              <a:t>Models</a:t>
            </a:r>
            <a:r>
              <a:rPr lang="en-US" altLang="ru-RU" sz="2000" b="1" kern="0" spc="300" dirty="0" err="1">
                <a:solidFill>
                  <a:schemeClr val="tx2">
                    <a:lumMod val="75000"/>
                  </a:schemeClr>
                </a:solidFill>
                <a:effectLst/>
                <a:latin typeface="Times New Roman" panose="02020503050405090304" pitchFamily="18" charset="0"/>
                <a:ea typeface="宋体" pitchFamily="2" charset="-122"/>
                <a:cs typeface="Times New Roman" panose="02020503050405090304" pitchFamily="18" charset="0"/>
                <a:sym typeface="+mn-ea"/>
              </a:rPr>
              <a:t> </a:t>
            </a:r>
            <a:endParaRPr lang="en-US" altLang="ru-RU" sz="2000" b="1" kern="0" spc="300" dirty="0" err="1">
              <a:solidFill>
                <a:schemeClr val="tx2">
                  <a:lumMod val="75000"/>
                </a:schemeClr>
              </a:solidFill>
              <a:effectLst/>
              <a:latin typeface="Times New Roman" panose="02020503050405090304" pitchFamily="18" charset="0"/>
              <a:ea typeface="宋体" pitchFamily="2" charset="-122"/>
              <a:cs typeface="Times New Roman" panose="02020503050405090304" pitchFamily="18" charset="0"/>
              <a:sym typeface="+mn-ea"/>
            </a:endParaRPr>
          </a:p>
        </p:txBody>
      </p:sp>
      <p:sp>
        <p:nvSpPr>
          <p:cNvPr id="9" name="文本框 8"/>
          <p:cNvSpPr txBox="1"/>
          <p:nvPr/>
        </p:nvSpPr>
        <p:spPr>
          <a:xfrm>
            <a:off x="520065" y="3541395"/>
            <a:ext cx="3744595" cy="398780"/>
          </a:xfrm>
          <a:prstGeom prst="rect">
            <a:avLst/>
          </a:prstGeom>
          <a:solidFill>
            <a:schemeClr val="accent1">
              <a:lumMod val="20000"/>
              <a:lumOff val="80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marL="342900" indent="-342900">
              <a:buFont typeface="Courier New" panose="02070409020205090404" pitchFamily="49" charset="0"/>
              <a:buChar char="o"/>
            </a:pPr>
            <a:r>
              <a:rPr lang="en-US" sz="2000" b="1">
                <a:solidFill>
                  <a:schemeClr val="tx2">
                    <a:lumMod val="75000"/>
                  </a:schemeClr>
                </a:solidFill>
                <a:uFillTx/>
                <a:latin typeface="Times New Roman" panose="02020503050405090304" pitchFamily="18" charset="0"/>
                <a:cs typeface="Times New Roman" panose="02020503050405090304" pitchFamily="18" charset="0"/>
                <a:sym typeface="+mn-ea"/>
              </a:rPr>
              <a:t>Results of Regression</a:t>
            </a:r>
            <a:endParaRPr lang="en-US" sz="2000" b="1">
              <a:solidFill>
                <a:schemeClr val="tx2">
                  <a:lumMod val="75000"/>
                </a:schemeClr>
              </a:solidFill>
              <a:uFillTx/>
              <a:latin typeface="Times New Roman" panose="02020503050405090304" pitchFamily="18" charset="0"/>
              <a:cs typeface="Times New Roman" panose="02020503050405090304" pitchFamily="18" charset="0"/>
              <a:sym typeface="+mn-ea"/>
            </a:endParaRPr>
          </a:p>
        </p:txBody>
      </p:sp>
      <p:sp>
        <p:nvSpPr>
          <p:cNvPr id="10" name="文本框 9"/>
          <p:cNvSpPr txBox="1"/>
          <p:nvPr/>
        </p:nvSpPr>
        <p:spPr>
          <a:xfrm>
            <a:off x="520065" y="4138295"/>
            <a:ext cx="3744595" cy="398780"/>
          </a:xfrm>
          <a:prstGeom prst="rect">
            <a:avLst/>
          </a:prstGeom>
          <a:solidFill>
            <a:schemeClr val="accent1">
              <a:lumMod val="20000"/>
              <a:lumOff val="80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marL="342900" indent="-342900">
              <a:buFont typeface="Courier New" panose="02070409020205090404" pitchFamily="49" charset="0"/>
              <a:buChar char="o"/>
            </a:pPr>
            <a:r>
              <a:rPr lang="en-US" sz="2000" b="1">
                <a:solidFill>
                  <a:schemeClr val="tx2">
                    <a:lumMod val="75000"/>
                  </a:schemeClr>
                </a:solidFill>
                <a:uFillTx/>
                <a:latin typeface="Times New Roman" panose="02020503050405090304" pitchFamily="18" charset="0"/>
                <a:cs typeface="Times New Roman" panose="02020503050405090304" pitchFamily="18" charset="0"/>
                <a:sym typeface="+mn-ea"/>
              </a:rPr>
              <a:t>Conclusions</a:t>
            </a:r>
            <a:endParaRPr lang="en-US" sz="2000" b="1">
              <a:solidFill>
                <a:schemeClr val="tx2">
                  <a:lumMod val="75000"/>
                </a:schemeClr>
              </a:solidFill>
              <a:uFillTx/>
              <a:latin typeface="Times New Roman" panose="02020503050405090304" pitchFamily="18" charset="0"/>
              <a:cs typeface="Times New Roman" panose="02020503050405090304" pitchFamily="18" charset="0"/>
              <a:sym typeface="+mn-ea"/>
            </a:endParaRPr>
          </a:p>
        </p:txBody>
      </p:sp>
      <p:pic>
        <p:nvPicPr>
          <p:cNvPr id="12" name="图片 11"/>
          <p:cNvPicPr>
            <a:picLocks noChangeAspect="1"/>
          </p:cNvPicPr>
          <p:nvPr/>
        </p:nvPicPr>
        <p:blipFill>
          <a:blip r:embed="rId2">
            <a:alphaModFix amt="83000"/>
          </a:blip>
          <a:stretch>
            <a:fillRect/>
          </a:stretch>
        </p:blipFill>
        <p:spPr>
          <a:xfrm>
            <a:off x="5182870" y="1475105"/>
            <a:ext cx="6377940" cy="3644265"/>
          </a:xfrm>
          <a:prstGeom prst="rect">
            <a:avLst/>
          </a:prstGeom>
          <a:effectLst>
            <a:glow rad="50800">
              <a:schemeClr val="accent4">
                <a:lumMod val="40000"/>
                <a:lumOff val="60000"/>
                <a:alpha val="20000"/>
              </a:schemeClr>
            </a:glow>
            <a:outerShdw blurRad="50800" dist="38100" algn="l" rotWithShape="0">
              <a:prstClr val="black">
                <a:alpha val="40000"/>
              </a:prstClr>
            </a:outerShdw>
            <a:reflection blurRad="6350" stA="20000" endA="300" endPos="19000" dist="38100" dir="5400000" sy="-100000" algn="bl" rotWithShape="0"/>
          </a:effectLst>
          <a:scene3d>
            <a:camera prst="orthographicFront"/>
            <a:lightRig rig="threePt" dir="t">
              <a:rot lat="0" lon="0" rev="5400000"/>
            </a:lightRig>
          </a:scene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28620" y="3106420"/>
            <a:ext cx="6473190" cy="657682"/>
          </a:xfrm>
          <a:prstGeom prst="rect">
            <a:avLst/>
          </a:prstGeom>
          <a:noFill/>
          <a:ln w="12700" cap="flat" cmpd="sng" algn="ctr">
            <a:noFill/>
            <a:prstDash val="dash"/>
            <a:miter lim="800000"/>
          </a:ln>
          <a:effectLst>
            <a:reflection blurRad="6350" stA="50000" endA="300" endPos="55000" dir="5400000" sy="-100000" algn="bl" rotWithShape="0"/>
          </a:effectLst>
          <a:extLst>
            <a:ext uri="{909E8E84-426E-40DD-AFC4-6F175D3DCCD1}">
              <a14:hiddenFill xmlns:a14="http://schemas.microsoft.com/office/drawing/2010/main">
                <a:solidFill>
                  <a:schemeClr val="accent1">
                    <a:lumMod val="75000"/>
                  </a:schemeClr>
                </a:solidFill>
              </a14:hiddenFill>
            </a:ext>
          </a:extLst>
        </p:spPr>
        <p:style>
          <a:lnRef idx="0">
            <a:schemeClr val="accent1"/>
          </a:lnRef>
          <a:fillRef idx="0">
            <a:srgbClr val="FFFFFF"/>
          </a:fillRef>
          <a:effectRef idx="0">
            <a:srgbClr val="FFFFFF"/>
          </a:effectRef>
          <a:fontRef idx="minor">
            <a:schemeClr val="tx1"/>
          </a:fontRef>
        </p:style>
        <p:txBody>
          <a:bodyPr wrap="square" rtlCol="0">
            <a:noAutofit/>
            <a:scene3d>
              <a:camera prst="orthographicFront"/>
              <a:lightRig rig="threePt" dir="t"/>
            </a:scene3d>
          </a:bodyPr>
          <a:p>
            <a:r>
              <a:rPr lang="en-US" altLang="zh-CN" sz="3600">
                <a:solidFill>
                  <a:schemeClr val="accent1">
                    <a:lumMod val="75000"/>
                  </a:schemeClr>
                </a:solidFill>
                <a:effectLst>
                  <a:outerShdw blurRad="38100" dist="25400" dir="5400000" algn="ctr" rotWithShape="0">
                    <a:srgbClr val="6E747A">
                      <a:alpha val="100000"/>
                    </a:srgbClr>
                  </a:outerShdw>
                </a:effectLst>
              </a:rPr>
              <a:t>Thank you for your attention!</a:t>
            </a:r>
            <a:endParaRPr lang="en-US" altLang="zh-CN" sz="3600">
              <a:solidFill>
                <a:schemeClr val="accent1">
                  <a:lumMod val="75000"/>
                </a:schemeClr>
              </a:solidFill>
              <a:effectLst>
                <a:outerShdw blurRad="38100" dist="25400" dir="5400000" algn="ctr" rotWithShape="0">
                  <a:srgbClr val="6E747A">
                    <a:alpha val="10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en-US" altLang="ru-RU" dirty="0">
                <a:latin typeface="Arial" panose="020B0604020202090204" pitchFamily="34" charset="0"/>
                <a:cs typeface="Arial" panose="020B0604020202090204" pitchFamily="34" charset="0"/>
              </a:rPr>
              <a:t>Introduction</a:t>
            </a:r>
            <a:endParaRPr lang="en-US" alt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8" name="Title 2"/>
          <p:cNvSpPr>
            <a:spLocks noGrp="1"/>
          </p:cNvSpPr>
          <p:nvPr>
            <p:ph type="title"/>
          </p:nvPr>
        </p:nvSpPr>
        <p:spPr>
          <a:xfrm>
            <a:off x="623570" y="1179195"/>
            <a:ext cx="5245735" cy="398145"/>
          </a:xfrm>
        </p:spPr>
        <p:txBody>
          <a:bodyPr/>
          <a:p>
            <a:r>
              <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Introduction</a:t>
            </a:r>
            <a:endPar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2" name="文本框 1"/>
          <p:cNvSpPr txBox="1"/>
          <p:nvPr/>
        </p:nvSpPr>
        <p:spPr>
          <a:xfrm>
            <a:off x="623570" y="1577340"/>
            <a:ext cx="10973435" cy="4615815"/>
          </a:xfrm>
          <a:prstGeom prst="rect">
            <a:avLst/>
          </a:prstGeom>
          <a:noFill/>
        </p:spPr>
        <p:txBody>
          <a:bodyPr wrap="square" rtlCol="0" anchor="t">
            <a:spAutoFit/>
          </a:bodyPr>
          <a:p>
            <a:pPr marL="171450" indent="-171450">
              <a:buFont typeface="Wingdings" panose="05000000000000000000" charset="0"/>
              <a:buChar char=""/>
            </a:pPr>
            <a:r>
              <a:rPr lang="zh-CN" altLang="en-US" sz="1400">
                <a:latin typeface="Times New Roman Regular" panose="02020503050405090304" charset="0"/>
                <a:cs typeface="Times New Roman Regular" panose="02020503050405090304" charset="0"/>
              </a:rPr>
              <a:t>Heavily polluting businesses are under pressure to balance economic and environmental benefits (Vazquez-Brust, Liston-Heyes, Plaza- Úbeda, &amp; Burgos-Jiménez, 2010; Weng et al., 2015). </a:t>
            </a:r>
            <a:endParaRPr lang="zh-CN" altLang="en-US" sz="1400">
              <a:latin typeface="Times New Roman Regular" panose="02020503050405090304" charset="0"/>
              <a:cs typeface="Times New Roman Regular" panose="02020503050405090304" charset="0"/>
            </a:endParaRPr>
          </a:p>
          <a:p>
            <a:pPr marL="171450" indent="-171450">
              <a:buFont typeface="Wingdings" panose="05000000000000000000" charset="0"/>
              <a:buChar char=""/>
            </a:pPr>
            <a:r>
              <a:rPr lang="zh-CN" altLang="en-US" sz="1400">
                <a:latin typeface="Times New Roman Regular" panose="02020503050405090304" charset="0"/>
                <a:cs typeface="Times New Roman Regular" panose="02020503050405090304" charset="0"/>
              </a:rPr>
              <a:t>Green innovation helps companies fulfill their environmental responsibilities while ensuring profitability (Le, 2022). It can enhance</a:t>
            </a:r>
            <a:r>
              <a:rPr lang="en-US" altLang="zh-CN" sz="1400">
                <a:latin typeface="Times New Roman Regular" panose="02020503050405090304" charset="0"/>
                <a:cs typeface="Times New Roman Regular" panose="02020503050405090304" charset="0"/>
              </a:rPr>
              <a:t> </a:t>
            </a:r>
            <a:r>
              <a:rPr lang="zh-CN" altLang="en-US" sz="1400">
                <a:latin typeface="Times New Roman Regular" panose="02020503050405090304" charset="0"/>
                <a:cs typeface="Times New Roman Regular" panose="02020503050405090304" charset="0"/>
              </a:rPr>
              <a:t>institutional legitimacy, attract government subsidies, improve market competitiveness (Tu and Wu, 2021), and play a pivotal role in</a:t>
            </a:r>
            <a:r>
              <a:rPr lang="en-US" altLang="zh-CN" sz="1400">
                <a:latin typeface="Times New Roman Regular" panose="02020503050405090304" charset="0"/>
                <a:cs typeface="Times New Roman Regular" panose="02020503050405090304" charset="0"/>
              </a:rPr>
              <a:t> </a:t>
            </a:r>
            <a:r>
              <a:rPr lang="zh-CN" altLang="en-US" sz="1400">
                <a:latin typeface="Times New Roman Regular" panose="02020503050405090304" charset="0"/>
                <a:cs typeface="Times New Roman Regular" panose="02020503050405090304" charset="0"/>
              </a:rPr>
              <a:t>reinforcing environmental performance and enhancing corporate image (Xie, Huo, and Zou, 2019), making green innovation an</a:t>
            </a:r>
            <a:r>
              <a:rPr lang="en-US" altLang="zh-CN" sz="1400">
                <a:latin typeface="Times New Roman Regular" panose="02020503050405090304" charset="0"/>
                <a:cs typeface="Times New Roman Regular" panose="02020503050405090304" charset="0"/>
              </a:rPr>
              <a:t> </a:t>
            </a:r>
            <a:r>
              <a:rPr lang="zh-CN" altLang="en-US" sz="1400">
                <a:latin typeface="Times New Roman Regular" panose="02020503050405090304" charset="0"/>
                <a:cs typeface="Times New Roman Regular" panose="02020503050405090304" charset="0"/>
              </a:rPr>
              <a:t>indispensable strategy for responding to environmental needs.</a:t>
            </a:r>
            <a:endParaRPr lang="zh-CN" altLang="en-US" sz="1400">
              <a:latin typeface="Times New Roman Regular" panose="02020503050405090304" charset="0"/>
              <a:cs typeface="Times New Roman Regular" panose="02020503050405090304" charset="0"/>
            </a:endParaRPr>
          </a:p>
          <a:p>
            <a:pPr marL="171450" indent="-171450">
              <a:buFont typeface="Wingdings" panose="05000000000000000000" charset="0"/>
              <a:buChar char=""/>
            </a:pPr>
            <a:r>
              <a:rPr lang="zh-CN" altLang="en-US" sz="1400">
                <a:latin typeface="Times New Roman Regular" panose="02020503050405090304" charset="0"/>
                <a:cs typeface="Times New Roman Regular" panose="02020503050405090304" charset="0"/>
              </a:rPr>
              <a:t>Digitalisation has been identified as one of the major trends transforming society and business (Butt, 2020; Tian, Chen, Tian, Huang, &amp;</a:t>
            </a:r>
            <a:r>
              <a:rPr lang="en-US" altLang="zh-CN" sz="1400">
                <a:latin typeface="Times New Roman Regular" panose="02020503050405090304" charset="0"/>
                <a:cs typeface="Times New Roman Regular" panose="02020503050405090304" charset="0"/>
              </a:rPr>
              <a:t> </a:t>
            </a:r>
            <a:r>
              <a:rPr lang="zh-CN" altLang="en-US" sz="1400">
                <a:latin typeface="Times New Roman Regular" panose="02020503050405090304" charset="0"/>
                <a:cs typeface="Times New Roman Regular" panose="02020503050405090304" charset="0"/>
              </a:rPr>
              <a:t>Hu, 2023).</a:t>
            </a:r>
            <a:endParaRPr lang="zh-CN" altLang="en-US" sz="1400">
              <a:latin typeface="Times New Roman Regular" panose="02020503050405090304" charset="0"/>
              <a:cs typeface="Times New Roman Regular" panose="02020503050405090304" charset="0"/>
            </a:endParaRPr>
          </a:p>
          <a:p>
            <a:pPr marL="171450" indent="-171450">
              <a:buFont typeface="Wingdings" panose="05000000000000000000" charset="0"/>
              <a:buChar char=""/>
            </a:pPr>
            <a:r>
              <a:rPr lang="zh-CN" altLang="en-US" sz="1400" b="1" i="1">
                <a:latin typeface="Times New Roman Regular" panose="02020503050405090304" charset="0"/>
                <a:cs typeface="Times New Roman Regular" panose="02020503050405090304" charset="0"/>
              </a:rPr>
              <a:t>The relationship between digital transformation and green innovation are inconsistent</a:t>
            </a:r>
            <a:r>
              <a:rPr lang="zh-CN" altLang="en-US" sz="1400">
                <a:latin typeface="Times New Roman Regular" panose="02020503050405090304" charset="0"/>
                <a:cs typeface="Times New Roman Regular" panose="02020503050405090304" charset="0"/>
              </a:rPr>
              <a:t>: </a:t>
            </a:r>
            <a:endParaRPr lang="zh-CN" altLang="en-US" sz="1400">
              <a:latin typeface="Times New Roman Regular" panose="02020503050405090304" charset="0"/>
              <a:cs typeface="Times New Roman Regular" panose="02020503050405090304" charset="0"/>
            </a:endParaRPr>
          </a:p>
          <a:p>
            <a:pPr marL="628650" lvl="1" indent="-171450">
              <a:buFont typeface="Arial" panose="020B0604020202090204" pitchFamily="34" charset="0"/>
              <a:buChar char="•"/>
            </a:pPr>
            <a:r>
              <a:rPr lang="zh-CN" altLang="en-US" sz="1400">
                <a:latin typeface="Times New Roman Regular" panose="02020503050405090304" charset="0"/>
                <a:cs typeface="Times New Roman Regular" panose="02020503050405090304" charset="0"/>
              </a:rPr>
              <a:t>Digital Transformation Drives Green Innovation in Business (Ning, Jiang, &amp; Luo, 2023) </a:t>
            </a:r>
            <a:endParaRPr lang="zh-CN" altLang="en-US" sz="1400">
              <a:latin typeface="Times New Roman Regular" panose="02020503050405090304" charset="0"/>
              <a:cs typeface="Times New Roman Regular" panose="02020503050405090304" charset="0"/>
            </a:endParaRPr>
          </a:p>
          <a:p>
            <a:pPr marL="1085850" lvl="2" indent="-171450">
              <a:buFont typeface="Arial" panose="020B0604020202090204" pitchFamily="34" charset="0"/>
              <a:buChar char="•"/>
            </a:pPr>
            <a:r>
              <a:rPr lang="zh-CN" altLang="en-US" sz="1400">
                <a:latin typeface="Times New Roman Regular" panose="02020503050405090304" charset="0"/>
                <a:cs typeface="Times New Roman Regular" panose="02020503050405090304" charset="0"/>
              </a:rPr>
              <a:t>by enhancing resource and knowledge bases (Q. He, Ribeiro-Navarrete, &amp; Botella-Carrubi, 2023), internal control (Y. Sun &amp;He, 2023), reducing financial constraints, and drawing government subsidies (Xue, Zhang, Zhang, &amp; Li, 2022), thus</a:t>
            </a:r>
            <a:r>
              <a:rPr lang="en-US" altLang="zh-CN" sz="1400">
                <a:latin typeface="Times New Roman Regular" panose="02020503050405090304" charset="0"/>
                <a:cs typeface="Times New Roman Regular" panose="02020503050405090304" charset="0"/>
              </a:rPr>
              <a:t> </a:t>
            </a:r>
            <a:r>
              <a:rPr lang="zh-CN" altLang="en-US" sz="1400">
                <a:latin typeface="Times New Roman Regular" panose="02020503050405090304" charset="0"/>
                <a:cs typeface="Times New Roman Regular" panose="02020503050405090304" charset="0"/>
              </a:rPr>
              <a:t>improving both the number and quality of green innovations (Rao, Pan, He, &amp; Shangguan, 2022).... </a:t>
            </a:r>
            <a:endParaRPr lang="zh-CN" altLang="en-US" sz="1400">
              <a:latin typeface="Times New Roman Regular" panose="02020503050405090304" charset="0"/>
              <a:cs typeface="Times New Roman Regular" panose="02020503050405090304" charset="0"/>
            </a:endParaRPr>
          </a:p>
          <a:p>
            <a:pPr marL="628650" lvl="1" indent="-171450">
              <a:buFont typeface="Arial" panose="020B0604020202090204" pitchFamily="34" charset="0"/>
              <a:buChar char="•"/>
            </a:pPr>
            <a:r>
              <a:rPr lang="zh-CN" altLang="en-US" sz="1400">
                <a:latin typeface="Times New Roman Regular" panose="02020503050405090304" charset="0"/>
                <a:cs typeface="Times New Roman Regular" panose="02020503050405090304" charset="0"/>
              </a:rPr>
              <a:t>Conversely, other scholars argue that digital transformation can hinder the development of green innovation (Ardito, Raby, Albino, &amp; Bertoldi, 2021; Ghasemaghaei &amp; Calic, 2020; X. Wang, Ma, &amp; Yao, 2024; Ahmadova, Delgado-Márquez, Pedauga, &amp; Leyva-dela Hiz, 2022)</a:t>
            </a:r>
            <a:endParaRPr lang="zh-CN" altLang="en-US" sz="1400">
              <a:latin typeface="Times New Roman Regular" panose="02020503050405090304" charset="0"/>
              <a:cs typeface="Times New Roman Regular" panose="02020503050405090304" charset="0"/>
            </a:endParaRPr>
          </a:p>
          <a:p>
            <a:pPr marL="1085850" lvl="2" indent="-171450">
              <a:buFont typeface="Arial" panose="020B0604020202090204" pitchFamily="34" charset="0"/>
              <a:buChar char="•"/>
            </a:pPr>
            <a:r>
              <a:rPr lang="zh-CN" altLang="en-US" sz="1400">
                <a:latin typeface="Times New Roman Regular" panose="02020503050405090304" charset="0"/>
                <a:cs typeface="Times New Roman Regular" panose="02020503050405090304" charset="0"/>
              </a:rPr>
              <a:t>by increasing energy consumption and pollution (Avom, Nkengfack, Fotio, &amp; Totouom, 2020); </a:t>
            </a:r>
            <a:endParaRPr lang="zh-CN" altLang="en-US" sz="1400">
              <a:latin typeface="Times New Roman Regular" panose="02020503050405090304" charset="0"/>
              <a:cs typeface="Times New Roman Regular" panose="02020503050405090304" charset="0"/>
            </a:endParaRPr>
          </a:p>
          <a:p>
            <a:pPr marL="1085850" lvl="2" indent="-171450">
              <a:buFont typeface="Arial" panose="020B0604020202090204" pitchFamily="34" charset="0"/>
              <a:buChar char="•"/>
            </a:pPr>
            <a:r>
              <a:rPr lang="zh-CN" altLang="en-US" sz="1400">
                <a:latin typeface="Times New Roman Regular" panose="02020503050405090304" charset="0"/>
                <a:cs typeface="Times New Roman Regular" panose="02020503050405090304" charset="0"/>
              </a:rPr>
              <a:t>overuse of digital technology can deplete a firm's long-term capacity to innovate (Usai et al., 2021) </a:t>
            </a:r>
            <a:r>
              <a:rPr lang="en-US" altLang="zh-CN" sz="1400">
                <a:latin typeface="Times New Roman Regular" panose="02020503050405090304" charset="0"/>
                <a:cs typeface="Times New Roman Regular" panose="02020503050405090304" charset="0"/>
              </a:rPr>
              <a:t>;</a:t>
            </a:r>
            <a:endParaRPr lang="zh-CN" altLang="en-US" sz="1400">
              <a:latin typeface="Times New Roman Regular" panose="02020503050405090304" charset="0"/>
              <a:cs typeface="Times New Roman Regular" panose="02020503050405090304" charset="0"/>
            </a:endParaRPr>
          </a:p>
          <a:p>
            <a:pPr marL="1085850" lvl="2" indent="-171450">
              <a:buFont typeface="Arial" panose="020B0604020202090204" pitchFamily="34" charset="0"/>
              <a:buChar char="•"/>
            </a:pPr>
            <a:r>
              <a:rPr lang="zh-CN" altLang="en-US" sz="1400">
                <a:latin typeface="Times New Roman Regular" panose="02020503050405090304" charset="0"/>
                <a:cs typeface="Times New Roman Regular" panose="02020503050405090304" charset="0"/>
              </a:rPr>
              <a:t>the goals of digital transformation and environmental protection may inherently conflict (Ardito et al., 2021);</a:t>
            </a:r>
            <a:endParaRPr lang="zh-CN" altLang="en-US" sz="1400">
              <a:latin typeface="Times New Roman Regular" panose="02020503050405090304" charset="0"/>
              <a:cs typeface="Times New Roman Regular" panose="02020503050405090304" charset="0"/>
            </a:endParaRPr>
          </a:p>
          <a:p>
            <a:pPr marL="1085850" lvl="2" indent="-171450">
              <a:buFont typeface="Arial" panose="020B0604020202090204" pitchFamily="34" charset="0"/>
              <a:buChar char="•"/>
            </a:pPr>
            <a:r>
              <a:rPr lang="zh-CN" altLang="en-US" sz="1400">
                <a:latin typeface="Times New Roman Regular" panose="02020503050405090304" charset="0"/>
                <a:cs typeface="Times New Roman Regular" panose="02020503050405090304" charset="0"/>
              </a:rPr>
              <a:t>beyond a certain threshold, additional investments in digital transformation can create a "rebound effect" that increases</a:t>
            </a:r>
            <a:r>
              <a:rPr lang="en-US" altLang="zh-CN" sz="1400">
                <a:latin typeface="Times New Roman Regular" panose="02020503050405090304" charset="0"/>
                <a:cs typeface="Times New Roman Regular" panose="02020503050405090304" charset="0"/>
              </a:rPr>
              <a:t> </a:t>
            </a:r>
            <a:r>
              <a:rPr lang="zh-CN" altLang="en-US" sz="1400">
                <a:latin typeface="Times New Roman Regular" panose="02020503050405090304" charset="0"/>
                <a:cs typeface="Times New Roman Regular" panose="02020503050405090304" charset="0"/>
              </a:rPr>
              <a:t>resource use and leads to increased pollution (Ahmadova, Delgado-Márquez, Pedauga, &amp; Leyva-de la Hiz, 2022).... </a:t>
            </a:r>
            <a:endParaRPr lang="zh-CN" altLang="en-US" sz="1400">
              <a:latin typeface="Times New Roman Regular" panose="02020503050405090304" charset="0"/>
              <a:cs typeface="Times New Roman Regular" panose="02020503050405090304" charset="0"/>
            </a:endParaRPr>
          </a:p>
          <a:p>
            <a:pPr marL="171450" lvl="0" indent="-171450">
              <a:buFont typeface="Wingdings" panose="05000000000000000000" charset="0"/>
              <a:buChar char=""/>
            </a:pPr>
            <a:r>
              <a:rPr lang="zh-CN" altLang="en-US" sz="1400">
                <a:latin typeface="Times New Roman Regular" panose="02020503050405090304" charset="0"/>
                <a:cs typeface="Times New Roman Regular" panose="02020503050405090304" charset="0"/>
              </a:rPr>
              <a:t>Data from companies listed on the main board of the Shanghai Stock Exchange in China, Number of data: 1444 companies; 9531</a:t>
            </a:r>
            <a:endParaRPr lang="zh-CN" altLang="en-US" sz="1400">
              <a:latin typeface="Times New Roman Regular" panose="02020503050405090304" charset="0"/>
              <a:cs typeface="Times New Roman Regular" panose="02020503050405090304" charset="0"/>
            </a:endParaRPr>
          </a:p>
          <a:p>
            <a:r>
              <a:rPr lang="zh-CN" altLang="en-US" sz="1400">
                <a:latin typeface="Times New Roman Regular" panose="02020503050405090304" charset="0"/>
                <a:cs typeface="Times New Roman Regular" panose="02020503050405090304" charset="0"/>
              </a:rPr>
              <a:t>observations.</a:t>
            </a:r>
            <a:endParaRPr lang="zh-CN" altLang="en-US" sz="1400">
              <a:latin typeface="Times New Roman Regular" panose="02020503050405090304" charset="0"/>
              <a:cs typeface="Times New Roman Regular" panose="0202050305040509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ru-RU" dirty="0">
                <a:latin typeface="Arial" panose="020B0604020202090204" pitchFamily="34" charset="0"/>
                <a:cs typeface="Arial" panose="020B0604020202090204" pitchFamily="34" charset="0"/>
              </a:rPr>
              <a:t>Hypotheses</a:t>
            </a:r>
            <a:endParaRPr 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8" name="Title 2"/>
          <p:cNvSpPr>
            <a:spLocks noGrp="1"/>
          </p:cNvSpPr>
          <p:nvPr>
            <p:ph type="title"/>
          </p:nvPr>
        </p:nvSpPr>
        <p:spPr>
          <a:xfrm>
            <a:off x="623570" y="1260475"/>
            <a:ext cx="5245735" cy="398145"/>
          </a:xfrm>
        </p:spPr>
        <p:txBody>
          <a:bodyPr/>
          <a:p>
            <a:r>
              <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Hypotheses</a:t>
            </a:r>
            <a:endPar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10" name="文本框 9"/>
          <p:cNvSpPr txBox="1"/>
          <p:nvPr>
            <p:custDataLst>
              <p:tags r:id="rId2"/>
            </p:custDataLst>
          </p:nvPr>
        </p:nvSpPr>
        <p:spPr>
          <a:xfrm>
            <a:off x="1092835" y="2136140"/>
            <a:ext cx="2658745" cy="516890"/>
          </a:xfrm>
          <a:prstGeom prst="rect">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wrap="square" rtlCol="0">
            <a:noAutofit/>
          </a:bodyPr>
          <a:p>
            <a:pPr algn="ctr">
              <a:lnSpc>
                <a:spcPct val="150000"/>
              </a:lnSpc>
            </a:pPr>
            <a:r>
              <a:rPr lang="zh-CN" altLang="en-US" sz="1600" b="1">
                <a:latin typeface="Times New Roman" panose="02020503050405090304" pitchFamily="18" charset="0"/>
                <a:cs typeface="Times New Roman" panose="02020503050405090304" pitchFamily="18" charset="0"/>
                <a:sym typeface="+mn-ea"/>
              </a:rPr>
              <a:t>Resource competition</a:t>
            </a:r>
            <a:endParaRPr lang="zh-CN" altLang="en-US" sz="1600" b="1">
              <a:latin typeface="Times New Roman" panose="02020503050405090304" pitchFamily="18" charset="0"/>
              <a:cs typeface="Times New Roman" panose="02020503050405090304" pitchFamily="18" charset="0"/>
              <a:sym typeface="+mn-ea"/>
            </a:endParaRPr>
          </a:p>
        </p:txBody>
      </p:sp>
      <p:sp>
        <p:nvSpPr>
          <p:cNvPr id="11" name="文本框 10"/>
          <p:cNvSpPr txBox="1"/>
          <p:nvPr>
            <p:custDataLst>
              <p:tags r:id="rId3"/>
            </p:custDataLst>
          </p:nvPr>
        </p:nvSpPr>
        <p:spPr>
          <a:xfrm>
            <a:off x="4669790" y="1762125"/>
            <a:ext cx="6557645" cy="1383665"/>
          </a:xfrm>
          <a:prstGeom prst="rect">
            <a:avLst/>
          </a:prstGeom>
          <a:ln w="127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wrap="square" rtlCol="0">
            <a:spAutoFit/>
            <a:scene3d>
              <a:camera prst="orthographicFront"/>
              <a:lightRig rig="threePt" dir="t"/>
            </a:scene3d>
          </a:bodyPr>
          <a:p>
            <a:pPr marL="171450" indent="-171450">
              <a:buFont typeface="Arial" panose="020B0604020202090204" pitchFamily="34" charset="0"/>
              <a:buChar char="•"/>
            </a:pP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Both require substantial investment and have uncertain returns (Hall &amp; Lerner, 2010);</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a:p>
            <a:pPr marL="171450" indent="-171450">
              <a:buFont typeface="Arial" panose="020B0604020202090204" pitchFamily="34" charset="0"/>
              <a:buChar char="•"/>
            </a:pPr>
            <a:r>
              <a:rPr lang="en-US" altLang="en-US" sz="1200">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Different goals means different knowledge, relationships, and human resources are needed for digital transformation and green innovation (De Roeck &amp; Delobbe, 2012);</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a:p>
            <a:pPr marL="171450" indent="-171450">
              <a:buFont typeface="Arial" panose="020B0604020202090204" pitchFamily="34" charset="0"/>
              <a:buChar char="•"/>
            </a:pP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Mature large-cap firms have larger infrastructures and therefore greater organisational inertia, more difficult structural changes and need more resources to invest in DT (Rolland and Hanseth, 2021);</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a:p>
            <a:pPr marL="171450" indent="-171450">
              <a:buFont typeface="Arial" panose="020B0604020202090204" pitchFamily="34" charset="0"/>
              <a:buChar char="•"/>
            </a:pP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Internal competition for resources </a:t>
            </a:r>
            <a:r>
              <a:rPr lang="en-US" altLang="en-US" sz="1200">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in similar functions </a:t>
            </a: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of large enterprises complicates simultaneous investments (Ardito et al., 2021; Xun Zhang &amp; Xu, 2019).</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p:txBody>
      </p:sp>
      <p:sp>
        <p:nvSpPr>
          <p:cNvPr id="18" name="文本框 17"/>
          <p:cNvSpPr txBox="1"/>
          <p:nvPr/>
        </p:nvSpPr>
        <p:spPr>
          <a:xfrm>
            <a:off x="1093470" y="4137660"/>
            <a:ext cx="2658745" cy="829945"/>
          </a:xfrm>
          <a:prstGeom prst="rect">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algn="ctr"/>
            <a:r>
              <a:rPr lang="zh-CN" altLang="en-US" sz="1600" b="1">
                <a:latin typeface="Times New Roman" panose="02020503050405090304" pitchFamily="18" charset="0"/>
                <a:cs typeface="Times New Roman" panose="02020503050405090304" pitchFamily="18" charset="0"/>
              </a:rPr>
              <a:t> </a:t>
            </a:r>
            <a:r>
              <a:rPr lang="en-US" altLang="zh-CN" sz="1600" b="1">
                <a:latin typeface="Times New Roman" panose="02020503050405090304" pitchFamily="18" charset="0"/>
                <a:cs typeface="Times New Roman" panose="02020503050405090304" pitchFamily="18" charset="0"/>
              </a:rPr>
              <a:t>I</a:t>
            </a:r>
            <a:r>
              <a:rPr lang="zh-CN" altLang="en-US" sz="1600" b="1">
                <a:latin typeface="Times New Roman" panose="02020503050405090304" pitchFamily="18" charset="0"/>
                <a:cs typeface="Times New Roman" panose="02020503050405090304" pitchFamily="18" charset="0"/>
              </a:rPr>
              <a:t>nternal operational uncertainty and external industry competition risks</a:t>
            </a:r>
            <a:endParaRPr lang="zh-CN" altLang="en-US" sz="1600" b="1">
              <a:latin typeface="Times New Roman" panose="02020503050405090304" pitchFamily="18" charset="0"/>
              <a:cs typeface="Times New Roman" panose="02020503050405090304" pitchFamily="18" charset="0"/>
            </a:endParaRPr>
          </a:p>
        </p:txBody>
      </p:sp>
      <p:sp>
        <p:nvSpPr>
          <p:cNvPr id="19" name="文本框 18"/>
          <p:cNvSpPr txBox="1"/>
          <p:nvPr/>
        </p:nvSpPr>
        <p:spPr>
          <a:xfrm>
            <a:off x="4670425" y="3746500"/>
            <a:ext cx="6557010" cy="1807845"/>
          </a:xfrm>
          <a:prstGeom prst="rect">
            <a:avLst/>
          </a:prstGeom>
          <a:ln w="127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scene3d>
              <a:camera prst="orthographicFront"/>
              <a:lightRig rig="threePt" dir="t"/>
            </a:scene3d>
          </a:bodyPr>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Digital transformation increases internal operational uncertainty (Gao et al., 2023): </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228600" indent="-228600">
              <a:buFont typeface="+mj-ea"/>
              <a:buAutoNum type="circleNumDbPlain"/>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Accelerates the flow of factors of production introducing external factors that increase internal risk (Zhao, 2015); </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228600" indent="-228600">
              <a:buFont typeface="+mj-ea"/>
              <a:buAutoNum type="circleNumDbPlain"/>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Specific digital assets can become sunk costs, making strategic choices critical and increasing production process uncertainty (Zhang et al., 2024)</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Digital transformation can lead to knowledge spillovers, lowering competitive barriers and intensifying competition (Ying et al., 2018; </a:t>
            </a: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Bai &amp; Yu, 2021</a:t>
            </a: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Focus on short-term innovations (such as </a:t>
            </a: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technological and marketing)</a:t>
            </a: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 to maintain competitive advantage may lead to neglecting green innovation with dual externalities.</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p:txBody>
      </p:sp>
      <p:sp>
        <p:nvSpPr>
          <p:cNvPr id="21" name="文本框 20"/>
          <p:cNvSpPr txBox="1"/>
          <p:nvPr/>
        </p:nvSpPr>
        <p:spPr>
          <a:xfrm>
            <a:off x="1093470" y="5643880"/>
            <a:ext cx="10222230" cy="645160"/>
          </a:xfrm>
          <a:prstGeom prst="rect">
            <a:avLst/>
          </a:prstGeom>
          <a:noFill/>
        </p:spPr>
        <p:txBody>
          <a:bodyPr wrap="square" rtlCol="0" anchor="t">
            <a:spAutoFit/>
          </a:bodyPr>
          <a:p>
            <a:pPr indent="0">
              <a:buFont typeface="Courier New" panose="02070409020205090404" pitchFamily="49" charset="0"/>
              <a:buNone/>
            </a:pPr>
            <a:r>
              <a:rPr lang="en-US" b="1">
                <a:solidFill>
                  <a:schemeClr val="accent1">
                    <a:lumMod val="75000"/>
                  </a:schemeClr>
                </a:solidFill>
                <a:latin typeface="Times New Roman" panose="02020503050405090304" pitchFamily="18" charset="0"/>
                <a:cs typeface="Times New Roman" panose="02020503050405090304" pitchFamily="18" charset="0"/>
                <a:sym typeface="+mn-ea"/>
              </a:rPr>
              <a:t>Hypothesis 1: Digital transformation may inhibit the enhancement of green innovation performance in Chinese mature large-cap companies.</a:t>
            </a:r>
            <a:endParaRPr lang="en-US" altLang="en-US" b="1">
              <a:solidFill>
                <a:schemeClr val="accent1">
                  <a:lumMod val="75000"/>
                </a:schemeClr>
              </a:solidFill>
              <a:latin typeface="Times New Roman" panose="02020503050405090304" pitchFamily="18" charset="0"/>
              <a:cs typeface="Times New Roman" panose="02020503050405090304" pitchFamily="18" charset="0"/>
              <a:sym typeface="+mn-ea"/>
            </a:endParaRPr>
          </a:p>
        </p:txBody>
      </p:sp>
      <p:pic>
        <p:nvPicPr>
          <p:cNvPr id="22" name="图片 21" descr="右"/>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752215" y="2037080"/>
            <a:ext cx="918210" cy="715645"/>
          </a:xfrm>
          <a:prstGeom prst="rect">
            <a:avLst/>
          </a:prstGeom>
        </p:spPr>
      </p:pic>
      <p:pic>
        <p:nvPicPr>
          <p:cNvPr id="23" name="图片 22" descr="右"/>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751580" y="4194810"/>
            <a:ext cx="918210" cy="7156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ru-RU" dirty="0">
                <a:latin typeface="Arial" panose="020B0604020202090204" pitchFamily="34" charset="0"/>
                <a:cs typeface="Arial" panose="020B0604020202090204" pitchFamily="34" charset="0"/>
              </a:rPr>
              <a:t>Hypotheses</a:t>
            </a:r>
            <a:endParaRPr 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8" name="Title 2"/>
          <p:cNvSpPr>
            <a:spLocks noGrp="1"/>
          </p:cNvSpPr>
          <p:nvPr>
            <p:ph type="title"/>
          </p:nvPr>
        </p:nvSpPr>
        <p:spPr>
          <a:xfrm>
            <a:off x="633095" y="1171575"/>
            <a:ext cx="5236210" cy="368935"/>
          </a:xfrm>
        </p:spPr>
        <p:txBody>
          <a:bodyPr/>
          <a:p>
            <a:r>
              <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Hypotheses</a:t>
            </a:r>
            <a:endPar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19" name="文本框 18"/>
          <p:cNvSpPr txBox="1"/>
          <p:nvPr/>
        </p:nvSpPr>
        <p:spPr>
          <a:xfrm>
            <a:off x="802640" y="3048000"/>
            <a:ext cx="3046730" cy="521335"/>
          </a:xfrm>
          <a:prstGeom prst="rect">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wrap="square" rtlCol="0" anchor="t">
            <a:noAutofit/>
          </a:bodyPr>
          <a:p>
            <a:pPr algn="ctr">
              <a:lnSpc>
                <a:spcPct val="140000"/>
              </a:lnSpc>
            </a:pPr>
            <a:r>
              <a:rPr lang="zh-CN" altLang="en-US" sz="1600" b="1">
                <a:latin typeface="Times New Roman" panose="02020503050405090304" pitchFamily="18" charset="0"/>
                <a:cs typeface="Times New Roman" panose="02020503050405090304" pitchFamily="18" charset="0"/>
              </a:rPr>
              <a:t>Information Asymmetry Theory</a:t>
            </a:r>
            <a:endParaRPr lang="zh-CN" altLang="en-US" sz="1600" b="1">
              <a:latin typeface="Times New Roman" panose="02020503050405090304" pitchFamily="18" charset="0"/>
              <a:cs typeface="Times New Roman" panose="02020503050405090304" pitchFamily="18" charset="0"/>
            </a:endParaRPr>
          </a:p>
        </p:txBody>
      </p:sp>
      <p:sp>
        <p:nvSpPr>
          <p:cNvPr id="20" name="文本框 19"/>
          <p:cNvSpPr txBox="1"/>
          <p:nvPr/>
        </p:nvSpPr>
        <p:spPr>
          <a:xfrm>
            <a:off x="4660265" y="2346960"/>
            <a:ext cx="5958840" cy="2163445"/>
          </a:xfrm>
          <a:prstGeom prst="rect">
            <a:avLst/>
          </a:prstGeom>
          <a:ln w="127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wrap="square" rtlCol="0" anchor="t">
            <a:noAutofit/>
          </a:bodyPr>
          <a:p>
            <a:pPr marL="171450" indent="-171450" algn="l">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Real-time data may reveal financial issues, reducing investor confidence (Ghasemaghaei &amp; Calic, 2020);</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lgn="l">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New technologies can confuse investors(Forcadell, Aracil, &amp; Úbeda, 2020), complicating internal and external communication, creating new information asymmetries, leading to adverse selection and moral hazard issues (Rajan, Servaes, &amp; Zingales, 2000)</a:t>
            </a:r>
            <a:r>
              <a:rPr lang="zh-CN"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a:t>
            </a:r>
            <a:endParaRPr lang="zh-CN"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lgn="l">
              <a:buFont typeface="Arial" panose="020B0604020202090204" pitchFamily="34" charset="0"/>
              <a:buChar char="•"/>
            </a:pPr>
            <a:r>
              <a:rPr lang="en-US" altLang="zh-CN" sz="1200">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High failure rate of digital transformation (Tabrizi, Lam, Girard, &amp; Irvin, 2019) and disruption of traditional business models and competitive landscape(Carcary et al., 2016) , increasing the risk of uncertainty and information asymmetry, leading to financing constraints (Valencia, 2017);</a:t>
            </a:r>
            <a:endParaRPr lang="en-US" altLang="zh-CN" sz="1200">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a:p>
            <a:pPr marL="171450" indent="-171450" algn="l">
              <a:buFont typeface="Arial" panose="020B0604020202090204" pitchFamily="34" charset="0"/>
              <a:buChar char="•"/>
            </a:pPr>
            <a:r>
              <a:rPr lang="zh-CN"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 </a:t>
            </a: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T</a:t>
            </a:r>
            <a:r>
              <a:rPr lang="zh-CN"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he application of big data technologies introduces substantial privacy protection and regulatory compliance risks</a:t>
            </a: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 (Forcadell, et al., 2020)</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p:txBody>
      </p:sp>
      <p:pic>
        <p:nvPicPr>
          <p:cNvPr id="26" name="图片 25" descr="右"/>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9370" y="3024505"/>
            <a:ext cx="810895" cy="626745"/>
          </a:xfrm>
          <a:prstGeom prst="rect">
            <a:avLst/>
          </a:prstGeom>
        </p:spPr>
      </p:pic>
      <p:sp>
        <p:nvSpPr>
          <p:cNvPr id="28" name="文本框 27"/>
          <p:cNvSpPr txBox="1"/>
          <p:nvPr/>
        </p:nvSpPr>
        <p:spPr>
          <a:xfrm>
            <a:off x="802640" y="5076825"/>
            <a:ext cx="10548620" cy="645160"/>
          </a:xfrm>
          <a:prstGeom prst="rect">
            <a:avLst/>
          </a:prstGeom>
          <a:noFill/>
        </p:spPr>
        <p:txBody>
          <a:bodyPr wrap="square" rtlCol="0" anchor="t">
            <a:spAutoFit/>
          </a:bodyPr>
          <a:p>
            <a:pPr indent="0">
              <a:buFont typeface="Courier New" panose="02070409020205090404" pitchFamily="49" charset="0"/>
              <a:buNone/>
            </a:pPr>
            <a:r>
              <a:rPr lang="en-US" b="1">
                <a:solidFill>
                  <a:schemeClr val="accent1">
                    <a:lumMod val="75000"/>
                  </a:schemeClr>
                </a:solidFill>
                <a:latin typeface="Times New Roman" panose="02020503050405090304" pitchFamily="18" charset="0"/>
                <a:cs typeface="Times New Roman" panose="02020503050405090304" pitchFamily="18" charset="0"/>
                <a:sym typeface="+mn-ea"/>
              </a:rPr>
              <a:t>Hypothesis 2: Digital transformation increases financing constraints, thereby negatively impacting green innovation performance.</a:t>
            </a:r>
            <a:endParaRPr lang="en-US" b="1">
              <a:solidFill>
                <a:schemeClr val="accent1">
                  <a:lumMod val="75000"/>
                </a:schemeClr>
              </a:solidFill>
              <a:latin typeface="Times New Roman" panose="02020503050405090304" pitchFamily="18" charset="0"/>
              <a:cs typeface="Times New Roman" panose="02020503050405090304" pitchFamily="18"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ru-RU" dirty="0">
                <a:latin typeface="Arial" panose="020B0604020202090204" pitchFamily="34" charset="0"/>
                <a:cs typeface="Arial" panose="020B0604020202090204" pitchFamily="34" charset="0"/>
              </a:rPr>
              <a:t>Hypotheses</a:t>
            </a:r>
            <a:endParaRPr 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8" name="Title 2"/>
          <p:cNvSpPr>
            <a:spLocks noGrp="1"/>
          </p:cNvSpPr>
          <p:nvPr>
            <p:ph type="title"/>
          </p:nvPr>
        </p:nvSpPr>
        <p:spPr>
          <a:xfrm>
            <a:off x="623570" y="1171575"/>
            <a:ext cx="5245735" cy="398145"/>
          </a:xfrm>
        </p:spPr>
        <p:txBody>
          <a:bodyPr/>
          <a:p>
            <a:r>
              <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Hypotheses</a:t>
            </a:r>
            <a:endPar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10" name="文本框 9"/>
          <p:cNvSpPr txBox="1"/>
          <p:nvPr>
            <p:custDataLst>
              <p:tags r:id="rId2"/>
            </p:custDataLst>
          </p:nvPr>
        </p:nvSpPr>
        <p:spPr>
          <a:xfrm>
            <a:off x="1436370" y="2386965"/>
            <a:ext cx="2331085" cy="385445"/>
          </a:xfrm>
          <a:prstGeom prst="rect">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wrap="square" rtlCol="0">
            <a:noAutofit/>
          </a:bodyPr>
          <a:p>
            <a:pPr algn="ctr"/>
            <a:r>
              <a:rPr sz="1600" b="1">
                <a:latin typeface="Times New Roman" panose="02020503050405090304" pitchFamily="18" charset="0"/>
                <a:cs typeface="Times New Roman" panose="02020503050405090304" pitchFamily="18" charset="0"/>
              </a:rPr>
              <a:t>External Advantages</a:t>
            </a:r>
            <a:endParaRPr sz="1600" b="1">
              <a:latin typeface="Times New Roman" panose="02020503050405090304" pitchFamily="18" charset="0"/>
              <a:cs typeface="Times New Roman" panose="02020503050405090304" pitchFamily="18" charset="0"/>
            </a:endParaRPr>
          </a:p>
        </p:txBody>
      </p:sp>
      <p:sp>
        <p:nvSpPr>
          <p:cNvPr id="11" name="文本框 10"/>
          <p:cNvSpPr txBox="1"/>
          <p:nvPr>
            <p:custDataLst>
              <p:tags r:id="rId3"/>
            </p:custDataLst>
          </p:nvPr>
        </p:nvSpPr>
        <p:spPr>
          <a:xfrm>
            <a:off x="4576445" y="2038985"/>
            <a:ext cx="6461125" cy="1014730"/>
          </a:xfrm>
          <a:prstGeom prst="rect">
            <a:avLst/>
          </a:prstGeom>
          <a:ln w="127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wrap="square" rtlCol="0">
            <a:spAutoFit/>
          </a:bodyPr>
          <a:p>
            <a:pPr marL="171450" indent="-171450">
              <a:buFont typeface="Arial" panose="020B0604020202090204" pitchFamily="34" charset="0"/>
              <a:buChar char="•"/>
            </a:pP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Stakeholder Trust: Enhances reputation, attracts green consumers and sustainable investors, foster positive market expectations for digital transformation and offsetting potential downsides of digital transformation (K. Wang et al., 2023; da Cunha Bezerra et al., 2020);</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a:p>
            <a:pPr marL="171450" indent="-171450">
              <a:buFont typeface="Arial" panose="020B0604020202090204" pitchFamily="34" charset="0"/>
              <a:buChar char="•"/>
            </a:pP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Policy Support: Secures government subsidies, reduces initial costs and market risks</a:t>
            </a: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 encouraging green innovation (Xuan Zhang et al., 2023; Y. Wang et al., 2021).</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p:txBody>
      </p:sp>
      <p:sp>
        <p:nvSpPr>
          <p:cNvPr id="6" name="文本框 5"/>
          <p:cNvSpPr txBox="1"/>
          <p:nvPr>
            <p:custDataLst>
              <p:tags r:id="rId4"/>
            </p:custDataLst>
          </p:nvPr>
        </p:nvSpPr>
        <p:spPr>
          <a:xfrm>
            <a:off x="1436370" y="4062095"/>
            <a:ext cx="2331085" cy="337185"/>
          </a:xfrm>
          <a:prstGeom prst="rect">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algn="ctr"/>
            <a:r>
              <a:rPr sz="1600" b="1">
                <a:latin typeface="Times New Roman" panose="02020503050405090304" pitchFamily="18" charset="0"/>
                <a:cs typeface="Times New Roman" panose="02020503050405090304" pitchFamily="18" charset="0"/>
              </a:rPr>
              <a:t>Internal Motivation</a:t>
            </a:r>
            <a:endParaRPr sz="1600" b="1">
              <a:latin typeface="Times New Roman" panose="02020503050405090304" pitchFamily="18" charset="0"/>
              <a:cs typeface="Times New Roman" panose="02020503050405090304" pitchFamily="18" charset="0"/>
            </a:endParaRPr>
          </a:p>
        </p:txBody>
      </p:sp>
      <p:sp>
        <p:nvSpPr>
          <p:cNvPr id="9" name="文本框 8"/>
          <p:cNvSpPr txBox="1"/>
          <p:nvPr>
            <p:custDataLst>
              <p:tags r:id="rId5"/>
            </p:custDataLst>
          </p:nvPr>
        </p:nvSpPr>
        <p:spPr>
          <a:xfrm>
            <a:off x="4576445" y="3617595"/>
            <a:ext cx="6461760" cy="1198880"/>
          </a:xfrm>
          <a:prstGeom prst="rect">
            <a:avLst/>
          </a:prstGeom>
          <a:ln w="127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wrap="square" rtlCol="0" anchor="t">
            <a:spAutoFit/>
          </a:bodyPr>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Human Capital: Strong ESG attracts high-quality talent, promoting green human resource management and enhancing human capital (Liu &amp; Nemoto, 2021);</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rPr>
              <a:t>Knowledge Integration: Facilitates effective integration of internal and external knowledge for green innovation (Yin &amp; Yu, 2022);</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buFont typeface="Arial" panose="020B0604020202090204" pitchFamily="34" charset="0"/>
              <a:buChar char="•"/>
            </a:pPr>
            <a:r>
              <a:rPr lang="en-US" altLang="zh-CN" sz="1200">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By incorporating ESG principles into every stage from raw material selection to product production and sales, companies can achieve digital green process innovation;</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p:txBody>
      </p:sp>
      <p:pic>
        <p:nvPicPr>
          <p:cNvPr id="23" name="图片 22" descr="右"/>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3767455" y="2266315"/>
            <a:ext cx="810895" cy="626745"/>
          </a:xfrm>
          <a:prstGeom prst="rect">
            <a:avLst/>
          </a:prstGeom>
        </p:spPr>
      </p:pic>
      <p:pic>
        <p:nvPicPr>
          <p:cNvPr id="3" name="图片 2" descr="右"/>
          <p:cNvPicPr>
            <a:picLocks noChangeAspect="1"/>
          </p:cNvPicPr>
          <p:nvPr>
            <p:custDataLst>
              <p:tags r:id="rId9"/>
            </p:custDataLst>
          </p:nvPr>
        </p:nvPicPr>
        <p:blipFill>
          <a:blip r:embed="rId7">
            <a:extLst>
              <a:ext uri="{96DAC541-7B7A-43D3-8B79-37D633B846F1}">
                <asvg:svgBlip xmlns:asvg="http://schemas.microsoft.com/office/drawing/2016/SVG/main" r:embed="rId10"/>
              </a:ext>
            </a:extLst>
          </a:blip>
          <a:stretch>
            <a:fillRect/>
          </a:stretch>
        </p:blipFill>
        <p:spPr>
          <a:xfrm>
            <a:off x="3765550" y="3917315"/>
            <a:ext cx="810895" cy="626745"/>
          </a:xfrm>
          <a:prstGeom prst="rect">
            <a:avLst/>
          </a:prstGeom>
        </p:spPr>
      </p:pic>
      <p:sp>
        <p:nvSpPr>
          <p:cNvPr id="28" name="文本框 27"/>
          <p:cNvSpPr txBox="1"/>
          <p:nvPr/>
        </p:nvSpPr>
        <p:spPr>
          <a:xfrm>
            <a:off x="821690" y="5407660"/>
            <a:ext cx="10734675" cy="645160"/>
          </a:xfrm>
          <a:prstGeom prst="rect">
            <a:avLst/>
          </a:prstGeom>
          <a:noFill/>
        </p:spPr>
        <p:txBody>
          <a:bodyPr wrap="square" rtlCol="0" anchor="t">
            <a:spAutoFit/>
          </a:bodyPr>
          <a:p>
            <a:pPr indent="0">
              <a:buFont typeface="Courier New" panose="02070409020205090404" pitchFamily="49" charset="0"/>
              <a:buNone/>
            </a:pPr>
            <a:r>
              <a:rPr lang="en-US" b="1">
                <a:solidFill>
                  <a:schemeClr val="accent1">
                    <a:lumMod val="75000"/>
                  </a:schemeClr>
                </a:solidFill>
                <a:latin typeface="Times New Roman" panose="02020503050405090304" pitchFamily="18" charset="0"/>
                <a:cs typeface="Times New Roman" panose="02020503050405090304" pitchFamily="18" charset="0"/>
                <a:sym typeface="+mn-ea"/>
              </a:rPr>
              <a:t>Hypothesis 3: ESG performance can mitigate the negative impact of digital transformation on corporate green innovation performance.</a:t>
            </a:r>
            <a:endParaRPr lang="en-US" b="1">
              <a:solidFill>
                <a:schemeClr val="accent1">
                  <a:lumMod val="75000"/>
                </a:schemeClr>
              </a:solidFill>
              <a:latin typeface="Times New Roman" panose="02020503050405090304" pitchFamily="18" charset="0"/>
              <a:cs typeface="Times New Roman" panose="02020503050405090304" pitchFamily="18" charset="0"/>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ru-RU" dirty="0">
                <a:latin typeface="Arial" panose="020B0604020202090204" pitchFamily="34" charset="0"/>
                <a:cs typeface="Arial" panose="020B0604020202090204" pitchFamily="34" charset="0"/>
              </a:rPr>
              <a:t>Hypotheses</a:t>
            </a:r>
            <a:endParaRPr 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8" name="Title 2"/>
          <p:cNvSpPr>
            <a:spLocks noGrp="1"/>
          </p:cNvSpPr>
          <p:nvPr>
            <p:ph type="title"/>
          </p:nvPr>
        </p:nvSpPr>
        <p:spPr>
          <a:xfrm>
            <a:off x="623570" y="1171575"/>
            <a:ext cx="5245735" cy="398145"/>
          </a:xfrm>
        </p:spPr>
        <p:txBody>
          <a:bodyPr/>
          <a:p>
            <a:pPr algn="l">
              <a:buClrTx/>
              <a:buSzTx/>
              <a:buFontTx/>
            </a:pPr>
            <a:r>
              <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Hypotheses</a:t>
            </a:r>
            <a:endParaRPr lang="en-US" sz="20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11" name="文本框 10"/>
          <p:cNvSpPr txBox="1"/>
          <p:nvPr>
            <p:custDataLst>
              <p:tags r:id="rId2"/>
            </p:custDataLst>
          </p:nvPr>
        </p:nvSpPr>
        <p:spPr>
          <a:xfrm>
            <a:off x="5208905" y="2242820"/>
            <a:ext cx="6134100" cy="1230630"/>
          </a:xfrm>
          <a:prstGeom prst="rect">
            <a:avLst/>
          </a:prstGeom>
          <a:ln w="127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wrap="square" rtlCol="0">
            <a:noAutofit/>
          </a:bodyPr>
          <a:p>
            <a:pPr marL="171450" indent="-171450">
              <a:buFont typeface="Arial" panose="020B0604020202090204" pitchFamily="34" charset="0"/>
              <a:buChar char="•"/>
            </a:pP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Good ESG may gain support from investors, green consumers, and government entities (K. Wang et al., 2023), and increases stakeholders' tolerance for potential short-term operational or financial performance dips during digital transformation and alleviates external financial constraints and debt costs (Raimo, Caragnano, Zito, Vitolla, &amp; Mariani, 2021);</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a:p>
            <a:pPr marL="171450" indent="-171450">
              <a:buFont typeface="Arial" panose="020B0604020202090204" pitchFamily="34" charset="0"/>
              <a:buChar char="•"/>
            </a:pPr>
            <a:r>
              <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Secures long-term capital, alleviating financing constraints during digital transformation (Raimo et al., 2021)</a:t>
            </a:r>
            <a:endParaRPr lang="en-US" altLang="en-US"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p:txBody>
      </p:sp>
      <p:sp>
        <p:nvSpPr>
          <p:cNvPr id="6" name="文本框 5"/>
          <p:cNvSpPr txBox="1"/>
          <p:nvPr>
            <p:custDataLst>
              <p:tags r:id="rId3"/>
            </p:custDataLst>
          </p:nvPr>
        </p:nvSpPr>
        <p:spPr>
          <a:xfrm>
            <a:off x="1803400" y="2616835"/>
            <a:ext cx="2597785" cy="583565"/>
          </a:xfrm>
          <a:prstGeom prst="rect">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algn="ctr"/>
            <a:r>
              <a:rPr sz="1600" b="1">
                <a:latin typeface="Times New Roman" panose="02020503050405090304" pitchFamily="18" charset="0"/>
                <a:cs typeface="Times New Roman" panose="02020503050405090304" pitchFamily="18" charset="0"/>
                <a:sym typeface="+mn-ea"/>
              </a:rPr>
              <a:t>Boosting Investor Confidence</a:t>
            </a:r>
            <a:endParaRPr sz="1600" b="1">
              <a:latin typeface="Times New Roman" panose="02020503050405090304" pitchFamily="18" charset="0"/>
              <a:cs typeface="Times New Roman" panose="02020503050405090304" pitchFamily="18" charset="0"/>
              <a:sym typeface="+mn-ea"/>
            </a:endParaRPr>
          </a:p>
        </p:txBody>
      </p:sp>
      <p:sp>
        <p:nvSpPr>
          <p:cNvPr id="3" name="文本框 2"/>
          <p:cNvSpPr txBox="1"/>
          <p:nvPr/>
        </p:nvSpPr>
        <p:spPr>
          <a:xfrm>
            <a:off x="285115" y="3400425"/>
            <a:ext cx="958215" cy="614045"/>
          </a:xfrm>
          <a:prstGeom prst="rect">
            <a:avLst/>
          </a:prstGeom>
          <a:solidFill>
            <a:schemeClr val="accent1">
              <a:lumMod val="75000"/>
            </a:schemeClr>
          </a:solidFill>
        </p:spPr>
        <p:style>
          <a:lnRef idx="2">
            <a:schemeClr val="lt1"/>
          </a:lnRef>
          <a:fillRef idx="1">
            <a:schemeClr val="accent1"/>
          </a:fillRef>
          <a:effectRef idx="1">
            <a:schemeClr val="accent1"/>
          </a:effectRef>
          <a:fontRef idx="minor">
            <a:schemeClr val="lt1"/>
          </a:fontRef>
        </p:style>
        <p:txBody>
          <a:bodyPr wrap="square" rtlCol="0" anchor="t">
            <a:noAutofit/>
          </a:bodyPr>
          <a:p>
            <a:pPr algn="ctr"/>
            <a:r>
              <a:rPr lang="zh-CN" altLang="en-US" sz="1600" b="1">
                <a:latin typeface="Times New Roman" panose="02020503050405090304" pitchFamily="18" charset="0"/>
                <a:cs typeface="Times New Roman" panose="02020503050405090304" pitchFamily="18" charset="0"/>
              </a:rPr>
              <a:t>Signal Theory</a:t>
            </a:r>
            <a:endParaRPr lang="zh-CN" altLang="en-US" sz="1600" b="1">
              <a:latin typeface="Times New Roman" panose="02020503050405090304" pitchFamily="18" charset="0"/>
              <a:cs typeface="Times New Roman" panose="02020503050405090304" pitchFamily="18" charset="0"/>
            </a:endParaRPr>
          </a:p>
        </p:txBody>
      </p:sp>
      <p:sp>
        <p:nvSpPr>
          <p:cNvPr id="14" name="文本框 13"/>
          <p:cNvSpPr txBox="1"/>
          <p:nvPr>
            <p:custDataLst>
              <p:tags r:id="rId4"/>
            </p:custDataLst>
          </p:nvPr>
        </p:nvSpPr>
        <p:spPr>
          <a:xfrm>
            <a:off x="5198745" y="4275455"/>
            <a:ext cx="6135370" cy="829945"/>
          </a:xfrm>
          <a:prstGeom prst="rect">
            <a:avLst/>
          </a:prstGeom>
          <a:ln w="127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wrap="square" rtlCol="0" anchor="t">
            <a:spAutoFit/>
          </a:bodyPr>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Attracts long-term investors and gains government support (C. Yang et al., 2024).</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Facilitates stable supply chain relationships and commercial credit financing (Yujie Huang et al., 2023).</a:t>
            </a:r>
            <a:endPar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endParaRPr>
          </a:p>
          <a:p>
            <a:pPr marL="171450" indent="-171450">
              <a:buFont typeface="Arial" panose="020B0604020202090204" pitchFamily="34" charset="0"/>
              <a:buChar char="•"/>
            </a:pPr>
            <a:r>
              <a:rPr lang="en-US" altLang="zh-CN" sz="1200">
                <a:solidFill>
                  <a:schemeClr val="tx1"/>
                </a:solidFill>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Increases access to financial subsidies and tax incentives (Neubig et al., 2024)</a:t>
            </a:r>
            <a:r>
              <a:rPr lang="en-US" altLang="zh-CN" sz="1200">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rPr>
              <a:t>.</a:t>
            </a:r>
            <a:endParaRPr lang="en-US" altLang="zh-CN" sz="1200">
              <a:effectLst>
                <a:outerShdw blurRad="38100" dist="19050" dir="2700000" algn="tl" rotWithShape="0">
                  <a:schemeClr val="dk1">
                    <a:alpha val="40000"/>
                  </a:schemeClr>
                </a:outerShdw>
              </a:effectLst>
              <a:latin typeface="Times New Roman" panose="02020503050405090304" pitchFamily="18" charset="0"/>
              <a:ea typeface="宋体" pitchFamily="2" charset="-122"/>
              <a:sym typeface="+mn-ea"/>
            </a:endParaRPr>
          </a:p>
        </p:txBody>
      </p:sp>
      <p:sp>
        <p:nvSpPr>
          <p:cNvPr id="16" name="文本框 15"/>
          <p:cNvSpPr txBox="1"/>
          <p:nvPr>
            <p:custDataLst>
              <p:tags r:id="rId5"/>
            </p:custDataLst>
          </p:nvPr>
        </p:nvSpPr>
        <p:spPr>
          <a:xfrm>
            <a:off x="1800860" y="4342765"/>
            <a:ext cx="2596515" cy="583565"/>
          </a:xfrm>
          <a:prstGeom prst="rect">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wrap="square" rtlCol="0" anchor="t">
            <a:spAutoFit/>
          </a:bodyPr>
          <a:p>
            <a:pPr algn="ctr"/>
            <a:r>
              <a:rPr lang="zh-CN" altLang="en-US" sz="1600" b="1">
                <a:latin typeface="Times New Roman" panose="02020503050405090304" pitchFamily="18" charset="0"/>
                <a:cs typeface="Times New Roman" panose="02020503050405090304" pitchFamily="18" charset="0"/>
              </a:rPr>
              <a:t>Enhancing Stakeholder Relationships</a:t>
            </a:r>
            <a:endParaRPr lang="zh-CN" altLang="en-US" sz="1600" b="1">
              <a:latin typeface="Times New Roman" panose="02020503050405090304" pitchFamily="18" charset="0"/>
              <a:cs typeface="Times New Roman" panose="02020503050405090304" pitchFamily="18" charset="0"/>
            </a:endParaRPr>
          </a:p>
        </p:txBody>
      </p:sp>
      <p:pic>
        <p:nvPicPr>
          <p:cNvPr id="17" name="图片 16" descr="右"/>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4401185" y="2609215"/>
            <a:ext cx="810895" cy="626745"/>
          </a:xfrm>
          <a:prstGeom prst="rect">
            <a:avLst/>
          </a:prstGeom>
        </p:spPr>
      </p:pic>
      <p:pic>
        <p:nvPicPr>
          <p:cNvPr id="21" name="图片 20" descr="右"/>
          <p:cNvPicPr>
            <a:picLocks noChangeAspect="1"/>
          </p:cNvPicPr>
          <p:nvPr>
            <p:custDataLst>
              <p:tags r:id="rId9"/>
            </p:custDataLst>
          </p:nvPr>
        </p:nvPicPr>
        <p:blipFill>
          <a:blip r:embed="rId7">
            <a:extLst>
              <a:ext uri="{96DAC541-7B7A-43D3-8B79-37D633B846F1}">
                <asvg:svgBlip xmlns:asvg="http://schemas.microsoft.com/office/drawing/2016/SVG/main" r:embed="rId8"/>
              </a:ext>
            </a:extLst>
          </a:blip>
          <a:stretch>
            <a:fillRect/>
          </a:stretch>
        </p:blipFill>
        <p:spPr>
          <a:xfrm>
            <a:off x="4387850" y="4342765"/>
            <a:ext cx="810895" cy="626745"/>
          </a:xfrm>
          <a:prstGeom prst="rect">
            <a:avLst/>
          </a:prstGeom>
        </p:spPr>
      </p:pic>
      <p:pic>
        <p:nvPicPr>
          <p:cNvPr id="26" name="图片 25" descr="箭头"/>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0600" y="3465830"/>
            <a:ext cx="914400" cy="531495"/>
          </a:xfrm>
          <a:prstGeom prst="rect">
            <a:avLst/>
          </a:prstGeom>
        </p:spPr>
      </p:pic>
      <p:sp>
        <p:nvSpPr>
          <p:cNvPr id="28" name="文本框 27"/>
          <p:cNvSpPr txBox="1"/>
          <p:nvPr/>
        </p:nvSpPr>
        <p:spPr>
          <a:xfrm>
            <a:off x="821690" y="5845175"/>
            <a:ext cx="10855325" cy="645160"/>
          </a:xfrm>
          <a:prstGeom prst="rect">
            <a:avLst/>
          </a:prstGeom>
          <a:noFill/>
        </p:spPr>
        <p:txBody>
          <a:bodyPr wrap="square" rtlCol="0" anchor="t">
            <a:spAutoFit/>
          </a:bodyPr>
          <a:p>
            <a:pPr indent="0">
              <a:buFont typeface="Courier New" panose="02070409020205090404" pitchFamily="49" charset="0"/>
              <a:buNone/>
            </a:pPr>
            <a:r>
              <a:rPr lang="en-US" b="1">
                <a:solidFill>
                  <a:schemeClr val="accent1">
                    <a:lumMod val="75000"/>
                  </a:schemeClr>
                </a:solidFill>
                <a:latin typeface="Times New Roman" panose="02020503050405090304" pitchFamily="18" charset="0"/>
                <a:cs typeface="Times New Roman" panose="02020503050405090304" pitchFamily="18" charset="0"/>
                <a:sym typeface="+mn-ea"/>
              </a:rPr>
              <a:t>Hypothesis 4: Good ESG performance can mitigate the financial constraints caused by digital transformation, thereby alleviating the negative impact of digital transformation on green innovation performance.</a:t>
            </a:r>
            <a:endParaRPr lang="en-US" b="1">
              <a:solidFill>
                <a:schemeClr val="accent1">
                  <a:lumMod val="75000"/>
                </a:schemeClr>
              </a:solidFill>
              <a:latin typeface="Times New Roman" panose="02020503050405090304" pitchFamily="18" charset="0"/>
              <a:cs typeface="Times New Roman" panose="02020503050405090304" pitchFamily="18" charset="0"/>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ru-RU" dirty="0">
                <a:latin typeface="Arial" panose="020B0604020202090204" pitchFamily="34" charset="0"/>
                <a:cs typeface="Arial" panose="020B0604020202090204" pitchFamily="34" charset="0"/>
              </a:rPr>
              <a:t>Research Design</a:t>
            </a:r>
            <a:endParaRPr lang="ru-RU" dirty="0">
              <a:latin typeface="Arial" panose="020B0604020202090204" pitchFamily="34" charset="0"/>
              <a:cs typeface="Arial" panose="020B0604020202090204" pitchFamily="34" charset="0"/>
            </a:endParaRPr>
          </a:p>
        </p:txBody>
      </p:sp>
      <p:sp>
        <p:nvSpPr>
          <p:cNvPr id="4" name="文本框 3"/>
          <p:cNvSpPr txBox="1"/>
          <p:nvPr/>
        </p:nvSpPr>
        <p:spPr>
          <a:xfrm>
            <a:off x="4145280" y="4730115"/>
            <a:ext cx="6299835" cy="953135"/>
          </a:xfrm>
          <a:prstGeom prst="rect">
            <a:avLst/>
          </a:prstGeom>
          <a:noFill/>
        </p:spPr>
        <p:txBody>
          <a:bodyPr wrap="square" rtlCol="0">
            <a:spAutoFit/>
          </a:bodyPr>
          <a:p>
            <a:pPr marL="285750" indent="-285750">
              <a:buClrTx/>
              <a:buSzTx/>
              <a:buFont typeface="Arial" panose="020B0604020202090204" pitchFamily="34" charset="0"/>
              <a:buChar char="•"/>
            </a:pPr>
            <a:r>
              <a:rPr lang="en-US" sz="1400" b="1" i="1" dirty="0">
                <a:latin typeface="Times New Roman" panose="02020503050405090304" pitchFamily="18" charset="0"/>
                <a:cs typeface="Times New Roman" panose="02020503050405090304" pitchFamily="18" charset="0"/>
                <a:sym typeface="+mn-ea"/>
              </a:rPr>
              <a:t>Independent variable</a:t>
            </a:r>
            <a:r>
              <a:rPr lang="en-US" sz="1400" dirty="0">
                <a:latin typeface="Times New Roman" panose="02020503050405090304" pitchFamily="18" charset="0"/>
                <a:cs typeface="Times New Roman" panose="02020503050405090304" pitchFamily="18" charset="0"/>
                <a:sym typeface="+mn-ea"/>
              </a:rPr>
              <a:t>: Digital Transformation</a:t>
            </a:r>
            <a:endParaRPr lang="en-US" sz="1400" dirty="0">
              <a:latin typeface="Times New Roman" panose="02020503050405090304" pitchFamily="18" charset="0"/>
              <a:cs typeface="Times New Roman" panose="02020503050405090304" pitchFamily="18" charset="0"/>
              <a:sym typeface="+mn-ea"/>
            </a:endParaRPr>
          </a:p>
          <a:p>
            <a:pPr marL="285750" indent="-285750">
              <a:buClrTx/>
              <a:buSzTx/>
              <a:buFont typeface="Arial" panose="020B0604020202090204" pitchFamily="34" charset="0"/>
              <a:buChar char="•"/>
            </a:pPr>
            <a:r>
              <a:rPr lang="en-US" sz="1400" b="1" i="1" dirty="0">
                <a:latin typeface="Times New Roman" panose="02020503050405090304" pitchFamily="18" charset="0"/>
                <a:cs typeface="Times New Roman" panose="02020503050405090304" pitchFamily="18" charset="0"/>
                <a:sym typeface="+mn-ea"/>
              </a:rPr>
              <a:t>Mediating variable</a:t>
            </a:r>
            <a:r>
              <a:rPr lang="en-US" sz="1400" b="1" dirty="0">
                <a:latin typeface="Times New Roman" panose="02020503050405090304" pitchFamily="18" charset="0"/>
                <a:cs typeface="Times New Roman" panose="02020503050405090304" pitchFamily="18" charset="0"/>
                <a:sym typeface="+mn-ea"/>
              </a:rPr>
              <a:t>:</a:t>
            </a:r>
            <a:r>
              <a:rPr lang="en-US" sz="1400" dirty="0">
                <a:latin typeface="Times New Roman" panose="02020503050405090304" pitchFamily="18" charset="0"/>
                <a:cs typeface="Times New Roman" panose="02020503050405090304" pitchFamily="18" charset="0"/>
                <a:sym typeface="+mn-ea"/>
              </a:rPr>
              <a:t> Financing constraints</a:t>
            </a:r>
            <a:endParaRPr lang="en-US" sz="1400" dirty="0">
              <a:latin typeface="Times New Roman" panose="02020503050405090304" pitchFamily="18" charset="0"/>
              <a:cs typeface="Times New Roman" panose="02020503050405090304" pitchFamily="18" charset="0"/>
              <a:sym typeface="+mn-ea"/>
            </a:endParaRPr>
          </a:p>
          <a:p>
            <a:pPr marL="285750" indent="-285750">
              <a:buClrTx/>
              <a:buSzTx/>
              <a:buFont typeface="Arial" panose="020B0604020202090204" pitchFamily="34" charset="0"/>
              <a:buChar char="•"/>
            </a:pPr>
            <a:r>
              <a:rPr lang="en-US" altLang="en-US" sz="1400" b="1" i="1" dirty="0">
                <a:latin typeface="Times New Roman" panose="02020503050405090304" pitchFamily="18" charset="0"/>
                <a:cs typeface="Times New Roman" panose="02020503050405090304" pitchFamily="18" charset="0"/>
                <a:sym typeface="+mn-ea"/>
              </a:rPr>
              <a:t>Dependent variable</a:t>
            </a:r>
            <a:r>
              <a:rPr lang="en-US" altLang="en-US" sz="1400" b="1" dirty="0">
                <a:latin typeface="Times New Roman" panose="02020503050405090304" pitchFamily="18" charset="0"/>
                <a:cs typeface="Times New Roman" panose="02020503050405090304" pitchFamily="18" charset="0"/>
                <a:sym typeface="+mn-ea"/>
              </a:rPr>
              <a:t>: </a:t>
            </a:r>
            <a:r>
              <a:rPr lang="en-US" altLang="en-US" sz="1400">
                <a:latin typeface="Times New Roman" panose="02020503050405090304" pitchFamily="18" charset="0"/>
                <a:ea typeface="宋体" pitchFamily="2" charset="-122"/>
                <a:cs typeface="Times New Roman" panose="02020503050405090304" pitchFamily="18" charset="0"/>
                <a:sym typeface="+mn-ea"/>
              </a:rPr>
              <a:t>Green Innovation</a:t>
            </a:r>
            <a:endParaRPr lang="en-US" altLang="en-US" sz="1400">
              <a:latin typeface="Times New Roman" panose="02020503050405090304" pitchFamily="18" charset="0"/>
              <a:ea typeface="宋体" pitchFamily="2" charset="-122"/>
              <a:cs typeface="Times New Roman" panose="02020503050405090304" pitchFamily="18" charset="0"/>
              <a:sym typeface="+mn-ea"/>
            </a:endParaRPr>
          </a:p>
          <a:p>
            <a:pPr marL="285750" indent="-285750">
              <a:buClrTx/>
              <a:buSzTx/>
              <a:buFont typeface="Arial" panose="020B0604020202090204" pitchFamily="34" charset="0"/>
              <a:buChar char="•"/>
            </a:pPr>
            <a:r>
              <a:rPr lang="en-US" sz="1400" b="1" i="1" dirty="0">
                <a:latin typeface="Times New Roman" panose="02020503050405090304" pitchFamily="18" charset="0"/>
                <a:cs typeface="Times New Roman" panose="02020503050405090304" pitchFamily="18" charset="0"/>
                <a:sym typeface="+mn-ea"/>
              </a:rPr>
              <a:t>Moderating variable</a:t>
            </a:r>
            <a:r>
              <a:rPr lang="en-US" altLang="en-US" sz="1400" b="1" dirty="0">
                <a:latin typeface="Times New Roman" panose="02020503050405090304" pitchFamily="18" charset="0"/>
                <a:cs typeface="Times New Roman" panose="02020503050405090304" pitchFamily="18" charset="0"/>
                <a:sym typeface="+mn-ea"/>
              </a:rPr>
              <a:t>:</a:t>
            </a:r>
            <a:r>
              <a:rPr lang="en-US" altLang="en-US" sz="1400" dirty="0">
                <a:latin typeface="Times New Roman" panose="02020503050405090304" pitchFamily="18" charset="0"/>
                <a:cs typeface="Times New Roman" panose="02020503050405090304" pitchFamily="18" charset="0"/>
                <a:sym typeface="+mn-ea"/>
              </a:rPr>
              <a:t> Environmental, social and Governance</a:t>
            </a:r>
            <a:endParaRPr lang="en-US" altLang="en-US" sz="1400" dirty="0">
              <a:latin typeface="Times New Roman" panose="02020503050405090304" pitchFamily="18" charset="0"/>
              <a:cs typeface="Times New Roman" panose="02020503050405090304" pitchFamily="18" charset="0"/>
              <a:sym typeface="+mn-ea"/>
            </a:endParaRPr>
          </a:p>
        </p:txBody>
      </p:sp>
      <p:sp>
        <p:nvSpPr>
          <p:cNvPr id="10"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pic>
        <p:nvPicPr>
          <p:cNvPr id="2" name="ECB019B1-382A-4266-B25C-5B523AA43C14-1" descr="wps"/>
          <p:cNvPicPr>
            <a:picLocks noChangeAspect="1"/>
          </p:cNvPicPr>
          <p:nvPr/>
        </p:nvPicPr>
        <p:blipFill>
          <a:blip r:embed="rId2"/>
          <a:stretch>
            <a:fillRect/>
          </a:stretch>
        </p:blipFill>
        <p:spPr>
          <a:xfrm>
            <a:off x="2475865" y="1614170"/>
            <a:ext cx="6996430" cy="2917825"/>
          </a:xfrm>
          <a:prstGeom prst="rect">
            <a:avLst/>
          </a:prstGeom>
        </p:spPr>
      </p:pic>
      <p:sp>
        <p:nvSpPr>
          <p:cNvPr id="6" name="Title 2"/>
          <p:cNvSpPr>
            <a:spLocks noGrp="1"/>
          </p:cNvSpPr>
          <p:nvPr>
            <p:ph type="title"/>
          </p:nvPr>
        </p:nvSpPr>
        <p:spPr>
          <a:xfrm>
            <a:off x="623570" y="1260475"/>
            <a:ext cx="5245735" cy="398145"/>
          </a:xfrm>
        </p:spPr>
        <p:txBody>
          <a:bodyPr/>
          <a:p>
            <a:r>
              <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Research Design</a:t>
            </a:r>
            <a:endPar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
        <p:nvSpPr>
          <p:cNvPr id="100" name="文本框 99"/>
          <p:cNvSpPr txBox="1"/>
          <p:nvPr/>
        </p:nvSpPr>
        <p:spPr>
          <a:xfrm>
            <a:off x="5035550" y="4289425"/>
            <a:ext cx="1877060" cy="306705"/>
          </a:xfrm>
          <a:prstGeom prst="rect">
            <a:avLst/>
          </a:prstGeom>
          <a:noFill/>
          <a:ln w="9525">
            <a:noFill/>
          </a:ln>
        </p:spPr>
        <p:txBody>
          <a:bodyPr wrap="square">
            <a:spAutoFit/>
          </a:bodyPr>
          <a:p>
            <a:pPr indent="0"/>
            <a:r>
              <a:rPr lang="en-US" sz="1400" b="1">
                <a:solidFill>
                  <a:srgbClr val="000000"/>
                </a:solidFill>
                <a:latin typeface="Times New Roman" panose="02020503050405090304" pitchFamily="18" charset="0"/>
                <a:ea typeface="宋体" pitchFamily="2" charset="-122"/>
              </a:rPr>
              <a:t>Fig. 1</a:t>
            </a:r>
            <a:r>
              <a:rPr lang="en-US" sz="1400" b="0">
                <a:solidFill>
                  <a:srgbClr val="000000"/>
                </a:solidFill>
                <a:latin typeface="Times New Roman" panose="02020503050405090304" pitchFamily="18" charset="0"/>
                <a:ea typeface="宋体" pitchFamily="2" charset="-122"/>
              </a:rPr>
              <a:t> Research Model</a:t>
            </a:r>
            <a:endParaRPr lang="en-US" altLang="en-US" sz="1400" b="0">
              <a:solidFill>
                <a:srgbClr val="000000"/>
              </a:solidFill>
              <a:latin typeface="Times New Roman" panose="02020503050405090304" pitchFamily="18" charset="0"/>
              <a:ea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p:txBody>
          <a:bodyPr/>
          <a:lstStyle/>
          <a:p>
            <a:pPr algn="l"/>
            <a:r>
              <a:rPr lang="en-US" altLang="ru-RU" spc="0">
                <a:solidFill>
                  <a:schemeClr val="tx1"/>
                </a:solidFill>
                <a:hlinkClick r:id="rId1"/>
              </a:rPr>
              <a:t>School of Finance</a:t>
            </a:r>
            <a:endParaRPr lang="en-US" altLang="ru-RU" spc="0">
              <a:solidFill>
                <a:schemeClr val="tx1"/>
              </a:solidFill>
            </a:endParaRPr>
          </a:p>
          <a:p>
            <a:endParaRPr lang="ru-RU" dirty="0"/>
          </a:p>
        </p:txBody>
      </p:sp>
      <p:sp>
        <p:nvSpPr>
          <p:cNvPr id="7" name="Текст 6"/>
          <p:cNvSpPr>
            <a:spLocks noGrp="1"/>
          </p:cNvSpPr>
          <p:nvPr>
            <p:ph type="body" sz="quarter" idx="15"/>
          </p:nvPr>
        </p:nvSpPr>
        <p:spPr/>
        <p:txBody>
          <a:bodyPr/>
          <a:lstStyle/>
          <a:p>
            <a:r>
              <a:rPr lang="ru-RU" dirty="0">
                <a:latin typeface="Arial" panose="020B0604020202090204" pitchFamily="34" charset="0"/>
                <a:cs typeface="Arial" panose="020B0604020202090204" pitchFamily="34" charset="0"/>
              </a:rPr>
              <a:t>Description of variables</a:t>
            </a:r>
            <a:endParaRPr lang="ru-RU" dirty="0">
              <a:latin typeface="Arial" panose="020B0604020202090204" pitchFamily="34" charset="0"/>
              <a:cs typeface="Arial" panose="020B0604020202090204" pitchFamily="34" charset="0"/>
            </a:endParaRPr>
          </a:p>
        </p:txBody>
      </p:sp>
      <p:sp>
        <p:nvSpPr>
          <p:cNvPr id="4" name="Text Placeholder 5"/>
          <p:cNvSpPr>
            <a:spLocks noGrp="1"/>
          </p:cNvSpPr>
          <p:nvPr/>
        </p:nvSpPr>
        <p:spPr>
          <a:xfrm>
            <a:off x="3459480" y="488950"/>
            <a:ext cx="2636520" cy="608965"/>
          </a:xfrm>
          <a:prstGeom prst="rect">
            <a:avLst/>
          </a:prstGeom>
        </p:spPr>
        <p:txBody>
          <a:bodyPr vert="horz" lIns="0" tIns="0" rIns="0" bIns="0" rtlCol="0">
            <a:noAutofit/>
          </a:bodyPr>
          <a:lstStyle>
            <a:lvl1pPr marL="0" indent="0" algn="l" defTabSz="914400" rtl="0" eaLnBrk="1" fontAlgn="auto" latinLnBrk="0" hangingPunct="1">
              <a:lnSpc>
                <a:spcPct val="100000"/>
              </a:lnSpc>
              <a:spcBef>
                <a:spcPts val="0"/>
              </a:spcBef>
              <a:spcAft>
                <a:spcPts val="10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1pPr>
            <a:lvl2pPr marL="457200" indent="0" algn="l" defTabSz="914400" rtl="0" eaLnBrk="1" fontAlgn="auto" latinLnBrk="0" hangingPunct="1">
              <a:lnSpc>
                <a:spcPct val="120000"/>
              </a:lnSpc>
              <a:spcBef>
                <a:spcPts val="0"/>
              </a:spcBef>
              <a:spcAft>
                <a:spcPts val="600"/>
              </a:spcAft>
              <a:buFont typeface="Arial" panose="020B0604020202090204" pitchFamily="34" charset="0"/>
              <a:buNone/>
              <a:tabLst>
                <a:tab pos="1609725" algn="l"/>
                <a:tab pos="1609725" algn="l"/>
                <a:tab pos="1609725" algn="l"/>
                <a:tab pos="1609725" algn="l"/>
              </a:tabLst>
              <a:defRPr sz="1000" b="0" i="0" u="none" strike="noStrike" kern="1200" cap="none" spc="150" normalizeH="0" baseline="0">
                <a:solidFill>
                  <a:srgbClr val="0E2D69"/>
                </a:solidFill>
                <a:uFillTx/>
                <a:latin typeface="HSE Sans" panose="02000000000000000000" pitchFamily="2" charset="0"/>
                <a:ea typeface="+mn-ea"/>
                <a:cs typeface="+mn-cs"/>
              </a:defRPr>
            </a:lvl2pPr>
            <a:lvl3pPr marL="914400" indent="0" algn="l" defTabSz="914400" rtl="0" eaLnBrk="1" fontAlgn="auto" latinLnBrk="0" hangingPunct="1">
              <a:lnSpc>
                <a:spcPct val="120000"/>
              </a:lnSpc>
              <a:spcBef>
                <a:spcPts val="0"/>
              </a:spcBef>
              <a:spcAft>
                <a:spcPts val="6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000" b="0" i="0" u="none" strike="noStrike" kern="1200" cap="none" spc="150" normalizeH="0" baseline="0">
                <a:solidFill>
                  <a:srgbClr val="0E2D69"/>
                </a:solidFill>
                <a:uFillTx/>
                <a:latin typeface="HSE Sans" panose="02000000000000000000" pitchFamily="2" charset="0"/>
                <a:ea typeface="+mn-ea"/>
                <a:cs typeface="+mn-cs"/>
              </a:defRPr>
            </a:lvl4pPr>
            <a:lvl5pPr marL="1828800" indent="0" algn="l" defTabSz="914400" rtl="0" eaLnBrk="1" fontAlgn="auto" latinLnBrk="0" hangingPunct="1">
              <a:lnSpc>
                <a:spcPct val="120000"/>
              </a:lnSpc>
              <a:spcBef>
                <a:spcPts val="0"/>
              </a:spcBef>
              <a:spcAft>
                <a:spcPts val="300"/>
              </a:spcAft>
              <a:buFont typeface="Arial" panose="020B0604020202090204" pitchFamily="34" charset="0"/>
              <a:buNone/>
              <a:defRPr sz="1000" b="0" i="0" u="none" strike="noStrike" kern="1200" cap="none" spc="150" normalizeH="0" baseline="0">
                <a:solidFill>
                  <a:srgbClr val="0E2D69"/>
                </a:solidFill>
                <a:uFillTx/>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ru-RU" sz="800" dirty="0">
                <a:latin typeface="Arial" panose="020B0604020202090204" pitchFamily="34" charset="0"/>
                <a:cs typeface="Arial" panose="020B0604020202090204" pitchFamily="34" charset="0"/>
                <a:sym typeface="+mn-ea"/>
              </a:rPr>
              <a:t>Unlocking Green Innovation Potential Amidst Digital Transformation Challenges-The Evidence from ESG Transformation in China</a:t>
            </a:r>
            <a:endParaRPr lang="en-US" altLang="ru-RU" sz="800" dirty="0">
              <a:solidFill>
                <a:schemeClr val="tx1"/>
              </a:solidFill>
              <a:latin typeface="Arial" panose="020B0604020202090204" pitchFamily="34" charset="0"/>
              <a:cs typeface="Arial" panose="020B0604020202090204" pitchFamily="34" charset="0"/>
              <a:sym typeface="+mn-ea"/>
            </a:endParaRPr>
          </a:p>
        </p:txBody>
      </p:sp>
      <p:sp>
        <p:nvSpPr>
          <p:cNvPr id="8" name="文本框 7"/>
          <p:cNvSpPr txBox="1"/>
          <p:nvPr/>
        </p:nvSpPr>
        <p:spPr>
          <a:xfrm>
            <a:off x="763905" y="5404485"/>
            <a:ext cx="5377180" cy="460375"/>
          </a:xfrm>
          <a:prstGeom prst="rect">
            <a:avLst/>
          </a:prstGeom>
          <a:noFill/>
        </p:spPr>
        <p:txBody>
          <a:bodyPr wrap="square" rtlCol="0">
            <a:spAutoFit/>
          </a:bodyPr>
          <a:p>
            <a:r>
              <a:rPr lang="en-US" altLang="zh-CN" sz="1200">
                <a:latin typeface="Times New Roman" panose="02020503050405090304" pitchFamily="18" charset="0"/>
                <a:cs typeface="Times New Roman" panose="02020503050405090304" pitchFamily="18" charset="0"/>
              </a:rPr>
              <a:t>Data on main board companies listed on the Shanghai Stock Exchange in China</a:t>
            </a:r>
            <a:endParaRPr lang="en-US" altLang="zh-CN" sz="1200">
              <a:latin typeface="Times New Roman" panose="02020503050405090304" pitchFamily="18" charset="0"/>
              <a:cs typeface="Times New Roman" panose="02020503050405090304" pitchFamily="18" charset="0"/>
            </a:endParaRPr>
          </a:p>
          <a:p>
            <a:r>
              <a:rPr lang="en-US" altLang="zh-CN" sz="1200">
                <a:latin typeface="Times New Roman" panose="02020503050405090304" pitchFamily="18" charset="0"/>
                <a:cs typeface="Times New Roman" panose="02020503050405090304" pitchFamily="18" charset="0"/>
              </a:rPr>
              <a:t>Data number: 1543 companies; 12,833 </a:t>
            </a:r>
            <a:r>
              <a:rPr lang="en-US" altLang="zh-CN" sz="1200">
                <a:latin typeface="Times New Roman" panose="02020503050405090304" pitchFamily="18" charset="0"/>
                <a:cs typeface="Times New Roman" panose="02020503050405090304" pitchFamily="18" charset="0"/>
                <a:sym typeface="+mn-ea"/>
              </a:rPr>
              <a:t>observations</a:t>
            </a:r>
            <a:endParaRPr lang="en-US" altLang="zh-CN" sz="1200">
              <a:latin typeface="Times New Roman" panose="02020503050405090304" pitchFamily="18" charset="0"/>
              <a:cs typeface="Times New Roman" panose="02020503050405090304" pitchFamily="18" charset="0"/>
            </a:endParaRPr>
          </a:p>
        </p:txBody>
      </p:sp>
      <p:graphicFrame>
        <p:nvGraphicFramePr>
          <p:cNvPr id="9" name="表格 8"/>
          <p:cNvGraphicFramePr/>
          <p:nvPr>
            <p:custDataLst>
              <p:tags r:id="rId2"/>
            </p:custDataLst>
          </p:nvPr>
        </p:nvGraphicFramePr>
        <p:xfrm>
          <a:off x="763905" y="1643380"/>
          <a:ext cx="9088120" cy="3632835"/>
        </p:xfrm>
        <a:graphic>
          <a:graphicData uri="http://schemas.openxmlformats.org/drawingml/2006/table">
            <a:tbl>
              <a:tblPr>
                <a:tableStyleId>{6E25E649-3F16-4E02-A733-19D2CDBF48F0}</a:tableStyleId>
              </a:tblPr>
              <a:tblGrid>
                <a:gridCol w="1428115"/>
                <a:gridCol w="1788160"/>
                <a:gridCol w="1139190"/>
                <a:gridCol w="4732655"/>
              </a:tblGrid>
              <a:tr h="427990">
                <a:tc>
                  <a:txBody>
                    <a:bodyPr/>
                    <a:p>
                      <a:pPr indent="0" algn="ctr">
                        <a:buNone/>
                      </a:pPr>
                      <a:r>
                        <a:rPr lang="en-US" sz="1400" b="1">
                          <a:latin typeface="Times New Roman" panose="02020503050405090304" pitchFamily="18" charset="0"/>
                          <a:cs typeface="Times New Roman" panose="02020503050405090304" pitchFamily="18" charset="0"/>
                        </a:rPr>
                        <a:t>Variable Type</a:t>
                      </a:r>
                      <a:endParaRPr lang="en-US" altLang="en-US" sz="1400" b="1">
                        <a:latin typeface="Times New Roman" panose="02020503050405090304" pitchFamily="18" charset="0"/>
                        <a:cs typeface="Times New Roman" panose="02020503050405090304" pitchFamily="18" charset="0"/>
                      </a:endParaRPr>
                    </a:p>
                  </a:txBody>
                  <a:tcPr marL="68580" marR="68580" marT="0" marB="0" vert="horz" anchor="t" anchorCtr="0"/>
                </a:tc>
                <a:tc>
                  <a:txBody>
                    <a:bodyPr/>
                    <a:p>
                      <a:pPr indent="0" algn="ctr">
                        <a:buNone/>
                      </a:pPr>
                      <a:r>
                        <a:rPr lang="en-US" sz="1400" b="1">
                          <a:latin typeface="Times New Roman" panose="02020503050405090304" pitchFamily="18" charset="0"/>
                          <a:cs typeface="Times New Roman" panose="02020503050405090304" pitchFamily="18" charset="0"/>
                        </a:rPr>
                        <a:t>Variable Name</a:t>
                      </a:r>
                      <a:endParaRPr lang="en-US" altLang="en-US" sz="1400" b="1">
                        <a:latin typeface="Times New Roman" panose="02020503050405090304" pitchFamily="18" charset="0"/>
                        <a:cs typeface="Times New Roman" panose="02020503050405090304" pitchFamily="18" charset="0"/>
                      </a:endParaRPr>
                    </a:p>
                  </a:txBody>
                  <a:tcPr marL="68580" marR="68580" marT="0" marB="0" vert="horz" anchor="t" anchorCtr="0"/>
                </a:tc>
                <a:tc>
                  <a:txBody>
                    <a:bodyPr/>
                    <a:p>
                      <a:pPr indent="0" algn="ctr">
                        <a:buNone/>
                      </a:pPr>
                      <a:r>
                        <a:rPr lang="en-US" sz="1400" b="1">
                          <a:latin typeface="Times New Roman" panose="02020503050405090304" pitchFamily="18" charset="0"/>
                          <a:cs typeface="Times New Roman" panose="02020503050405090304" pitchFamily="18" charset="0"/>
                        </a:rPr>
                        <a:t>Variable Symbol </a:t>
                      </a:r>
                      <a:endParaRPr lang="en-US" altLang="en-US" sz="1400" b="1">
                        <a:latin typeface="Times New Roman" panose="02020503050405090304" pitchFamily="18" charset="0"/>
                        <a:cs typeface="Times New Roman" panose="02020503050405090304" pitchFamily="18" charset="0"/>
                      </a:endParaRPr>
                    </a:p>
                  </a:txBody>
                  <a:tcPr marL="68580" marR="68580" marT="0" marB="0" vert="horz" anchor="t" anchorCtr="0"/>
                </a:tc>
                <a:tc>
                  <a:txBody>
                    <a:bodyPr/>
                    <a:p>
                      <a:pPr indent="0" algn="ctr">
                        <a:buNone/>
                      </a:pPr>
                      <a:r>
                        <a:rPr lang="en-US" sz="1400" b="1">
                          <a:latin typeface="Times New Roman" panose="02020503050405090304" pitchFamily="18" charset="0"/>
                          <a:cs typeface="Times New Roman" panose="02020503050405090304" pitchFamily="18" charset="0"/>
                        </a:rPr>
                        <a:t>Variable Description</a:t>
                      </a:r>
                      <a:endParaRPr lang="en-US" altLang="en-US" sz="1400" b="1">
                        <a:latin typeface="Times New Roman" panose="02020503050405090304" pitchFamily="18" charset="0"/>
                        <a:cs typeface="Times New Roman" panose="02020503050405090304" pitchFamily="18" charset="0"/>
                      </a:endParaRPr>
                    </a:p>
                  </a:txBody>
                  <a:tcPr marL="68580" marR="68580" marT="0" marB="0" vert="horz" anchor="t" anchorCtr="0"/>
                </a:tc>
              </a:tr>
              <a:tr h="641985">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Dependent variable</a:t>
                      </a:r>
                      <a:endParaRPr lang="en-US" sz="1400" b="0">
                        <a:solidFill>
                          <a:srgbClr val="000000"/>
                        </a:solidFill>
                        <a:latin typeface="Times New Roman" panose="02020503050405090304" pitchFamily="18" charset="0"/>
                        <a:cs typeface="Times New Roman" panose="02020503050405090304" pitchFamily="18" charset="0"/>
                      </a:endParaRPr>
                    </a:p>
                    <a:p>
                      <a:pPr indent="0" algn="ctr">
                        <a:buNone/>
                      </a:pPr>
                      <a:r>
                        <a:rPr lang="en-US" altLang="zh-CN" sz="1400">
                          <a:solidFill>
                            <a:srgbClr val="000000"/>
                          </a:solidFill>
                          <a:latin typeface="Times New Roman" panose="02020503050405090304" pitchFamily="18" charset="0"/>
                        </a:rPr>
                        <a:t> </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latin typeface="Times New Roman" panose="02020503050405090304" pitchFamily="18" charset="0"/>
                          <a:cs typeface="Times New Roman" panose="02020503050405090304" pitchFamily="18" charset="0"/>
                        </a:rPr>
                        <a:t>Green innovation</a:t>
                      </a:r>
                      <a:endParaRPr lang="en-US" sz="1400" b="0">
                        <a:latin typeface="Times New Roman" panose="02020503050405090304" pitchFamily="18" charset="0"/>
                        <a:cs typeface="Times New Roman" panose="02020503050405090304" pitchFamily="18" charset="0"/>
                      </a:endParaRPr>
                    </a:p>
                    <a:p>
                      <a:pPr indent="0" algn="ctr">
                        <a:buNone/>
                      </a:pPr>
                      <a:r>
                        <a:rPr lang="en-US" sz="1400" b="0">
                          <a:latin typeface="Times New Roman" panose="02020503050405090304" pitchFamily="18" charset="0"/>
                          <a:cs typeface="Times New Roman" panose="02020503050405090304" pitchFamily="18" charset="0"/>
                        </a:rPr>
                        <a:t>performance</a:t>
                      </a:r>
                      <a:endParaRPr lang="en-US" sz="1400" b="0">
                        <a:latin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altLang="en-US" sz="1400" b="0">
                          <a:latin typeface="Times New Roman" panose="02020503050405090304" pitchFamily="18" charset="0"/>
                          <a:ea typeface="Times New Roman" panose="02020503050405090304" pitchFamily="18" charset="0"/>
                          <a:cs typeface="Times New Roman" panose="02020503050405090304" pitchFamily="18" charset="0"/>
                        </a:rPr>
                        <a:t>GI</a:t>
                      </a:r>
                      <a:endParaRPr lang="en-US" altLang="en-US" sz="1400" b="0">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a:latin typeface="Times New Roman" panose="02020503050405090304" pitchFamily="18" charset="0"/>
                          <a:cs typeface="Times New Roman" panose="02020503050405090304" pitchFamily="18" charset="0"/>
                          <a:sym typeface="+mn-ea"/>
                        </a:rPr>
                        <a:t>Sum of green invention disclosure, invention patent grant and utility model</a:t>
                      </a:r>
                      <a:r>
                        <a:rPr lang="en-US" altLang="zh-CN" sz="1400">
                          <a:latin typeface="Times New Roman" panose="02020503050405090304" pitchFamily="18" charset="0"/>
                          <a:sym typeface="+mn-ea"/>
                        </a:rPr>
                        <a:t> </a:t>
                      </a:r>
                      <a:endParaRPr lang="en-US" altLang="en-US" sz="1400" b="0">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r>
              <a:tr h="1284605">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Explanatory variable</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DigitalTransformation</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DT</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Text mining method is used to count the word frequency of 76 keywords in five dimensions: artificial intelligence</a:t>
                      </a:r>
                      <a:endParaRPr lang="en-US" sz="1400" b="0">
                        <a:solidFill>
                          <a:srgbClr val="000000"/>
                        </a:solidFill>
                        <a:latin typeface="Times New Roman" panose="02020503050405090304" pitchFamily="18" charset="0"/>
                        <a:cs typeface="Times New Roman" panose="02020503050405090304" pitchFamily="18" charset="0"/>
                      </a:endParaRPr>
                    </a:p>
                    <a:p>
                      <a:pPr indent="0" algn="ctr">
                        <a:buNone/>
                      </a:pPr>
                      <a:r>
                        <a:rPr lang="en-US" sz="1400" b="0">
                          <a:solidFill>
                            <a:srgbClr val="000000"/>
                          </a:solidFill>
                          <a:latin typeface="Times New Roman" panose="02020503050405090304" pitchFamily="18" charset="0"/>
                          <a:cs typeface="Times New Roman" panose="02020503050405090304" pitchFamily="18" charset="0"/>
                        </a:rPr>
                        <a:t>technology, big data technology, cloud computing</a:t>
                      </a:r>
                      <a:endParaRPr lang="en-US" sz="1400" b="0">
                        <a:solidFill>
                          <a:srgbClr val="000000"/>
                        </a:solidFill>
                        <a:latin typeface="Times New Roman" panose="02020503050405090304" pitchFamily="18" charset="0"/>
                        <a:cs typeface="Times New Roman" panose="02020503050405090304" pitchFamily="18" charset="0"/>
                      </a:endParaRPr>
                    </a:p>
                    <a:p>
                      <a:pPr indent="0" algn="ctr">
                        <a:buNone/>
                      </a:pPr>
                      <a:r>
                        <a:rPr lang="en-US" sz="1400" b="0">
                          <a:solidFill>
                            <a:srgbClr val="000000"/>
                          </a:solidFill>
                          <a:latin typeface="Times New Roman" panose="02020503050405090304" pitchFamily="18" charset="0"/>
                          <a:cs typeface="Times New Roman" panose="02020503050405090304" pitchFamily="18" charset="0"/>
                        </a:rPr>
                        <a:t>technology, blockchain technology and the use of digital</a:t>
                      </a:r>
                      <a:endParaRPr lang="en-US" sz="1400" b="0">
                        <a:solidFill>
                          <a:srgbClr val="000000"/>
                        </a:solidFill>
                        <a:latin typeface="Times New Roman" panose="02020503050405090304" pitchFamily="18" charset="0"/>
                        <a:cs typeface="Times New Roman" panose="02020503050405090304" pitchFamily="18" charset="0"/>
                      </a:endParaRPr>
                    </a:p>
                    <a:p>
                      <a:pPr indent="0" algn="ctr">
                        <a:buNone/>
                      </a:pPr>
                      <a:r>
                        <a:rPr lang="en-US" sz="1400" b="0">
                          <a:solidFill>
                            <a:srgbClr val="000000"/>
                          </a:solidFill>
                          <a:latin typeface="Times New Roman" panose="02020503050405090304" pitchFamily="18" charset="0"/>
                          <a:cs typeface="Times New Roman" panose="02020503050405090304" pitchFamily="18" charset="0"/>
                        </a:rPr>
                        <a:t>technology, and finally get the variable indicators to</a:t>
                      </a:r>
                      <a:endParaRPr lang="en-US" sz="1400" b="0">
                        <a:solidFill>
                          <a:srgbClr val="000000"/>
                        </a:solidFill>
                        <a:latin typeface="Times New Roman" panose="02020503050405090304" pitchFamily="18" charset="0"/>
                        <a:cs typeface="Times New Roman" panose="02020503050405090304" pitchFamily="18" charset="0"/>
                      </a:endParaRPr>
                    </a:p>
                    <a:p>
                      <a:pPr indent="0" algn="ctr">
                        <a:buNone/>
                      </a:pPr>
                      <a:r>
                        <a:rPr lang="en-US" sz="1400" b="0">
                          <a:solidFill>
                            <a:srgbClr val="000000"/>
                          </a:solidFill>
                          <a:latin typeface="Times New Roman" panose="02020503050405090304" pitchFamily="18" charset="0"/>
                          <a:cs typeface="Times New Roman" panose="02020503050405090304" pitchFamily="18" charset="0"/>
                        </a:rPr>
                        <a:t>measure the digital transformation of enterprises.</a:t>
                      </a:r>
                      <a:endParaRPr lang="en-US" sz="1400" b="0">
                        <a:solidFill>
                          <a:srgbClr val="000000"/>
                        </a:solidFill>
                        <a:latin typeface="Times New Roman" panose="02020503050405090304" pitchFamily="18" charset="0"/>
                        <a:cs typeface="Times New Roman" panose="02020503050405090304" pitchFamily="18" charset="0"/>
                      </a:endParaRPr>
                    </a:p>
                  </a:txBody>
                  <a:tcPr marL="68580" marR="68580" marT="0" marB="0" vert="horz" anchor="ctr" anchorCtr="0"/>
                </a:tc>
              </a:tr>
              <a:tr h="798830">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Mediator variable</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Finance constraints</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FC</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latin typeface="Times New Roman" panose="02020503050405090304" pitchFamily="18" charset="0"/>
                          <a:cs typeface="Times New Roman" panose="02020503050405090304" pitchFamily="18" charset="0"/>
                        </a:rPr>
                        <a:t>Absolute value of SA index (Xiaosheng, Di, &amp; Yihua, 2013)</a:t>
                      </a:r>
                      <a:endParaRPr lang="en-US" sz="1400" b="0">
                        <a:latin typeface="Times New Roman" panose="02020503050405090304" pitchFamily="18" charset="0"/>
                        <a:cs typeface="Times New Roman" panose="02020503050405090304" pitchFamily="18" charset="0"/>
                      </a:endParaRPr>
                    </a:p>
                    <a:p>
                      <a:pPr indent="0" algn="ctr">
                        <a:buNone/>
                      </a:pPr>
                      <a:r>
                        <a:rPr lang="en-US" sz="1400" b="1" i="1">
                          <a:latin typeface="Times New Roman" panose="02020503050405090304" pitchFamily="18" charset="0"/>
                          <a:cs typeface="Times New Roman" panose="02020503050405090304" pitchFamily="18" charset="0"/>
                        </a:rPr>
                        <a:t>SA =-0.737×Size +0.043×Size2 -0.04×Age</a:t>
                      </a:r>
                      <a:endParaRPr lang="en-US" sz="1400" b="1" i="1">
                        <a:latin typeface="Times New Roman" panose="02020503050405090304" pitchFamily="18" charset="0"/>
                        <a:cs typeface="Times New Roman" panose="02020503050405090304" pitchFamily="18" charset="0"/>
                      </a:endParaRPr>
                    </a:p>
                  </a:txBody>
                  <a:tcPr marL="68580" marR="68580" marT="0" marB="0" vert="horz" anchor="ctr" anchorCtr="0"/>
                </a:tc>
              </a:tr>
              <a:tr h="479425">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Moderator variable</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Corporate ESG </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ESG</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c>
                  <a:txBody>
                    <a:bodyPr/>
                    <a:p>
                      <a:pPr indent="0" algn="ctr">
                        <a:buNone/>
                      </a:pPr>
                      <a:r>
                        <a:rPr lang="en-US" sz="1400" b="0">
                          <a:solidFill>
                            <a:srgbClr val="000000"/>
                          </a:solidFill>
                          <a:latin typeface="Times New Roman" panose="02020503050405090304" pitchFamily="18" charset="0"/>
                          <a:cs typeface="Times New Roman" panose="02020503050405090304" pitchFamily="18" charset="0"/>
                        </a:rPr>
                        <a:t>Huazheng ESG Rating</a:t>
                      </a:r>
                      <a:endParaRPr lang="en-US" altLang="en-US" sz="1400" b="0">
                        <a:solidFill>
                          <a:srgbClr val="000000"/>
                        </a:solidFill>
                        <a:latin typeface="Times New Roman" panose="02020503050405090304" pitchFamily="18" charset="0"/>
                        <a:ea typeface="Times New Roman" panose="02020503050405090304" pitchFamily="18" charset="0"/>
                        <a:cs typeface="Times New Roman" panose="02020503050405090304" pitchFamily="18" charset="0"/>
                      </a:endParaRPr>
                    </a:p>
                  </a:txBody>
                  <a:tcPr marL="68580" marR="68580" marT="0" marB="0" vert="horz" anchor="ctr" anchorCtr="0"/>
                </a:tc>
              </a:tr>
            </a:tbl>
          </a:graphicData>
        </a:graphic>
      </p:graphicFrame>
      <p:sp>
        <p:nvSpPr>
          <p:cNvPr id="14" name="Title 2"/>
          <p:cNvSpPr>
            <a:spLocks noGrp="1"/>
          </p:cNvSpPr>
          <p:nvPr/>
        </p:nvSpPr>
        <p:spPr>
          <a:xfrm>
            <a:off x="763905" y="1245235"/>
            <a:ext cx="5245735" cy="398145"/>
          </a:xfrm>
          <a:prstGeom prst="rect">
            <a:avLst/>
          </a:prstGeom>
        </p:spPr>
        <p:txBody>
          <a:bodyPr vert="horz" lIns="0" tIns="0" rIns="0" bIns="0" rtlCol="0" anchor="t" anchorCtr="0">
            <a:normAutofit/>
          </a:bodyPr>
          <a:lstStyle>
            <a:lvl1pPr algn="l" defTabSz="914400" rtl="0" eaLnBrk="1" fontAlgn="auto" latinLnBrk="0" hangingPunct="1">
              <a:lnSpc>
                <a:spcPct val="100000"/>
              </a:lnSpc>
              <a:spcBef>
                <a:spcPct val="0"/>
              </a:spcBef>
              <a:buNone/>
              <a:defRPr sz="2400" b="0" i="0" u="none" strike="noStrike" kern="1200" cap="none" spc="300" normalizeH="0" baseline="0">
                <a:solidFill>
                  <a:schemeClr val="tx1">
                    <a:lumMod val="85000"/>
                    <a:lumOff val="15000"/>
                  </a:schemeClr>
                </a:solidFill>
                <a:uFillTx/>
                <a:latin typeface="HSE Sans" panose="02000000000000000000" pitchFamily="2" charset="0"/>
                <a:ea typeface="+mj-ea"/>
                <a:cs typeface="+mj-cs"/>
              </a:defRPr>
            </a:lvl1pPr>
          </a:lstStyle>
          <a:p>
            <a:r>
              <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rPr>
              <a:t>Description of variables - Core variables</a:t>
            </a:r>
            <a:endParaRPr lang="en-US" sz="1800" b="1" spc="0">
              <a:solidFill>
                <a:schemeClr val="accent1">
                  <a:lumMod val="75000"/>
                </a:schemeClr>
              </a:solidFill>
              <a:latin typeface="Times New Roman" panose="02020503050405090304" pitchFamily="18" charset="0"/>
              <a:ea typeface="+mn-ea"/>
              <a:cs typeface="Times New Roman" panose="02020503050405090304" pitchFamily="18" charset="0"/>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311.85,&quot;left&quot;:86.1,&quot;top&quot;:137.85,&quot;width&quot;:728.95}"/>
</p:tagLst>
</file>

<file path=ppt/tags/tag64.xml><?xml version="1.0" encoding="utf-8"?>
<p:tagLst xmlns:p="http://schemas.openxmlformats.org/presentationml/2006/main">
  <p:tag name="KSO_WM_DIAGRAM_VIRTUALLY_FRAME" val="{&quot;height&quot;:311.85,&quot;left&quot;:86.1,&quot;top&quot;:137.85,&quot;width&quot;:728.95}"/>
</p:tagLst>
</file>

<file path=ppt/tags/tag65.xml><?xml version="1.0" encoding="utf-8"?>
<p:tagLst xmlns:p="http://schemas.openxmlformats.org/presentationml/2006/main">
  <p:tag name="KSO_WM_DIAGRAM_VIRTUALLY_FRAME" val="{&quot;height&quot;:311.85,&quot;left&quot;:86.1,&quot;top&quot;:137.85,&quot;width&quot;:728.95}"/>
</p:tagLst>
</file>

<file path=ppt/tags/tag66.xml><?xml version="1.0" encoding="utf-8"?>
<p:tagLst xmlns:p="http://schemas.openxmlformats.org/presentationml/2006/main">
  <p:tag name="KSO_WM_DIAGRAM_VIRTUALLY_FRAME" val="{&quot;height&quot;:303.15,&quot;left&quot;:113.1,&quot;top&quot;:126.6,&quot;width&quot;:756.05}"/>
</p:tagLst>
</file>

<file path=ppt/tags/tag67.xml><?xml version="1.0" encoding="utf-8"?>
<p:tagLst xmlns:p="http://schemas.openxmlformats.org/presentationml/2006/main">
  <p:tag name="KSO_WM_DIAGRAM_VIRTUALLY_FRAME" val="{&quot;height&quot;:303.15,&quot;left&quot;:113.1,&quot;top&quot;:126.6,&quot;width&quot;:756.05}"/>
</p:tagLst>
</file>

<file path=ppt/tags/tag68.xml><?xml version="1.0" encoding="utf-8"?>
<p:tagLst xmlns:p="http://schemas.openxmlformats.org/presentationml/2006/main">
  <p:tag name="KSO_WM_DIAGRAM_VIRTUALLY_FRAME" val="{&quot;height&quot;:303.15,&quot;left&quot;:113.1,&quot;top&quot;:126.6,&quot;width&quot;:756.05}"/>
</p:tagLst>
</file>

<file path=ppt/tags/tag69.xml><?xml version="1.0" encoding="utf-8"?>
<p:tagLst xmlns:p="http://schemas.openxmlformats.org/presentationml/2006/main">
  <p:tag name="KSO_WM_DIAGRAM_VIRTUALLY_FRAME" val="{&quot;height&quot;:303.15,&quot;left&quot;:113.1,&quot;top&quot;:126.6,&quot;width&quot;:756.0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03.15,&quot;left&quot;:113.1,&quot;top&quot;:126.6,&quot;width&quot;:756.05}"/>
</p:tagLst>
</file>

<file path=ppt/tags/tag71.xml><?xml version="1.0" encoding="utf-8"?>
<p:tagLst xmlns:p="http://schemas.openxmlformats.org/presentationml/2006/main">
  <p:tag name="KSO_WM_DIAGRAM_VIRTUALLY_FRAME" val="{&quot;height&quot;:303.15,&quot;left&quot;:113.1,&quot;top&quot;:126.6,&quot;width&quot;:756.05}"/>
</p:tagLst>
</file>

<file path=ppt/tags/tag72.xml><?xml version="1.0" encoding="utf-8"?>
<p:tagLst xmlns:p="http://schemas.openxmlformats.org/presentationml/2006/main">
  <p:tag name="KSO_WM_DIAGRAM_VIRTUALLY_FRAME" val="{&quot;height&quot;:315.2,&quot;left&quot;:113.1,&quot;top&quot;:126.6,&quot;width&quot;:780.05}"/>
</p:tagLst>
</file>

<file path=ppt/tags/tag73.xml><?xml version="1.0" encoding="utf-8"?>
<p:tagLst xmlns:p="http://schemas.openxmlformats.org/presentationml/2006/main">
  <p:tag name="KSO_WM_DIAGRAM_VIRTUALLY_FRAME" val="{&quot;height&quot;:315.2,&quot;left&quot;:113.1,&quot;top&quot;:126.6,&quot;width&quot;:780.05}"/>
</p:tagLst>
</file>

<file path=ppt/tags/tag74.xml><?xml version="1.0" encoding="utf-8"?>
<p:tagLst xmlns:p="http://schemas.openxmlformats.org/presentationml/2006/main">
  <p:tag name="KSO_WM_DIAGRAM_VIRTUALLY_FRAME" val="{&quot;height&quot;:315.2,&quot;left&quot;:113.1,&quot;top&quot;:126.6,&quot;width&quot;:780.05}"/>
</p:tagLst>
</file>

<file path=ppt/tags/tag75.xml><?xml version="1.0" encoding="utf-8"?>
<p:tagLst xmlns:p="http://schemas.openxmlformats.org/presentationml/2006/main">
  <p:tag name="KSO_WM_DIAGRAM_VIRTUALLY_FRAME" val="{&quot;height&quot;:315.2,&quot;left&quot;:113.1,&quot;top&quot;:126.6,&quot;width&quot;:780.05}"/>
</p:tagLst>
</file>

<file path=ppt/tags/tag76.xml><?xml version="1.0" encoding="utf-8"?>
<p:tagLst xmlns:p="http://schemas.openxmlformats.org/presentationml/2006/main">
  <p:tag name="KSO_WM_DIAGRAM_VIRTUALLY_FRAME" val="{&quot;height&quot;:315.2,&quot;left&quot;:113.1,&quot;top&quot;:126.6,&quot;width&quot;:780.05}"/>
</p:tagLst>
</file>

<file path=ppt/tags/tag77.xml><?xml version="1.0" encoding="utf-8"?>
<p:tagLst xmlns:p="http://schemas.openxmlformats.org/presentationml/2006/main">
  <p:tag name="KSO_WM_DIAGRAM_VIRTUALLY_FRAME" val="{&quot;height&quot;:315.2,&quot;left&quot;:113.1,&quot;top&quot;:126.6,&quot;width&quot;:780.05}"/>
</p:tagLst>
</file>

<file path=ppt/tags/tag78.xml><?xml version="1.0" encoding="utf-8"?>
<p:tagLst xmlns:p="http://schemas.openxmlformats.org/presentationml/2006/main">
  <p:tag name="TABLE_ENDDRAG_ORIGIN_RECT" val="715*286"/>
  <p:tag name="TABLE_ENDDRAG_RECT" val="60*129*715*286"/>
</p:tagLst>
</file>

<file path=ppt/tags/tag79.xml><?xml version="1.0" encoding="utf-8"?>
<p:tagLst xmlns:p="http://schemas.openxmlformats.org/presentationml/2006/main">
  <p:tag name="TABLE_ENDDRAG_ORIGIN_RECT" val="573*313"/>
  <p:tag name="TABLE_ENDDRAG_RECT" val="53*130*573*31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TABLE_ENDDRAG_ORIGIN_RECT" val="179*254"/>
  <p:tag name="TABLE_ENDDRAG_RECT" val="644*143*179*254"/>
</p:tagLst>
</file>

<file path=ppt/tags/tag81.xml><?xml version="1.0" encoding="utf-8"?>
<p:tagLst xmlns:p="http://schemas.openxmlformats.org/presentationml/2006/main">
  <p:tag name="TABLE_ENDDRAG_ORIGIN_RECT" val="744*287"/>
  <p:tag name="TABLE_ENDDRAG_RECT" val="49*150*744*287"/>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TABLE_ENDDRAG_ORIGIN_RECT" val="432*275"/>
  <p:tag name="TABLE_ENDDRAG_RECT" val="47*136*432*275"/>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TABLE_ENDDRAG_ORIGIN_RECT" val="473*319"/>
  <p:tag name="TABLE_ENDDRAG_RECT" val="40*140*473*319"/>
</p:tagLst>
</file>

<file path=ppt/tags/tag92.xml><?xml version="1.0" encoding="utf-8"?>
<p:tagLst xmlns:p="http://schemas.openxmlformats.org/presentationml/2006/main">
  <p:tag name="TABLE_ENDDRAG_ORIGIN_RECT" val="452*363"/>
  <p:tag name="TABLE_ENDDRAG_RECT" val="47*134*453*363"/>
</p:tagLst>
</file>

<file path=ppt/tags/tag94.xml><?xml version="1.0" encoding="utf-8"?>
<p:tagLst xmlns:p="http://schemas.openxmlformats.org/presentationml/2006/main">
  <p:tag name="commondata" val="eyJoZGlkIjoiZWQzNjQ4ZjhiZTBmZWI3ZGEwMDExZTkwYmRjNTEwZjYifQ=="/>
  <p:tag name="resource_record_key" val="{&quot;29&quot;:[20426324],&quot;70&quot;:[3318479]}"/>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jk5MzQ4MjQ2OTYzIiwKCSJHcm91cElkIiA6ICIyMTY1MzMwNTg2IiwKCSJJbWFnZSIgOiAiaVZCT1J3MEtHZ29BQUFBTlNVaEVVZ0FBQkhnQUFBSGRDQVlBQUFCbUc4NjVBQUFBQVhOU1IwSUFyczRjNlFBQUlBQkpSRUZVZUp6czNYbDhWTlg5Ly9IM3VUTlp3TEFLaW9vS0NzcWFoY2d1eFIyRlloSDNpb3BMUlg0VlY2d0xXdFNLZ3JWcS9ZSlNYSXBvRmJXQVdoV2hDaW9vS0VzbUNRYlJJR0UxUXBCZ2dDek16UG45Z1ROTlNBTFpieVo1UFI4UEhnOHk5ODY5bjVsSnp1Zk01NTU3amdR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RR1F3YmdkUWx2YW5uSEtjMTJuYTJlMDRBTlNjUUhEL1hrL1IzdlNzckt3Q3QyTkI0M1RzeVQyT2o0N3ludXgySEFCcWh0LzZmOTZ5YnMwYVNVRzNZd0VxZ2p3RU5DeUZoWVViZnR5d2RxUGJjUlJYN3dvOHgzV0tieC9sY2Y0aHgvWnlPeFlBTmNrVUtSaWNuTFV1YmJvazYzWTBhRnlPNnhUZlBzcHJYcFZSRjdkakFWQkRySEtEUVh2THB1L1NQbkU3Rk9Cd09uUkk3S0JZKzAveUVOQ2diUElYK2EvYXN2NmJUTGNEQ2ZHNkhjREJvcVQyTXVwbVpObzFhZEpFWHEvSDdaQUFWRk4rZm9IOGZyOWtuTzdxMUNsYW1abUZic2VFeHVYWDNOS0YzQUpFUG11dDl1M0xWekFZYUcwOE9sVVNCUjdVZjdIcUlLTXVqbkhhTlltTmxZYzhCRVNzUUNDby9QeDhCYTJOOVhvOW5TUlI0RG1jcGsyYTZKYXhOeWt4dm9mYm9RQ29wcWVlbmFhVnEzMXVod0dRVzRBRzRKZGY4dlR3NDAvb3h4OS9kRHNVb05LYU4ydW1jV052VXJldXA3b2RDb0FxK2o1enZmN3YrUmUwWStkT3QwTXBwZDRXZUR4ZWo3cWUybG45K3B6bWRpZ0FxcWwxcTFadWh3QklJcmNBRGNIT24zOVdrOWhZSFpocG9ON05OZ0FjVWxSVWxMcDFQWlU4QkVTd21PaG94Y1JFdXgxR21SeTNBd0FBQUFBQUFFRDFVT0FCQUFBQUFBQ0ljQlI0QUFBQUFBQUFJaHdGSGdBQUFBQUFnQWhIZ1FjQUFBQUFBQ0RDVWVBQkFBQUFBQUNJY0JSNEFBQUFBQUFBSWh3RkhnQUFBQUFBZ0FoSGdRY0FBQUFBQUNEQ1VlQUJBQUFBQUFDSWNCUjRBQUFBQUFBQUlod0ZIZ0FBQUFBQWdBaEhnUWNBQUFBQUFDRENVZUFCQUFBQUFBQ0ljQlI0QUFBQUFBQUFJaHdGSGdBQUFBQUFnQWhIZ1FjQUFBQUFBQ0RDVWVBQkFBQUFBQUNJY0JSNEFBQUFBQUFBSWh3RkhnQUFBQUFBZ0FoSGdRY0FBQUFBQUNEQ1VlQUJBQUFBQUFDSWNCUjRBQUFBQUFBQUlod0ZIZ0FBQUFBQWdBaEhnUWNBQUFBQUFDRENVZUFCQUFBQUFBQ0ljQlI0QUFBQUFBQUFJaHdGSGdBQUFBQUFnQWhIZ1FjQUFBQUFBQ0RDVWVBQkFBQUFBQUNJY0JSNEFBQUFBQUFBSXB6WDdRQUFBTFhIV212cjhuekdHRk9YNXdNQUhFQjdEd0JnQkE4QUFBQUFBRUNFbzhBREFBQUFBQUFRNFNqd0FBQUFBQUFBUkRnS1BJZnh4UmRmNkRlLytZMW16SmhScmVPTUdUTkd3NFlOMDQ0ZE8yb29zditaTkdtU2twT1Q5ZFZYWDlYNHNldXJvcUlpUGYvODg3cnd3Z3ZWdDIvZmFuOCtrV0Q3OXUwYU9uU294bzRkNjNZb0FLcXBwbktMMjZaUG42N0Jnd2RyMmJKbGJvZUNNalNVM3pNQWdMdkk5NUdqVVV5eW5KT1RveUZEaHBSNExEbzZXcTFhdFZMMzd0MTE5dGxuNjl4eno1WEg0eW4xM0hYcjFtbnYzcjFLUzB1cjh2bjlmci9XckZtamdvSUNaV2RucTIzYnRpVzI3OTI3VjBjY2NVU1ZqMTlSSTBlTzFNYU5Hdys3MzVWWFhxbng0OGZYZWp6VjhlU1RUMnJPbkRrNjZhU1ROR1RJRURWcjFzenRrR3BVWVdHaFBCNlB2TjcvL1lsbVoyZnJwNTkrVWw1ZW52eCtmNGx0UUVNVUh4OS9oT000Q1Q2ZjcydEpmcmZqcVloSmt5WnA3dHk1NVc1ZnRXcVZwSnJKTGZWQmVucTY5dXpabzNYcjFxbC8vLzV1aHhPUmFyTVBVSk8vWjJYbEphQ2hpOFE4VkZ1V0xWdW1Eejc0UUQ2ZlR6Ly8vTE04SG85YXQyNnR6cDA3Nit5eno5WUZGMXpnZG9nMVlzR0NCYnIvL3ZzajR2dFFiU2tyTDVIdkkwZWp5dEpObWpSUmp4NDlKQjBZQWZMVFR6OXAwYUpGV3JSb2tWNTQ0UVZObmp4Wm5UdDNMdkdjVWFOR3FVT0hEa3BNVEt6eWViMWVyMmJPbktuYzNGejE3Tm16eExhYmI3NVoyN2R2UCtRWGdwcVNrSkNnbzQ0Nkt2enpoZzBibEpPVG84NmRPNnRseTViaHgwODg4Y1JhajZVNmlvcUtORy9lUExWdDIxYi8rdGUvRkIwZDdYWklOV3JxMUttYVBYdTI1c3labzZPUFBqcjhlSHg4dktaTm02YTJiZHZTd1VhbFZiVEQwcTlmUHpWdDJsU0xGaTBxOFhoS1NvcG16cHlwdExRMDdkdTNUKzNhdGROWlo1MmxHMis4c2RhK25IbzhuamJHbUMrU2twTFdCNFBCRngzSGVjOWF1ODNuOCtWSkN0VEtTV3ZJd2UzcXdXb2l0OVFIRHovOHNOTFQwM1g2NmFlN0hVckV5Y3JLMGozMzNLTWVQWHJvd1FjZnJKVnoxTlR2V1hsNUNmVlRKTGIzOVZVazU2R2FrcHVicXdrVEptajU4dVdTcEhidDJxbGJ0Mjd5Ky8zYXVuV3JGaTllckdYTGxqV1lBazlqZHFpOFJMNlBISTNxVzJMNzl1MDFmZnIwRW85dDNyeFpMNy84c3Q1Nzd6MWRkOTExZXVHRkY5UzFhOWZ3OXVqb2FKMTExbG5WUHZmQmhhT1FGU3RXcUgzNzl0VStma1ZNbkRpeHhNK1BQUEtJM24zM1hZMFpNMFpubm5sbW5jUlFFN1p0MjZaZ01LaFRUam1sd1JWM0pDazFOVlg1K2ZsbGJ1dlhyMThkUndOSS8vM3ZmM1hmZmZlcFdiTm02dDI3dHp3ZWoxSlNValJyMWl3dFc3Wk0vL3puUDlXa1NaTmFPNzh4NW1TUHgvTzR0WGFDTVdaVnIxNjlWZ1NEUVora0wzdytYMWF0bmJnYUR0ZXUxbFJ1Y1Z1Yk5tMGlLbi9VSnprNU9jck16RlQzN3QxcjdSdzE5WHQycUx5RWhzWHQ5cjYraXNROFZCUDI3Tm1qRzI2NFFWbFpXZXJkdTdmdXZQTk9uWExLS1NYMjJiQmhnLzd6bi8rNEZDRnEwcUh5RXZrK2NqU3FBazlaamovK2VFMmNPRkU5ZXZUUVk0ODlwai85NlUrYU0yZE9neXdjVkZjd0dKVGp1RDl0azk5L1lJUnNiWTFpcVMrdkU2Z3Z2di8rZTExenpUVWFNMmFNWW1KaUpFa0ZCUVc2NjY2N3RIejVjczJaTTBlalJvMnExUmlzdFRMR3hFa2FiSzM5amVNNGVkYmE3VWxKU1duR21KbS8vUExMd3N6TXpNSmFEUUp3RWJrSmRhRSt0UGYxVldQTVE1TW1UVkpXVnBhR0RCbWl2L3psTDJWT1o5R3hZMGZkZXV1dGh6MFdiUmhRTi9ncis5WEZGMStzQVFNR2FOdTJiZnJnZ3cvQ2p5OVlzRURKeWNtYU5tMWFxZWQ4L2ZYWEdqTm1qQVlOR3FSQmd3YnAxbHR2MWNhTkczWEZGVmNvT1RsWmVYbDU0WDFIamh5cDVPVGtjSEVpdEk4a2JkbXlSY25KeVVwT1R0WS8vL25QOEhOV3JGaWg4ZVBINjhJTEwxUy9mdjAwWk1nUVBmYllZOXF6WjA5dHZRMlNEZ3pGVEU1TzFyWFhYcXV0VzdkcXpKZ3g2dHUzcjU1NjZxbnc5cGRlZWttalJvM1NtV2VlcWY3OSsrdmFhNi9WMHFWTFN4M3Iwa3N2VlhKeXNnb0xDL1hXVzIvcDRvc3ZWcjkrL1hUaGhSZnF6VGZmTExWL1hsNmVwaytmSHY0OHpqcnJMSTBkT3pZOE9YVy9mdjEwK2VXWFM1SSsrK3l6OFB1MmVmUG04REYrK09FSFBmamdnN3JnZ2d2VXQyOWZuWDMyMmJyenpqdVZucDVlYm54Nzl1elJRdzg5cEVHREJ1bjN2Lys5Sk9uamp6OVdjbkt5bm4zMldYMzMzWGNhTzNhc0JnNGNxQ0ZEaG1qR2pCbXkxc3J2OSt1NTU1N1RzR0hEMUxkdlgxMTIyV1ZhdkhoeHFmTmtaV1hwOGNjZjE2V1hYcXFCQXdkcThPREJ1dU9PTzVTVjliK0xQazgrK2FTU2s1TzFldlZxU2RMUW9VT1ZuSnlzVzI2NVJkS0JxbnB5Y3JLdXYvNzZNait6WjU5OVZoZGZmTEg2OSsrdlFZTUc2ZnJycjlmOCtmTkw3VnY4ZFczWnNrWGp4NC9YNE1HRE5YRGdRTjErKyszYXRtMWJxZWVnY2J2eXlpdDE2NjIzaGp2N2toUWJHNnNiYjd4Umt1VHorZW9rRG11dHJMV1NaS3kxelNWMU1zYU1sUFJlczJiTk5pWWxKVDBiSHgvZnEwdVhMa2QyNk5BaHRrNkNxcUt5Y2t2eHRqYy9QMTlQUHZta2hnd1pvbjc5K21uVXFGRmFzV0pGcWVOVXBHMlJxdjUzbjU2ZXJ2SGp4K3ZjYzg5VjM3NTlkZjc1NSt2UlJ4OE5ieTlya3YrcW5NdGFxN2ZmZmx0WFhIR0YrdmZ2cjNQT09VZVBQLzY0c3JPemxaeWNyQ3V1dUtMQzcyMTJkclltVDU2czRjT0hoM1BBdUhIalNpMXk4TVVYWCtpV1cyN1JXV2VkcGI1OSsycllzR0dhTkdtU2Z2cnBweEw3VmVWek9WUXV5OHZMVTNKeXNzYU1HU05KZXZmZGQ4TzVMSlNucGt5Wm91VGtaSDM1NVpkNjdiWFhkTjU1NTZsMzc5N2hma1ZGK3dkbC9aNVY1dk01WEY2U3BFMmJOdW1oaHg3U3NHSER3ckVjUEdJWWthTyt0UGYxVlVQS1E0ZnovZmZmYStIQ2hUcnl5Q1AxNXovL3VjemlUbmtPMTRZVkZoYnF4UmRmMUVVWFhhUytmZnZxdlBQTzA2T1BQcXFmZi82NXpPTjk5TkZIdXVhYWF6Umd3QUFOSGp4WXQ5MTJtNzc5OXRzUys5UjIvN2F5MzJrcXU3OVU4Zjc4WFhmZHBlVGtaUDMzdi84dGRZekN3a0lOR2pSSWd3Y1BWbUZob2ZidjM2LzMzMzlmTjkxMGs0WU1HYUsrZmZ0cXhJZ1JldlhWVjBPL3l4WEtTNGRhMUtjMjh5a3FyOUdQNENsdStQRGgrdkxMTDdWa3lSSmRkTkZGaDl6M2d3OCswTVNKRStYeGVOU3ZYeisxYk5sU1BwOVBOOTEwVTRVYXdDRkRoaWdwS1VsdnZmV1c0dUxpTkhUb1VFa0szeDZXazVPam0yKytXZTNhdGROcHA1Mm1JNDQ0UWl0V3JOQ2NPWE8wYmRzMlRaMDZ0Zm92K0RDc3RSby9mcnlhTld1bWl5NjZLSHdyMmJScDA4Si8rRU9IRHRXdVhidjB5U2VmNlBiYmI5ZkxMNytzK1BqNFVzZWFObTJhUHZqZ0EvWHAwMGZISG51c3Z2enlTejN4eEJNNjRvZ2o5TnZmL2xiU2dTdEUxMTEzblRaczJLQStmZnFvZi8vK3lzbkowZkxseS9Yenp6K3JiZHUydXZUU1M3Vno1MDR0V0xCQXh4NTdiUGcrME5Ba3kwdVdMTkdmL3ZRbjdkKy9YMzM2OU5IQWdRT1ZuWjJ0SlV1V2FPblNwWHIwMFVkMTNubm5sWXJ2NzMvL3UxSlRVL1hiMy80MjNOaUZiTjY4V1RmZGRKTVNFeE0xWU1BQWZmSEZGL3JIUC80aGo4ZWo3Ny8vWGw5Ly9iWDY5Kyt2N2R1M2EvWHExYnI3N3JzMWE5WXNkZXZXTFh5TU8rKzhVenQzN2xTZlBuM1VyMTgvZmYvOTkvcjg4OC8xelRmZmFPN2N1WXFMaTFOU1VwSUNnWUFXTFZxa25Kd2NEUjgrWEUyYU5GSEhqaDBQK1RsdDNicFZOOTEwazdLenM5VzVjMmNOSFRwVWVYbDVXcjU4dVI1NDRBR3RXYk5HZDk5OWQ2bm43ZGl4UTlkZWU2MU9QUEZFL2VZM3Y5SHExYXUxWk1rU2JkcTBTVysrK2FhaW9xSU9lZDdLc3RiS0kzdGtqOWpZMzNnVEUvZlg2TUZScTFxMWFsWG00M0Z4Y1pKVVlzUmpZbUxpR1RWMVhtUE0wY1grSDM2OCtOOW82UCsvN2p2TzYvWCt3ZXYxcm0zU3BFbDZpeFl0VmtqNklqVTFOYVdtWXFvTGdVQkE0OGFOMDg2ZE85VzNiMS85OE1NUFdydDJyY2FORzZjMzMzeXp4RHhwRldsYmlxdk0zLzNiYjcrdEtWT215SEVjOWVuVFIwY2RkWlMyYk5taWhRc1g2b0VISGpqczY2ak11U1pObXFSNTgrYXBXYk5tT3ZQTU14VU1CdlhmLy82M1ZBZitjTkxUMHpWdTNEamw1ZVdwYTlldTZ0T25qM2J1M0tsVnExWnB4NDRkNFVVT25uLytlYjM0NG90cTBxU0ordmZ2citiTm0rdmJiNy9WM0xsenRYanhZcjM0NG92cTBLRkRsVDZYdytXeUUwODhVWmRkZHBtMmI5K3VUei85VkIwN2RsVHYzcjBsU1VjZWVXU0pjeTVldkZnZmYveXh6am5uSE9YbTVzb1lVMlA5ZzRwOFBvZkxTNW1abVJvOWVyVDhmci9PUFBOTXRXclZTcHMzYnk3emdrOXRzTllxeWpIdGE3TGRhZXpjYXUvcnE4YWFoeVNGNTJiNjNlOStwOWpZcXRXcXltckRpb3FLOU1jLy9sRXBLU2s2NVpSVE5ITGtTR1ZsWlduZXZIbGF1WEtsWG52dHRSSzU2KzkvLzd0bXpacWx0bTNiYXVqUW9kcTdkNjhXTDE2c2xTdFg2b1VYWGlqUjM1WnF2Mzlia2U4MFZkbS9NdjM1b1VPSDZ0TlBQOVdpUll0MDdybm5sampmMHFWTHRXL2ZQbDE2NmFXS2lZblJnZ1VMTkhIaVJKMTY2cWs2NDR3ekZBd0d0V2pSSWozenpETUtCQUlhUFhxMG9xS2lLcHlYRGxhYitSUlZRNEdubU5BOE9aczJiVHJrZmp0Mzd0UmpqejJtbUpnWXpaZ3hJM3lmb3QvdjE4TVBQNndQUC96d3NPZTY3cnJySkVsdnZmV1dXclpzcVh2dXVhZkU5cWlvS0UyWU1FRy8rOTN2d2dXai9mdjM2OUpMTDlXeVpjdTBaY3VXV3ArNzU5dHZ2OVd3WWNOS1hZbnIxYXVYUm84ZXJlT09PeTc4Mkh2dnZhZUhIMzVZYjcvOWRwa0ZudVhMbCt2dHQ5OVc2OWF0SlVsejU4N1ZwRW1UOU1ZYmI0UWJ0eVZMbG1qRGhnMjY0SUlMU2x3aExuN2YvMTEzM2FYTXpFd3RXTEJBblR0M0x2Rys3ZHExU3hNbVRKQzFWaSs4OElLU2twTEMyMUpTVW5UenpUZnJrVWNlVVo4K2ZVcE5mdnJOTjkvb2pUZmVLRE9CTFZxMFNFODg4WVRPUHZ0c1NkTHExYXYxaHovOFFUTm16RkNMRmkzMHIzLzlTOGNjYzR3azZXOS8rNXRlZi8xMXpaczNyMFRDdWV5eXl6UjgrUEFTa3hOT25EaFI3Ny8vdmo3KytHT05HREZDWjU5OXRzNCsrMnhsWm1ZcUp5ZEhZOGVPcmRCa2xoTW1URkIyZHJadXUrMDJYWFBOTmVISGMzSnlkUDMxMTJ2MjdOazYvZlRUUzgxNC8rR0hIK3FlZSs3UlpaZGRKdW5BZmRiWFhIT05ObTdjcUdYTGx1azN2L25OWWM5ZEdVWlNreGduT2RyamJmQWR3dUordmRvWGJZd3BLdDQ1YkFoU1VnNzBWMDgrK2VUd1k0N2p2RkZUeDdmV2VzcDZ6OHJxWkJmcllNZEtTcEtVNlBGNExwTzBQVEV4Y2QzK2dQMXFyOTlHeEFld2R1MWFuWC8rK1pvK2ZicThYcStzdFhyd3dRYzFmLzU4elprelIzZmVlV2Q0MzRxMExjVlY5TzgrSXlORFR6enhoRnEwYUtIbm5udE9wNTU2YXZnWWg4dVJsVDNYa2lWTE5HL2VQSFhvMEVFdnZ2aGkrQXZtenovL3JMRmp4MWI0ZmN2UHo5ZjQ4ZU9WbDVlblJ4NTVSTU9HRFF0dnk4M05EZDhhc0d6Wk1yMzQ0b3RxMzc2OVhuamhoUktMRDd6eXlpdDY5dGxuOWRCREQybm16SmtsamwvUnorVnd1U3cyTmxiMzNIT1BWcTVjcVU4Ly9WVHg4ZkdsK2dBaEN4WXMwS3haczBwMGpnT0JRSTMwRHlyeStSd3VMLzM3My85V2ZuNitIbmpnZ1JJWHhzcTdDbC9UaktTbVVickFjWnpyNnVTRWpWaHR0L2YxVlEzbm9kV1Jrb2VrQTIyZXBETDc5UlZWVmhzMmRlcFVwYVNrNkxMTEx0UGRkOThkYnB0ZmZ2bGxUWnMyVGErODhvcisrTWMvU2pyUVhzK2FOVXM5ZS9iVTFLbFR3NFVmbjgrbkcyNjRRWC85NjE5TDNQMGcxWDcvdGlMZmFhcXlmMlg2ODRNR0RWSmNYSnlXTEZtaXdzTENFaVB1Rmk1Y0tFbTY4TUlMSlVsSEgzMjBac3lZRWI1elJKS3V2dnBxWFhMSkpYcnp6VGMxZXZUb1N1V2w0bW83bjZKcXVFV3JtTkNrY1llYlNQREREejlVUVVHQlJvNGNXV0lTS3EvWHEzdnZ2YmRHUmo2MGFORkNJMGVPTERFYUtDb3FTZ01HREpCMDREYWsyaFlNQm5YVFRUZVZldnlDQ3k0b1VkeVJwTUdEQng4eXJuSGp4b1ViTnVsQW94TVhGNmZ2dnZ0T3dXQlEwb0VPcW5TZzgxcGNreVpOS2pTaDMzdnZ2YWU5ZS9mcXNzc3VLMUhja2FTa3BDUU5IejVjK2ZuNTRZYXZ1RkdqUnBWN2RhSm56NTdoNG81MG9NQjE4c2tueSsvMzY1cHJyZ2tYZDBLdlN6cHdWYk80SzY2NG90VEtFNGQ3enlwaXpabzFTazlQVjlldVhYWDExVmVYMk5hbVRadndsNk41OCthVmVtN1hybDNEeVU4NmNIVXU5R1d3c2xmTks4cFk0MWhyWXh2VFAwbXhrbzZ3MXJZT0JvTkh1SEQrRWhZdFdxU2JiNzY1M0graDIwZ1BKeWNuUnkrOTlKSzhYcStHRHg4ZWZyd21ZemZHeEJ3aWhESWROQUxQSTZtcE1hYUZzYmJTeDZxTzhlUEhoNGMzaC81Tm1US2xRcy8xZXIyNisrNjd3L09NR1dQQ3Q0NnVXN2V1eEw2VmJWc3ErbmMvYTlZc0JZTkIzWGJiYlNXS081SjB3Z2tuVk9oMVZQUmNjK2JNa1hRZ1R4UWZQZEM2ZFd2ZGZ2dnRGVHFYSkwzLy92dkt5Y25Sc0dIRFNoUjNKS2xseTVacTNyeTVKT24xMTErWGRPQ0NRZkhPcUhTZzAzdmlpU2NxUFQxZDY5ZXZMN0d0b3A5TGRYTlpjZWVjYzA2cEs1ODExVCtvaVJ3UWVxMmhQQjVTUE4vWE9zZnh1TjNPMTVkL0I3ODFrZFRlMTlkL05abUhKQk5SRTN6bTV1WktVcGtyUW9hbW1paitiOG1TSmFYMk83Z044L3Y5ZXV1dHQ5U3FWU3ZkZWVlZEplYmtHVFZxbEJ6SDBhZWZmaHArTE5SZTMzLy8vU1ZHOVNRbUppb2hJVUZwYVduaE9FTnF1Mzlia2U4MGxkMi9zdjM1Nk9ob25YUE9PY3JQejlleVpjdkMrK2JuNTJ2cDBxVTYrZVNUd3hlYUV4TVRTeFIzcEFONXZHUEhqdHErZmJ2Mjd0MWI1ZmVpdHZNcHFvWVJQTVhzM3IxYjBvSE8wNkdFN2tVc3F3Sjh4QkZIcUgzNzl0cXdZVU8xNC9INy9VcEpTVkZLU29vMmJkcWt6WnMzaDQ5YlVGQlE3ZU1memxGSEhWV2llRkZjZG5hMnZ2cnFLNjFidDA2Yk4yL1dsaTFiRGhuWHdiT3hlNzFldFd2WFRwbVptZHEzYjUvaTR1STBjT0JBdFdqUlFnc1hMdFR1M2J0MTdiWFhxaytmUHFyb3FJZTB0RFJKWlg4dWtuVGFhYWRwM3J4NVpUYnVoN282MGFWTGwxS1B0V3ZYVHV2WHJ5KzE3SDFvK1ArK2ZmdEtQV2ZkdW5WYXVYS2xmdmpoQjIzZXZGa2JOMjZVVkwzUE12U2FCdzBhVk9iN0ZCcGVXVlpqV2RZTSthR3J2c1huajZvcFZ0Sytvc0NLSnQ3Z3kxNnZ0MUhkb21XdHZjQnhuRnNsRlFhRHdZOENnY0NyWHErM3FJNU9YMkpTcUo5KytxblVQZEdWdFdIREJ0MSsrKzNLeWNuUmhBa1RTaVIxYSsyaDcyK3RoRitIdTg4KytQR0RPcy9GOTVla0FtdnR0NUxTcmJVckFvSEFGMmxwYWFzN2RJcnZweWh6ZFpsUHJBVmR1M1l0TmF5NStKWHZRMm5mdm4ycERuV29xRjdXMzJabDJwYUsvdDJ2WExsU3hoZ05HVEtrUWpHWHBhTG5TazlQbCtNNFpTNjlXbGI3VzU1VnExWkowbUdYNmsxTFM1UGpPT0dDU0hHTzR5ZzVPVmtiTjI3VXVuWHJTbnhtRmYxY3Fwdkxpa3RJU0Nqejhacm9IOVJFRGpqLy9QUDF6anZ2YU1xVUtmcjIyMjkxNVpWWDZxU1RUcXJRYzJ1Q2xiU3ZNUGgrWExSS1g3bHBuQ0sydmErdmFqUVBkVWs4UThaY1dhc0IxNkRRaGMreUNnQ0ppWWxxMDZhTkpHbjkrdlhhdm4xN21jYzR1QTFidjM2OTl1N2RxOWF0VzJ2R2pCbWw5bytPanRiV3JWdkRQNmVscGNucjllcS8vLzF2cWZsbWZ2bmxGMGtINWpJdDNqYlhkdisySXQ5cEtydC9WZnJ6UTRjTzFUdnZ2S05QUHZsRVo1eHhZSEQ4NTU5L3JvS0NndkFGNTVBOWUvWm94WW9WU2t0TEMzOXZDODNWVjFCUVVPcENVVVhWZGo1RjFWRGdLV2JObWpXU1ZPcHE1Y0ZDUTQvTHUzMm1KbFozeXNySzBsMTMzYVdzckN3MWI5NWNuVHAxVXNlT0hSVVZGYVdVbEpSeUUwdE5LdStleStlZmYxNHZ2L3l5ckxYcTJMR2pqai8rZUoxKyt1bDYvZlhYeTQycnJJWWpsRGhDejJuUm9vVmVmdmxsUGZua2sxcTJiSm0rK3VvcmRlalFRWGZjY1VlWkhmK0RoU3I0NVgwdW9VUlVWcUlLYlN0TDA2Wk5TejBXK293UGZsMmhlOU9MVi9EejgvTjEzMzMzYWNtU0pZcU9qbGJuenAxMTNISEhxVTJiTmxxd1lFRzFQc3ZRYXo2NGFoNFN1bUpRMXNUY0ZmbE1hcEl4UmtGcmRxNHAyUGU1R3RncUU0ZVRrSkN3VGRKdmpUSGRQQjdQS01keFlnc0xDOGRsWkdUc2tCUTQzUE5yMHBWWFhxbng0OGVYdTcxZnYzNkhmUDUvL3ZNZlRaNDhXY0ZnVUE4OTlGQ0pxN21TNVBQNVBpM25xWldXbEpSMFlxaWpjNWpPdEt5MU82eTE3MXByLytYMys5ZnYzNzgvZDkyNmRhNzFFbTY0NFlZcUx5ZDZjT2RRK3QvZlpuWGJsb3I4M1FjQ0FlM2F0VXR0MnJRcE1leTdzaXA2cnR6Y1hMVnAwNmJNM0ZtWmZKcVRreU5KcFVhWUZoY0lCTFJueng2MWJkdTIzR09IOHNIQjdXWkZQNWZxNXJMaXlzckROZFUvcUlrYzBMdDNiLzNmLy8yZi92YTN2Mm51M0xtYU8zZXUrdlhycDd2dnZydlV5S1BhWUl6UmZxc3ROZG51TkNTUjFON1hWNUdjaDZycjJHT1BsWFJnc3VXRGYxZnV2ZmZlOFA4ZmVlUVJ2ZnZ1dTJVZTQrQTJMSFF4ZmZQbXpYcjU1WmNQZWY1UWV5M3BrUHNXRnBic1V0WjIvN2F5eDYvSS9sWHB6L2ZxMVV2dDJyWFQ1NTkvTHIvZkw2L1hxNFVMRjhyajhZVG5kcFVPeklQMDhNTVBLeTh2VCszYXRWUEhqaDJWa0pDZ3ZMdzhaV2RuVi9rOXFZdDhpcXFod1BNcmEyMTQyTnRaWjUxMXlIMUR2OFNoeXZIQmR1M2FWZTE0SG5yb0lXM2N1RkdQUC82NHpqMzMzSER5bURadFd2Zys2TnBXMWxLR29Yc3RrNU9UTlhueTVIQ0Q0L2Y3dzhQMHFxTkRodzZhT25XcTFxOWZyOW16Wit2ZGQ5L1ZiYmZkcHVuVHA0ZXIxK1VKRldKMjdOaWg0NDgvdnRUMm5UdDNTbEo0bUg1eHRUazN5b3N2dnFnbFM1Ym85Ny8vdmNhTkd4Y3VBaTFmdmx3TEZpeW8xckZEU2VQZzFXRkNRc1hJdzQxS1ErMUtUVTM5SVNrcGFZV2ticEprakxra05qYTJiNjlldmFZYVkvNnhhdFdxM1M2SGVGaCt2MStQUC82NDNubm5IWFhxMUVtUFB2cG9lTjZ5dWxLc0UyMk5NZm1TZmdrR2cydU1NZi9JeTh2N1QwTmJudlp3YXF0dDhYZzhpb3FLVW01dXJnS0JRS1ZXVHFuS3VUd2VUN21yUTFZbW40YUtVVGs1T2VYZVJ1YnhlQlFURTZOZHUzYVYrOXBDaGFMcXRKdlZ5V1hGbFpXSDYwUC9vTGdCQXdhb2YvLytXcjU4dVY1NzdUVXRYNzVjMTE5L3ZlYk9uVnZtclIyby8rcERlMTlmTmFZODFMZHZYNzM3N3J1YVAzOStxZHVHS3VyZ05peDBtK3JBZ1FQMTdMUFBIdks1SG85SDBkSFJjaHhIUzVjdXJkVyt1dHVxMHA4M3h1ajg4OC9YekprejlkVlhYeWtoSVVGZmZ2bWxUai85OVBEM3M5emNYUDM1ejM5V2t5Wk5OSHYyN0JKL3g5ZGRkNTJ5czdPckhITmQ1Vk5VSG5Qdy9HckdqQmxhdTNhdGV2VG9vVUdEQmgxeTM5QlZxZEJ3OE9JMmI5NGMvbVd1cUlQdjA4L1B6MWQ2ZXJvNmRlcWs4ODQ3cjBTRDl2MzMzMWZxMkRYdDY2Ky9sblRncWxEeCswbHJPcTZUVHo1WkV5Wk1DRjhocU1qRTFhRWhrT1d0M3JGeTVVcEo1UTk1cnkyaEpmLys4SWMvbEZoOW9yejNMUFI1VjZTQ0hicS85c3N2dnl4emUraDN0SzVmTTByeEJ3S0JnNGQ0SHkvcG9XQXdPTHQ3OSs2ZDNBaXFvb0xCb082OTkxNjk4ODQ3dXZUU1MvWHFxNis2VXR5eDF1NngxbjVtakhuU1dudUQzKzhmNFBQNXprMUpTZmwzUStwVVYxUmwyNWJLNk5LbGkveCtmNW5Mb2RhMEUwNDRRUVVGQmVGUnRNV0ZsdWV1aU5EdFhJZGJ3YWxidDI3bHZyWmdNQmcrWjNVbUZnMDVWQzZyVEZzZjRsYi80SEN4R21QVXYzOS9UWnMyVGVlZmY3NTI3OTVkWnl0cG9XYlZoL2Erdm1wc2VlaXNzODdTMFVjZnJYWHIxdW0xMTE2cmtXT2VkTkpKY2h4SEdSa1pwVWJlbEtWejU4NHFLQ2lvdGJraDY0dXE5dWREODgxOThza24rdnp6ejFWVVZGVGk5cXh2dnZsRysvYnQwN25ubmx2aTc5anY5NGR2MFNxdXNubXBMdk1wS3E3UkYzZzJidHlvQ1JNbWFNYU1HV3JkdXJVbVQ1NTgyT2VFbHFONzVaVlh3blBQU0FlR256M3l5Q09WT24vSFdlVHpBQUFnQUVsRVFWVExsaTJWazVOVDRyYWgwQlhObjM3NnFjUjlpRXVXTENsekFyTzZGSnBBdW5oSHNxQ2dRRTgvL1hTMWo1MlptVmxxVkZSb0NGOUZodW1QR0RGQzBkSFJldU9OTitUeitVcHMrK3Fyci9UZWUrK3BiZHUyT3VlY2M2b2RhMldFM3JQaUV5OXYyN1pOcjd6eVNwbjdoeVlaRGMyamNTaW5uWGFhVGo3NVpLV25wK3ZWVjE4dHNXM3IxcTE2N3JubjVEaU9Mci84OHFxR2p4cVNscGIyVVRBWVhDZUZWOWFTcENiR21QT2pvNlBYOU9yVjY0N3UzYnZYNGN5a0ZUZDc5bXd0WHJ4WU45eHdnKzY5OTk0U3hZUzZZSzNOc3RiK0pSQUluRnRZV0hqRjZ0V3JKNlNrcE14T1MwdXIvbVJuRWF5eWJVdGxqQnc1VXBJMFpjcVVVbGY0TWpJeXFuMzg0czQ3N3p4SjBsTlBQVlZpL3BnTkd6Ym91ZWVlcS9CeFFxdEsvZXRmL3dvWDlFTzJiZHNXSGdJZmFnLy8rdGUvbHJwYSt0SkxMeWtySzB0bm5ubG11WFBRSFU1RmMxbGwydm9RdC9vSDVjV2FscFpXYXFMZTBKWG9tcmhkSFhYUDdmYSt2bXFNZVNncUtrb1RKMDZVNHpoNit1bW45ZVNUVDVaYUlXLzM3dDJWR2dWeXhCRkhhUERnd2RxMWE1ZWVmdnJwVXUzSDJyVnJ0WG56NXZEUG9WdU5wa3laRXI2OUt5UW5KNmZNaSsyUnFLcjkrWk5PT2ttbm5IS0tQdi84Y3kxYnRreXRXclVxY1N0d3FKOXc4Q1RIenozM1hKbDNvbFEyTDlWMlBrWFZOS3JzdTNYclZ0MXl5eTJTRGhRbHNyT3o5ZU9QUDBxU2V2VG9vY21USjFmb0Z6QTVPVm5EaGczVEJ4OThvTXN2dnp3OElkYXFWYXZVc1dOSG5Yenl5VnEvZm4yRmhoTDI2ZE5IQ3hjdTFBMDMzS0FlUFhvb0lTRkJ3NGNQMXhsbm5LRlBQdmxFVjE1NXBRWU1HS0NmZnZwSksxZXUxT0RCZy9YWlo1OVY3NDJvaHJQUFBsc3paODdVakJrenRHN2RPclZzMlZKZmZmVlZxY21HcTJMVnFsVjY5dGxuTldEQUFCMXp6REhhdFd1WEZpMWFwTmpZV0YxeXlTV0hmWDY3ZHUzMDRJTVBhdUxFaWJyeHhodlZ0MjlmSFgzMDBkcTBhWk44UHArYU5tMnFLVk9tbEx0YVZtMFpNbVNJZkQ2ZmJydnROcDF6emprcUxDelUwcVZMTlhEZ3dESlg5T3JkdTdjKy92aGpUWnc0VVlNR0RWTHo1czExNjYyM2xubHNZNHdlZSt3eGpSa3pSczg4ODR3Ky9QQkRkZXZXVFR0MjdGQktTb3IyN2R1bnUrKyt1MUlUbGFMMkdHT2VrUFJTNkdmN3Z5VlZZNnkxazZPam80Y2tKU1g5TlNVbDVYTko5V1lpNnRtelp5c3FLa3AvK01NZjZ2UzhoWVdGTzJOaVlzNUlTVW41VXZYby9hZ3ZLdHUyVk1idzRjUDExVmRmNmFPUFB0TEZGMStzZnYzNnFYbno1dnJoaHgrVWxaVlZvM25vNnF1djFzS0ZDNVdhbXFvUkkwYW9mLy8rK3Zubm43Vnk1VXFOR0RGQ3MyZlBybEErUGVHRUUvU25QLzFKanovK3VNYU1HYVBrNUdRZGYvenh5czdPMXNxVkt6VnIxaXkxYk5sUzU1NTdybGFzV0tFNWMrYm9vb3N1MG9BQkF4UWJHNnR2di8xVzY5ZXZWNGNPSFRSaHdvUXF2NTZLNXJJVFRqaEJSeDk5dE5MUzBqUnUzRGkxYk5sU28wYU5PdVE4Z05IUjBhNzBEOHJMUzYrKytxclMwOVBEdngrYk5tM1NraVZMZFB6eHgxZDdLV0s0dzYzMnZyNXE3SG1vYjkrK2V2TEpKL1hBQXcvb2pUZmUwT3paczlXeFkwZTFhTkZDdWJtNTJyeDVzL3grdnp3ZVQ1bnpxcFJsL1BqeFNrOVAxOXR2djYzbHk1Y3JNVEZSTVRFeCt2YmJiN1ZtelJyOTR4Ly9DRSsxY01rbGwraVRUejdSNnRXck5YTGtTSjEyMm1rNjhzZ2p0WG56Wm4zOTlkZTYvdnJyUzYwUUZZbXEwNThmT25Tb25ubm1HWDMyMldjYU1XSkVpZUo2ejU0OTFhNWRPNjFZc1VLalI0L1dxYWVlcW95TURPWGw1YWxMbHk2bFJrWlZOaS9WZGo1RjFUU3FBcysrZmZ2Q1M4bkZ4TVRveUNPUDFQbm5uNjhoUTRhVU8ydDVlU1pPbktpT0hUdnFuWGZlMGVMRmkzWGtrVWRxMkxCaEdqTm1qRWFOR2lWSkZicnFjZGRkZHlrL1AxK3JWNjlXZG5hMlRqdnRORW5Tbi8vOFo3VnExVXFmZmZhWjNuLy9mWFh0MmxYUFAvKzhsaTFiNW1xQjU5UlRUOVhUVHordDZkT25hL255NVlxTGk5T3dZY00wZHV6WWFuK2hTRXhNVk8vZXZlWHorYlJreVJLMWFkTkc1NXh6amthUEhxMk9IVHRXNkJoRGh3N1Y4Y2NmcjVrelo4cm44Mm5seXBWcTNicTFoZzhmcmh0dXVDRThpMzVkdXZUU1MxVlVWS1IvLy92Zit1aWpqM1Rzc2NkcS9QanhPdmJZWTh0OHowYU1HS0dzckN3dFdMQkFIMzc0WWZoS2VuazZkZXFrMTE5L1hTKzk5SksrK09JTHZmLysrMnJhdEttU2s1TjE5ZFZYTjRqRTExRGs1K2UvMjZSSmswbkdtSFlIVDJwbmpJbVdORVJTZkdKaTRreEpUL2g4dnR5eWpsT1g5dTdkcTYxYnR5bzJObGIzM0hOUHVmdmRlKys5NVU0T1dGVVpHUmw3SkxuWDROVnpsVzFiS3NNWW8wY2ZmVFM4K3VEeTVjdmxPSTZPUC81NDNYenp6VFgwQ2c1bzBxU0pYbnp4UlUyYk5rMmZmdnFwNXMrZnJ4Tk9PRUYzM1hXWHpqampETTJlUGJ2Q2t6MWZjc2tsNnRDaGcxNTU1UldscGFVcFBUMWRSeDExbEM2Ly9QSVNreS9mZi8vOVNreE0xSnc1Yy9UbGwxL0s3L2ZydU9PTzA0MDMzcWlycjc2NndsOVV5bExSWE9iMWVqVmx5aFJObVRJbG5LdHV1T0dHd3g3ZmpmNUJlWGxweUpBaDJyRmpoeFl2WGl5LzM2OTI3ZHJwK3V1djExVlhYVlhtQWdXbzM5eHM3K3NyOHBBMGVQQmd2ZmZlZTNyenpUZTFkT25TOEdxTmNYRng2dEdqaC9yMDZhUGh3NGVISjJVK25IYnQydW5WVjEvVkN5KzhvQ1ZMbG1qKy9QbHEzYnExVGpqaEJFMmFORWxKU1VuaGZiMWVyNlpPbmFwWnMyYnBvNDgrMG1lZmZhWWpqamhDeHh4empNYU9IVnVoQzhDUm9xcjkrUXN1dUVEUFB2dXM5dTdkVzJyMXJDWk5tbWphdEdsNjVwbG5sSnFhcWcwYk5xaGZ2MzRhUDM2ODdyLy8vbExIcWtwZXFzMThpcXFwZDdOVmRlZ1UzMDllNTQzbXplTTZQUHZrWkEwZU5ORHRrQ3JGV3F2Qmd3ZkxHT05xSVFhb1QyNGVkNmNXZnJKWXNwcTJ3Yi9ucnNhMmlsWkljbkp5VkNBUWVNWnhuUDlYYlBST2lSVU1pazNnK0xFeDV0YlZxMWRucWhwWERlMnZCMSt3WUlIdXYvLytDcTJxMHJScFV5MWF0RWlTdEgzNzlzTXVPeTFKYytiTVVZY09IV1RxNlN5SXZ5NlRQcTk1czJidElqRzNORlpyMTY3VnFGR2pkTVlaWitodmYvdWIyK0dnbnRqNTg4KzYvT29iOU1PR3JLS2dkTWZHdGI2SzM4dlhnTkhlMTI4SGxrbTNiN1E5c2syN1ovODJXZjM2bk9aMlNBQ3FLTVdYcGx2SDM2c3QyMzdNVlRCNFpkYTZ0SS9jamlta1VZM2dxUXNyVjY3VTNyMTdOV0RBQUxkREFWRFByRnExYW4rdlhyMCtzZFplSXlsOFNhUDRFcXpGQ2ovbldHdS9URXhNbkNicFJaL1BWM28ydkVvWU1tU0loZ3daY3RqOWxpOWZYdUxubzQ0NnFzSGM0NDdJRTdwUXdnU05RTVhSM2dOQTQ5WG9KMW11Q3IvZnJ3OC8vTERVeEdEYnRtM1RZNDg5SnVuQTBIa0FPRmhCUWNGS1kweVp4WnJpRjBPdHRUTEd0RFRHM0cyTXFmNnN1VUE5bFpXVlZlYnkzbDkvL2JWbXpacWwyTmpZOEVvaEFBQUFLQjhqZUtvZ0VBam93UWNmMU5OUFA2MmtwQ1MxYU5GQzJkblpXckZpaGZidjM2OHJycmlDeVFVQmxDa2pJMk5UWW1MaVNzZHhlb1JHN0J4bWxIdW0zKzkvc0s3aUErcmF0bTNiTkc3Y09KMTQ0b25xM3IyN29xT2p0WDc5ZXFXbnA4dnI5ZW92Zi9tTDJyUnA0M2FZQUFBQTlSNEZuaXFJaW9yU25YZmVxWTgvL2xpclY2OVdYbDZlbWpWcnB0NjllMnZreUpFNjg4d3ozUTRSUUQxbXJYMUowdWpEN0ZZazZVTy8zLy9uOVBUMDlEb0lDM0JGMTY1ZE5YcjBhQzFkdWxTZmYvNjVDZ29LMUtaTkd3MGRPdlN3cTBvQkFBRGdmeWp3VklIak9McnFxcXQwMVZWWHVSMEtnQWlVbXBxNlBDa3B5V2VNU1N3Kzc0NFVublM1MEZyN1pGRlIwVlBmZlBQTnp5NkdDdFM2VnExYWFkeTRjUm8zYnB6Ym9RQUFBRVEwQ2p3QVVQZjgxdHEvUzNwSnhlWkMrN1c0RTVUa01jWVVmdlBOTjlWZUpwMVZUZ0NnY2FDOUJ3QXd5VElBdUdEZnZuM3ZHMk0yaFByanhwaUF0WGFacEJtL2R0THZTVXhNSEN1SkRqc0FBQUNBdzZMQUF3QXUrTzY3NzNaYmF6Lzg5Y2RnTUJqOFR6QVlITDE3OSs1N3JiWC9Oc1ljWVl5Wm5KU1VkTDZyZ1FJQUFBQ0lDQlI0QU1BZCs2MjFuMWhydDF0clg4bk56YjB5TlRYMXV4OSsrR0czcE1jbHBSbGo0b3d4RXhNU0VrNXhPMWdBQUFBQTlSc0ZIZ0J3U1ZGUjBWZkJZUEJxbjg5M2ZWWldWa0hvOFpTVWxOUmdNSGlmcE4zVzJ0Nk80enlXbkp6YzFNVlFBUUFBQU5SekZIZ0F3Q1VaR1JuWnFhbXBDOHZhNXZQNVBnb0VBdGRKQ2hoamZoY0lCSjRUYlRZQUFBQ0FjdkJsQVFEcXAyQnFhdW84YSszVGtxempPTmNtSmliZUtzbmpkbUFBQUFBQTZoOEtQQUJRajFscm43WFd6cGNrWTh4ZGlZbUpaN2tkRXdBQUFJRDZod0lQQU5SanFhbXBXNDB4ZDBuS2xuU2M0emhQOWV6WnM1WGJjUUVBQUFDb1h5andBRUE5dDNyMTZzekN3c0t6SmUyVTFNUGo4Y3p2MUtsVGM3ZmpBZ0FBQUZCL1VPQUJnQWp3elRmZlpGaHJiNU8wMDNHY3ZzMmFOWnR5NnFtbk5uTTdMZ0FBQUFEMUF3VWVBSWdRdWJtNWM2MjFiMG1TTWVhcXBrMmJYdVIyVEFBQUFBRHFCd284QUJBaHNyS3lDZ29MQy85a3JWMXByWTB6eGp5VmxKVFV6ZTI0QUFBQUFMaVBBZzhBUkpDTWpJdzloWVdGd3lVdGtYU2twQS9qNCtON3VSd1dBQUFBQUpkUjRBR0FDSk9Sa1pFZERBWW5XR3MzR21OTzlIZzhreElTRW81ek95NEFBQUFBN3FIQUF3QVJLRFUxZGFtazV5WDVqVEhuT280elRyVHBBQUFBUUtQRmx3RUFpRkNGaFlWUEI0UEJweVJaWTh5NHhNVEVzWktNMjNFQkFBQUFxSHNVZUFBZ1FtVmtaQlRsNU9ROEZBd0dYNVBVMUJnek9URXg4WGR1eHdVQUFBQ2c3bEhnQVlBSXRtWExsbnhKajFscmx4dGo0b3d4RDhmSHgvZHdPeTRBQUFBQWRZc0NEd0JFT0ovUDk3MmtCeVR0bHRURGNaekh1M2Z2M3RybHNBQUFBQURVSVFvOEFOQUFwS1NrTEE0RUF0ZEo4anVPYzM1VVZOUlUwY1lEQUFBQWpRYWRmd0JvR0lLcHFhbnpKRTJ5MWdZZHg3a3lNVEh4VmtsZXR3TURBQUFBVVBzbzhBQkF3L0s4cERuVzJxQXg1cTVldlhwZElGYldBZ0FBQUJvOENqd0EwSUNrcEtUc0NBUUNFeVJ0a0hTY3BDa0pDUW5IdWh3V0FBQUFnRnBHZ1FjQUdwaTB0TFFOZ1VCZ21LU2Rrcm82anZOdXAwNmRtcnNkRndBQUFJRGFRNEVIQUJxZ3RMUzBkZGJhMjZ5MVB4bGprcHMxYXpZbE1UR3hwZHR4QVFBQUFLZ2RGSGdBb0lIS3pjMmRhNjJkSmNsdmpMbktHSE9sYVBjQkFBQ0FCb21PUGdBMFVGbFpXUVVlaitjaGErMFgxdG80U1pNU0VoSk9jenN1QUFBQUFEV1BBZzhBTkdDclZxM2FGd2dFTHBPMHhCalR5bkdjdCtQajQvdTZIUmNBQUFDQW1rV0JCd0FhdUxTMHRPM0JZSENDdGZaN1k4d0pIby9uaVlTRWhPUGNqZ3NBQUFCQXphSEFBd0NOUUdwcTZsSnI3Uk9TOWhsakJqcU9NNjVidDI3UmJzY0ZBQUFBb0daNDNRNmdQQUYvUUd2WGZhK1ltQmkzUXdGUVRUL3YydVYyQ0pEazgvbG1KaVltdG5jY1o0SXhabHhNVE13T1NVOUpzbTdIVmxmSUxVRGsrK1dYUE9VWEZPaEEwOVZvbWk4MEVQdjM3MWZHMm5WdWh3R2dHcjdQWEsvQ3dpSzN3eWhUdlMzdzVCY1VhUHFMTHlzNmlndk1RS1Q3SlMvUDdSQndnRDgzTjNkeXExYXRqakxHakpYMGNGSlMwdGFVbEpUWmJnZFdWOGd0UU9RTDJxQjI3LzdGN1RDQUt2a2xMMC8vOS93TVJVVkZ1UjBLZ0NyeSsvMzE5dnROdlN2d0JJM2Q3cEhkR3JScXVmdVgrdm1tb2ZwczBNcUUvaS9KT09aUXU2TmhDQmdGczVTWldUL0wzWTFFVmxaV1FWeGMzT05SVVZHSmt2cEplaVErUHY2N3RMUzAxVzdIVnB1Q3htNTNaSDRNV2h0TGJnRWFCbU8xSjJpMXhlMDRnSW9vc3NFZm84MkJQSlQ3Q3dYS2hzNVlHV3NZWXRqZ1dmdFR3RisvOGxCOS9GYnRkRHcxdnJNMXpqRnVCNExhRSszUmliRlJ1dDR4SmlxL01EaXJNR2krZFRzbTFDNnJRS0hkcDI4M2JVcm5mcTE2SUQ0K2ZwRFg2MzNMV251VXBFK0tpb3F1K09hYmIzNTJPNjVhNUp6UXFYc1h4eHQxbE51QkFLZ1pnZUQrdlhiZjdqVmJ0bXpKZHpzV29BTElRNDFJODFnOS9FdCs0Q2taejI2M1kwSHRDWmhnenVhMWFSbVNnbTdIRWxJZkN6eG9CT0xqNC90NXZkNTUxdHBZWTh5VnExZXYvc2p0bUlCR3hpUWtKQXh6SEdlT01jWUpCb052KzN5K1VhcEhDUW9BQUNEUzlPalI0N1NvcUtpRnhwamY4eDBIZFkxVnRBQ2djYktwcWFudlcyc25XR3NEanVOY21aaVllSS9xNGEyN0FBQUFrY0xyOVY0bXFZVzF0cmNZVUlFNlJvRUhBQnF4UUNEd2txU1prZ0xHbU5zVEVoSkdTdks0SEJZQUFFREVPZVdVVTlvWVk4NHp4amlTenVyUm93ZTM1S0ZPVWVBQmdFWXNQVDE5VjBGQndjUFcyZzJTMmpxTzgyaENRc0xKYnNjRkFBQVFhZUxpNGs2VGRPeXZQL2FLaW9vNjBzMTQwUGhRNEFHQVJtN3QyclUvQmdLQjMwcmFZWXpwN0RqT214MDZkR2pwZGx3QUFBQVJKdGtZMDFxU2pESE5yYlY5M0E0SWpRc0ZIZ0NBMHRMUzFnV0R3WnV0dFZ1Tk1ZbXRXclY2cGt1WExseDFBZ0FBcUlCdTNickZTVHBOa3NmYUF5dWtHMk51ZERVb05Eb1VlQUFBa3FUOSsvZC9ZSzJkSnFuQUdITnBiR3pzZFdMU1pRQUFnTU9LaVlscGJxM3RmOUREZlhyMjdIbVNLd0doVWFMQUF3Q1FKR1ZrWkJUNWZMNi9CWVBCajYyMVRSekhlU0FoSVdHUTIzRUJBQUJFZ0FIR21LTkRvM2VzdFRMR1JIbTlYa2J4b001UTRBRUFGRmUwWjgrZTZ5VXRrdFRDY1p4WjhmSHhmZDBPQ2dBQW9KNjdwWnpITC96MTlpMmcxbEhnQVFDVWtKbVp1Y1B2OTk5anJmM0dHTlBlNC9FOGtaU1VkS0xiY1FFQUFOUkhYYnQyUFZGUytQWXNZNHlrQTZONEpCMGJFeE9UN0U1a2FHd284QUFBU2tsUFQxOWxyWDNNV3J2YkdETlEwdmo0K1BnajNJNExBQUNndm9tTmpiM0dHQk1kdWoyck9HTk1NMnR0YjBtbTdpTkRZME9CQndCUUpwL1A5NmFreVpLc01lWUd4M0Z1RjUwVEFBQ0FzRjl2dnhwNjhPT2hVVHlTdk1hWTVKTk9PcWw1blFhR1Jva0NEd0NnUElHOHZMeW5yYlV2U0dwaWpMa3ZNVEh4R3JlREFnQUFxQys4WHU4cHhwaGppeTJOWHRadWZaczJiZHFtVGdORG8wU0JCd0JRcnN6TXpNTDkrL2MvTG1teERoUjVIbzJQaisvbGRsd0FBQUQxZ2RmckhTRHBxUEsyLzdxYVZrZVB4eE5maDJHaGthTEFBd0E0cERWcjFtejIrLzMzU1ZvdjZUaVB4ek01S1NucFdMZmpBZ0FBY05PcHA1N2FURkpmU2JGbGJTOCttc2R4bk5GMUZCWWFNUW84QUlERFNrdEwrOXJ2OTk4b2FiOHg1a3hKZnhjNUJBQUFOR0pSVVZGSFdXc0hobjR1NS9hczBMYno0dVBqeXgzcEE5UUVPdWNBZ0lxdzZlbnBuMXRyNzdEV0Jvd3hseVFsSlQyVW5Kd2M1WFpnQUFBQWJ2QjRQUEhHbUk1UytjV2RZby9IZXIzZXkrb29ORFJTRkhnQUFCVldWRlEwUzlKTVNmc2wzUklJQkg0dnllTnVWQUFBQUhXdnNyZGRXV3RIZCtqUW9jemJ1WUNhUUlFSEFGQmhHUmtaZXdvS0NoNjIxcVpJYW1tTW1aaVFrSEN5MjNFQkFBRFVOYi9mZjQrMU52R2dmNHNreVZyN1ppQVE2RnQ4bTZScnNyS3k5cnNjTmhvd3I5c0JBQUFpeTlxMWEzL3MwYVBISmRIUjBWOUw2dWc0enBzbm5IRENXWnMyYmRybGRtd0FBQUIxSlQwOS9kdURIMHRLU3NxVkpHTk16dDY5ZTFNek16TUw2ejR5TkZhTTRBRUFWTnFhTldzMkJ3S0IwWkkyR1dNUzI3UnA4dzhtRGdRQUFBRGNRNEVIQUZBbHFhbXBud1NEd2Fja0ZVZ2E3ampPV0RFeUZBQUFBSEFGQlI0QVFGWDVmVDdmODliYTk2MjFNWTdqM0ptUWtEREk3YUFBQUFDQXhvZ0NEd0NnT29xc3RYK1E5SkdrNW83anpFcElTRGpkN2FBQUFBQ0F4b1lDRHdDZ1dudytYNjZrOFpKU2pESHRIY2Q1dW52MzdwM2NqZ3NBQUFCb1RDandBQUNxTFNVbEpTTVlERDVpcmQwbHFWZFVWTlQ5SjUxMFVndTM0d0lBQUFBYUN3bzhBSUFhNGZQNS9tT3RmY1FZRTNRYzU4b1dMVnFNbDJUY2pnc0FBQUJvRENqd0FBQnFTcUNvcU9pNVlERDRmNUppalRGM0ppWW1YdU4yVUFBQUFFQmpRSUVIQUZCak1qSXlpb0xCNEdScjdYeHJiYXd4NXRHa3BLVCtZaVFQQUFBQVVLc284QUFBYWxSYVd0cjJZREE0UWRJYVNjZEptdHl6WjgrT0xvY0ZBQUFBTkdnVWVBQUFOUzQxTmRWbnJSMXJqTWszeGd6MGVyMVBpNXdEQUFBQTFCbzYyd0NBMm1COVB0K1h3V0R3ajVMMkcyTXU3TldyMTVUazVPUW90d01EQUFBQUdpSUtQQUNBV2xOVVZQVHZZREE0M1ZwYmFLMGRHd2dFZmkvSjYzWmNBQUFBUUVORGdRY0FVR3N5TWpMMkJJUEJ4eVY5SWFtcE1XWmlRa0pDVDdmakFnQUFBQm9hQ2p3QWdGcVZscGEyZmUvZXZkZEkybWlNNmVnNHppdmR1M2R2N1haY0FBQUFRRU5DZ1FjQVVPdSsrKzY3cllGQTRBcEptNHd4UFdOaVltWjE3ZHIxR0xmakFnQUFBQm9LQ2p3QWdEcVJscGEyTWhnTVBtV3QzU1BwdkppWW1EczZkZW9VNDNaY0FBQUFRRU5BZ1FjQVVGY0NQcC92ZVd2dHY2MjFIbVBNMktaTm01N25kbEFBQUFCQVEwQ0JCd0JRbDRwKytlV1gyeVc5Yll5SjgzZzgweE1URTg5d095Z0FBQUFnMGxIZ0FRRFVxUjkrK0dHM3BIc2tmV1dNT2RZWU02MW56NTVkM0k0TEFBQUFpR1FVZUFBQWRTNGxKV1ZqSUJENHM3VjJ1NlF1SG8vbjRaTk9PcW1GMjNFQkFBQUFrWW9DRHdEQUZhbXBxWjlJbWlocHZ6SG1keTFhdEJndnliZ2NGZ0FBQUJDUktQQUFBTndTY0J6bkpXdnRJOGFZR0dQTW5Ra0pDVGU1SFJRQUFBQVFpU2p3QUFCY3MyclZxdjE3OXV5Wkdnd0c1MWxyWXowZXo2U2twS1RCWWlRUEFBQUFVQ2tVZUFBQXJzck16UHpGV3Z1Z3BEWFcydGJHbUNsSlNVbGQzWTRMQUFBQWlDUVVlQUFBcmt0TlRjMncxbzZWdEUvU2FaS2VGRGtLQUFBQXFEQTZ6d0NBK3NENmZMNHZyYlhYU1NveXhselFxMWV2S2QyNmRZdDJPekFBQUFBZ0VsRGdBUURVRzdtNXVmOEpCb1BQU05wbnJSMGJFeE56UFVVZUFBQUE0UEFvOEFBQTZvMnNyS3lDZmZ2MlBXV3QvVVJTVTJQTS9WRlJVWDNjamdzQUFBQ283eWp3QUFEcWxlKysreTZuc0xEd0pra2JyYlh0SGNlWmNjb3BwN1J4T3k0QUFBQ2dQcVBBQXdDb2R6SXlNcklEZ2NBVmtqS05NVjNqNHVMZTdOcTE2ekZ1eHdVQUFBRFVWeFI0QUFEMVVscGEya3BKVTZ5MXV5VU5qb21KdWFOOSsvWk4zSTRMQUFBQXFJKzhiZ2NBQUVCWnJMWCtneDY2KzlkL3RjSVlZMnJyMkFBQUFFQnRZd1FQQUFBQUFBQkFoS1BBQXdBQUFBQUFFT0VvOEFBQUFBQUFBRVE0Q2p3QUFBQUFBQUFSamdJUEFBQUFBQUJBaEtQQUF3Q28xM0p5Y3BTY25Ld3Jycmppa1B2ZGNzc3RTazVPVm1abTVpSDNtejkvdnBLVGsvVzczLzJ1SnNNRUFBQUFYRVdCQndEUWFPemZ2MS9QUGZlYzIyRUFBQUFBTlk0Q0R3Q2cwWGp6elRlMWJkczJHV1BjRGdVQUFBQ29VUlI0QUFDTlFuWjJ0cVpQbjY0TEw3eFFNVEV4Ym9jREFBQUExQ2dLUEFDQVJtSHk1TW55ZXIyNjlkWmIzUTRGQUFBQXFIRVVlQUFBRGQ3OCtmTzFaTWtTL2IvLzkvL1VxbFVydDhNQkFBQUFhcHpYN1FBQUFLaUlMVnUyNk9hYmJ5NTMrM2ZmZlZmbTR6LysrS01tVDU2c0hqMTY2SkpMTHFtdDhBQUFBQUJYVWVBQkFFU0UvUHg4clZpeG9sTFBDUVFDZXVDQkIrVDMrL1hJSTQvSWNSaTRDZ0FBZ0lhSkFnOEFJQ0owN3R4WnMyZlBMbmY3TGJmY29tWExscFY0N0psbm5wSFA1OU9ERHo2b0UwODhzYlpEQkFBQUFGekRwVXdBUUlQMHdRY2Y2UFhYWDlld1ljTTBZc1FJdDhNQkFBQUFhaFVqZUFBQURkTExMNzhzNlVDaDU0TVBQaWkxZmN1V0xVcE9UcFlrZmZycHAzVWFHd0FBQUZEVEtQQUFBQnFrQ3k2NFFEdDM3aXh6Mjl5NWN4VWJHNnVoUTRkS2txS2lvdW95TkFBQUFLREdVZUFCQURSSU45NTRZN25iM252dlBiVnMyVkwzM0hOUEhVWUVBQUFBMUI3bTRBRUFBQUFBQUlod0ZIZ0FBQUFBQUFBaUhMZG9BUURxdFRadDJtalZxbFdIM1cvcTFLa1ZQdVlYWDN4Um5aQUFBQUNBZW9jUlBBQUFBQUFBQUJHT0FnOEFBQUFBQUVDRW84QURBQUFBQUFBUTRTandBQUFBQUFBQVJEZ21XUVlBMUV2R0dGTWJ4KzNaczJjcnI5ZjduREhtQ212dGptQXdlSFZxYXVxQzJqZ1hBQUFBVUZjWXdRTUFhRlRTMDlOM0JRS0IyNnkxbVpMYU9JN3piS2RPbmRxNkhSY0FBQUJRSFJSNEFBQ05UbHBhMm5aanpBV1NVbzB4cHpSdjN2eTlidDI2bmVCMlhBQUFBRUJWVWVBQkFEUktxMWV2emd3R2d3OUsyaW1wWDB4TXpDT2RPblZxN25aY0FBQUFRRlZRNEFFQU5GcXBxYW56ZzhIZ1M5YmFvREhtc3JpNHVPdmRqZ2tBQUFDb0NnbzhBSURHTEpDZm4vK29wSDlhYTJPTk1STVNFeE9IdWgwVUFBQUFVRmtVZUFBQWpkcTZkZXZ5OXUzYmQ0ZTE5Z05qVEJ0anpNeUVoSVFrdCtNQ0FBQUFLb01DRHdDZzBWdTNibDJlNHpnVEpLMHh4clIxSE9lcCtQajQ5bTdIQlFBQUFGUVVCUjRBQUNTdFhyMDYvZGRKbHd1TU1RTTlIczlESFRwMGlIVTdMZ0FBQUtBaUtQQUFBSENBOWZsODcwdTYzVnJyTWNaYzFhcFZxN3ZkRGdvQUFBQ29DQW84QUFEOGozLzE2dFgvc05ZK0w4bGpqSGtrSVNIaHR5SmZBZ0FBb0o2and3b0F3RUdzdFk5TFdtaXREVHFPODBSU1VsSmZ0Mk1DQUFBQURvVUNEd0FBQjBsTlRkMjZmLy8rK3lUdGtIU3FwTWx0MnJScDVuSllBQUFBUUxrbzhBQUFVSWIwOVBSMGErM0Z4cGk5eHBqZnRHL2YvcmxPblRyRnVCMFhBQUFBVUJZS1BBQUFsTVBuODMwUkRBYnZzOWJ1Y2h4blZGeGMzRjN0MjdkdjRuWmNBQUFBd01FbzhBQUFjQWpCWUhDbXRmWnRhMjNRR0hQN1VVY2RkWUVrNDNaY0FBQUFRSEVVZUFBQU9JUzB0TFM5Ky9idG15QXBUVktiWURENDF5NWR1cHpvZGx3QUFBQkFjUlI0QUFBNGpPKysreTRuRUFpTWxKVHFPTTVKVFpvMGVTcytQcjZqMjNFQkFBQUFJUlI0QUFDb2dMUzB0QTJTN3JmV2JqWEc5UFo0UEU5MDZ0U3B1ZHR4QVFBQUFCSUZIZ0FBS2l3bEpXV0J0Zlo1YTIyUnBPRnhjWEhYUy9LNEhSY2FEbHZIM0g2OUFBQ2c1bERnQVFDZzRvTEJZUEFaU1RNa1JSdGpKc1RIeDQ5d095Z0FBQUNBQWc4QUFKV1FscGEydDdDdzhENUpjNDB4YmJ4ZTcvU0VoSVErYnNjRkFBQ0F4bzBDRHdBQWxaU1JrYkhIV251ZnBEWFcyaU1keDVtYW1Kall3ZTI0QUFBQTBIaFI0QUVBb0FwOFBsOW1NQmg4MEJpejJ4aVRaSXlaMUtGRGgxaTM0d0lBQUVEalJJRUhBSUNxc1Q2ZjczMUpkMXByLzM5Nzl4NWxaMTNmZS96N2UvYmVrOGtGd3AwUTR6a0JBK1F5ekNVVXVWVGwxRXRwUVVYUmFxbGdlN1I0MElxdUV4R2hYTlFLWWtzRVBhSzAwT3BxcTRJMXk1NmpGYXNlUlRsVnJBS3prNW5jSUVnbzE2RENrQVJ5bVQzUDcveWhVTUpOa0psNVpzKzhYbXV4VnRpM2VlKy9acS9QUFB0NWlvaDR3NTU3N3ZuK3FxTUFBSmlhRER3QThKdHIzWHp6elo5TEtWMmFVaXBTU24vUjA5TnpVdmo5eXZQMHpXOStNdzQvL1BCWXZuejVNejd1cUtPT2lwZS8vT1ZQZTM5WmxyRml4WW80NXBoallzZU9IYU9kQ1FCTUlQV3FBd0NnM2JWYXJVdHF0ZG9MSStJUGFyWGFKVDA5UFErdVhMbnl1cXE3bUxweXpuSDk5ZGZIbFZkZUdldldyV1REZWM0QUFCeUFTVVJCVktzNkJ3QVlCLzdDQ0FEUDA2cFZxKzRmSGg0K042VjBmODU1ZmxFVUg5MW5uMzEycTdxTHFXbmp4bzF4L1BISHg3Smx5MkpvYUNqMjJHT1BxcE1BZ0hGZzRBR0FVVEE0T0hoYldaWnZqSWl0S2FXajVzMmI5eGtuWGFZS0R6NzRZT3pjdVRQZThZNTN4SmUvL09YWWE2KzlxazRDQU1hQnIyaFJ0WHBabHQyOXZiM2JxdzRCR0NWWDVKeFBMNHJpbE5telorY2xTNVo4b2RGb09Qa0o0MmJ4NHNYeHJXOTlLMnExMnE5OWJHOXY3MzhiaHlTQXFXVGZxZ09ZdWd3OFZHMUdTdWtES2FXZFZZY0FqSWFjYytTYzZ4RVJSVkdjMHRIUjhkcUkySlpTcXJoc2Fpakxza2dwUlVxcHJMcWxLdE9tVFh2V2p5Mks0dW94VEFHWWlud3Zsc29ZZUtoRXp2bitpTGczSWpvam9zZzUreG9ETUprTVI4UklSTlJ5enJ0RlJJcUlLVHM0aktlVVVrZEVwSnp6cERocTZydmYvVzVzMkxEaGFlOXZ0VnJQNi9YOS9nVVlkZHNqNHBHYzg4WU5HemI0SXpianlzQkRKUVlHQmpiMjlmV2RrblBlcitvV2dMRXdNakl5cHlpS0R4VkZjV2pPZWRQSXlNZ0ZSVkhjVjNYWFpOWnF0VG9hamNaZjVweG50RnF0TStyMWVqdCtzTjdsNm11Yk5tMktUWnMyamRrUHl6bS9mc3hlSEdEcUdoNFpHVmtURWJucUVLWVdBdzlWS2Z2Nys5ZEV4SnFxUXdER1NsOWYzejA1NTM5SUtSMWNxOVhlMEdxMTNqRXdNUEJnMVYyVFZXOXZiMjlLYWErSTZNdzUzOVZzTnR2K2Q4ekpKNThjWjU1NTV0UGVmOVJSUnoydjEyODJtOTk3WGk4QUFFd1lycUlGQUdPa3Y3Ly8vK1djL3lybi9IQkV2S2JSYUx6cjhNTVBiMVRkTllrZG0zUGVQNlcwWjZQUmVGWFZNUUFBNDhuQUF3QmpKMi9kdXZYdlVrcWZpWWlPblBPeVZxdjE1cXFqSnFNRkN4Wk1TeWwxcFpTbVJVUWpwZFExZCs3Y0dWVjNBUUNNRndNUEFJeWhEUnMyN0dpMVdoK09pSytrbFBhcTFXcWY2TzN0UGFicXJzbW1LSXJkSXVLSXg5MTB4QjU3N0xGUFZUMEFBT1BOd0FNQVkyelZxbFVQNTV6UGlZaWJjczU3cFpTdTZ1M3RuVjkxMTJReWZmcjBnMUpLUGIrNlRIMmtsSHFtVFp0MlNOVmRBQURqeGNBREFPT2cyV3h1YUxWYUgwZ3BiVW9wSFpwU3V1aWdndzZhWFhYWFpGRVV4Wjg4OGJhYzh4OVYwUUlBVUFVRER3Q01qN3hxMWFycnlySThNK2VjSXVJTnUrKysrMWxWUjAwR2MrZk9uWkZTT3VXSnR4ZEY4Y2J1N3U2WlZUUUJBSXkzVkhVQUFFdzFmWDE5SDBrcGZTQWlHam5uUCtydjcvK25pQmlwdXF0ZDlmVDB2S2xXcTMwcDU3ekw3U21sS012eWxHYXorWVdLMHA2ei9NUTNNY1pTU2o0TEFzQWs0UWdlQUJobk9lZVA1NXkvRWhHdGlMaWtyNi92ZDhNZlhYNWpLYVUzUE1QZHozUWZBTUNrWWVBQmdISFdiRGFIaG9lSHo4MDViNGlJQXlMaXdoZTk2RVg3VnQzVmpucDdlK2VubEhxZjZzQ1hYNTFzK2NWT2FBMEFUQVVHSGdDb3dPRGc0RzJ0VnV0TkViRTVwYlIwOXV6Wmw4K2JOMjk2MVYxdDZJaUkyTy9SLzBrcHhSTytkYlJIU3VtM3hyMEtBR0NjR1hnQW9DSURBd01ERWZIT25QUDlFZkVIKys2NzcwY1dMMTQ4cStxdU50SW9pdUtZaU5qOUdSNHpJK2Y4MndzV0xKZzJYbEVBQUZVdzhBQkFoYlpzMmZMUEVmSHBuUE53U3VtMGFkT21uUkorUHo4clM1WXMyUzBpams0cEZSR3h5NUU3ai80N3BaU0tvamg2NXN5WisxUVMrUnlsY1ZiMSt3VUFSbzhQa0FCUW9RMGJOdXpZc1dQSHBSRnhmYzU1dDRnNGQvSGl4WXVxN21vSDlYcDluNXp6VTU1LzUxRTU1OGc1OTZhVTVvNWpHZ0RBdURQd0FFREYxcXhaczNYNzl1Mm5Sc1MvcDVUbWRYWjIvdU9TSlVzV1ZOMDEwUlZGOGJhVTByU0llT0o1ZCtMeHQ2V1VwcVdVVGhuZk9nQ0E4V1hnQVlBSllPM2F0ZmRHeEJrUnNTRWkram82T3Y3WHdvVUw5NjQ0YTZKN0xxUE44V05XQVFBd0FkU3FEZ0FBZnVtKysrNjdkLy85OTM4b0lsNlpVanFrWHErbnpzN09Id3dORGJXcWJwdG9EanZzc0lWRlVid3pJclkvN3I5V1JOUi85WkNISStLUng5MDNZLy85OS8rWFRaczIvYXlLWGdDQXNWYi85UThCQU1aSjNycDE2elV6Wjg0OHFDaUs4eVBpOU5telo5OGVFVmRXSFRiUjdOeTVjM090Vm52OUUyN3VTU2xkRUJFZE9lZnpJbUxsNCsvTU9UODBib0VBQU9QTTFSTUFZSUtaTjIvZTlIMzMzZmR2VTBwL2xITitNT2Y4Nm1heitjT3F1eWE2dnI2K1kxTksxK1NjT3lQaWRmMzkvZCt2dWdrQVlMdzRCdzhBVERCMzNYWFh0cklzejhvNTN4QVJzMU5LVnpucE1nQUF6OFRBQXdBVDBNcVZLKzh1eS9Lc2lMZzlwWFJvUjBmSFh5NVlzR0RmcXJzQUFKaVlERHdBTUVHdFhMbnloem5uOSthY1UwUzhlcmZkZGp1NzZpWUFBQ1ltQXc4QVRGeGxzOW44ZWtSOE5DSWlwYlNzdDdmM2o4TlZNQUVBZUFJRER3Qk1jRG5uajZlVXZoZ1J3MFZSTE8vcjYvdmRjS0VFQUFBZXg4QURBQk5jczlrYzJyWnQyNGR5enF0eXpudEh4SVVMRnk3OHIxVjNBUUF3Y1JoNEFLQU5yRjI3OW83aDRlRlRJMklvcGJSMCt2VHBuNWczYjk3MHFyc0FBSmdZRER3QTBDWUdCd2ZYUnNTZjVKenZUeW1kdU45Kyt5MWZ2SGp4cktxN0FBQ29ub0VIQU5wSWYzLy90Ukh4NllqWUhoRi9NbTNhdEZQQ1NaY0JBS1k4QXc4QXRKZldqaDA3TGkzTDhwczU1K2tSY1c1M2QvZHZWUjBGQUVDMUREd0EwR2JXckZtenRkVnEvWStVMHZkU1N2UHE5ZnFWUFQwOWgxVGRCUUJBZFF3OEFOQ0dCZ2NITjBYRW4wWEVob2pvTG9yaXF1N3U3djBxemdJQW9DSUdIZ0JvVXpmZmZQUGFzaXd2ekRrUHBaU09xZFZxNTgrZlA3K3o2aTRBQU1hZmdRY0EydGpXclZ1dnlUbi9WVVNrbE5KYlo4K2UvZGFxbXdBQUdIOEdIZ0JvWXhzMmJOZ3hORFIwV2M3NWJ5Tmk5NklvUHRiWDEzZHMxVjBBQUl3dkF3OEF0TG1OR3pkdTM3bHo1NS9ubkw4ZkViTWo0dSs3dXJvV1ZkMEZBTUQ0TWZBQXdDU3dldlhxQjNMTzc0K0kyeVBpaFkxR1kzbDNkL2U4cXJzQUFCZ2ZCaDRBbUNTYXplWk5PZWYzcHBUS2lIaGxVUlRuVk4wRUFNRDRNUEFBd09SUk5wdk5yNWRsZVU1RTVLSW8zdFhiMi92SEVWR3JPZ3dBZ0xGbDRBR0FTYVlzeXlzaTRyTTU1eDFGVVN6djZlbDViZmlkRHdBd3FmbXdCd0NUektwVnF4NHV5L0tpaVBqM25QUGVSVkY4ZU1tU0pRdXI3Z0lBWU93WWVBQmdFbHE1Y3VYZFpWbWVsbEw2UlVycHNJNk9qdVZ6NTg2ZFVYVVhBQUJqSTFVZEFBQ01uZDdlM2hPS29yZ3FJZzRveS9KejI3WnRlKy82OWV1M1ZOMzFiT1NjODNqL3pKU1N6MFlBUUZ0eUJBOEFUR0xOWnZPYk9lZVA1NXdmU1NtOVpjYU1HZStJaUhyVlhRQUFqQzRERHdCTWJxMU5telpka1hQKzN4SFJTQ21kMmQzZC9iS3Fvd0FBR0YwR0hnQ1k1TzY1NTU1SHlyTDhueEh4allpWVU2dlZQdFhWMWJXbzZpNEFBRWFQNzVrRHdCVFIxZFgxd282T2ptc2pvaXNpYm1xMVdzZXZXclhxL3FxN25vNXo4QUFBUEh1TzRBR0FLV0p3Y1BET25QT0hjODQvenpuMzFXcTE4N3U3dTJkVzNRVUF3UE5uNEFHQUtXVEhqaDFmTGN2eW95bWxuRko2YTFFVWYxcDEwN054MGtrbnhlR0hIeDVidGp6OUJjQSs5N25QeGVHSEh4NWYrdEtYZHJuOXBwdHVpclBPT2l0ZS9lcFh4OUZISHgwbm5IQkNuSC8rK1hISEhYZU1kVFlBd0xneDhBREFGTEptelpxZER6MzAwQlZsV1Y0V0VidW5sRDdVM2QzOWlxcTd4dElsbDF3U2E5YXNpVVdMRnNWeHh4MFhzMmJOaW11dnZUYmU4cGEzeEsyMzNscDFIZ0RBcUhDWlZBQ1lZalp1M0xoOS92ejU1Kys1NTU1OUVmRTc5WHI5bXNNT08remxBd01EQTFXM2pZV3p6am9yZW50N295ais4KzlhRjE5OGNheFlzU0srK01VdnhnYy8rTUVLNndBQVJvY2plQUJnQ3RxNGNlUDJuUE01RWJFMjU3eDNvOUg0WkhkMzk3eXF1OGJDMHFWTGR4bDNJaUtPTys2NGlJall2SGx6RlVrQUFLUE93QU1BVTFTejJieXBMTXRsS2FXUmlIaEpVUlRuVk4wMFhoNDkvODZTSlVzcUxnRUFHQjBHSGdDWXVzcVZLMWQrcXl6TGQwYkVTRkVVNytycDZYbEhSTlNxRGhzTHc4UERjZDk5OThXS0ZTdmlzc3N1aTBXTEZzV2IzL3ptcXJNQUFFYUZjL0FBd0JSWHE5WCtmbVJrNUpDVTBudHF0ZHJ5dnI2K0xmMzkvZjhVRVNOVnR6M1JzbVhMb2xaNzZ2M3AzbnZ2ZmRybnZlcFZyNG9ISG5nZ0lpTHE5WHFjZHRwcGNlcXBwOGEwYWRQR3BCTUFZTHdaZUFCZ2lydnBwcHVHdTdxNlB0NW9OSTdNT2I4MHBmVEJycTZ1V3djSEIyK3N1dTJKYnI3NTV0L29lU2VlZUdJTURRM0Z6Mzcyc3hnY0hJd3JycmdpMXExYkZ4ZGNjRUhzdnZ2dW8xd0pBQUFBVUpHZW5wNUQrdnI2TmkxZHVqVDM5Zlg5MzdsejU4Nm9zaWMvenV0Zi8vcThkT25TdkhuejV2eDBQdnZaeithbFM1Zm1hNjY1NW1rZmszUE8yN2R2ejVkY2NrbGV1blJwZnQvNzNyZkxmVlcrWHdDQTU4TTVlQUNBaUloWXVYTGxMU01qSTIrTWlQOUlLYjFpdi8zMnUveWdndzZhWFhYWGFKczJiVm9zVzdZczVzeVpFOWRkZDEwOCtPQ0RWU2NCQUR4dkJoNEE0REdyVnEzNndjakl5RWNqWWt0SzZTMnpaODkrNytHSEg5Nm91bXUwRlVVUkJ4NTRZRVE4ODdsN0FBRGFoWUVIQUhpODhoZS8rTVUvbEdWNWRVUTBJdUxkdzhQRHYxZDExR2pMT1Q5MnFmVDk5OSsvNGhvQWdPZlB3QU1BN09LdXUrN2E5c2dqajV3YkVkOUlLZTFicjljdjZlcnFXbFIxMTIvaXh6LytjZlQzOSs5eTI4aklTSHptTTUrSmUrNjVKNDQ2NnFqWWUrKzlLNm9EQUJnOXJxSUZBRHpKTGJmYzh2T3VycTdUT3pvNi9rOUU5SFYwZFB6ajRzV0xYNzFtelpyN3FtNTdMdTYrKys2NDhNSUw0K0NERDQ1Rml4YkY4UEJ3REE0T3hwMTMzaGtISEhCQW5ILysrVlVuQWdDTUNrZndBQUJQYVhCdzhNN2g0ZUZ6SStMZW5ITmZaMmZuUnc4OTlORGRxdTU2TG80NTVwZzQrZVNUWTNoNE9MNzk3Vy9IZDc3em5XZzBHdkcydDcwdHJyNzY2cGd6WjA3VmlRQUFveUpWSFFBQVRHaU52cjYrUDAwcGZTcm52QzBpTHVydjcvL1llUHpnS2k1Ym5sTHkyUWdBYUV1TzRBRUFuc253bGkxYlBsdVc1V1VwcFZrcHBiTzd1N3NuM1VtWEFRRGFuYjlTQVFDLzF2ejU4enYzM0hQUGF5TGlOU21sSGNQRHcwY09EQXdNak9YUGRBUVBBTUN6NXdnZUFPRFgycmh4NC9aV3EzVitSUFJIeFBSR28vSEp3dzQ3N0tDcXV3QUErQ1VERHdEd3JBd01EQXptbk0rTWlPR0llRW05WGorMzZpWUFBSDdKWWNnQXdIUFMyOXY3bHFJb3JvcUk2U01qSTJlc1hMbnlyeU9pVlhWWFgxL2ZzU21sYTNMT25SSHh1djcrL3U5WDNRUUFNRjRjd1FNQVBDZk5adk1MSXlNam40eUk3YlZhN2RLZW5wNVRJNkpXZFJjQXdGUm00QUVBbnJPUmtaRlA1Snl2aTRoR3JWWTdyNnVycTYvcUpnQ0FxY3pBQXdBOFo0T0RnNXVHaDRmUGlJajdJdUtnUnFQeHNlN3U3cGxWZHdFQVRGVUdIZ0RnTnpJNE9IaGJ6dmsxT2VjTkthVlgxR3ExdiszdDdkMmo2aTRBZ0tuSXdBTUEvTWI2Ky90dkhCa1p1U0FpdGtURW15TGluTVdMRjNkVW5BVUFNT1VZZUFDQTUrV1JSeDc1U2xtV1YwZEVTaW1kVnEvWFQ2cTZDUUJncWpId0FBRFB5NFlORzNZODhzZ2o1MGJFMTFKS2U5YnI5UXU3dTd1N3F1NENBSmhLRER3QXdQTjJ5eTIzL0h6YnRtMXZ5em4vTUNKZVZLL1h2OXpUMC9PQ3Fyc0FBS1lLQXc4QU1DcldyVnYzaTV6eldSRnhaMFFzck5WcWx6bnBNZ0RBK0REd0FBQ2pwdGxzL250WmxoZEV4RWpPK1lTVTByS3Ftd0FBcGdJRER3QXdtbG83ZCs3OFlzNzU0cFRTakpUU2U3dTd1Myt2NmlnQWdNbk93QU1BaktvMWE5YnM3Ty92UDc4c3kzK0tpSm4xZXYwclBUMDlmVlYzQVFCTVpnWWVBR0Nzbkpkei9sRkVUQytLNHROZFhWMkxxZzRDQUppc0REd0F3SmhvTnBzYmNzNGZpSWpobE5JUkhSMGQ1eTVZc0dCYTFWMEFBSk9SZ1FjQUdDdTUyV3orb0N6TC94NFJ3eEh4bGxtelpyMG5JdW9WZHdFQVREb0dIZ0JnVERXYnpTK1VaWGxSem5sclVSUVg5ZlQwbkJvUnRhcTdBQUFtRXdNUEFERG1Sa1pHUGhNUlg4ODUxMnExMm5tSEhYYlliMWZkQkFBd21SaDRBSUF4TnpBdzhHRE8rZXlVMHUwUmNWQzlYci93a0VNTzJhZnFMZ0NBeWNMQUF3Q01pMmF6dWJFc3l6Zm1uRGVrbEY0NmMrYk12MTZ5Wk1sZVZYY0JBRXdHQmg0QVlOdzBtODFtV1piblJzUXZJdUwxalViakx4WXZYdHhSZFJjQVFMc3o4QUFBNDZwZXIvOXpXWmFmU3ltVlJWR2NXcS9YVDRxSVZIVVhBRUE3TS9BQUFPUHFwcHR1R2g0ZUhyNDQ1N3dpSW5hdjErc1g5dlQwSEZGMUZ3QkFPelB3QUFEamJ2WHExUS9zM0xuenozTE8zNCtJRnhWRjhmbXVycTRYVnQwRkFOQ3VERHdBUUNWV3IxNzlRS3ZWT2lQbmZIdEVMR2cwR24vVDI5dTdSOVZkQUFEdHlNQURBRlJtWUdCZ2RjNzV3eW1sYlNtbDMwa3BMWXVJZXRWZEFBRHR4c0FEQUZTcDNMbHo1OVZsV1g0MElqcFRTdS90NmVsNWJkVlJBQUR0eHNBREFGUnF6Wm8xTzV2TjVrVTU1MytNaUptMVd1M3p2YjI5UjRRcmF3RUFQR3NHSGdCZ1FoZ1pHZm56blBNUGNzNmRSVkg4elpJbFM3cXJiZ0lBYUJjR0hnQmdRbGkxYXRWZE9lZHpVa3FiSTZLN282UGovQVVMRmt5cnVnc0FvQjBZZUFDQUNhUFpiUDZ3TE12VEltSkhTdWtOczJiTmVrODQ2VElBd0s5bDRBRUFKcFJtcy9ubGtaR1I4eU5pYzFFVUYvWDE5WjBXUmg0QWdHZGs0QUVBSnB6dDI3ZGZWWmJsTlRubldrVDhlWGQzOXl1cmJnSUFtTWdNUEFEQWhMTisvZm90clZicmdwVFNUMU5LOCtyMStvZTZ1cnBlV0hVWEFNQkVaZUFCQUNha3djSEJUV1ZaL2tGRXJJK0lJeHVOeHFlWExGbXlWOVZkQUFBVGtZRUhBSml3bXMxbXN5ekw5K1djNzQrSUV4cU54bCs0c2hZQXdKTVplQUNBQ2EzWmJINHo1L3pKaUJndWl1TFVHVE5tbkJJK3d3QUE3TUtISXdCZ29tdHQyN2J0VXhIeGhZall2VmFybmRmWDEvZlNxcU1BQUNZU0F3OEFNT0g5NnFUTForYWN2NTlTbXA5UytydUZDeGZPcjdvTEFHQ2lNUEFBQUcxaFlHRGd3VmFyZFViTytaYWM4MEhUcDAvL2V5ZGRCZ0Q0SlFNUEFOQTJCZ1lHVnBkbGVYWkVERVhFVVkxRzQ1eDU4K1pOcjdvTEFLQnFCaDRBb0oyVUsxZXUvSmVjODBkVFNoMHBwZFAzM252dk4xUWRCUUJRTlFNUEFOQnVocHZONXZLeUxLOUtLWFhXYXJXcnVycTZqbW0xV2xWM0FRQlV4c0FEQUxTbHJWdTNucHR6L25iT3VhT2pvK1B2Y3M0dnFyb0pBS0FxQmg0QW9DMXQyTERoWnhGeFRrVGNGeEVIMSt2MXQ1WmxtU3JPQWdDb2hJRUhBR2hiL2YzOUszUE83OG81YnkrSzR0aUltSmx6cmpvTEFHRGMrU3NYQUxTUnVTL3FlbUZIbys2clNFOHdzeEd2N2FpbjAzUE9SVm5tMVR2Sy9Ka2RyZUsycXJzbW9oMDdkdHgrNysxcjc2aTZBd0FZWFFZZUFHZ1Q4K2Yzem8vTy9MbElzYkRxbG9rbTV4eWR0WmhaUmhvZWJwV3RLSXF5NnFZSjdEOWlXM3J6eG8zTmpWV0hBQUNqcDE1MUFBRHdMSFhHL0VpeE1FV2FNMlA2OUtqVmExVVhUVWpUcXc2WW9FWmFJN0Z0Ky9Zb2MrNk16cGdmRVFZZUFKaEVERHdBMEdabVRKOGV5OTd6WjdGNDBhRlZwOUJHMXF4ZEg1KzY0c29ZMnJ5NTZoUUFZQXdZZUFDZ3pkVHF0Vmk4Nk5BNDZzVy9WWFVLYmFiUmFGU2RBQUNNRVZmUkFnQUFBR2h6Qmg0QUFBQ0FObWZnQVFBQUFHaHpCaDRBQUFDQU5tZmdBUUFBQUdoekJoNEFBQUNBTm1mZ0FRQUFBR2h6Qmg0QUFBQ0FObWZnQVFBQUFHaHpCaDRBQUFDQU5tZmdBUUFBQUdoekJoNEFBQUNBTm1mZ0FRQUFBR2h6Qmg0QUFBQ0FObWZnQVFBQUFHaHpCaDRBQUFDQU5tZmdBUUFBQUdoekJoNEFBQUNBTm1mZ0FRQUFBR2h6Qmg0QUFBQ0FObWZnQVFBQUFHaHpCaDRBQUFDQU5tZmdBUUFBQUdoekJoNEFBQUNBTm1mZ0FRQUFBR2h6Qmg0QUFBQ0FObWZnQVFBQUFHaHpCaDRBQUFDQU5tZmdBUUFBQUdoekJoNEFBQUNBTmxldk9nQUE0RkVublhSUzNISEhIVTk1MzlLbFMrT3FxNjU2N1A5SFJrYmlhMS83V2x4NzdiVnh5eTIzeE1NUFB4eWRuWjN4Z2hlOElFNCsrZVE0OGNRVG4vSjFicmpoaHZqNjE3OGV6V1l6SG5qZ2dhalZhckhYWG52RndRY2ZISzk0eFN2aTkzLy85OGZrdlFFQWpDVUREd0F3NFN4ZHVqUnF0ZG91dHgxeXlDR1AvWHZuenAxeHhobG54STAzM2hoRlVjU0NCUXRpNXN5WnNXblRwcmp0dHR2aVJ6LzYwWk1HbnFHaG9UajMzSFBqUnovNlVVUkV6Smt6SnhZdlhoeXRWaXZ1dnZ2dXVPNjY2K0tHRzI0dzhBQUFiY25BQXdCTU9KZGVlbW5zdHR0dVQzdi8xVmRmSFRmZWVHTWNldWloY2VtbGw4YWNPWE1ldSsvZWUrK05kZXZXN2ZMNHJWdTN4dHZmL3ZiWXVIRmpISEhFRWJGczJiSmRCcU9JaU50dnZ6Mis5cld2amU0YkFRQVlKd1llQUtEdC9PUW5QNG1JaU5OT08yMlhjU2NpNG9BRERvZ0REamhnbDlzdXV1aWkyTGh4WXh4MzNISHhrWTk4NUVsSEIwVkVISGpnZ2ZHZTk3eG43S0lCQU1hUWt5d0RBRzJuczdNeklpSWVmUERCWC92WVcyKzlOYjcxclcvRjNudnZIUmRjY01GVGpqc0FBTzNPd0FNQXRKMVh2dktWRVJIeDZVOS9Pbjc4NHg4LzQyTy8rOTN2UmtURWlTZWUrTmd3QkFBdzJmaUtGZ0F3NGJ6Ly9lK1BlbjNYanlsdmYvdmJvNit2THlJaWpqdnV1T2p2NzQ4VksxYkVPOS81em5qWnkxNFdwNTkrZWh4NjZLRlBlcTIxYTlkR1JFUjNkL2ZZaHdNQVZNVEFBd0JNT0krZVkrZnhYdmU2MXozMjc1UlNuSFBPT1hITU1jZkVKei81eWJqKyt1dmordXV2ajFlOTZsVng1cGxueGo3NzdQUFlZNGVHaGlJaVlvODk5bmpTYS83aEgvNWgzSHJycmJ2YzlvbFBmQ0plK3RLWGp0WmJBUUFZRndZZUFHREMrZDczdnZlTVY5RjYxTEhISGhzdmVjbEw0bC8vOVYvanlpdXZqRzkvKzl2eGs1LzhKSzY0NG9ySHJwTDE2TmV5SG43NDRTYzl2N2UzOTdFeDZMYmJib3Y3Nzc5L0ZOOEZBTUQ0Y1E0ZUFLQ3QxV3ExT09HRUUyTEZpaFh4cGplOUtZYUdodUs4ODg2TGtaR1JpSWlZTzNkdVJNU1RqdFNKaURqNzdMUGo4c3N2ajhzdnZ6eU9QdnJvY2UwR0FCaE5CaDRBWUZKb05CcHgxbGxueGJ4NTgrSzIyMjZMbi83MHB4RVJjZVNSUjBaRXhEZSs4WTBxOHdBQXhwU0JCd0NZTkZKS2ozMjFhK3ZXclJFUjhmS1h2enoyMzMvL1dMOStmWHorODUrdk1nOEFZTXdZZUFDQXRuUHh4UmZIRFRmY0VHVlo3bkw3ZDc3em5WaS9mbjEwZG5ZK2RrV3RScU1SSC96Z0I2TW9pcmpzc3N0aStmTGw4Y0FERCt6eXZJY2VlaWp1dSsrK2Nlc0hBQmh0VHJJTUFFdzRUM1daOUlpSWozM3NZekZyMXF4WXQyNWRyRml4SW1iTm1oVUxGaXlJUnFNUjk5eHpUOXg5OTkyUlVvcXp6ejQ3WnN5WThkanpqanp5eUZpK2ZIbWNkOTU1Y2ZYVlY4YzExMXdUQng1NFlNeWVQVHVHaG9iaXpqdnZqRmFyRmJWYUxXYk5taldlYnhVQVlGUVllQUNBQ2VlcExwTWVFZEZxdFNJaTR0M3ZmbmQ4OWF0ZmpZR0JnVmk5ZW5Ya25HTy8vZmFMNDQ4L1BrNCsrZVJZdkhqeGs1NTc3TEhIeGxlLyt0WDQwcGUrRlAvMmIvOFdkOTU1Wjl4eHh4MHhhOWFzNk9ycWloZS8rTVh4bXRlODVyR1RNZ01BdEJNRER3QXdZWHpsSzE5NVZvODc0b2dqNG9nampuak9yNy9ubm52RzZhZWZIcWVmZnZwemZpNEF3RVRtSER3QUFBQUFiYzdBQXdBQUFORG1ERHdBQUFBQWJjN0FBd0FBQU5EbUREd0FBQUFBYmM3QUF3QUFBTkRtRER3QUFBQUFiYzdBQXdBQUFORG1ERHdBQUFBQWJjN0FBd0FBQU5EbUREd0FBQUFBYmM3QUF3QUFBTkRtRER3QUFBQUFiYzdBQXdBQUFORG1ERHdBQUFBQWJjN0FBd0FBQU5EbUREd0FBQUFBYmM3QUF3QUFBTkRtRER3QUFBQUFiYzdBQXdBQUFORG1ERHdBQUFBQWJjN0FBd0FBQU5EbUREd0FBQUFBYmM3QUF3QUFBTkRtRER3QUFBQUFiYzdBQXdBQUFORG1ERHdBQUFBQWJjN0FBd0FBQU5EbUREd0FBQUFBYmM3QUF3QUFBTkRtNmxVSEFBRFB6VWhySk5hc1hWOTFCbTFtemRyMU1UdzhYSFVHQURCR0REd0EwR2EyYmQ4ZW43cml5bWcwR2xXbjBFYUdoNGRqODVZdFZXY0FBR1BFd0FNQWJXSm5MdS90U09uZU11Zk9vYzJicTg2aFhlVzhhV2ZPOTFhZEFRQ01ybFIxQUFEd3JCWC9aY0dTaFVXOXNWL1ZJYlN2a1ZUKy9NNjFxOVpFUkZsMUN3QUFBQUFBQUFBQUFBQUFBQUFBQUFBQUFBQUFBQUFBQUFBQUFBQUFBQUFBQUFBQUFBQUFBQUFBQUFBQUFBQUFBQUFBQUFBQUFBQUFBQUFBQUFBQUFBQUFBQUFBQUFBQUFBQUFBQUFBQUFBQUFBQUFBQUFBQUFBQUFBQUFBQUFBQUFBQUFBQUFBQUFBQUFBQUFBQUFBQUFBQUFBQUFBQUFBQUFBQUFBQUFBQUFBQUFBQUFBQUFBQUFBQUFBQUFBQUFBQUFBQUFBQUFBQUFBQUFBTUJ2NFA4RHc2VTE0TS9PMVdrQUFBQUFTVVZPUks1Q1lJST0iLAoJIlRoZW1lIiA6ICIiLAoJIlR5cGUiIDogImZsb3ciLAoJIlZlcnNpb24iIDogIjIwIgp9Cg=="/>
    </extobj>
  </extobjs>
</s:customData>
</file>

<file path=customXml/itemProps9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21886</Words>
  <Application>WPS 表格</Application>
  <PresentationFormat>宽屏</PresentationFormat>
  <Paragraphs>1080</Paragraphs>
  <Slides>20</Slides>
  <Notes>4</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20</vt:i4>
      </vt:variant>
    </vt:vector>
  </HeadingPairs>
  <TitlesOfParts>
    <vt:vector size="50" baseType="lpstr">
      <vt:lpstr>Arial</vt:lpstr>
      <vt:lpstr>宋体</vt:lpstr>
      <vt:lpstr>Wingdings</vt:lpstr>
      <vt:lpstr>Wingdings</vt:lpstr>
      <vt:lpstr>HSE Sans</vt:lpstr>
      <vt:lpstr>苹方-简</vt:lpstr>
      <vt:lpstr>Times New Roman</vt:lpstr>
      <vt:lpstr>Courier New</vt:lpstr>
      <vt:lpstr>汉仪书宋二KW</vt:lpstr>
      <vt:lpstr>微软雅黑</vt:lpstr>
      <vt:lpstr>汉仪旗黑</vt:lpstr>
      <vt:lpstr>宋体</vt:lpstr>
      <vt:lpstr>Arial Unicode MS</vt:lpstr>
      <vt:lpstr>Calibri</vt:lpstr>
      <vt:lpstr>Helvetica Neue</vt:lpstr>
      <vt:lpstr>Times New Roman Bold</vt:lpstr>
      <vt:lpstr>Cambria Math</vt:lpstr>
      <vt:lpstr>Kingsoft Math</vt:lpstr>
      <vt:lpstr>Times New Roman Regular</vt:lpstr>
      <vt:lpstr>DejaVu Math TeX Gyre</vt:lpstr>
      <vt:lpstr>等线</vt:lpstr>
      <vt:lpstr>Arial</vt:lpstr>
      <vt:lpstr>Times New Roman</vt:lpstr>
      <vt:lpstr>Times New Roman</vt:lpstr>
      <vt:lpstr>等线</vt:lpstr>
      <vt:lpstr>微软雅黑</vt:lpstr>
      <vt:lpstr>汉仪中等线KW</vt:lpstr>
      <vt:lpstr>Times New Roman Bold Italic</vt:lpstr>
      <vt:lpstr>Times New Roman Italic</vt:lpstr>
      <vt:lpstr>WPS</vt:lpstr>
      <vt:lpstr>Can ESG mitigate the challenges in the digital transformation-financial performance nexus? Evidence from China  EMC 2024 CONFERENCE October 1-5, 2024</vt:lpstr>
      <vt:lpstr>Contents</vt:lpstr>
      <vt:lpstr>Introduction</vt:lpstr>
      <vt:lpstr>Hypotheses</vt:lpstr>
      <vt:lpstr>Hypotheses</vt:lpstr>
      <vt:lpstr>Hypotheses</vt:lpstr>
      <vt:lpstr>Hypotheses</vt:lpstr>
      <vt:lpstr>Research Design</vt:lpstr>
      <vt:lpstr>PowerPoint 演示文稿</vt:lpstr>
      <vt:lpstr>PowerPoint 演示文稿</vt:lpstr>
      <vt:lpstr>PowerPoint 演示文稿</vt:lpstr>
      <vt:lpstr>1.1 Digital transformation may inhibit the enhancement of corporate financial performance of mature large-cap companies</vt:lpstr>
      <vt:lpstr>PowerPoint 演示文稿</vt:lpstr>
      <vt:lpstr>PowerPoint 演示文稿</vt:lpstr>
      <vt:lpstr>1.3 ESG performance can mitigate the negative impact of digital transformation on corporate green innovation performance</vt:lpstr>
      <vt:lpstr>1.4 Good ESG performance can mitigate the financial constraints caused by digital transformation, thereby alleviating the negative impact of digital transformation on green innovation performance.</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Liu Chunfeng</cp:lastModifiedBy>
  <cp:revision>184</cp:revision>
  <dcterms:created xsi:type="dcterms:W3CDTF">2024-12-14T08:51:58Z</dcterms:created>
  <dcterms:modified xsi:type="dcterms:W3CDTF">2024-12-14T08:51:58Z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2052-6.7.1.8828</vt:lpwstr>
  </property>
  <property fmtid="{D5CDD505-2E9C-101B-9397-08002B2CF9AE}" pid="3" name="ICV">
    <vt:lpwstr>A775E59146426A8345405D67B068BE2D_43</vt:lpwstr>
  </property>
</Properties>
</file>