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361" r:id="rId2"/>
    <p:sldId id="401" r:id="rId3"/>
    <p:sldId id="402" r:id="rId4"/>
    <p:sldId id="397" r:id="rId5"/>
    <p:sldId id="403" r:id="rId6"/>
    <p:sldId id="404" r:id="rId7"/>
    <p:sldId id="408" r:id="rId8"/>
    <p:sldId id="390" r:id="rId9"/>
    <p:sldId id="405" r:id="rId10"/>
    <p:sldId id="406" r:id="rId11"/>
    <p:sldId id="409" r:id="rId12"/>
    <p:sldId id="407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pos="1209" userDrawn="1">
          <p15:clr>
            <a:srgbClr val="A4A3A4"/>
          </p15:clr>
        </p15:guide>
        <p15:guide id="3" pos="2955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3852" userDrawn="1">
          <p15:clr>
            <a:srgbClr val="A4A3A4"/>
          </p15:clr>
        </p15:guide>
        <p15:guide id="6" pos="4702" userDrawn="1">
          <p15:clr>
            <a:srgbClr val="A4A3A4"/>
          </p15:clr>
        </p15:guide>
        <p15:guide id="7" pos="5586" userDrawn="1">
          <p15:clr>
            <a:srgbClr val="A4A3A4"/>
          </p15:clr>
        </p15:guide>
        <p15:guide id="8" pos="7334" userDrawn="1">
          <p15:clr>
            <a:srgbClr val="A4A3A4"/>
          </p15:clr>
        </p15:guide>
        <p15:guide id="9" orient="horz" pos="3943" userDrawn="1">
          <p15:clr>
            <a:srgbClr val="A4A3A4"/>
          </p15:clr>
        </p15:guide>
        <p15:guide id="10" pos="6471" userDrawn="1">
          <p15:clr>
            <a:srgbClr val="A4A3A4"/>
          </p15:clr>
        </p15:guide>
        <p15:guide id="11" orient="horz" pos="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E61F3D"/>
    <a:srgbClr val="47A0A0"/>
    <a:srgbClr val="234A9B"/>
    <a:srgbClr val="7DA0D3"/>
    <a:srgbClr val="7DEBD3"/>
    <a:srgbClr val="96628C"/>
    <a:srgbClr val="029C63"/>
    <a:srgbClr val="FBBA00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014"/>
  </p:normalViewPr>
  <p:slideViewPr>
    <p:cSldViewPr snapToGrid="0" snapToObjects="1" showGuides="1">
      <p:cViewPr varScale="1">
        <p:scale>
          <a:sx n="62" d="100"/>
          <a:sy n="62" d="100"/>
        </p:scale>
        <p:origin x="1000" y="44"/>
      </p:cViewPr>
      <p:guideLst>
        <p:guide pos="325"/>
        <p:guide pos="1209"/>
        <p:guide pos="2955"/>
        <p:guide pos="2071"/>
        <p:guide pos="3852"/>
        <p:guide pos="4702"/>
        <p:guide pos="5586"/>
        <p:guide pos="7334"/>
        <p:guide orient="horz" pos="3943"/>
        <p:guide pos="6471"/>
        <p:guide orient="horz" pos="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r\Documents\&#1059;&#1095;&#1077;&#1073;&#1072;\&#1052;&#1072;&#1075;&#1080;&#1089;&#1090;&#1088;&#1072;&#1090;&#1091;&#1088;&#1072;\HSE\Master%20Thesis\&#1043;&#1080;&#1089;&#1090;&#1086;&#1075;&#1088;&#1072;&#1084;&#1084;&#1072;%20&#1074;&#1099;&#1088;&#1091;&#1095;&#1082;&#1080;%20&#1087;&#1086;%20&#1088;&#1077;&#1075;&#1080;&#1086;&#1085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r\Documents\&#1059;&#1095;&#1077;&#1073;&#1072;\&#1052;&#1072;&#1075;&#1080;&#1089;&#1090;&#1088;&#1072;&#1090;&#1091;&#1088;&#1072;\HSE\Master%20Thesis\&#1043;&#1080;&#1089;&#1090;&#1086;&#1075;&#1088;&#1072;&#1084;&#1084;&#1072;%20&#1074;&#1099;&#1088;&#1091;&#1095;&#1082;&#1080;%20&#1087;&#1086;%20&#1088;&#1077;&#1075;&#1080;&#1086;&#1085;&#1072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22558150300688E-2"/>
          <c:y val="0.14265384615384616"/>
          <c:w val="0.88706060593307723"/>
          <c:h val="0.37139127801332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Амурская область</c:v>
                </c:pt>
                <c:pt idx="1">
                  <c:v>Костромская область</c:v>
                </c:pt>
                <c:pt idx="2">
                  <c:v>Республика Саха (Якутия)</c:v>
                </c:pt>
                <c:pt idx="3">
                  <c:v>Белгородская область</c:v>
                </c:pt>
                <c:pt idx="4">
                  <c:v>Воронежская область</c:v>
                </c:pt>
                <c:pt idx="5">
                  <c:v>Республика Северная Осетия</c:v>
                </c:pt>
                <c:pt idx="6">
                  <c:v>Пермский край</c:v>
                </c:pt>
                <c:pt idx="7">
                  <c:v>Иркутская область</c:v>
                </c:pt>
                <c:pt idx="8">
                  <c:v>Приморский край</c:v>
                </c:pt>
                <c:pt idx="9">
                  <c:v>Забайкальский край</c:v>
                </c:pt>
                <c:pt idx="10">
                  <c:v>Оренбургская область</c:v>
                </c:pt>
                <c:pt idx="11">
                  <c:v>Республика Хакасия</c:v>
                </c:pt>
                <c:pt idx="12">
                  <c:v>Липецкая область</c:v>
                </c:pt>
                <c:pt idx="13">
                  <c:v>Новгородская область</c:v>
                </c:pt>
                <c:pt idx="14">
                  <c:v>Краснодарский край</c:v>
                </c:pt>
                <c:pt idx="15">
                  <c:v>Республика Татарстан</c:v>
                </c:pt>
                <c:pt idx="16">
                  <c:v>Ростовская область</c:v>
                </c:pt>
                <c:pt idx="17">
                  <c:v>Пензенская область</c:v>
                </c:pt>
                <c:pt idx="18">
                  <c:v>Нижегородская область</c:v>
                </c:pt>
                <c:pt idx="19">
                  <c:v>Республика Мордовия</c:v>
                </c:pt>
                <c:pt idx="20">
                  <c:v>Ивановская область</c:v>
                </c:pt>
                <c:pt idx="21">
                  <c:v>Сахалинская область</c:v>
                </c:pt>
                <c:pt idx="22">
                  <c:v>Архангельская область</c:v>
                </c:pt>
                <c:pt idx="23">
                  <c:v>Красноярский край</c:v>
                </c:pt>
                <c:pt idx="24">
                  <c:v>Хабаровский край</c:v>
                </c:pt>
                <c:pt idx="25">
                  <c:v>Брянская область</c:v>
                </c:pt>
                <c:pt idx="26">
                  <c:v>г. Санкт-Петербург</c:v>
                </c:pt>
                <c:pt idx="27">
                  <c:v>Ставропольский край</c:v>
                </c:pt>
                <c:pt idx="28">
                  <c:v>Новосибирская область</c:v>
                </c:pt>
                <c:pt idx="29">
                  <c:v>Томская область</c:v>
                </c:pt>
                <c:pt idx="30">
                  <c:v>г. Москва</c:v>
                </c:pt>
                <c:pt idx="31">
                  <c:v>Калужская область</c:v>
                </c:pt>
                <c:pt idx="32">
                  <c:v>Рязанская область</c:v>
                </c:pt>
              </c:strCache>
            </c:strRef>
          </c:cat>
          <c:val>
            <c:numRef>
              <c:f>Лист1!$B$2:$B$34</c:f>
              <c:numCache>
                <c:formatCode>0.00</c:formatCode>
                <c:ptCount val="33"/>
                <c:pt idx="0">
                  <c:v>80.035360210776602</c:v>
                </c:pt>
                <c:pt idx="1">
                  <c:v>74.476880219807697</c:v>
                </c:pt>
                <c:pt idx="2">
                  <c:v>72.306605574992503</c:v>
                </c:pt>
                <c:pt idx="3">
                  <c:v>71.0705418848937</c:v>
                </c:pt>
                <c:pt idx="4">
                  <c:v>70.991447656092603</c:v>
                </c:pt>
                <c:pt idx="5">
                  <c:v>67.703566315004807</c:v>
                </c:pt>
                <c:pt idx="6">
                  <c:v>64.791171304676794</c:v>
                </c:pt>
                <c:pt idx="7">
                  <c:v>64.444494589320698</c:v>
                </c:pt>
                <c:pt idx="8">
                  <c:v>63.019522285066202</c:v>
                </c:pt>
                <c:pt idx="9">
                  <c:v>59.578780447079801</c:v>
                </c:pt>
                <c:pt idx="10">
                  <c:v>59.256347770011701</c:v>
                </c:pt>
                <c:pt idx="11">
                  <c:v>58.479501851215701</c:v>
                </c:pt>
                <c:pt idx="12">
                  <c:v>58.173250726179702</c:v>
                </c:pt>
                <c:pt idx="13">
                  <c:v>57.957610998935202</c:v>
                </c:pt>
                <c:pt idx="14">
                  <c:v>57.914202084138701</c:v>
                </c:pt>
                <c:pt idx="15">
                  <c:v>56.384289844821801</c:v>
                </c:pt>
                <c:pt idx="16">
                  <c:v>55.7778735503991</c:v>
                </c:pt>
                <c:pt idx="17">
                  <c:v>54.850450537502702</c:v>
                </c:pt>
                <c:pt idx="18">
                  <c:v>54.379954029678501</c:v>
                </c:pt>
                <c:pt idx="19">
                  <c:v>54.360909716953998</c:v>
                </c:pt>
                <c:pt idx="20">
                  <c:v>54.087478775994498</c:v>
                </c:pt>
                <c:pt idx="21">
                  <c:v>53.719647320487098</c:v>
                </c:pt>
                <c:pt idx="22">
                  <c:v>53.6865024965538</c:v>
                </c:pt>
                <c:pt idx="23">
                  <c:v>53.6756056484816</c:v>
                </c:pt>
                <c:pt idx="24">
                  <c:v>53.400668010825001</c:v>
                </c:pt>
                <c:pt idx="25">
                  <c:v>53.099090121944101</c:v>
                </c:pt>
                <c:pt idx="26">
                  <c:v>52.952932338648999</c:v>
                </c:pt>
                <c:pt idx="27">
                  <c:v>52.847789510393902</c:v>
                </c:pt>
                <c:pt idx="28">
                  <c:v>52.4653262613229</c:v>
                </c:pt>
                <c:pt idx="29">
                  <c:v>52.319192421895004</c:v>
                </c:pt>
                <c:pt idx="30">
                  <c:v>52.222200116468699</c:v>
                </c:pt>
                <c:pt idx="31">
                  <c:v>51.142992280066103</c:v>
                </c:pt>
                <c:pt idx="32">
                  <c:v>49.257625401420697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9-4192-9483-11D2EA7EF3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Амурская область</c:v>
                </c:pt>
                <c:pt idx="1">
                  <c:v>Костромская область</c:v>
                </c:pt>
                <c:pt idx="2">
                  <c:v>Республика Саха (Якутия)</c:v>
                </c:pt>
                <c:pt idx="3">
                  <c:v>Белгородская область</c:v>
                </c:pt>
                <c:pt idx="4">
                  <c:v>Воронежская область</c:v>
                </c:pt>
                <c:pt idx="5">
                  <c:v>Республика Северная Осетия</c:v>
                </c:pt>
                <c:pt idx="6">
                  <c:v>Пермский край</c:v>
                </c:pt>
                <c:pt idx="7">
                  <c:v>Иркутская область</c:v>
                </c:pt>
                <c:pt idx="8">
                  <c:v>Приморский край</c:v>
                </c:pt>
                <c:pt idx="9">
                  <c:v>Забайкальский край</c:v>
                </c:pt>
                <c:pt idx="10">
                  <c:v>Оренбургская область</c:v>
                </c:pt>
                <c:pt idx="11">
                  <c:v>Республика Хакасия</c:v>
                </c:pt>
                <c:pt idx="12">
                  <c:v>Липецкая область</c:v>
                </c:pt>
                <c:pt idx="13">
                  <c:v>Новгородская область</c:v>
                </c:pt>
                <c:pt idx="14">
                  <c:v>Краснодарский край</c:v>
                </c:pt>
                <c:pt idx="15">
                  <c:v>Республика Татарстан</c:v>
                </c:pt>
                <c:pt idx="16">
                  <c:v>Ростовская область</c:v>
                </c:pt>
                <c:pt idx="17">
                  <c:v>Пензенская область</c:v>
                </c:pt>
                <c:pt idx="18">
                  <c:v>Нижегородская область</c:v>
                </c:pt>
                <c:pt idx="19">
                  <c:v>Республика Мордовия</c:v>
                </c:pt>
                <c:pt idx="20">
                  <c:v>Ивановская область</c:v>
                </c:pt>
                <c:pt idx="21">
                  <c:v>Сахалинская область</c:v>
                </c:pt>
                <c:pt idx="22">
                  <c:v>Архангельская область</c:v>
                </c:pt>
                <c:pt idx="23">
                  <c:v>Красноярский край</c:v>
                </c:pt>
                <c:pt idx="24">
                  <c:v>Хабаровский край</c:v>
                </c:pt>
                <c:pt idx="25">
                  <c:v>Брянская область</c:v>
                </c:pt>
                <c:pt idx="26">
                  <c:v>г. Санкт-Петербург</c:v>
                </c:pt>
                <c:pt idx="27">
                  <c:v>Ставропольский край</c:v>
                </c:pt>
                <c:pt idx="28">
                  <c:v>Новосибирская область</c:v>
                </c:pt>
                <c:pt idx="29">
                  <c:v>Томская область</c:v>
                </c:pt>
                <c:pt idx="30">
                  <c:v>г. Москва</c:v>
                </c:pt>
                <c:pt idx="31">
                  <c:v>Калужская область</c:v>
                </c:pt>
                <c:pt idx="32">
                  <c:v>Рязанская область</c:v>
                </c:pt>
              </c:strCache>
            </c:strRef>
          </c:cat>
          <c:val>
            <c:numRef>
              <c:f>Лист1!$C$2:$C$34</c:f>
              <c:numCache>
                <c:formatCode>0.00</c:formatCode>
                <c:ptCount val="33"/>
                <c:pt idx="0">
                  <c:v>80.748044646096503</c:v>
                </c:pt>
                <c:pt idx="1">
                  <c:v>72.945643158069402</c:v>
                </c:pt>
                <c:pt idx="2">
                  <c:v>72.402124181636907</c:v>
                </c:pt>
                <c:pt idx="3">
                  <c:v>71.645466641434595</c:v>
                </c:pt>
                <c:pt idx="4">
                  <c:v>76.9155523323886</c:v>
                </c:pt>
                <c:pt idx="5">
                  <c:v>80.749699333620299</c:v>
                </c:pt>
                <c:pt idx="6">
                  <c:v>64.220218645671395</c:v>
                </c:pt>
                <c:pt idx="7">
                  <c:v>65.870493463308904</c:v>
                </c:pt>
                <c:pt idx="8">
                  <c:v>67.531451574556201</c:v>
                </c:pt>
                <c:pt idx="9">
                  <c:v>61.378800705624698</c:v>
                </c:pt>
                <c:pt idx="10">
                  <c:v>61.361029233575998</c:v>
                </c:pt>
                <c:pt idx="11">
                  <c:v>59.513268193098099</c:v>
                </c:pt>
                <c:pt idx="12">
                  <c:v>60.581382746289997</c:v>
                </c:pt>
                <c:pt idx="13">
                  <c:v>61.443707859785803</c:v>
                </c:pt>
                <c:pt idx="14">
                  <c:v>56.5518187135186</c:v>
                </c:pt>
                <c:pt idx="15">
                  <c:v>56.044347093336903</c:v>
                </c:pt>
                <c:pt idx="16">
                  <c:v>53.645183174328302</c:v>
                </c:pt>
                <c:pt idx="17">
                  <c:v>54.016499378912997</c:v>
                </c:pt>
                <c:pt idx="18">
                  <c:v>56.603774807837702</c:v>
                </c:pt>
                <c:pt idx="19">
                  <c:v>57.720858138447603</c:v>
                </c:pt>
                <c:pt idx="20">
                  <c:v>52.719670191022701</c:v>
                </c:pt>
                <c:pt idx="21">
                  <c:v>57.765938782827902</c:v>
                </c:pt>
                <c:pt idx="22">
                  <c:v>55.474556901249002</c:v>
                </c:pt>
                <c:pt idx="23">
                  <c:v>53.423249502353897</c:v>
                </c:pt>
                <c:pt idx="24">
                  <c:v>56.182466533150297</c:v>
                </c:pt>
                <c:pt idx="25">
                  <c:v>50.956696962534402</c:v>
                </c:pt>
                <c:pt idx="26">
                  <c:v>50.385232970987403</c:v>
                </c:pt>
                <c:pt idx="27">
                  <c:v>52.574754502509101</c:v>
                </c:pt>
                <c:pt idx="28">
                  <c:v>52.549368644569597</c:v>
                </c:pt>
                <c:pt idx="29">
                  <c:v>52.805218689466997</c:v>
                </c:pt>
                <c:pt idx="30">
                  <c:v>50.459533193093897</c:v>
                </c:pt>
                <c:pt idx="31">
                  <c:v>49.060090077958698</c:v>
                </c:pt>
                <c:pt idx="32">
                  <c:v>49.232452157871997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9-4192-9483-11D2EA7E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613952"/>
        <c:axId val="232616352"/>
      </c:barChart>
      <c:catAx>
        <c:axId val="2326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616352"/>
        <c:crosses val="autoZero"/>
        <c:auto val="1"/>
        <c:lblAlgn val="ctr"/>
        <c:lblOffset val="100"/>
        <c:noMultiLvlLbl val="0"/>
      </c:catAx>
      <c:valAx>
        <c:axId val="23261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6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40686419985334E-2"/>
          <c:y val="5.5002043703554354E-2"/>
          <c:w val="0.90094244098696641"/>
          <c:h val="0.3519980319578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Лист1!$E$2:$E$34</c:f>
              <c:strCache>
                <c:ptCount val="33"/>
                <c:pt idx="0">
                  <c:v>Курская область</c:v>
                </c:pt>
                <c:pt idx="1">
                  <c:v>Еврейская АО</c:v>
                </c:pt>
                <c:pt idx="2">
                  <c:v>Алтайский край</c:v>
                </c:pt>
                <c:pt idx="3">
                  <c:v>Удмуртская Республика</c:v>
                </c:pt>
                <c:pt idx="4">
                  <c:v>Самарская область</c:v>
                </c:pt>
                <c:pt idx="5">
                  <c:v>Калининградская область</c:v>
                </c:pt>
                <c:pt idx="6">
                  <c:v>Республика Карелия</c:v>
                </c:pt>
                <c:pt idx="7">
                  <c:v>Омская область</c:v>
                </c:pt>
                <c:pt idx="8">
                  <c:v>Республика Коми</c:v>
                </c:pt>
                <c:pt idx="9">
                  <c:v>Тверская область</c:v>
                </c:pt>
                <c:pt idx="10">
                  <c:v>Московская область</c:v>
                </c:pt>
                <c:pt idx="11">
                  <c:v>Ярославская область</c:v>
                </c:pt>
                <c:pt idx="12">
                  <c:v>Кемеровская область</c:v>
                </c:pt>
                <c:pt idx="13">
                  <c:v>Смоленская область</c:v>
                </c:pt>
                <c:pt idx="14">
                  <c:v>Орловская область</c:v>
                </c:pt>
                <c:pt idx="15">
                  <c:v>Ульяновская область</c:v>
                </c:pt>
                <c:pt idx="16">
                  <c:v>Челябинская область</c:v>
                </c:pt>
                <c:pt idx="17">
                  <c:v>Владимирская область</c:v>
                </c:pt>
                <c:pt idx="18">
                  <c:v>Свердловская область</c:v>
                </c:pt>
                <c:pt idx="19">
                  <c:v>Ленинградская область</c:v>
                </c:pt>
                <c:pt idx="20">
                  <c:v>Саратовская область</c:v>
                </c:pt>
                <c:pt idx="21">
                  <c:v>Кировская область</c:v>
                </c:pt>
                <c:pt idx="22">
                  <c:v>Тульская область</c:v>
                </c:pt>
                <c:pt idx="23">
                  <c:v>Астраханская область</c:v>
                </c:pt>
                <c:pt idx="24">
                  <c:v>Волгоградская область</c:v>
                </c:pt>
                <c:pt idx="25">
                  <c:v>Магаданская область</c:v>
                </c:pt>
                <c:pt idx="26">
                  <c:v>Чувашская Республика</c:v>
                </c:pt>
                <c:pt idx="27">
                  <c:v>Республика Марий Эл</c:v>
                </c:pt>
                <c:pt idx="28">
                  <c:v>Камчатский край</c:v>
                </c:pt>
                <c:pt idx="29">
                  <c:v>Курганская область</c:v>
                </c:pt>
                <c:pt idx="30">
                  <c:v>Псковская область</c:v>
                </c:pt>
                <c:pt idx="31">
                  <c:v>Тамбовская область</c:v>
                </c:pt>
                <c:pt idx="32">
                  <c:v>Мурманская область</c:v>
                </c:pt>
              </c:strCache>
            </c:strRef>
          </c:cat>
          <c:val>
            <c:numRef>
              <c:f>Лист1!$F$2:$F$34</c:f>
              <c:numCache>
                <c:formatCode>0.00</c:formatCode>
                <c:ptCount val="33"/>
                <c:pt idx="0">
                  <c:v>49.125751913146502</c:v>
                </c:pt>
                <c:pt idx="1">
                  <c:v>48.819055144162903</c:v>
                </c:pt>
                <c:pt idx="2">
                  <c:v>47.979097364735303</c:v>
                </c:pt>
                <c:pt idx="3">
                  <c:v>47.548901390211803</c:v>
                </c:pt>
                <c:pt idx="4">
                  <c:v>47.258504600725303</c:v>
                </c:pt>
                <c:pt idx="5">
                  <c:v>47.124034820803303</c:v>
                </c:pt>
                <c:pt idx="6">
                  <c:v>46.737469663452899</c:v>
                </c:pt>
                <c:pt idx="7">
                  <c:v>46.6858347504783</c:v>
                </c:pt>
                <c:pt idx="8">
                  <c:v>46.245463221971796</c:v>
                </c:pt>
                <c:pt idx="9">
                  <c:v>46.007616055765702</c:v>
                </c:pt>
                <c:pt idx="10">
                  <c:v>45.980306411661402</c:v>
                </c:pt>
                <c:pt idx="11">
                  <c:v>45.479758738029503</c:v>
                </c:pt>
                <c:pt idx="12">
                  <c:v>44.911425152903703</c:v>
                </c:pt>
                <c:pt idx="13">
                  <c:v>44.880811849866298</c:v>
                </c:pt>
                <c:pt idx="14">
                  <c:v>44.517364785516101</c:v>
                </c:pt>
                <c:pt idx="15">
                  <c:v>44.500712758441601</c:v>
                </c:pt>
                <c:pt idx="16">
                  <c:v>44.333949229722201</c:v>
                </c:pt>
                <c:pt idx="17">
                  <c:v>44.037065285776897</c:v>
                </c:pt>
                <c:pt idx="18">
                  <c:v>43.268324672435099</c:v>
                </c:pt>
                <c:pt idx="19">
                  <c:v>42.484211640212798</c:v>
                </c:pt>
                <c:pt idx="20">
                  <c:v>42.2674216408193</c:v>
                </c:pt>
                <c:pt idx="21">
                  <c:v>40.702680805222101</c:v>
                </c:pt>
                <c:pt idx="22">
                  <c:v>40.434031167099697</c:v>
                </c:pt>
                <c:pt idx="23">
                  <c:v>40.073687218572601</c:v>
                </c:pt>
                <c:pt idx="24">
                  <c:v>39.938899302581298</c:v>
                </c:pt>
                <c:pt idx="25">
                  <c:v>39.924599595477702</c:v>
                </c:pt>
                <c:pt idx="26">
                  <c:v>38.591886104951101</c:v>
                </c:pt>
                <c:pt idx="27">
                  <c:v>37.418042666157397</c:v>
                </c:pt>
                <c:pt idx="28">
                  <c:v>36.908870759055702</c:v>
                </c:pt>
                <c:pt idx="29">
                  <c:v>36.836812942994499</c:v>
                </c:pt>
                <c:pt idx="30">
                  <c:v>35.328374939868901</c:v>
                </c:pt>
                <c:pt idx="31">
                  <c:v>34.697915060214797</c:v>
                </c:pt>
                <c:pt idx="32">
                  <c:v>33.438135803315198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8-476C-A944-95DC63718895}"/>
            </c:ext>
          </c:extLst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Лист1!$E$2:$E$34</c:f>
              <c:strCache>
                <c:ptCount val="33"/>
                <c:pt idx="0">
                  <c:v>Курская область</c:v>
                </c:pt>
                <c:pt idx="1">
                  <c:v>Еврейская АО</c:v>
                </c:pt>
                <c:pt idx="2">
                  <c:v>Алтайский край</c:v>
                </c:pt>
                <c:pt idx="3">
                  <c:v>Удмуртская Республика</c:v>
                </c:pt>
                <c:pt idx="4">
                  <c:v>Самарская область</c:v>
                </c:pt>
                <c:pt idx="5">
                  <c:v>Калининградская область</c:v>
                </c:pt>
                <c:pt idx="6">
                  <c:v>Республика Карелия</c:v>
                </c:pt>
                <c:pt idx="7">
                  <c:v>Омская область</c:v>
                </c:pt>
                <c:pt idx="8">
                  <c:v>Республика Коми</c:v>
                </c:pt>
                <c:pt idx="9">
                  <c:v>Тверская область</c:v>
                </c:pt>
                <c:pt idx="10">
                  <c:v>Московская область</c:v>
                </c:pt>
                <c:pt idx="11">
                  <c:v>Ярославская область</c:v>
                </c:pt>
                <c:pt idx="12">
                  <c:v>Кемеровская область</c:v>
                </c:pt>
                <c:pt idx="13">
                  <c:v>Смоленская область</c:v>
                </c:pt>
                <c:pt idx="14">
                  <c:v>Орловская область</c:v>
                </c:pt>
                <c:pt idx="15">
                  <c:v>Ульяновская область</c:v>
                </c:pt>
                <c:pt idx="16">
                  <c:v>Челябинская область</c:v>
                </c:pt>
                <c:pt idx="17">
                  <c:v>Владимирская область</c:v>
                </c:pt>
                <c:pt idx="18">
                  <c:v>Свердловская область</c:v>
                </c:pt>
                <c:pt idx="19">
                  <c:v>Ленинградская область</c:v>
                </c:pt>
                <c:pt idx="20">
                  <c:v>Саратовская область</c:v>
                </c:pt>
                <c:pt idx="21">
                  <c:v>Кировская область</c:v>
                </c:pt>
                <c:pt idx="22">
                  <c:v>Тульская область</c:v>
                </c:pt>
                <c:pt idx="23">
                  <c:v>Астраханская область</c:v>
                </c:pt>
                <c:pt idx="24">
                  <c:v>Волгоградская область</c:v>
                </c:pt>
                <c:pt idx="25">
                  <c:v>Магаданская область</c:v>
                </c:pt>
                <c:pt idx="26">
                  <c:v>Чувашская Республика</c:v>
                </c:pt>
                <c:pt idx="27">
                  <c:v>Республика Марий Эл</c:v>
                </c:pt>
                <c:pt idx="28">
                  <c:v>Камчатский край</c:v>
                </c:pt>
                <c:pt idx="29">
                  <c:v>Курганская область</c:v>
                </c:pt>
                <c:pt idx="30">
                  <c:v>Псковская область</c:v>
                </c:pt>
                <c:pt idx="31">
                  <c:v>Тамбовская область</c:v>
                </c:pt>
                <c:pt idx="32">
                  <c:v>Мурманская область</c:v>
                </c:pt>
              </c:strCache>
            </c:strRef>
          </c:cat>
          <c:val>
            <c:numRef>
              <c:f>Лист1!$G$2:$G$34</c:f>
              <c:numCache>
                <c:formatCode>0.00</c:formatCode>
                <c:ptCount val="33"/>
                <c:pt idx="0">
                  <c:v>54.638822339564797</c:v>
                </c:pt>
                <c:pt idx="1">
                  <c:v>49.433026739121097</c:v>
                </c:pt>
                <c:pt idx="2">
                  <c:v>49.5253754791989</c:v>
                </c:pt>
                <c:pt idx="3">
                  <c:v>44.666641517347699</c:v>
                </c:pt>
                <c:pt idx="4">
                  <c:v>45.731643972622898</c:v>
                </c:pt>
                <c:pt idx="5">
                  <c:v>48.386962285238603</c:v>
                </c:pt>
                <c:pt idx="6">
                  <c:v>46.351814707749803</c:v>
                </c:pt>
                <c:pt idx="7">
                  <c:v>45.623169459795498</c:v>
                </c:pt>
                <c:pt idx="8">
                  <c:v>45.936279643763299</c:v>
                </c:pt>
                <c:pt idx="9">
                  <c:v>46.796294809615098</c:v>
                </c:pt>
                <c:pt idx="10">
                  <c:v>45.327668085322998</c:v>
                </c:pt>
                <c:pt idx="11">
                  <c:v>42.469785014034002</c:v>
                </c:pt>
                <c:pt idx="12">
                  <c:v>46.746497915309298</c:v>
                </c:pt>
                <c:pt idx="13">
                  <c:v>43.970310423950501</c:v>
                </c:pt>
                <c:pt idx="14">
                  <c:v>46.564616445061198</c:v>
                </c:pt>
                <c:pt idx="15">
                  <c:v>43.632386935979497</c:v>
                </c:pt>
                <c:pt idx="16">
                  <c:v>45.6369005359957</c:v>
                </c:pt>
                <c:pt idx="17">
                  <c:v>42.721880463783002</c:v>
                </c:pt>
                <c:pt idx="18">
                  <c:v>42.569424622235701</c:v>
                </c:pt>
                <c:pt idx="19">
                  <c:v>42.075916110705101</c:v>
                </c:pt>
                <c:pt idx="20">
                  <c:v>42.325002381455903</c:v>
                </c:pt>
                <c:pt idx="21">
                  <c:v>41.2149589240232</c:v>
                </c:pt>
                <c:pt idx="22">
                  <c:v>39.646476407890098</c:v>
                </c:pt>
                <c:pt idx="23">
                  <c:v>42.550574108774299</c:v>
                </c:pt>
                <c:pt idx="24">
                  <c:v>39.807670840462201</c:v>
                </c:pt>
                <c:pt idx="25">
                  <c:v>38.1593546859866</c:v>
                </c:pt>
                <c:pt idx="26">
                  <c:v>38.219539078862098</c:v>
                </c:pt>
                <c:pt idx="27">
                  <c:v>40.559807146293601</c:v>
                </c:pt>
                <c:pt idx="28">
                  <c:v>38.767906476937902</c:v>
                </c:pt>
                <c:pt idx="29">
                  <c:v>36.7140811176371</c:v>
                </c:pt>
                <c:pt idx="30">
                  <c:v>40.1741117679315</c:v>
                </c:pt>
                <c:pt idx="31">
                  <c:v>34.595270633966003</c:v>
                </c:pt>
                <c:pt idx="32">
                  <c:v>34.8983081571131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8-476C-A944-95DC63718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07872"/>
        <c:axId val="20408832"/>
      </c:barChart>
      <c:catAx>
        <c:axId val="204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08832"/>
        <c:crosses val="autoZero"/>
        <c:auto val="1"/>
        <c:lblAlgn val="ctr"/>
        <c:lblOffset val="100"/>
        <c:noMultiLvlLbl val="0"/>
      </c:catAx>
      <c:valAx>
        <c:axId val="204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0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/>
          <p:cNvCxnSpPr/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/>
          <p:cNvCxnSpPr/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/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/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0"/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6"/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9"/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33"/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34"/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5"/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6"/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7"/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8"/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9"/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40"/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41"/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42"/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43"/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44"/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45"/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6"/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/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US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/>
          <p:cNvCxnSpPr/>
          <p:nvPr userDrawn="1"/>
        </p:nvCxnSpPr>
        <p:spPr>
          <a:xfrm>
            <a:off x="3604333" y="462021"/>
            <a:ext cx="0" cy="450618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307879" y="632051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/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8951876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715" y="480538"/>
            <a:ext cx="2521598" cy="41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z="2400" b="1" dirty="0"/>
              <a:t>Школа финансов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/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/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/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/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/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/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/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/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/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US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/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/>
          <p:cNvCxnSpPr/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/>
          <p:cNvCxnSpPr/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/>
          <p:cNvCxnSpPr/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/>
          <p:cNvCxnSpPr/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/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US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/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/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55" y="2953424"/>
            <a:ext cx="9956889" cy="951152"/>
          </a:xfrm>
        </p:spPr>
        <p:txBody>
          <a:bodyPr>
            <a:noAutofit/>
          </a:bodyPr>
          <a:lstStyle/>
          <a:p>
            <a:r>
              <a:rPr lang="ru-RU" sz="2600"/>
              <a:t>Оценка производственной функции российских предприятий:</a:t>
            </a:r>
            <a:br>
              <a:rPr lang="ru-RU" sz="2600"/>
            </a:br>
            <a:r>
              <a:rPr lang="ru-RU" sz="2600"/>
              <a:t>региональный аспект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949527" y="1320165"/>
            <a:ext cx="2045403" cy="463186"/>
          </a:xfrm>
        </p:spPr>
        <p:txBody>
          <a:bodyPr>
            <a:normAutofit/>
          </a:bodyPr>
          <a:lstStyle/>
          <a:p>
            <a:pPr algn="r"/>
            <a:r>
              <a:rPr lang="ru-RU" sz="1400" b="1"/>
              <a:t>Воронеж,</a:t>
            </a:r>
            <a:endParaRPr lang="ru-RU" sz="1400" b="1" dirty="0"/>
          </a:p>
          <a:p>
            <a:pPr algn="r"/>
            <a:r>
              <a:rPr lang="ru-RU" sz="1400" b="1"/>
              <a:t>12.10.2024</a:t>
            </a:r>
            <a:endParaRPr lang="ru-RU" sz="14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555" y="4201781"/>
            <a:ext cx="9728647" cy="9511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i="1"/>
              <a:t>Г.Е. Бесстремянная, </a:t>
            </a:r>
            <a:r>
              <a:rPr lang="en-US" i="1"/>
              <a:t>PhD in Economics, </a:t>
            </a:r>
            <a:r>
              <a:rPr lang="ru-RU" i="1"/>
              <a:t>д.э.н.,</a:t>
            </a:r>
            <a:r>
              <a:rPr lang="en-US" i="1"/>
              <a:t> </a:t>
            </a:r>
            <a:r>
              <a:rPr lang="ru-RU" i="1"/>
              <a:t>ст.н.с. Международной лаборатории макроэкономического анализа, профессор Департамента прикладной экономики (НИУ ВШЭ)</a:t>
            </a:r>
          </a:p>
          <a:p>
            <a:pPr>
              <a:spcBef>
                <a:spcPts val="1200"/>
              </a:spcBef>
            </a:pPr>
            <a:r>
              <a:rPr lang="ru-RU" i="1"/>
              <a:t>А. Шерубнева, стажер-исследователь НУЛ пространственно-эконометрического моделирования социально-экономических процессов в России (НИУ ВШЭ)</a:t>
            </a:r>
            <a:endParaRPr lang="ru-RU" i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5724FF-4DB0-1875-0750-EA6D90720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0772" y="1153872"/>
            <a:ext cx="2278063" cy="701469"/>
          </a:xfrm>
        </p:spPr>
        <p:txBody>
          <a:bodyPr>
            <a:noAutofit/>
          </a:bodyPr>
          <a:lstStyle/>
          <a:p>
            <a:r>
              <a:rPr lang="ru-RU" sz="1400" b="1"/>
              <a:t>47-ая Международная научная школа-семинар им. академика С.С. Шаталина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19665AA-082F-26D3-8D61-744041B00654}"/>
              </a:ext>
            </a:extLst>
          </p:cNvPr>
          <p:cNvSpPr txBox="1">
            <a:spLocks/>
          </p:cNvSpPr>
          <p:nvPr/>
        </p:nvSpPr>
        <p:spPr>
          <a:xfrm>
            <a:off x="2082406" y="1248176"/>
            <a:ext cx="2505071" cy="607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Факультет экономических наук </a:t>
            </a:r>
          </a:p>
          <a:p>
            <a:r>
              <a:rPr lang="ru-RU" sz="1400" b="1"/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303639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A87E0-4DFD-E673-9A7C-A583C8CF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6DC467-BF13-0F60-FB70-04E7FB77D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597" r="2726" b="2459"/>
          <a:stretch/>
        </p:blipFill>
        <p:spPr bwMode="auto">
          <a:xfrm>
            <a:off x="2090289" y="1993699"/>
            <a:ext cx="3301278" cy="439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id="{B863295A-8183-9747-D3C5-EFE6CB670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578" y="1161667"/>
            <a:ext cx="8858275" cy="525848"/>
          </a:xfrm>
        </p:spPr>
        <p:txBody>
          <a:bodyPr>
            <a:noAutofit/>
          </a:bodyPr>
          <a:lstStyle/>
          <a:p>
            <a:r>
              <a:rPr lang="ru-RU" sz="2400" b="1"/>
              <a:t>Эластичность выпуска по труду и капиталу: региональный разрез 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626125-8568-86B0-D1DB-B0CA12D8953E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FC195F-149A-71BA-B1FF-451385D8B0B3}"/>
              </a:ext>
            </a:extLst>
          </p:cNvPr>
          <p:cNvSpPr/>
          <p:nvPr/>
        </p:nvSpPr>
        <p:spPr>
          <a:xfrm>
            <a:off x="6008914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0ABF781-EF85-653C-6036-076F78771CA1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F1151-CB05-C9DD-2E24-CBE651D3A8CC}"/>
              </a:ext>
            </a:extLst>
          </p:cNvPr>
          <p:cNvSpPr txBox="1"/>
          <p:nvPr/>
        </p:nvSpPr>
        <p:spPr>
          <a:xfrm>
            <a:off x="4496173" y="2101618"/>
            <a:ext cx="69113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500" b="1" kern="1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5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1C294-E292-4608-C2F6-E5EEDADD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2742" r="2940" b="2672"/>
          <a:stretch/>
        </p:blipFill>
        <p:spPr bwMode="auto">
          <a:xfrm>
            <a:off x="6661553" y="2027178"/>
            <a:ext cx="3182461" cy="4389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404B14E-30AD-270D-13BF-ABF5C94FC9A4}"/>
              </a:ext>
            </a:extLst>
          </p:cNvPr>
          <p:cNvCxnSpPr>
            <a:cxnSpLocks/>
          </p:cNvCxnSpPr>
          <p:nvPr/>
        </p:nvCxnSpPr>
        <p:spPr>
          <a:xfrm flipV="1">
            <a:off x="3363402" y="2051437"/>
            <a:ext cx="0" cy="409380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3D1546-5CE2-4327-CA12-033A8A5F432A}"/>
              </a:ext>
            </a:extLst>
          </p:cNvPr>
          <p:cNvCxnSpPr>
            <a:cxnSpLocks/>
          </p:cNvCxnSpPr>
          <p:nvPr/>
        </p:nvCxnSpPr>
        <p:spPr>
          <a:xfrm flipV="1">
            <a:off x="8119883" y="2051437"/>
            <a:ext cx="0" cy="415853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181896F-F248-22CE-7A1F-7B6434FA438D}"/>
              </a:ext>
            </a:extLst>
          </p:cNvPr>
          <p:cNvCxnSpPr>
            <a:cxnSpLocks/>
          </p:cNvCxnSpPr>
          <p:nvPr/>
        </p:nvCxnSpPr>
        <p:spPr>
          <a:xfrm flipH="1">
            <a:off x="2330315" y="3601941"/>
            <a:ext cx="3061252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89B6DF0-4EE4-D4CB-6D04-621556E4CB1E}"/>
              </a:ext>
            </a:extLst>
          </p:cNvPr>
          <p:cNvCxnSpPr>
            <a:cxnSpLocks/>
          </p:cNvCxnSpPr>
          <p:nvPr/>
        </p:nvCxnSpPr>
        <p:spPr>
          <a:xfrm flipH="1">
            <a:off x="6934863" y="3143414"/>
            <a:ext cx="283729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42F84A-57D4-95C2-E8BA-91CDC496D096}"/>
              </a:ext>
            </a:extLst>
          </p:cNvPr>
          <p:cNvSpPr txBox="1"/>
          <p:nvPr/>
        </p:nvSpPr>
        <p:spPr>
          <a:xfrm>
            <a:off x="9081022" y="2101618"/>
            <a:ext cx="69113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500" b="1" kern="1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b="1" kern="10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5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3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1B76-D26C-D1F9-AD8A-7DC12E7E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A2B56045-5EFD-C6D2-C7EC-2F5CCAC14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578" y="1161667"/>
            <a:ext cx="8858275" cy="525848"/>
          </a:xfrm>
        </p:spPr>
        <p:txBody>
          <a:bodyPr>
            <a:noAutofit/>
          </a:bodyPr>
          <a:lstStyle/>
          <a:p>
            <a:r>
              <a:rPr lang="ru-RU" sz="2400" b="1"/>
              <a:t>Эластичность выпуска по труду и капиталу: региональный разрез 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A2683A-32BE-4356-FAE3-61313C92B767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26BC58-47E2-1B90-6943-19569EBF60A0}"/>
              </a:ext>
            </a:extLst>
          </p:cNvPr>
          <p:cNvSpPr/>
          <p:nvPr/>
        </p:nvSpPr>
        <p:spPr>
          <a:xfrm>
            <a:off x="6008914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8D2FEBC-9740-08EE-A93D-61D6B7CEBBC2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7F0527-DE8D-7890-25B2-3FE57E045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99535"/>
              </p:ext>
            </p:extLst>
          </p:nvPr>
        </p:nvGraphicFramePr>
        <p:xfrm>
          <a:off x="542578" y="2051553"/>
          <a:ext cx="8391159" cy="2754894"/>
        </p:xfrm>
        <a:graphic>
          <a:graphicData uri="http://schemas.openxmlformats.org/drawingml/2006/table">
            <a:tbl>
              <a:tblPr firstRow="1" firstCol="1" bandRow="1"/>
              <a:tblGrid>
                <a:gridCol w="3814408">
                  <a:extLst>
                    <a:ext uri="{9D8B030D-6E8A-4147-A177-3AD203B41FA5}">
                      <a16:colId xmlns:a16="http://schemas.microsoft.com/office/drawing/2014/main" val="4671075"/>
                    </a:ext>
                  </a:extLst>
                </a:gridCol>
                <a:gridCol w="2290620">
                  <a:extLst>
                    <a:ext uri="{9D8B030D-6E8A-4147-A177-3AD203B41FA5}">
                      <a16:colId xmlns:a16="http://schemas.microsoft.com/office/drawing/2014/main" val="1287866198"/>
                    </a:ext>
                  </a:extLst>
                </a:gridCol>
                <a:gridCol w="2286131">
                  <a:extLst>
                    <a:ext uri="{9D8B030D-6E8A-4147-A177-3AD203B41FA5}">
                      <a16:colId xmlns:a16="http://schemas.microsoft.com/office/drawing/2014/main" val="449597347"/>
                    </a:ext>
                  </a:extLst>
                </a:gridCol>
              </a:tblGrid>
              <a:tr h="314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44481"/>
                  </a:ext>
                </a:extLst>
              </a:tr>
              <a:tr h="8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Корреляция между эластичностями выпуска по труду и капиталу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-0.510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(-4.74)</a:t>
                      </a:r>
                      <a:r>
                        <a:rPr lang="en-US" sz="1800" kern="100">
                          <a:effectLst/>
                          <a:latin typeface="HSE Sans" panose="0200000000000000000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***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-0.588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(-5.81) ***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598755"/>
                  </a:ext>
                </a:extLst>
              </a:tr>
              <a:tr h="8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Корреляция между ВРП региона и эластичностью выпуска по капиталу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0.272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(2.26) *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0.211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(1.73) 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10184"/>
                  </a:ext>
                </a:extLst>
              </a:tr>
              <a:tr h="8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Корреляция между ВРП региона и эластичностью выпуска по труду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0.058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(0.46)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945839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58274D1B-3730-1252-5EBF-933754BE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" y="4880900"/>
            <a:ext cx="8133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Коэффициенты корреляции Пирсона для эластичности выпуска по труду и капиталу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Прим.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скобках после коэффициентов корреляции приведены </a:t>
            </a:r>
            <a:r>
              <a:rPr kumimoji="0" lang="en-US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ru-RU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менее 0.1, *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менее 0.05, **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менее 0.01, ***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менее 0.001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9B085-EDE3-FB4A-529D-4C7793E1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B68E5A27-46B3-0D68-A7C4-56110002B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578" y="1311489"/>
            <a:ext cx="8858275" cy="525848"/>
          </a:xfrm>
        </p:spPr>
        <p:txBody>
          <a:bodyPr>
            <a:noAutofit/>
          </a:bodyPr>
          <a:lstStyle/>
          <a:p>
            <a:r>
              <a:rPr lang="ru-RU" sz="2400" b="1"/>
              <a:t>Выводы 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7A6C1A-21C5-AB82-5011-33D2BE0D63B8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7154C1-FE77-3DF0-E01C-2FD4FF2EAACA}"/>
              </a:ext>
            </a:extLst>
          </p:cNvPr>
          <p:cNvSpPr/>
          <p:nvPr/>
        </p:nvSpPr>
        <p:spPr>
          <a:xfrm>
            <a:off x="6008914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5CAE57E-C66F-7228-56ED-E8CDFE9F232B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3F4D6-8D1B-8AE2-7A48-0DB11D1EE12C}"/>
              </a:ext>
            </a:extLst>
          </p:cNvPr>
          <p:cNvSpPr txBox="1"/>
          <p:nvPr/>
        </p:nvSpPr>
        <p:spPr>
          <a:xfrm>
            <a:off x="542579" y="2254974"/>
            <a:ext cx="9392531" cy="388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Эластичность по труду в Москве и Санкт-Петербурге ниже медианной по России из-за переизбытка трудовых ресурсов в столичных регионах. </a:t>
            </a:r>
            <a:endParaRPr lang="ru-RU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регионах с высоким ВРП выше эластичность выпуска по капиталу за счет более эффективного его использования, однако корреляции между ВРП и эластичностью по труду нет.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2019, и в 2020 году в российских регионах наблюдалась обратная зависимость между эластичностью по труду и капиталу, что может быть связано с межрегиональным «разделением труда» на промышленное производство и услуги.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период пандемии эластичность по факторам производства не снизилась, при этом из-за усложнения трудовой деятельности, связанного с пандемией (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Carvalho et al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2022), эластичность выпуска по труду существенно выросла.</a:t>
            </a:r>
            <a:endParaRPr lang="ru-RU"/>
          </a:p>
        </p:txBody>
      </p:sp>
      <p:pic>
        <p:nvPicPr>
          <p:cNvPr id="1026" name="Picture 2" descr="зеленая галочка в круге клипарт PNG , зеленые галочки, галочка, зеленый  флажок PNG картинки и пнг PSD рисунок для бесплатной загрузки">
            <a:extLst>
              <a:ext uri="{FF2B5EF4-FFF2-40B4-BE49-F238E27FC236}">
                <a16:creationId xmlns:a16="http://schemas.microsoft.com/office/drawing/2014/main" id="{7A37ED09-1277-9DF3-15E9-03B43335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35" y="1960881"/>
            <a:ext cx="935803" cy="9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зеленая галочка в круге клипарт PNG , зеленые галочки, галочка, зеленый  флажок PNG картинки и пнг PSD рисунок для бесплатной загрузки">
            <a:extLst>
              <a:ext uri="{FF2B5EF4-FFF2-40B4-BE49-F238E27FC236}">
                <a16:creationId xmlns:a16="http://schemas.microsoft.com/office/drawing/2014/main" id="{9A41C942-A50A-C352-C685-B5C48042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01" y="3978466"/>
            <a:ext cx="935803" cy="9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3A458F-F61E-51E6-6AC6-436BE6E6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35" y="2879534"/>
            <a:ext cx="1009638" cy="10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Cross - Red Cross Symbol - CleanPNG / KissPNG">
            <a:extLst>
              <a:ext uri="{FF2B5EF4-FFF2-40B4-BE49-F238E27FC236}">
                <a16:creationId xmlns:a16="http://schemas.microsoft.com/office/drawing/2014/main" id="{836AD69A-22BA-E5D2-4C67-AAB8DDF4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65" y="5206228"/>
            <a:ext cx="761141" cy="7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4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C702D-3B32-78F4-C139-7D6847DB3E51}"/>
              </a:ext>
            </a:extLst>
          </p:cNvPr>
          <p:cNvSpPr txBox="1"/>
          <p:nvPr/>
        </p:nvSpPr>
        <p:spPr>
          <a:xfrm>
            <a:off x="2753473" y="3076814"/>
            <a:ext cx="262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HSE Sans" panose="02000000000000000000" pitchFamily="2" charset="0"/>
              </a:rPr>
              <a:t>Спасибо за внимание!</a:t>
            </a:r>
            <a:endParaRPr lang="en-RU" sz="2800" dirty="0">
              <a:solidFill>
                <a:schemeClr val="bg1"/>
              </a:solidFill>
              <a:latin typeface="HSE Sans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E0FB-4732-EF1C-AF15-057CE910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0D6BBC-C907-141D-8701-FF6B65DB8755}"/>
              </a:ext>
            </a:extLst>
          </p:cNvPr>
          <p:cNvSpPr/>
          <p:nvPr/>
        </p:nvSpPr>
        <p:spPr>
          <a:xfrm>
            <a:off x="3274678" y="346073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AC1C3D-74B0-9F70-23FB-947AF9C85825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35996-75A1-89EF-60EB-52636E1B8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726" y="610899"/>
            <a:ext cx="7919258" cy="282953"/>
          </a:xfrm>
        </p:spPr>
        <p:txBody>
          <a:bodyPr/>
          <a:lstStyle/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9AD038-464F-74E8-E2B9-CDAAA069E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87" y="3036411"/>
            <a:ext cx="7326725" cy="2830132"/>
          </a:xfrm>
        </p:spPr>
        <p:txBody>
          <a:bodyPr>
            <a:no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/>
              <a:t>Правильная спецификация производственной технологии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/>
              <a:t>Прогнозирование выпуска и финансовых показателей предприятия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/>
              <a:t>Выявление региональных препятствий работе бизнеса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/>
              <a:t>Разработка стратегии помощи бизнесу на региональном и федеральном уровне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A2C4B057-CA1A-8054-742D-442A13D6CED4}"/>
              </a:ext>
            </a:extLst>
          </p:cNvPr>
          <p:cNvSpPr txBox="1">
            <a:spLocks/>
          </p:cNvSpPr>
          <p:nvPr/>
        </p:nvSpPr>
        <p:spPr>
          <a:xfrm>
            <a:off x="461087" y="1727994"/>
            <a:ext cx="8302769" cy="58274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/>
              <a:t>Почему важно исследовать отдачу на факторы производства (труд и капитал) в регионах России? </a:t>
            </a:r>
            <a:endParaRPr lang="ru-RU" sz="2400" dirty="0"/>
          </a:p>
        </p:txBody>
      </p:sp>
      <p:pic>
        <p:nvPicPr>
          <p:cNvPr id="2050" name="Picture 2" descr="Тренинг «Бережливое производство»">
            <a:extLst>
              <a:ext uri="{FF2B5EF4-FFF2-40B4-BE49-F238E27FC236}">
                <a16:creationId xmlns:a16="http://schemas.microsoft.com/office/drawing/2014/main" id="{2D9D9CB9-67FF-520B-4248-0B019D1E8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5"/>
          <a:stretch/>
        </p:blipFill>
        <p:spPr bwMode="auto">
          <a:xfrm>
            <a:off x="7941923" y="3036411"/>
            <a:ext cx="3383337" cy="19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3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3AF3-E0B7-DE03-462F-D57C218C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DF1682-E2C6-6368-F989-C64050DA9397}"/>
              </a:ext>
            </a:extLst>
          </p:cNvPr>
          <p:cNvSpPr/>
          <p:nvPr/>
        </p:nvSpPr>
        <p:spPr>
          <a:xfrm>
            <a:off x="3274678" y="346073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62BE63-CA02-4C20-4F06-D408D75751FA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AAF26-2924-FAC4-2515-C01A3D2AE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726" y="610899"/>
            <a:ext cx="7919258" cy="282953"/>
          </a:xfrm>
        </p:spPr>
        <p:txBody>
          <a:bodyPr/>
          <a:lstStyle/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BB7F5-B8A4-C6AB-E293-3282DBED1E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7626" y="6083784"/>
            <a:ext cx="6306216" cy="282953"/>
          </a:xfrm>
        </p:spPr>
        <p:txBody>
          <a:bodyPr>
            <a:noAutofit/>
          </a:bodyPr>
          <a:lstStyle/>
          <a:p>
            <a:r>
              <a:rPr lang="ru-RU" sz="1400" b="1" i="1"/>
              <a:t>Индекс экономического «здоровья» бизнеса в регионах России,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6F8E7-93F6-24F4-86D7-BCD22CE8BB96}"/>
              </a:ext>
            </a:extLst>
          </p:cNvPr>
          <p:cNvSpPr txBox="1"/>
          <p:nvPr/>
        </p:nvSpPr>
        <p:spPr>
          <a:xfrm>
            <a:off x="8311793" y="2143439"/>
            <a:ext cx="33493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/>
              <a:t>Инвестиции в основной капитал на душу населения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/>
              <a:t>Вводы жилья на душу населения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/>
              <a:t>Поступления по налогу на прибыль в бюджет региона на душу населения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/>
              <a:t>Поступления по налогам на совокупный доход в бюджет региона на душу населения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D3EF2-44B6-8369-7B69-E9E334E6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15" t="36967" r="36208" b="7163"/>
          <a:stretch/>
        </p:blipFill>
        <p:spPr>
          <a:xfrm>
            <a:off x="1111726" y="1475638"/>
            <a:ext cx="7100482" cy="44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935" y="1693206"/>
            <a:ext cx="5153222" cy="525848"/>
          </a:xfrm>
        </p:spPr>
        <p:txBody>
          <a:bodyPr>
            <a:noAutofit/>
          </a:bodyPr>
          <a:lstStyle/>
          <a:p>
            <a:r>
              <a:rPr lang="ru-RU" sz="2400" b="1"/>
              <a:t>Модель: </a:t>
            </a:r>
            <a:r>
              <a:rPr lang="en-US" sz="2400" b="1"/>
              <a:t>Translog Production Function</a:t>
            </a:r>
            <a:endParaRPr lang="ru-RU" sz="2400" dirty="0"/>
          </a:p>
        </p:txBody>
      </p:sp>
      <p:pic>
        <p:nvPicPr>
          <p:cNvPr id="2" name="Picture 2" descr="Production Function: Definition and Types - SPUR ECONOMICS">
            <a:extLst>
              <a:ext uri="{FF2B5EF4-FFF2-40B4-BE49-F238E27FC236}">
                <a16:creationId xmlns:a16="http://schemas.microsoft.com/office/drawing/2014/main" id="{90B84349-DD49-DDC4-311B-DF8BF551E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602" b="60718"/>
          <a:stretch/>
        </p:blipFill>
        <p:spPr bwMode="auto">
          <a:xfrm>
            <a:off x="1553595" y="3275554"/>
            <a:ext cx="8910638" cy="15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82FBD4-A4D0-4A7D-EEB8-4510311C0D6E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A3F421-4D69-D576-1A25-8FB079FECE10}"/>
              </a:ext>
            </a:extLst>
          </p:cNvPr>
          <p:cNvSpPr/>
          <p:nvPr/>
        </p:nvSpPr>
        <p:spPr>
          <a:xfrm>
            <a:off x="6008914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08559D5-122E-413E-8BC5-46D33108CB49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</p:spTree>
    <p:extLst>
      <p:ext uri="{BB962C8B-B14F-4D97-AF65-F5344CB8AC3E}">
        <p14:creationId xmlns:p14="http://schemas.microsoft.com/office/powerpoint/2010/main" val="212690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53F5F-7DD9-6D33-628C-D762D275F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E40500-F6E5-66E7-CBD5-7B48169B9AF2}"/>
              </a:ext>
            </a:extLst>
          </p:cNvPr>
          <p:cNvSpPr/>
          <p:nvPr/>
        </p:nvSpPr>
        <p:spPr>
          <a:xfrm>
            <a:off x="3274678" y="346073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82AC54-3B23-6CC4-C09A-3C254F8A4CFA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E59F4-B187-78C5-0CC4-3EAB5BB78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726" y="610899"/>
            <a:ext cx="7919258" cy="282953"/>
          </a:xfrm>
        </p:spPr>
        <p:txBody>
          <a:bodyPr/>
          <a:lstStyle/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0DCE105E-8C3E-F2AD-1EFA-D950AE52BE32}"/>
              </a:ext>
            </a:extLst>
          </p:cNvPr>
          <p:cNvSpPr txBox="1">
            <a:spLocks/>
          </p:cNvSpPr>
          <p:nvPr/>
        </p:nvSpPr>
        <p:spPr>
          <a:xfrm>
            <a:off x="461087" y="1472765"/>
            <a:ext cx="9688068" cy="38650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/>
              <a:t>Влияние институтов на производство: обзор литературы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29755-8E8E-4C6D-08CE-6042065626CA}"/>
              </a:ext>
            </a:extLst>
          </p:cNvPr>
          <p:cNvSpPr txBox="1"/>
          <p:nvPr/>
        </p:nvSpPr>
        <p:spPr>
          <a:xfrm>
            <a:off x="461087" y="2329719"/>
            <a:ext cx="1077759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Hall, R. E., &amp; Jones, C. I.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(1999). Why do some countries produce so much more output per worker than others?. 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Quarterly </a:t>
            </a:r>
            <a:r>
              <a:rPr lang="en-US" i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ournal of Economics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83-116.</a:t>
            </a:r>
            <a:endParaRPr lang="ru-RU" b="1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Bloom, N., &amp; Van Reenen, J.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(2007). Measuring and explaining management practices across firms and countries. 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Quarterly </a:t>
            </a:r>
            <a:r>
              <a:rPr lang="en-US" i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ournal of Economics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i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122</a:t>
            </a:r>
            <a:r>
              <a:rPr lang="en-US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1351-1408.</a:t>
            </a:r>
            <a:endParaRPr lang="ru-RU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Зубаревич Н. В. </a:t>
            </a: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российского пространства: барьеры и возможности региональной политики //Мир новой экономики. – 2017. – №. 2. – С. 46-57.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Коломак Е. А. </a:t>
            </a: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инфраструктурного капитала в России //Журнал новой экономической ассоциации. – 2011. – Т. 10. – №. 10. – С. 74.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Демидова О. А., Камалова Э. </a:t>
            </a:r>
            <a:r>
              <a:rPr lang="ru-RU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Пространственно-эконометрическое моделирование экономического роста российских регионов: имеют ли значение институты? //Экономическая политика. – 2021. – Т. 16. – №. 2. – С. 34-59.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7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B123-73FD-0E7C-3575-CC3315C2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D99C2ECD-895A-348D-CBB7-39DF85495B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249" y="1267432"/>
            <a:ext cx="9491603" cy="415394"/>
          </a:xfrm>
        </p:spPr>
        <p:txBody>
          <a:bodyPr>
            <a:noAutofit/>
          </a:bodyPr>
          <a:lstStyle/>
          <a:p>
            <a:r>
              <a:rPr lang="ru-RU" sz="2400" b="1"/>
              <a:t>Сравнение выручки торговых предприятий по регионам России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144DB1-8CC4-25C9-DE70-6BA9C3E119A7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837AF6-EEFB-76BF-ECBA-00D2A7C239D2}"/>
              </a:ext>
            </a:extLst>
          </p:cNvPr>
          <p:cNvSpPr/>
          <p:nvPr/>
        </p:nvSpPr>
        <p:spPr>
          <a:xfrm>
            <a:off x="3198691" y="380052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3248AEA-530C-52DD-F9A3-19B8EF08CAF0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A2DF851-C2CC-B3AE-1919-DA08ADDC1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956745"/>
              </p:ext>
            </p:extLst>
          </p:nvPr>
        </p:nvGraphicFramePr>
        <p:xfrm>
          <a:off x="241687" y="1682826"/>
          <a:ext cx="11316978" cy="242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8B7FBFB-0DEC-CB1E-B6ED-6ED580AB5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474676"/>
              </p:ext>
            </p:extLst>
          </p:nvPr>
        </p:nvGraphicFramePr>
        <p:xfrm>
          <a:off x="459163" y="4112144"/>
          <a:ext cx="11099502" cy="25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78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AF4EA-00B2-0FF5-60B7-1ECA8DF6A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975C99B5-DCC8-F049-77AD-180AE75EC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249" y="1471486"/>
            <a:ext cx="7539513" cy="408108"/>
          </a:xfrm>
        </p:spPr>
        <p:txBody>
          <a:bodyPr>
            <a:noAutofit/>
          </a:bodyPr>
          <a:lstStyle/>
          <a:p>
            <a:r>
              <a:rPr lang="ru-RU" sz="2400" b="1"/>
              <a:t>Гипотезы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B5CC89-6593-A3C1-982B-16F3E6F7E51A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6B3323-9213-DD13-5AE8-5A451203E2DD}"/>
              </a:ext>
            </a:extLst>
          </p:cNvPr>
          <p:cNvSpPr/>
          <p:nvPr/>
        </p:nvSpPr>
        <p:spPr>
          <a:xfrm>
            <a:off x="3198691" y="380052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90F8BF4-E4B7-B6E0-44BC-274B4AFEE80F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p:pic>
        <p:nvPicPr>
          <p:cNvPr id="1026" name="Picture 2" descr="Лупе Лупа Стекло - Бесплатная векторная графика на Pixabay">
            <a:extLst>
              <a:ext uri="{FF2B5EF4-FFF2-40B4-BE49-F238E27FC236}">
                <a16:creationId xmlns:a16="http://schemas.microsoft.com/office/drawing/2014/main" id="{50300487-D86D-01BF-A09E-0E0F1ABA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14" y="3032334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0">
            <a:extLst>
              <a:ext uri="{FF2B5EF4-FFF2-40B4-BE49-F238E27FC236}">
                <a16:creationId xmlns:a16="http://schemas.microsoft.com/office/drawing/2014/main" id="{32E7E871-2162-64B7-6774-5E5E727E9E26}"/>
              </a:ext>
            </a:extLst>
          </p:cNvPr>
          <p:cNvSpPr txBox="1">
            <a:spLocks/>
          </p:cNvSpPr>
          <p:nvPr/>
        </p:nvSpPr>
        <p:spPr>
          <a:xfrm>
            <a:off x="585899" y="2290986"/>
            <a:ext cx="7232735" cy="36353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Эластичность выпуска по труду в агломерациях Москвы и Санкт-Петербурга в среднем ниже, чем в других регионах;</a:t>
            </a:r>
            <a:endParaRPr lang="ru-RU" sz="20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В экономически развитых регионах с высоким ВРП в среднем выше эластичность выпуска по труду и капиталу;</a:t>
            </a:r>
            <a:endParaRPr lang="ru-RU" sz="20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В регионах с высокой эластичностью выпуска по труду наблюдается более низкая эластичность по капиталу, и наоборот;</a:t>
            </a:r>
            <a:endParaRPr lang="ru-RU" sz="20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Во время масштабных кризисов падает эластичность выпуска по всем факторам производства.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103872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1650" y="1542082"/>
            <a:ext cx="11388700" cy="386506"/>
          </a:xfrm>
        </p:spPr>
        <p:txBody>
          <a:bodyPr>
            <a:noAutofit/>
          </a:bodyPr>
          <a:lstStyle/>
          <a:p>
            <a:r>
              <a:rPr lang="ru-RU" sz="2400" b="1" dirty="0"/>
              <a:t>Методология и информационная база исследования</a:t>
            </a:r>
            <a:endParaRPr lang="ru-RU" sz="24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A195D4-A0B0-BAF7-4815-A8C1C093E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2250040"/>
            <a:ext cx="4653921" cy="3729519"/>
          </a:xfrm>
        </p:spPr>
        <p:txBody>
          <a:bodyPr>
            <a:normAutofit/>
          </a:bodyPr>
          <a:lstStyle/>
          <a:p>
            <a:r>
              <a:rPr lang="ru-RU" sz="1800" b="1"/>
              <a:t>Методология</a:t>
            </a:r>
          </a:p>
          <a:p>
            <a:r>
              <a:rPr lang="ru-RU" sz="1500"/>
              <a:t>Построены </a:t>
            </a:r>
            <a:r>
              <a:rPr lang="ru-RU" sz="1500" b="1" i="1"/>
              <a:t>регрессионные модели</a:t>
            </a:r>
            <a:r>
              <a:rPr lang="ru-RU" sz="1500"/>
              <a:t>, объясняющие эффективность работы предприятия его индивидуальными характеристиками, особенностями расположения и региональными особенностями. Для оценки зависимостей используются </a:t>
            </a:r>
            <a:r>
              <a:rPr lang="ru-RU" sz="1500" b="1" i="1"/>
              <a:t>многоуровневые линейные модели </a:t>
            </a:r>
            <a:r>
              <a:rPr lang="ru-RU" sz="1500" b="1">
                <a:solidFill>
                  <a:srgbClr val="FF0000"/>
                </a:solidFill>
              </a:rPr>
              <a:t>*</a:t>
            </a:r>
            <a:r>
              <a:rPr lang="ru-RU" sz="1500"/>
              <a:t> с переменными коэффициентами, позволяющие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500"/>
              <a:t>учитывать различия коэффициентов моделей между регионами РФ</a:t>
            </a:r>
          </a:p>
          <a:p>
            <a:pPr marL="457200" indent="-457200">
              <a:buAutoNum type="arabicPeriod"/>
            </a:pPr>
            <a:r>
              <a:rPr lang="ru-RU" sz="1500"/>
              <a:t>оценить влияние на эффективность компании как индивидуальных характеристик, так и особенностей региона, где она находится </a:t>
            </a:r>
            <a:endParaRPr lang="ru-RU" sz="1500" b="1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6CD60C39-79BD-317D-1ACB-44ACF8DF9E2E}"/>
              </a:ext>
            </a:extLst>
          </p:cNvPr>
          <p:cNvSpPr txBox="1">
            <a:spLocks/>
          </p:cNvSpPr>
          <p:nvPr/>
        </p:nvSpPr>
        <p:spPr>
          <a:xfrm>
            <a:off x="6502102" y="2250041"/>
            <a:ext cx="5013518" cy="363641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/>
              <a:t>Информационная база</a:t>
            </a:r>
            <a:endParaRPr lang="en-US" sz="1800" b="1"/>
          </a:p>
          <a:p>
            <a:r>
              <a:rPr lang="ru-RU" sz="1800" i="1"/>
              <a:t>Источник</a:t>
            </a:r>
            <a:r>
              <a:rPr lang="ru-RU" sz="1800"/>
              <a:t>:</a:t>
            </a:r>
            <a:r>
              <a:rPr lang="en-US" sz="1800"/>
              <a:t> Spark Interfax</a:t>
            </a:r>
          </a:p>
          <a:p>
            <a:r>
              <a:rPr lang="ru-RU" sz="1800" i="1"/>
              <a:t>Данные</a:t>
            </a:r>
            <a:r>
              <a:rPr lang="ru-RU" sz="1800"/>
              <a:t>: финансовая отчетность 200 тысяч малых и средних предприятий из 66 регионов РФ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34F50-4709-AA4C-0745-FF6C7052D834}"/>
              </a:ext>
            </a:extLst>
          </p:cNvPr>
          <p:cNvSpPr txBox="1"/>
          <p:nvPr/>
        </p:nvSpPr>
        <p:spPr>
          <a:xfrm>
            <a:off x="565541" y="6246045"/>
            <a:ext cx="11388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>
                <a:solidFill>
                  <a:schemeClr val="tx1"/>
                </a:solidFill>
                <a:effectLst/>
                <a:latin typeface="HSE Sans" panose="02000000000000000000"/>
                <a:ea typeface="Times New Roman" panose="02020603050405020304" pitchFamily="18" charset="0"/>
              </a:rPr>
              <a:t>Kahl, J., &amp; Hundt, C. (2015). Employment Performance in Times of Crisis: A Multilevel Analysis of Economic Resilience in the German Biotechnology Industry. Competitiveness Review, 25(4), 371-391.</a:t>
            </a:r>
            <a:endParaRPr lang="en-US" sz="1100" i="1">
              <a:solidFill>
                <a:schemeClr val="tx1"/>
              </a:solidFill>
              <a:latin typeface="HSE Sans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3B8385B2-2CF7-E876-0276-ADA0879BF753}"/>
              </a:ext>
            </a:extLst>
          </p:cNvPr>
          <p:cNvSpPr txBox="1">
            <a:spLocks/>
          </p:cNvSpPr>
          <p:nvPr/>
        </p:nvSpPr>
        <p:spPr>
          <a:xfrm>
            <a:off x="460960" y="6229255"/>
            <a:ext cx="250802" cy="261610"/>
          </a:xfrm>
          <a:prstGeom prst="rect">
            <a:avLst/>
          </a:prstGeom>
        </p:spPr>
        <p:txBody>
          <a:bodyPr lIns="0" tIns="0" rIns="0" numCol="1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>
                <a:solidFill>
                  <a:srgbClr val="FF0000"/>
                </a:solidFill>
                <a:latin typeface="HSE Sans" panose="02000000000000000000"/>
                <a:ea typeface="Cambria Math" panose="02040503050406030204" pitchFamily="18" charset="0"/>
                <a:cs typeface="Times New Roman" panose="02020603050405020304" pitchFamily="18" charset="0"/>
              </a:rPr>
              <a:t>*</a:t>
            </a:r>
          </a:p>
          <a:p>
            <a:endParaRPr lang="ru-RU" sz="2300"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ypes of Database Management Systems - DATAVERSITY">
            <a:extLst>
              <a:ext uri="{FF2B5EF4-FFF2-40B4-BE49-F238E27FC236}">
                <a16:creationId xmlns:a16="http://schemas.microsoft.com/office/drawing/2014/main" id="{44730EBE-FD97-DD27-716E-160144675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14104"/>
          <a:stretch/>
        </p:blipFill>
        <p:spPr bwMode="auto">
          <a:xfrm>
            <a:off x="8881085" y="4012273"/>
            <a:ext cx="1768888" cy="18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brief introduction to Multilevel Modelling - Analytics Vidhya">
            <a:extLst>
              <a:ext uri="{FF2B5EF4-FFF2-40B4-BE49-F238E27FC236}">
                <a16:creationId xmlns:a16="http://schemas.microsoft.com/office/drawing/2014/main" id="{210857A1-7BE2-949F-A137-68CEDD35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9214" r="17868"/>
          <a:stretch/>
        </p:blipFill>
        <p:spPr bwMode="auto">
          <a:xfrm>
            <a:off x="6576201" y="4110140"/>
            <a:ext cx="1927046" cy="17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A82E8B-D30E-E5C4-017B-BCED5ED8CC5A}"/>
              </a:ext>
            </a:extLst>
          </p:cNvPr>
          <p:cNvSpPr/>
          <p:nvPr/>
        </p:nvSpPr>
        <p:spPr>
          <a:xfrm>
            <a:off x="6008914" y="390418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768139-E22D-C817-2B0A-A2AD62811656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9F9F5DA5-E0CE-1D32-9066-1F503532E577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</p:spTree>
    <p:extLst>
      <p:ext uri="{BB962C8B-B14F-4D97-AF65-F5344CB8AC3E}">
        <p14:creationId xmlns:p14="http://schemas.microsoft.com/office/powerpoint/2010/main" val="16630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532EB-68E2-9502-A6EB-ADCF92F8E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1AC2904C-76AB-A88A-443D-F8B15F76E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579" y="1596489"/>
            <a:ext cx="5153222" cy="525848"/>
          </a:xfrm>
        </p:spPr>
        <p:txBody>
          <a:bodyPr>
            <a:noAutofit/>
          </a:bodyPr>
          <a:lstStyle/>
          <a:p>
            <a:r>
              <a:rPr lang="ru-RU" sz="2400" b="1"/>
              <a:t>Модель: </a:t>
            </a:r>
            <a:r>
              <a:rPr lang="en-US" sz="2400" b="1"/>
              <a:t>Translog Production Function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7FC964-FABB-28E9-086A-ADA313322F68}"/>
              </a:ext>
            </a:extLst>
          </p:cNvPr>
          <p:cNvSpPr/>
          <p:nvPr/>
        </p:nvSpPr>
        <p:spPr>
          <a:xfrm>
            <a:off x="3264002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E4B785-1556-82E3-C9B9-22CC40E07188}"/>
              </a:ext>
            </a:extLst>
          </p:cNvPr>
          <p:cNvSpPr/>
          <p:nvPr/>
        </p:nvSpPr>
        <p:spPr>
          <a:xfrm>
            <a:off x="6008914" y="357954"/>
            <a:ext cx="174174" cy="700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5A41FEE-8C33-7694-0693-FDEC8E9BE02B}"/>
              </a:ext>
            </a:extLst>
          </p:cNvPr>
          <p:cNvSpPr txBox="1">
            <a:spLocks/>
          </p:cNvSpPr>
          <p:nvPr/>
        </p:nvSpPr>
        <p:spPr>
          <a:xfrm>
            <a:off x="1146246" y="610899"/>
            <a:ext cx="7919258" cy="282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/>
              <a:t>Оценка производственной функции российских предприятий:</a:t>
            </a:r>
            <a:r>
              <a:rPr lang="en-US" sz="1400" b="1"/>
              <a:t> </a:t>
            </a:r>
            <a:r>
              <a:rPr lang="ru-RU" sz="1400" b="1"/>
              <a:t>региональный и отраслевой аспекты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AFDF26-73CE-5755-B7E7-81FD86FAB063}"/>
                  </a:ext>
                </a:extLst>
              </p:cNvPr>
              <p:cNvSpPr txBox="1"/>
              <p:nvPr/>
            </p:nvSpPr>
            <p:spPr>
              <a:xfrm>
                <a:off x="542579" y="2495591"/>
                <a:ext cx="10828962" cy="3108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𝑟𝑒𝑣𝑒𝑛𝑢𝑒</m:t>
                        </m:r>
                      </m:e>
                      <m:sub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𝑐𝑎𝑝𝑖𝑡𝑎𝑙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𝑙𝑎𝑏𝑜𝑢𝑟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𝑐𝑎𝑝𝑖𝑡𝑎𝑙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𝑙𝑎𝑏𝑜𝑢𝑟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𝑐𝑎𝑝𝑖𝑡𝑎𝑙</m:t>
                            </m:r>
                          </m:e>
                          <m:sub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13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𝑙𝑎𝑏𝑜𝑢𝑟</m:t>
                            </m:r>
                          </m:e>
                          <m:sub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ru-RU" sz="1300" kern="10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3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+ </m:t>
                    </m:r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𝑎𝑔𝑒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𝑎𝑔𝑒</m:t>
                            </m:r>
                          </m:e>
                          <m:sub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𝑑𝑒𝑏𝑡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𝑟𝑎𝑡𝑖𝑜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𝑐𝑒𝑛𝑡𝑒𝑟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𝑑𝑖𝑠𝑡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  <m:e>
                        <m:sSub>
                          <m:sSubPr>
                            <m:ctrlPr>
                              <a:rPr lang="ru-RU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3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𝑖𝑛𝑑𝑢𝑠𝑡𝑟𝑦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𝑖𝑛𝑣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𝑡𝑒𝑐h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𝑒𝑑𝑢𝑐𝑎𝑡𝑖𝑜𝑛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3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+  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𝑚𝑎𝑟𝑘𝑒𝑡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</a:t>
                </a:r>
                <a:endParaRPr lang="ru-RU" sz="13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индекс предприятия,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индекс региона,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revenue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выручка предприятия,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capital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размер активов,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labour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число сотрудников,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age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возраст,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debt</a:t>
                </a:r>
                <a:r>
                  <a:rPr lang="ru-RU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отношение долга к активам,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ru-RU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dist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расстояние до центра региональной столицы,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𝑖𝑛𝑑𝑢𝑠𝑡𝑟𝑦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дамми-переменная принадлежности предприятия к отрасли </a:t>
                </a:r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региональные переменные: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ru-RU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tech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доля инвестиций в НИОКР в ВРП,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education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среднее число лет обучения занятых, </a:t>
                </a:r>
                <a:r>
                  <a:rPr lang="en-US" sz="1300" i="1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market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рыночный потенциал;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стохастическая ошибка.</a:t>
                </a:r>
                <a:endParaRPr lang="ru-RU" sz="13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отдача на капитал и труд соответственно</a:t>
                </a:r>
                <a:r>
                  <a:rPr lang="ru-RU" sz="1300" kern="1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при этом</a:t>
                </a:r>
                <a:endParaRPr lang="ru-RU" sz="1300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0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</a:t>
                </a:r>
                <a:endParaRPr lang="ru-RU" sz="13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номер коэффициента,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n-US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ru-RU" sz="13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300" kern="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случайный эффект для региона. </a:t>
                </a:r>
                <a:endParaRPr lang="ru-RU" sz="13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AFDF26-73CE-5755-B7E7-81FD86FA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9" y="2495591"/>
                <a:ext cx="10828962" cy="3108480"/>
              </a:xfrm>
              <a:prstGeom prst="rect">
                <a:avLst/>
              </a:prstGeom>
              <a:blipFill>
                <a:blip r:embed="rId2"/>
                <a:stretch>
                  <a:fillRect l="-56" r="-113" b="-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0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1133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HSE Sans</vt:lpstr>
      <vt:lpstr>Times New Roman</vt:lpstr>
      <vt:lpstr>Office Theme</vt:lpstr>
      <vt:lpstr>Оценка производственной функции российских предприятий: региональный 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Sherubneva Anastasia</cp:lastModifiedBy>
  <cp:revision>783</cp:revision>
  <cp:lastPrinted>2021-11-11T13:08:00Z</cp:lastPrinted>
  <dcterms:created xsi:type="dcterms:W3CDTF">2021-11-11T08:52:00Z</dcterms:created>
  <dcterms:modified xsi:type="dcterms:W3CDTF">2024-10-11T11:17:32Z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  <property fmtid="{D5CDD505-2E9C-101B-9397-08002B2CF9AE}" pid="3" name="ICV">
    <vt:lpwstr>526D29B538AE4BD19CAF332365043FD3_13</vt:lpwstr>
  </property>
  <property fmtid="{D5CDD505-2E9C-101B-9397-08002B2CF9AE}" pid="4" name="KSOProductBuildVer">
    <vt:lpwstr>1049-12.2.0.13359</vt:lpwstr>
  </property>
</Properties>
</file>