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629" r:id="rId3"/>
    <p:sldId id="712" r:id="rId4"/>
    <p:sldId id="699" r:id="rId5"/>
    <p:sldId id="700" r:id="rId6"/>
    <p:sldId id="701" r:id="rId7"/>
    <p:sldId id="702" r:id="rId8"/>
    <p:sldId id="705" r:id="rId9"/>
    <p:sldId id="703" r:id="rId10"/>
    <p:sldId id="709" r:id="rId11"/>
    <p:sldId id="710" r:id="rId12"/>
    <p:sldId id="711" r:id="rId13"/>
    <p:sldId id="707" r:id="rId14"/>
    <p:sldId id="713" r:id="rId15"/>
    <p:sldId id="714" r:id="rId16"/>
    <p:sldId id="715" r:id="rId17"/>
    <p:sldId id="716" r:id="rId18"/>
    <p:sldId id="717" r:id="rId19"/>
    <p:sldId id="669" r:id="rId20"/>
    <p:sldId id="704" r:id="rId21"/>
    <p:sldId id="718" r:id="rId22"/>
    <p:sldId id="719" r:id="rId23"/>
    <p:sldId id="720" r:id="rId24"/>
    <p:sldId id="721" r:id="rId25"/>
    <p:sldId id="722" r:id="rId26"/>
    <p:sldId id="723" r:id="rId27"/>
    <p:sldId id="510" r:id="rId28"/>
  </p:sldIdLst>
  <p:sldSz cx="9144000" cy="6858000" type="screen4x3"/>
  <p:notesSz cx="6797675" cy="987425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97849" autoAdjust="0"/>
  </p:normalViewPr>
  <p:slideViewPr>
    <p:cSldViewPr>
      <p:cViewPr varScale="1">
        <p:scale>
          <a:sx n="83" d="100"/>
          <a:sy n="83" d="100"/>
        </p:scale>
        <p:origin x="89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fld id="{81702670-D27E-4B5D-9938-63932DBD9470}" type="slidenum">
              <a:rPr lang="zh-CN" altLang="en-US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1183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fld id="{065643C9-DB76-4337-93A2-CD8D39FB2813}" type="slidenum">
              <a:rPr lang="zh-CN" altLang="en-US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0610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D5571-5EDF-4D0B-B7F5-6AD357F33CEB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699371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70121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47397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877120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74703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8157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688965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64478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270389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398421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241403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6347800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7586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093129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168209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314394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D4FF477-4CC8-4F00-B7A7-CE61F26FEBAB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85611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237458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14081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53118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06758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56094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AF725C-0718-4088-80B0-3DF6FFBD836D}" type="slidenum">
              <a:rPr lang="zh-CN" altLang="en-US" sz="1200">
                <a:latin typeface="Arial" charset="0"/>
              </a:rPr>
              <a:pPr algn="r" defTabSz="930275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zh-CN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022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2FFE-BCFB-4285-A9A2-FB081C9FF3E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DE56-EFAA-450F-962D-F67D008F803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D0E92-7469-4561-8190-23BB1D73937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14FD-DE89-4562-A9D8-D8846CF7677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866E9-5D24-4450-9E0C-F77F4B76F57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993E-4935-4781-B911-3A669781AE6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38FF-9110-45C8-93DA-D904AD37A00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3DE1-00C0-42DF-B807-6E8F1E314B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6DCB-A8E7-41EA-ADC5-1E320A2C1B7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D2D8A-EDE7-4760-8CF7-C18CD6834A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2F363-BD23-49E4-9C41-B1F53BD637B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F279-F23C-41F6-AB07-160D609D68B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5B6CB-6DE8-4C61-AEFA-F932656E7EC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 altLang="en-US"/>
              <a:t>September 2007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12EAC6A-23FD-4255-BF91-4E6CE71E7AB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3" r:id="rId2"/>
    <p:sldLayoutId id="2147483822" r:id="rId3"/>
    <p:sldLayoutId id="2147483821" r:id="rId4"/>
    <p:sldLayoutId id="2147483820" r:id="rId5"/>
    <p:sldLayoutId id="2147483819" r:id="rId6"/>
    <p:sldLayoutId id="2147483818" r:id="rId7"/>
    <p:sldLayoutId id="2147483817" r:id="rId8"/>
    <p:sldLayoutId id="2147483816" r:id="rId9"/>
    <p:sldLayoutId id="2147483815" r:id="rId10"/>
    <p:sldLayoutId id="2147483814" r:id="rId11"/>
    <p:sldLayoutId id="2147483813" r:id="rId12"/>
    <p:sldLayoutId id="214748381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8610600" cy="2057400"/>
          </a:xfrm>
        </p:spPr>
        <p:txBody>
          <a:bodyPr/>
          <a:lstStyle/>
          <a:p>
            <a:pPr algn="ctr" eaLnBrk="1" hangingPunct="1"/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宋体" charset="-122"/>
              </a:rPr>
              <a:t>Tips for publication</a:t>
            </a:r>
            <a:br>
              <a:rPr lang="en-US" altLang="zh-CN" sz="3600" dirty="0" smtClean="0">
                <a:solidFill>
                  <a:schemeClr val="tx1"/>
                </a:solidFill>
                <a:latin typeface="+mn-lt"/>
                <a:ea typeface="宋体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宋体" charset="-122"/>
              </a:rPr>
              <a:t>for a finance paper:</a:t>
            </a:r>
            <a:br>
              <a:rPr lang="en-US" altLang="zh-CN" sz="3600" dirty="0" smtClean="0">
                <a:solidFill>
                  <a:schemeClr val="tx1"/>
                </a:solidFill>
                <a:latin typeface="+mn-lt"/>
                <a:ea typeface="宋体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宋体" charset="-122"/>
              </a:rPr>
              <a:t>journals, topics and more</a:t>
            </a:r>
            <a:endParaRPr lang="en-US" altLang="zh-CN" sz="2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14800"/>
            <a:ext cx="8077200" cy="2438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altLang="zh-CN" sz="2200" b="1" dirty="0" smtClean="0">
              <a:ea typeface="宋体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zh-CN" sz="2400" b="1" dirty="0" smtClean="0">
                <a:ea typeface="宋体" charset="-122"/>
              </a:rPr>
              <a:t>Laurent Weill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zh-CN" sz="2400" dirty="0" smtClean="0">
                <a:ea typeface="宋体" charset="-122"/>
              </a:rPr>
              <a:t>University of Strasbourg</a:t>
            </a:r>
          </a:p>
          <a:p>
            <a:pPr algn="ctr" eaLnBrk="1" hangingPunct="1">
              <a:lnSpc>
                <a:spcPct val="80000"/>
              </a:lnSpc>
            </a:pPr>
            <a:endParaRPr lang="en-US" altLang="zh-CN" sz="2400" dirty="0">
              <a:ea typeface="宋体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zh-CN" sz="2400" dirty="0" smtClean="0">
                <a:ea typeface="宋体" charset="-122"/>
              </a:rPr>
              <a:t>HSE 18</a:t>
            </a:r>
            <a:r>
              <a:rPr lang="en-US" altLang="zh-CN" sz="2400" baseline="30000" dirty="0" smtClean="0">
                <a:ea typeface="宋体" charset="-122"/>
              </a:rPr>
              <a:t>th</a:t>
            </a:r>
            <a:r>
              <a:rPr lang="en-US" altLang="zh-CN" sz="2400" dirty="0" smtClean="0">
                <a:ea typeface="宋体" charset="-122"/>
              </a:rPr>
              <a:t> February 2022</a:t>
            </a:r>
            <a:endParaRPr lang="en-US" altLang="zh-CN" sz="22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2. Journals in other fields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2000" dirty="0" smtClean="0"/>
              <a:t>There are also other fields you can target based on the topic of your work.</a:t>
            </a:r>
          </a:p>
          <a:p>
            <a:endParaRPr lang="en-US" sz="2000" dirty="0"/>
          </a:p>
          <a:p>
            <a:r>
              <a:rPr lang="en-US" sz="2000" dirty="0" smtClean="0"/>
              <a:t>-law and economics:</a:t>
            </a:r>
          </a:p>
          <a:p>
            <a:r>
              <a:rPr lang="en-US" sz="2000" b="1" dirty="0" smtClean="0"/>
              <a:t>International Review of Law and Economics</a:t>
            </a:r>
          </a:p>
          <a:p>
            <a:r>
              <a:rPr lang="en-US" sz="2000" b="1" dirty="0" smtClean="0"/>
              <a:t>European Journal of Law and Economics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555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2. Journals in other fields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2000" dirty="0" smtClean="0"/>
              <a:t>There are also other fields you can target based on the topic of your work.</a:t>
            </a:r>
          </a:p>
          <a:p>
            <a:endParaRPr lang="en-US" sz="2000" dirty="0"/>
          </a:p>
          <a:p>
            <a:r>
              <a:rPr lang="en-US" sz="2000" dirty="0" smtClean="0"/>
              <a:t>-law and economics:</a:t>
            </a:r>
          </a:p>
          <a:p>
            <a:r>
              <a:rPr lang="en-US" sz="2000" b="1" dirty="0" smtClean="0"/>
              <a:t>International Review of Law and Economics</a:t>
            </a:r>
          </a:p>
          <a:p>
            <a:r>
              <a:rPr lang="en-US" sz="2000" b="1" dirty="0" smtClean="0"/>
              <a:t>European Journal of Law and Economics</a:t>
            </a:r>
          </a:p>
          <a:p>
            <a:r>
              <a:rPr lang="en-US" sz="2000" dirty="0" smtClean="0"/>
              <a:t>-operational research: plenty of journals</a:t>
            </a:r>
          </a:p>
          <a:p>
            <a:r>
              <a:rPr lang="en-US" sz="2000" b="1" dirty="0" smtClean="0"/>
              <a:t>European Journal of Operational Research</a:t>
            </a:r>
          </a:p>
          <a:p>
            <a:r>
              <a:rPr lang="en-US" sz="2000" b="1" dirty="0" smtClean="0"/>
              <a:t>Journal of Productivity Analysis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424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2. Journals in other fields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2000" dirty="0" smtClean="0"/>
              <a:t>There are also other fields you can target based on the topic of your work.</a:t>
            </a:r>
          </a:p>
          <a:p>
            <a:endParaRPr lang="en-US" sz="2000" dirty="0"/>
          </a:p>
          <a:p>
            <a:r>
              <a:rPr lang="en-US" sz="2000" dirty="0" smtClean="0"/>
              <a:t>-law and economics:</a:t>
            </a:r>
          </a:p>
          <a:p>
            <a:r>
              <a:rPr lang="en-US" sz="2000" b="1" dirty="0" smtClean="0"/>
              <a:t>International Review of Law and Economics</a:t>
            </a:r>
          </a:p>
          <a:p>
            <a:r>
              <a:rPr lang="en-US" sz="2000" b="1" dirty="0" smtClean="0"/>
              <a:t>European Journal of Law and Economics</a:t>
            </a:r>
          </a:p>
          <a:p>
            <a:r>
              <a:rPr lang="en-US" sz="2000" dirty="0" smtClean="0"/>
              <a:t>-operational research: plenty of journals</a:t>
            </a:r>
          </a:p>
          <a:p>
            <a:r>
              <a:rPr lang="en-US" sz="2000" b="1" dirty="0" smtClean="0"/>
              <a:t>European Journal of Operational Research</a:t>
            </a:r>
          </a:p>
          <a:p>
            <a:r>
              <a:rPr lang="en-US" sz="2000" b="1" dirty="0" smtClean="0"/>
              <a:t>Journal of Productivity Analysis</a:t>
            </a:r>
          </a:p>
          <a:p>
            <a:r>
              <a:rPr lang="en-US" sz="2000" dirty="0" smtClean="0"/>
              <a:t>-macro / finance (macroeconomic implications)</a:t>
            </a:r>
          </a:p>
          <a:p>
            <a:r>
              <a:rPr lang="en-US" sz="2000" b="1" dirty="0" smtClean="0"/>
              <a:t>Journal of Money, Credit and Banking </a:t>
            </a:r>
            <a:r>
              <a:rPr lang="en-US" sz="2000" dirty="0" smtClean="0"/>
              <a:t>(hard)</a:t>
            </a:r>
          </a:p>
          <a:p>
            <a:r>
              <a:rPr lang="en-US" sz="2000" b="1" dirty="0" smtClean="0"/>
              <a:t>Journal of International Money and Finance</a:t>
            </a:r>
          </a:p>
          <a:p>
            <a:r>
              <a:rPr lang="en-US" sz="2000" b="1" dirty="0" smtClean="0"/>
              <a:t>Economic Modelling</a:t>
            </a:r>
          </a:p>
          <a:p>
            <a:r>
              <a:rPr lang="en-US" sz="2000" b="1" dirty="0" smtClean="0"/>
              <a:t>International Economics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362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Where submitting a paper?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/>
              <a:t>An additional tip to choose the </a:t>
            </a:r>
            <a:r>
              <a:rPr lang="en-US" sz="2400" b="1" dirty="0" smtClean="0"/>
              <a:t>journal</a:t>
            </a:r>
          </a:p>
          <a:p>
            <a:endParaRPr lang="en-US" sz="2400" b="1" dirty="0"/>
          </a:p>
          <a:p>
            <a:r>
              <a:rPr lang="en-US" sz="2400" dirty="0" smtClean="0"/>
              <a:t>Ask yourself the following question before choosing the journal:</a:t>
            </a:r>
          </a:p>
        </p:txBody>
      </p:sp>
    </p:spTree>
    <p:extLst>
      <p:ext uri="{BB962C8B-B14F-4D97-AF65-F5344CB8AC3E}">
        <p14:creationId xmlns:p14="http://schemas.microsoft.com/office/powerpoint/2010/main" val="18926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Where submitting a paper?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/>
              <a:t>An additional tip to choose the </a:t>
            </a:r>
            <a:r>
              <a:rPr lang="en-US" sz="2400" b="1" dirty="0" smtClean="0"/>
              <a:t>journal</a:t>
            </a:r>
          </a:p>
          <a:p>
            <a:endParaRPr lang="en-US" sz="2400" b="1" dirty="0"/>
          </a:p>
          <a:p>
            <a:r>
              <a:rPr lang="en-US" sz="2400" dirty="0" smtClean="0"/>
              <a:t>Ask yourself the following question before choosing the journal: which journals do I cite?</a:t>
            </a:r>
          </a:p>
          <a:p>
            <a:r>
              <a:rPr lang="en-US" sz="2400" dirty="0" smtClean="0"/>
              <a:t>If you do not cite a journal, is your paper of interest for its audience?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your paper of interest for the Editor?</a:t>
            </a:r>
          </a:p>
          <a:p>
            <a:pPr lvl="1"/>
            <a:r>
              <a:rPr lang="en-US" sz="2400" dirty="0" smtClean="0"/>
              <a:t>Try </a:t>
            </a:r>
            <a:r>
              <a:rPr lang="en-US" sz="2400" dirty="0"/>
              <a:t>to find some related articles in the journal </a:t>
            </a:r>
            <a:r>
              <a:rPr lang="en-US" sz="2400" dirty="0" smtClean="0"/>
              <a:t>where you submit.</a:t>
            </a:r>
          </a:p>
        </p:txBody>
      </p:sp>
    </p:spTree>
    <p:extLst>
      <p:ext uri="{BB962C8B-B14F-4D97-AF65-F5344CB8AC3E}">
        <p14:creationId xmlns:p14="http://schemas.microsoft.com/office/powerpoint/2010/main" val="20050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Where submitting a paper?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2400" b="1" dirty="0" smtClean="0"/>
              <a:t>Time horizon</a:t>
            </a:r>
          </a:p>
          <a:p>
            <a:endParaRPr lang="en-US" sz="2400" dirty="0"/>
          </a:p>
          <a:p>
            <a:r>
              <a:rPr lang="en-US" sz="2400" dirty="0" smtClean="0"/>
              <a:t>There is huge heterogeneity in the time it takes to receive answers.</a:t>
            </a:r>
          </a:p>
          <a:p>
            <a:r>
              <a:rPr lang="en-US" sz="2400" dirty="0" smtClean="0"/>
              <a:t>Wait for a rejection: from 8 minutes to 2 years.</a:t>
            </a:r>
          </a:p>
          <a:p>
            <a:r>
              <a:rPr lang="en-US" sz="2400" dirty="0"/>
              <a:t>Wait for an acceptance decision: from 4 months to 5 years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Good to have information about the time of answer.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80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Where submitting a paper?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2400" b="1" dirty="0" smtClean="0"/>
              <a:t>Time horizon</a:t>
            </a:r>
          </a:p>
          <a:p>
            <a:endParaRPr lang="en-US" sz="2400" dirty="0"/>
          </a:p>
          <a:p>
            <a:r>
              <a:rPr lang="en-US" sz="2400" dirty="0" smtClean="0"/>
              <a:t>There is huge heterogeneity in the time it takes to receive answers.</a:t>
            </a:r>
          </a:p>
          <a:p>
            <a:r>
              <a:rPr lang="en-US" sz="2400" dirty="0" smtClean="0"/>
              <a:t>Wait for a rejection: from 8 minutes to 2 years.</a:t>
            </a:r>
          </a:p>
          <a:p>
            <a:r>
              <a:rPr lang="en-US" sz="2400" dirty="0" smtClean="0"/>
              <a:t>Wait for an acceptance decision: from 4 months to 5 years.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Good to have information about the time of answer.</a:t>
            </a:r>
          </a:p>
          <a:p>
            <a:endParaRPr lang="en-US" sz="2400" dirty="0"/>
          </a:p>
          <a:p>
            <a:r>
              <a:rPr lang="en-US" sz="2400" dirty="0" smtClean="0"/>
              <a:t>One thing for sure: if you target high-quality journals, the best case scenario is an acceptance after one or two rounds of submission, meaning it will take you about 2 years.</a:t>
            </a:r>
          </a:p>
        </p:txBody>
      </p:sp>
    </p:spTree>
    <p:extLst>
      <p:ext uri="{BB962C8B-B14F-4D97-AF65-F5344CB8AC3E}">
        <p14:creationId xmlns:p14="http://schemas.microsoft.com/office/powerpoint/2010/main" val="5018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How submitting a paper?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 smtClean="0"/>
              <a:t>Once the paper is completed for submission, wait for one week and reread it.</a:t>
            </a:r>
          </a:p>
          <a:p>
            <a:r>
              <a:rPr lang="en-US" sz="2400" dirty="0" smtClean="0"/>
              <a:t>You will find things to change.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6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How submitting a paper?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 smtClean="0"/>
              <a:t>Once the paper is completed for submission, wait for one week and reread it.</a:t>
            </a:r>
          </a:p>
          <a:p>
            <a:r>
              <a:rPr lang="en-US" sz="2400" dirty="0" smtClean="0"/>
              <a:t>You will find things to change.</a:t>
            </a:r>
          </a:p>
          <a:p>
            <a:endParaRPr lang="en-US" sz="2400" dirty="0"/>
          </a:p>
          <a:p>
            <a:r>
              <a:rPr lang="en-US" sz="2400" b="1" dirty="0" smtClean="0"/>
              <a:t>Then reread the abstract and the introduction very carefully.</a:t>
            </a:r>
          </a:p>
          <a:p>
            <a:r>
              <a:rPr lang="en-US" sz="2400" dirty="0" smtClean="0"/>
              <a:t>The Editor can make his mind only on these parts. The Referee will.</a:t>
            </a:r>
          </a:p>
          <a:p>
            <a:endParaRPr lang="en-US" sz="2400" dirty="0" smtClean="0"/>
          </a:p>
          <a:p>
            <a:r>
              <a:rPr lang="en-US" sz="2400" dirty="0" smtClean="0"/>
              <a:t>Any typo in these parts is a signal that the author is careless.</a:t>
            </a:r>
          </a:p>
        </p:txBody>
      </p:sp>
    </p:spTree>
    <p:extLst>
      <p:ext uri="{BB962C8B-B14F-4D97-AF65-F5344CB8AC3E}">
        <p14:creationId xmlns:p14="http://schemas.microsoft.com/office/powerpoint/2010/main" val="9809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Rejection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One rule to have no rejection in your academic career.</a:t>
            </a:r>
          </a:p>
        </p:txBody>
      </p:sp>
    </p:spTree>
    <p:extLst>
      <p:ext uri="{BB962C8B-B14F-4D97-AF65-F5344CB8AC3E}">
        <p14:creationId xmlns:p14="http://schemas.microsoft.com/office/powerpoint/2010/main" val="4651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Publication strategy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Publishing is a business.</a:t>
            </a:r>
          </a:p>
          <a:p>
            <a:endParaRPr lang="en-US" sz="2400" dirty="0" smtClean="0"/>
          </a:p>
          <a:p>
            <a:r>
              <a:rPr lang="en-US" sz="2400" dirty="0" smtClean="0"/>
              <a:t>You have limited resources and you want to use them in an optimal way.</a:t>
            </a:r>
          </a:p>
          <a:p>
            <a:endParaRPr lang="en-US" sz="2400" dirty="0" smtClean="0"/>
          </a:p>
          <a:p>
            <a:r>
              <a:rPr lang="en-US" sz="2400" dirty="0" smtClean="0"/>
              <a:t>You must have a publication strategy for each paper.</a:t>
            </a:r>
          </a:p>
        </p:txBody>
      </p:sp>
    </p:spTree>
    <p:extLst>
      <p:ext uri="{BB962C8B-B14F-4D97-AF65-F5344CB8AC3E}">
        <p14:creationId xmlns:p14="http://schemas.microsoft.com/office/powerpoint/2010/main" val="18515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Rejection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One rule to have no rejection in your academic career.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Never submit a paper.</a:t>
            </a:r>
          </a:p>
          <a:p>
            <a:endParaRPr lang="en-US" sz="2400" dirty="0" smtClean="0"/>
          </a:p>
          <a:p>
            <a:r>
              <a:rPr lang="en-US" sz="2400" dirty="0" smtClean="0"/>
              <a:t>If your ego cannot bear a rejection, find another job.</a:t>
            </a:r>
          </a:p>
          <a:p>
            <a:endParaRPr lang="en-US" sz="2400" dirty="0" smtClean="0"/>
          </a:p>
          <a:p>
            <a:r>
              <a:rPr lang="en-US" sz="2400" dirty="0" smtClean="0"/>
              <a:t>It is part of the game.</a:t>
            </a:r>
          </a:p>
        </p:txBody>
      </p:sp>
    </p:spTree>
    <p:extLst>
      <p:ext uri="{BB962C8B-B14F-4D97-AF65-F5344CB8AC3E}">
        <p14:creationId xmlns:p14="http://schemas.microsoft.com/office/powerpoint/2010/main" val="9636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Let me conclude with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Let me cite Allen Berger, top researcher in banking.</a:t>
            </a:r>
          </a:p>
          <a:p>
            <a:endParaRPr lang="en-US" sz="2400" dirty="0"/>
          </a:p>
          <a:p>
            <a:pPr algn="just"/>
            <a:r>
              <a:rPr lang="en-US" altLang="zh-CN" sz="2400" dirty="0"/>
              <a:t>What are the three most important things in real estate?</a:t>
            </a:r>
          </a:p>
          <a:p>
            <a:pPr lvl="1" algn="just"/>
            <a:r>
              <a:rPr lang="en-US" altLang="zh-CN" sz="2400" dirty="0"/>
              <a:t>Location, location, location!</a:t>
            </a:r>
          </a:p>
          <a:p>
            <a:pPr algn="just"/>
            <a:endParaRPr lang="en-US" altLang="zh-CN" sz="2400" dirty="0"/>
          </a:p>
          <a:p>
            <a:pPr algn="just"/>
            <a:r>
              <a:rPr lang="en-US" altLang="zh-CN" sz="2400" dirty="0"/>
              <a:t>What are the three most important things in research</a:t>
            </a:r>
            <a:r>
              <a:rPr lang="en-US" altLang="zh-CN" sz="2400" dirty="0" smtClean="0"/>
              <a:t>?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2331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Let me conclude with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pPr algn="just"/>
            <a:r>
              <a:rPr lang="en-US" altLang="zh-CN" sz="4400" dirty="0">
                <a:cs typeface="Times New Roman" panose="02020603050405020304" pitchFamily="18" charset="0"/>
              </a:rPr>
              <a:t>Ideas, ideas, ideas</a:t>
            </a:r>
            <a:r>
              <a:rPr lang="en-US" altLang="zh-CN" sz="4400" dirty="0" smtClean="0">
                <a:cs typeface="Times New Roman" panose="02020603050405020304" pitchFamily="18" charset="0"/>
              </a:rPr>
              <a:t>!</a:t>
            </a:r>
            <a:endParaRPr lang="fr-FR" altLang="zh-CN" sz="4400" dirty="0">
              <a:cs typeface="Times New Roman" panose="02020603050405020304" pitchFamily="18" charset="0"/>
            </a:endParaRPr>
          </a:p>
          <a:p>
            <a:pPr algn="just"/>
            <a:endParaRPr lang="fr-FR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altLang="zh-CN" sz="2400" dirty="0" smtClean="0">
                <a:cs typeface="Times New Roman" panose="02020603050405020304" pitchFamily="18" charset="0"/>
              </a:rPr>
              <a:t>Do not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overestimate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the importance of technique: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it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is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a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means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FR" altLang="zh-CN" sz="2400" dirty="0" smtClean="0">
                <a:cs typeface="Times New Roman" panose="02020603050405020304" pitchFamily="18" charset="0"/>
              </a:rPr>
              <a:t>The key force of a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paper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is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the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idea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FR" altLang="zh-CN" sz="2400" dirty="0" smtClean="0">
                <a:cs typeface="Times New Roman" panose="02020603050405020304" pitchFamily="18" charset="0"/>
              </a:rPr>
              <a:t>There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is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no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great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paper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without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a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great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 </a:t>
            </a:r>
            <a:r>
              <a:rPr lang="fr-FR" altLang="zh-CN" sz="2400" dirty="0" err="1" smtClean="0">
                <a:cs typeface="Times New Roman" panose="02020603050405020304" pitchFamily="18" charset="0"/>
              </a:rPr>
              <a:t>idea</a:t>
            </a:r>
            <a:r>
              <a:rPr lang="fr-FR" altLang="zh-CN" sz="2400" dirty="0" smtClean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6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Let me conclude with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algn="just"/>
            <a:r>
              <a:rPr lang="fr-FR" altLang="zh-CN" sz="2400" b="1" dirty="0" err="1" smtClean="0">
                <a:cs typeface="Times New Roman" panose="02020603050405020304" pitchFamily="18" charset="0"/>
              </a:rPr>
              <a:t>Where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to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find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good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ideas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?</a:t>
            </a:r>
          </a:p>
          <a:p>
            <a:pPr algn="just"/>
            <a:endParaRPr lang="fr-FR" altLang="zh-CN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Let me conclude with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algn="just"/>
            <a:r>
              <a:rPr lang="fr-FR" altLang="zh-CN" sz="2400" b="1" dirty="0" err="1" smtClean="0">
                <a:cs typeface="Times New Roman" panose="02020603050405020304" pitchFamily="18" charset="0"/>
              </a:rPr>
              <a:t>Where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to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find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good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ideas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?</a:t>
            </a:r>
          </a:p>
          <a:p>
            <a:pPr algn="just"/>
            <a:endParaRPr lang="fr-FR" altLang="zh-CN" sz="2400" dirty="0"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dirty="0"/>
              <a:t>A particularly good source of new ideas is new working papers in your field.</a:t>
            </a:r>
          </a:p>
          <a:p>
            <a:pPr lvl="1" algn="just"/>
            <a:r>
              <a:rPr lang="en-US" altLang="zh-CN" sz="2400" dirty="0" smtClean="0"/>
              <a:t>Look at the </a:t>
            </a:r>
            <a:r>
              <a:rPr lang="en-US" altLang="zh-CN" sz="2400" dirty="0"/>
              <a:t>Financial Economics Network, </a:t>
            </a:r>
            <a:r>
              <a:rPr lang="en-US" altLang="zh-CN" sz="2400" dirty="0" smtClean="0"/>
              <a:t>FEN, on </a:t>
            </a:r>
            <a:r>
              <a:rPr lang="en-US" altLang="zh-CN" sz="2400" dirty="0" err="1" smtClean="0"/>
              <a:t>ssrn</a:t>
            </a:r>
            <a:r>
              <a:rPr lang="en-US" altLang="zh-CN" sz="2400" dirty="0" smtClean="0"/>
              <a:t>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2210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Let me conclude with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algn="just"/>
            <a:r>
              <a:rPr lang="fr-FR" altLang="zh-CN" sz="2400" b="1" dirty="0" err="1" smtClean="0">
                <a:cs typeface="Times New Roman" panose="02020603050405020304" pitchFamily="18" charset="0"/>
              </a:rPr>
              <a:t>Where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to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find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good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ideas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?</a:t>
            </a:r>
          </a:p>
          <a:p>
            <a:pPr algn="just"/>
            <a:endParaRPr lang="fr-FR" altLang="zh-CN" sz="2400" dirty="0"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dirty="0"/>
              <a:t>A particularly good source of new ideas is new working papers in your field.</a:t>
            </a:r>
          </a:p>
          <a:p>
            <a:pPr lvl="1" algn="just"/>
            <a:r>
              <a:rPr lang="en-US" altLang="zh-CN" sz="2400" dirty="0" smtClean="0"/>
              <a:t>Look at the </a:t>
            </a:r>
            <a:r>
              <a:rPr lang="en-US" altLang="zh-CN" sz="2400" dirty="0"/>
              <a:t>Financial Economics Network, </a:t>
            </a:r>
            <a:r>
              <a:rPr lang="en-US" altLang="zh-CN" sz="2400" dirty="0" smtClean="0"/>
              <a:t>FEN, on </a:t>
            </a:r>
            <a:r>
              <a:rPr lang="en-US" altLang="zh-CN" sz="2400" dirty="0" err="1" smtClean="0"/>
              <a:t>ssrn</a:t>
            </a:r>
            <a:r>
              <a:rPr lang="en-US" altLang="zh-CN" sz="2400" dirty="0" smtClean="0"/>
              <a:t>.</a:t>
            </a:r>
            <a:endParaRPr lang="en-US" altLang="zh-CN" sz="2400" dirty="0"/>
          </a:p>
          <a:p>
            <a:pPr lvl="1" algn="just"/>
            <a:endParaRPr lang="en-US" altLang="zh-CN" sz="2400" dirty="0"/>
          </a:p>
          <a:p>
            <a:pPr algn="just"/>
            <a:r>
              <a:rPr lang="en-US" altLang="zh-CN" sz="2400" dirty="0"/>
              <a:t>Look at programs of great </a:t>
            </a:r>
            <a:r>
              <a:rPr lang="en-US" altLang="zh-CN" sz="2400" dirty="0" smtClean="0"/>
              <a:t>conferences (American Finance Association, European Finance Association, Financial Intermediation Research Society Meeting).</a:t>
            </a:r>
          </a:p>
          <a:p>
            <a:pPr algn="just"/>
            <a:endParaRPr lang="zh-CN" altLang="zh-CN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Let me conclude with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algn="just"/>
            <a:r>
              <a:rPr lang="fr-FR" altLang="zh-CN" sz="2400" b="1" dirty="0" err="1" smtClean="0">
                <a:cs typeface="Times New Roman" panose="02020603050405020304" pitchFamily="18" charset="0"/>
              </a:rPr>
              <a:t>Where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to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find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 good </a:t>
            </a:r>
            <a:r>
              <a:rPr lang="fr-FR" altLang="zh-CN" sz="2400" b="1" dirty="0" err="1" smtClean="0">
                <a:cs typeface="Times New Roman" panose="02020603050405020304" pitchFamily="18" charset="0"/>
              </a:rPr>
              <a:t>ideas</a:t>
            </a:r>
            <a:r>
              <a:rPr lang="fr-FR" altLang="zh-CN" sz="2400" b="1" dirty="0" smtClean="0">
                <a:cs typeface="Times New Roman" panose="02020603050405020304" pitchFamily="18" charset="0"/>
              </a:rPr>
              <a:t>?</a:t>
            </a:r>
          </a:p>
          <a:p>
            <a:pPr algn="just"/>
            <a:endParaRPr lang="fr-FR" altLang="zh-CN" sz="2400" dirty="0"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dirty="0"/>
              <a:t>A particularly good source of new ideas is new working papers in your field.</a:t>
            </a:r>
          </a:p>
          <a:p>
            <a:pPr lvl="1" algn="just"/>
            <a:r>
              <a:rPr lang="en-US" altLang="zh-CN" sz="2400" dirty="0" smtClean="0"/>
              <a:t>Look at the </a:t>
            </a:r>
            <a:r>
              <a:rPr lang="en-US" altLang="zh-CN" sz="2400" dirty="0"/>
              <a:t>Financial Economics Network, </a:t>
            </a:r>
            <a:r>
              <a:rPr lang="en-US" altLang="zh-CN" sz="2400" dirty="0" smtClean="0"/>
              <a:t>FEN, on </a:t>
            </a:r>
            <a:r>
              <a:rPr lang="en-US" altLang="zh-CN" sz="2400" dirty="0" err="1" smtClean="0"/>
              <a:t>ssrn</a:t>
            </a:r>
            <a:r>
              <a:rPr lang="en-US" altLang="zh-CN" sz="2400" dirty="0" smtClean="0"/>
              <a:t>.</a:t>
            </a:r>
            <a:endParaRPr lang="en-US" altLang="zh-CN" sz="2400" dirty="0"/>
          </a:p>
          <a:p>
            <a:pPr lvl="1" algn="just"/>
            <a:endParaRPr lang="en-US" altLang="zh-CN" sz="2400" dirty="0"/>
          </a:p>
          <a:p>
            <a:pPr algn="just"/>
            <a:r>
              <a:rPr lang="en-US" altLang="zh-CN" sz="2400" dirty="0"/>
              <a:t>Look at programs of great </a:t>
            </a:r>
            <a:r>
              <a:rPr lang="en-US" altLang="zh-CN" sz="2400" dirty="0" smtClean="0"/>
              <a:t>conferences (American Finance Association, European Finance Association, Financial Intermediation Research Society Meeting).</a:t>
            </a:r>
          </a:p>
          <a:p>
            <a:pPr algn="just"/>
            <a:endParaRPr lang="en-US" altLang="zh-CN" sz="2400" dirty="0"/>
          </a:p>
          <a:p>
            <a:pPr algn="just"/>
            <a:r>
              <a:rPr lang="en-US" altLang="zh-CN" sz="2400" dirty="0" smtClean="0"/>
              <a:t>Be an open mind: read books from various fields (history, psychology…), follow the news.</a:t>
            </a:r>
            <a:endParaRPr lang="en-US" altLang="zh-CN" sz="2400" dirty="0"/>
          </a:p>
          <a:p>
            <a:pPr algn="just"/>
            <a:endParaRPr lang="fr-FR" altLang="zh-CN" sz="2400" dirty="0" smtClean="0">
              <a:cs typeface="Times New Roman" panose="02020603050405020304" pitchFamily="18" charset="0"/>
            </a:endParaRPr>
          </a:p>
          <a:p>
            <a:pPr algn="just"/>
            <a:endParaRPr lang="fr-FR" altLang="zh-CN" sz="2400" dirty="0">
              <a:cs typeface="Times New Roman" panose="02020603050405020304" pitchFamily="18" charset="0"/>
            </a:endParaRPr>
          </a:p>
          <a:p>
            <a:pPr algn="just"/>
            <a:endParaRPr lang="zh-CN" altLang="zh-CN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6B8E180-0F81-4702-AFA6-DB6FD75303C2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458200" cy="4724400"/>
          </a:xfrm>
        </p:spPr>
        <p:txBody>
          <a:bodyPr/>
          <a:lstStyle/>
          <a:p>
            <a:pPr marL="571500" indent="-571500" algn="ctr" eaLnBrk="1" hangingPunct="1">
              <a:buFont typeface="Wingdings" pitchFamily="2" charset="2"/>
              <a:buNone/>
            </a:pPr>
            <a:endParaRPr lang="zh-CN" altLang="en-US" dirty="0" smtClean="0">
              <a:latin typeface="Garamond" pitchFamily="18" charset="0"/>
              <a:ea typeface="宋体" charset="-122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zh-CN" altLang="en-US" dirty="0" smtClean="0">
              <a:latin typeface="Garamond" pitchFamily="18" charset="0"/>
              <a:ea typeface="宋体" charset="-122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zh-CN" altLang="en-US" dirty="0" smtClean="0">
              <a:latin typeface="Garamond" pitchFamily="18" charset="0"/>
              <a:ea typeface="宋体" charset="-122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en-US" altLang="zh-CN" sz="3200" b="1" dirty="0" smtClean="0">
                <a:ea typeface="宋体" charset="-122"/>
              </a:rPr>
              <a:t>Thank you for your attention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zh-CN" altLang="en-US" sz="3600" b="1" dirty="0" smtClean="0">
              <a:latin typeface="Garamond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When choosing the journal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You should consider:</a:t>
            </a:r>
          </a:p>
          <a:p>
            <a:endParaRPr lang="en-US" sz="2400" dirty="0"/>
          </a:p>
          <a:p>
            <a:r>
              <a:rPr lang="en-US" sz="2400" dirty="0" smtClean="0"/>
              <a:t>-the scope of the journal.</a:t>
            </a:r>
          </a:p>
          <a:p>
            <a:endParaRPr lang="en-US" sz="2400" dirty="0" smtClean="0"/>
          </a:p>
          <a:p>
            <a:r>
              <a:rPr lang="en-US" sz="2400" dirty="0" smtClean="0"/>
              <a:t>-the level of the journal (in accordance with the level of your paper).</a:t>
            </a:r>
          </a:p>
          <a:p>
            <a:endParaRPr lang="en-US" sz="2400" dirty="0" smtClean="0"/>
          </a:p>
          <a:p>
            <a:r>
              <a:rPr lang="en-US" sz="2400" dirty="0" smtClean="0"/>
              <a:t>-your time horizon. </a:t>
            </a:r>
          </a:p>
        </p:txBody>
      </p:sp>
    </p:spTree>
    <p:extLst>
      <p:ext uri="{BB962C8B-B14F-4D97-AF65-F5344CB8AC3E}">
        <p14:creationId xmlns:p14="http://schemas.microsoft.com/office/powerpoint/2010/main" val="9880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Where submitting a paper?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 smtClean="0"/>
              <a:t>Journals to target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1. In finance</a:t>
            </a:r>
          </a:p>
          <a:p>
            <a:r>
              <a:rPr lang="en-US" sz="2400" b="1" dirty="0" smtClean="0"/>
              <a:t>2. In other fields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534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1. Journals in finance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Finance is one of the most difficult fields.</a:t>
            </a:r>
          </a:p>
          <a:p>
            <a:r>
              <a:rPr lang="en-US" sz="2400" dirty="0" smtClean="0"/>
              <a:t>Why? High competition.</a:t>
            </a:r>
          </a:p>
          <a:p>
            <a:r>
              <a:rPr lang="en-US" sz="2400" dirty="0" smtClean="0"/>
              <a:t>People looking for tenures in finance are fighting hard.</a:t>
            </a:r>
          </a:p>
          <a:p>
            <a:endParaRPr lang="en-US" sz="2400" dirty="0"/>
          </a:p>
          <a:p>
            <a:r>
              <a:rPr lang="en-US" sz="2400" dirty="0" smtClean="0"/>
              <a:t>Don’t target top journals in finance if you do not have a top paper and if you are not OK to wait some time before </a:t>
            </a:r>
            <a:r>
              <a:rPr lang="en-US" sz="2400" dirty="0"/>
              <a:t>submitting your </a:t>
            </a:r>
            <a:r>
              <a:rPr lang="en-US" sz="2400" dirty="0" smtClean="0"/>
              <a:t>paper so that you:</a:t>
            </a:r>
            <a:endParaRPr lang="en-US" sz="2400" dirty="0"/>
          </a:p>
          <a:p>
            <a:pPr lvl="1"/>
            <a:r>
              <a:rPr lang="en-US" sz="2000" dirty="0"/>
              <a:t>Get feedback from colleagues.</a:t>
            </a:r>
          </a:p>
          <a:p>
            <a:pPr lvl="1"/>
            <a:r>
              <a:rPr lang="en-US" sz="2000" dirty="0"/>
              <a:t>Get feedback from conferences.</a:t>
            </a:r>
          </a:p>
          <a:p>
            <a:pPr lvl="1"/>
            <a:r>
              <a:rPr lang="en-US" sz="2000" dirty="0"/>
              <a:t>Take this feedback seriously.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But you can try several journals in finance.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401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1. Journals in finance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If your paper has a very innovative idea, is of interest for a large audience, is well-written:</a:t>
            </a:r>
          </a:p>
          <a:p>
            <a:r>
              <a:rPr lang="en-US" sz="2200" b="1" dirty="0" smtClean="0"/>
              <a:t>Journal of Banking and Finance </a:t>
            </a:r>
            <a:r>
              <a:rPr lang="en-US" sz="2200" dirty="0" smtClean="0"/>
              <a:t>(everything)</a:t>
            </a:r>
          </a:p>
          <a:p>
            <a:r>
              <a:rPr lang="en-US" sz="2200" b="1" dirty="0" smtClean="0"/>
              <a:t>Journal of Financial Stability </a:t>
            </a:r>
            <a:r>
              <a:rPr lang="en-US" sz="2200" dirty="0" smtClean="0"/>
              <a:t>(banking)</a:t>
            </a:r>
          </a:p>
          <a:p>
            <a:r>
              <a:rPr lang="en-US" sz="2200" b="1" dirty="0" smtClean="0"/>
              <a:t>Journal of Financial Services Research </a:t>
            </a:r>
            <a:r>
              <a:rPr lang="en-US" sz="2200" dirty="0" smtClean="0"/>
              <a:t>(banking)</a:t>
            </a:r>
          </a:p>
          <a:p>
            <a:r>
              <a:rPr lang="en-US" sz="2200" b="1" dirty="0" smtClean="0"/>
              <a:t>Journal of Empirical Finance </a:t>
            </a:r>
            <a:r>
              <a:rPr lang="en-US" sz="2200" dirty="0" smtClean="0"/>
              <a:t>(market finance)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International Review of Financial Analysis </a:t>
            </a:r>
            <a:r>
              <a:rPr lang="en-US" sz="2200" dirty="0" smtClean="0"/>
              <a:t>(corporate finance)</a:t>
            </a:r>
          </a:p>
          <a:p>
            <a:r>
              <a:rPr lang="en-US" sz="2200" b="1" dirty="0" smtClean="0"/>
              <a:t>Quarterly Review of Economics and Finance</a:t>
            </a:r>
            <a:r>
              <a:rPr lang="en-US" sz="2200" dirty="0" smtClean="0"/>
              <a:t> (everything)</a:t>
            </a:r>
          </a:p>
          <a:p>
            <a:r>
              <a:rPr lang="en-US" sz="2200" b="1" dirty="0" smtClean="0"/>
              <a:t>Review of Financial Economics</a:t>
            </a:r>
            <a:r>
              <a:rPr lang="en-US" sz="2200" dirty="0" smtClean="0"/>
              <a:t> </a:t>
            </a:r>
            <a:r>
              <a:rPr lang="en-US" sz="2200" dirty="0"/>
              <a:t>(everything)</a:t>
            </a:r>
          </a:p>
          <a:p>
            <a:r>
              <a:rPr lang="en-US" sz="2200" b="1" dirty="0" smtClean="0"/>
              <a:t>Finance Research Letters </a:t>
            </a:r>
            <a:r>
              <a:rPr lang="en-US" sz="2200" dirty="0" smtClean="0"/>
              <a:t>(everything, for notes). Fast.</a:t>
            </a:r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4645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2. Journals in other fields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A very good strategy is to publish in other fields, notably in journals specialized on emerging markets if you do a paper on such markets.</a:t>
            </a:r>
          </a:p>
          <a:p>
            <a:endParaRPr lang="en-US" sz="2400" dirty="0" smtClean="0"/>
          </a:p>
          <a:p>
            <a:r>
              <a:rPr lang="en-US" sz="2400" dirty="0" smtClean="0"/>
              <a:t>Why? </a:t>
            </a:r>
          </a:p>
          <a:p>
            <a:r>
              <a:rPr lang="en-US" sz="2400" dirty="0" smtClean="0"/>
              <a:t>(1) Readers of these journals will care more about your paper than readers of finance journals mainly interested in the US</a:t>
            </a:r>
          </a:p>
          <a:p>
            <a:r>
              <a:rPr lang="en-US" sz="2400" dirty="0" smtClean="0"/>
              <a:t>(2) Competition is lower: it is not easy but it is easier than in finance.</a:t>
            </a:r>
          </a:p>
          <a:p>
            <a:endParaRPr lang="en-US" sz="2400" dirty="0"/>
          </a:p>
          <a:p>
            <a:r>
              <a:rPr lang="en-US" sz="2400" dirty="0"/>
              <a:t>Which journals to target?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88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2. Journals in other fields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000" dirty="0" smtClean="0"/>
              <a:t>You have an excellent paper: </a:t>
            </a:r>
            <a:r>
              <a:rPr lang="en-US" sz="2000" b="1" dirty="0" smtClean="0"/>
              <a:t>Journal of Comparative Economics</a:t>
            </a:r>
          </a:p>
          <a:p>
            <a:endParaRPr lang="en-US" sz="2000" dirty="0" smtClean="0"/>
          </a:p>
          <a:p>
            <a:r>
              <a:rPr lang="en-US" sz="2000" dirty="0" smtClean="0"/>
              <a:t>Just below: </a:t>
            </a:r>
            <a:r>
              <a:rPr lang="en-US" sz="2000" b="1" dirty="0" smtClean="0"/>
              <a:t>Economics of Transition and Institutional Change</a:t>
            </a:r>
          </a:p>
          <a:p>
            <a:endParaRPr lang="en-US" sz="2000" dirty="0" smtClean="0"/>
          </a:p>
          <a:p>
            <a:r>
              <a:rPr lang="en-US" sz="2000" dirty="0"/>
              <a:t>B</a:t>
            </a:r>
            <a:r>
              <a:rPr lang="en-US" sz="2000" dirty="0" smtClean="0"/>
              <a:t>elow but still good international journals:</a:t>
            </a:r>
          </a:p>
          <a:p>
            <a:r>
              <a:rPr lang="en-US" sz="2000" b="1" dirty="0" smtClean="0"/>
              <a:t>Emerging Markets Review </a:t>
            </a:r>
            <a:r>
              <a:rPr lang="en-US" sz="2000" dirty="0" smtClean="0"/>
              <a:t>(specialized in finance)</a:t>
            </a:r>
          </a:p>
          <a:p>
            <a:r>
              <a:rPr lang="en-US" sz="2000" b="1" dirty="0" smtClean="0"/>
              <a:t>Economic Systems</a:t>
            </a:r>
          </a:p>
          <a:p>
            <a:r>
              <a:rPr lang="en-US" sz="2000" b="1" dirty="0" smtClean="0"/>
              <a:t>Comparative Economic Studies</a:t>
            </a:r>
          </a:p>
          <a:p>
            <a:endParaRPr lang="en-US" sz="2000" dirty="0"/>
          </a:p>
          <a:p>
            <a:r>
              <a:rPr lang="en-US" sz="2000" dirty="0" smtClean="0"/>
              <a:t>Also:</a:t>
            </a:r>
          </a:p>
          <a:p>
            <a:r>
              <a:rPr lang="en-US" sz="2000" b="1" dirty="0" smtClean="0"/>
              <a:t>Emerging Markets Finance and Trade</a:t>
            </a:r>
          </a:p>
          <a:p>
            <a:r>
              <a:rPr lang="en-US" sz="2000" b="1" dirty="0" smtClean="0"/>
              <a:t>Journal of Emerging Market Finance</a:t>
            </a:r>
          </a:p>
        </p:txBody>
      </p:sp>
    </p:spTree>
    <p:extLst>
      <p:ext uri="{BB962C8B-B14F-4D97-AF65-F5344CB8AC3E}">
        <p14:creationId xmlns:p14="http://schemas.microsoft.com/office/powerpoint/2010/main" val="42386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F56A7A-2902-4F8A-BA99-F02BA2E8D2B6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+mn-lt"/>
                <a:ea typeface="宋体" charset="-122"/>
              </a:rPr>
              <a:t>2. Journals in other fields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2000" dirty="0" smtClean="0"/>
              <a:t>There are also other fields you can target based on the topic of your work.</a:t>
            </a:r>
          </a:p>
        </p:txBody>
      </p:sp>
    </p:spTree>
    <p:extLst>
      <p:ext uri="{BB962C8B-B14F-4D97-AF65-F5344CB8AC3E}">
        <p14:creationId xmlns:p14="http://schemas.microsoft.com/office/powerpoint/2010/main" val="28446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8073</TotalTime>
  <Words>1332</Words>
  <Application>Microsoft Office PowerPoint</Application>
  <PresentationFormat>Affichage à l'écran (4:3)</PresentationFormat>
  <Paragraphs>260</Paragraphs>
  <Slides>27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3" baseType="lpstr">
      <vt:lpstr>宋体</vt:lpstr>
      <vt:lpstr>Arial</vt:lpstr>
      <vt:lpstr>Garamond</vt:lpstr>
      <vt:lpstr>Times New Roman</vt:lpstr>
      <vt:lpstr>Wingdings</vt:lpstr>
      <vt:lpstr>Edge</vt:lpstr>
      <vt:lpstr>Tips for publication for a finance paper: journals, topics and more</vt:lpstr>
      <vt:lpstr>Publication strategy</vt:lpstr>
      <vt:lpstr>When choosing the journal</vt:lpstr>
      <vt:lpstr>Where submitting a paper?</vt:lpstr>
      <vt:lpstr>1. Journals in finance</vt:lpstr>
      <vt:lpstr>1. Journals in finance</vt:lpstr>
      <vt:lpstr>2. Journals in other fields</vt:lpstr>
      <vt:lpstr>2. Journals in other fields</vt:lpstr>
      <vt:lpstr>2. Journals in other fields</vt:lpstr>
      <vt:lpstr>2. Journals in other fields</vt:lpstr>
      <vt:lpstr>2. Journals in other fields</vt:lpstr>
      <vt:lpstr>2. Journals in other fields</vt:lpstr>
      <vt:lpstr>Where submitting a paper?</vt:lpstr>
      <vt:lpstr>Where submitting a paper?</vt:lpstr>
      <vt:lpstr>Where submitting a paper?</vt:lpstr>
      <vt:lpstr>Where submitting a paper?</vt:lpstr>
      <vt:lpstr>How submitting a paper?</vt:lpstr>
      <vt:lpstr>How submitting a paper?</vt:lpstr>
      <vt:lpstr>Rejection</vt:lpstr>
      <vt:lpstr>Rejection</vt:lpstr>
      <vt:lpstr>Let me conclude with topics</vt:lpstr>
      <vt:lpstr>Let me conclude with topics</vt:lpstr>
      <vt:lpstr>Let me conclude with topics</vt:lpstr>
      <vt:lpstr>Let me conclude with topics</vt:lpstr>
      <vt:lpstr>Let me conclude with topics</vt:lpstr>
      <vt:lpstr>Let me conclude with topics</vt:lpstr>
      <vt:lpstr>Présentation PowerPoint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Defense “Financial Intermediary and Capital Markets”</dc:title>
  <dc:creator>Preferred Customer</dc:creator>
  <cp:lastModifiedBy>Laurent Weill compte local</cp:lastModifiedBy>
  <cp:revision>1178</cp:revision>
  <dcterms:created xsi:type="dcterms:W3CDTF">2006-04-26T16:38:13Z</dcterms:created>
  <dcterms:modified xsi:type="dcterms:W3CDTF">2022-02-18T09:51:44Z</dcterms:modified>
</cp:coreProperties>
</file>