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85" r:id="rId3"/>
    <p:sldId id="296" r:id="rId4"/>
    <p:sldId id="286" r:id="rId5"/>
    <p:sldId id="289" r:id="rId6"/>
    <p:sldId id="288" r:id="rId7"/>
    <p:sldId id="297" r:id="rId8"/>
    <p:sldId id="287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A55"/>
    <a:srgbClr val="003F82"/>
    <a:srgbClr val="21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13" autoAdjust="0"/>
    <p:restoredTop sz="92946" autoAdjust="0"/>
  </p:normalViewPr>
  <p:slideViewPr>
    <p:cSldViewPr snapToGrid="0" snapToObjects="1">
      <p:cViewPr>
        <p:scale>
          <a:sx n="75" d="100"/>
          <a:sy n="75" d="100"/>
        </p:scale>
        <p:origin x="3072" y="1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AE9F3-06E0-4226-8E32-5719C1EE2C35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2B3B2-2857-4E04-BDEC-62939D2EC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68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B3B2-2857-4E04-BDEC-62939D2ECC0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22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B3B2-2857-4E04-BDEC-62939D2ECC0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19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B3B2-2857-4E04-BDEC-62939D2ECC0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327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B3B2-2857-4E04-BDEC-62939D2ECC0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085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B3B2-2857-4E04-BDEC-62939D2ECC0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40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48640" y="2331720"/>
            <a:ext cx="8199120" cy="2377747"/>
          </a:xfrm>
        </p:spPr>
        <p:txBody>
          <a:bodyPr/>
          <a:lstStyle/>
          <a:p>
            <a:pPr eaLnBrk="1" hangingPunct="1"/>
            <a:r>
              <a:rPr lang="ru-RU" b="1" dirty="0">
                <a:cs typeface="ＭＳ Ｐゴシック"/>
              </a:rPr>
              <a:t>	</a:t>
            </a:r>
            <a:r>
              <a:rPr lang="ru-RU" sz="3200" b="1" dirty="0">
                <a:cs typeface="ＭＳ Ｐゴシック"/>
              </a:rPr>
              <a:t>Об организации проектной работы студентов ОП ФЭН в 2022-2023 учебном году. </a:t>
            </a:r>
            <a:endParaRPr lang="en-US" sz="4000" dirty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2022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2022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43770" y="428625"/>
            <a:ext cx="774059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Основные принципы работы ИПС 2022/23 (1)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65760" y="1341121"/>
            <a:ext cx="8539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65760" y="1351021"/>
            <a:ext cx="8292718" cy="5064067"/>
          </a:xfrm>
        </p:spPr>
        <p:txBody>
          <a:bodyPr/>
          <a:lstStyle/>
          <a:p>
            <a:pPr>
              <a:buAutoNum type="arabicPeriod"/>
            </a:pPr>
            <a:r>
              <a:rPr lang="ru-RU" sz="1700" dirty="0"/>
              <a:t>Для оформления заявки на ИПС, утверждения ИПС, а также в процессе выбора ИПС студентами используется </a:t>
            </a:r>
            <a:r>
              <a:rPr lang="ru-RU" sz="1700" b="1" dirty="0"/>
              <a:t>система проектной работы </a:t>
            </a:r>
            <a:r>
              <a:rPr lang="en-US" sz="1700" b="1" dirty="0"/>
              <a:t>fes-projects.ru</a:t>
            </a:r>
            <a:r>
              <a:rPr lang="ru-RU" sz="1700" dirty="0"/>
              <a:t>, привязанная к корпоративным адресам пользователей. </a:t>
            </a:r>
          </a:p>
          <a:p>
            <a:pPr>
              <a:buAutoNum type="arabicPeriod"/>
            </a:pPr>
            <a:r>
              <a:rPr lang="ru-RU" sz="1700" dirty="0"/>
              <a:t>Заявки на открытие ИПС на 202</a:t>
            </a:r>
            <a:r>
              <a:rPr lang="en-US" sz="1700" dirty="0"/>
              <a:t>2</a:t>
            </a:r>
            <a:r>
              <a:rPr lang="ru-RU" sz="1700" dirty="0"/>
              <a:t>/</a:t>
            </a:r>
            <a:r>
              <a:rPr lang="en-US" sz="1700" dirty="0"/>
              <a:t>3</a:t>
            </a:r>
            <a:r>
              <a:rPr lang="ru-RU" sz="1700" dirty="0"/>
              <a:t> учебный год могут подавать сотрудники ФЭН, ассоциированных подразделений и других подразделений ВШЭ. Участвовать в реализации ИПС могут приглашенные коллеги. </a:t>
            </a:r>
          </a:p>
          <a:p>
            <a:pPr>
              <a:buAutoNum type="arabicPeriod"/>
            </a:pPr>
            <a:r>
              <a:rPr lang="ru-RU" sz="1700" dirty="0"/>
              <a:t>При оформлении заявки на ИПС руководитель может указать </a:t>
            </a:r>
            <a:r>
              <a:rPr lang="ru-RU" sz="1700" b="1" dirty="0"/>
              <a:t>список рекомендуемых курсов</a:t>
            </a:r>
            <a:r>
              <a:rPr lang="ru-RU" sz="1700" dirty="0"/>
              <a:t>, которые либо уже изучены студентами, либо будут изучены в будущем учебном году.</a:t>
            </a:r>
          </a:p>
          <a:p>
            <a:pPr>
              <a:buAutoNum type="arabicPeriod"/>
            </a:pPr>
            <a:r>
              <a:rPr lang="ru-RU" sz="1700" dirty="0"/>
              <a:t>Ограничения снизу на количество студентов на ИПС нет. Если количество студентов на одного </a:t>
            </a:r>
            <a:r>
              <a:rPr lang="ru-RU" sz="1700" dirty="0" err="1"/>
              <a:t>соруководителя</a:t>
            </a:r>
            <a:r>
              <a:rPr lang="ru-RU" sz="1700" dirty="0"/>
              <a:t> </a:t>
            </a:r>
            <a:r>
              <a:rPr lang="ru-RU" sz="1700" b="1" dirty="0"/>
              <a:t>превышает 10</a:t>
            </a:r>
            <a:r>
              <a:rPr lang="ru-RU" sz="1700" dirty="0"/>
              <a:t>, потребуются дополнительные объяснения со стороны руководителя ИПС. </a:t>
            </a:r>
          </a:p>
          <a:p>
            <a:pPr>
              <a:buAutoNum type="arabicPeriod"/>
            </a:pPr>
            <a:r>
              <a:rPr lang="ru-RU" sz="1700" dirty="0"/>
              <a:t>ИПС в нагрузке указываются </a:t>
            </a:r>
            <a:r>
              <a:rPr lang="ru-RU" sz="1700" b="1" dirty="0"/>
              <a:t>без обязательной аудиторной работы</a:t>
            </a:r>
            <a:r>
              <a:rPr lang="ru-RU" sz="1700" dirty="0"/>
              <a:t>, часы которой перераспределяются на внеаудиторную работу. </a:t>
            </a:r>
          </a:p>
          <a:p>
            <a:pPr>
              <a:buAutoNum type="arabicPeriod"/>
            </a:pPr>
            <a:r>
              <a:rPr lang="ru-RU" sz="1700" dirty="0"/>
              <a:t>Этап записи студентов на ИПС допускает </a:t>
            </a:r>
            <a:r>
              <a:rPr lang="ru-RU" sz="1700" b="1" dirty="0"/>
              <a:t>возможность отказа </a:t>
            </a:r>
            <a:r>
              <a:rPr lang="ru-RU" sz="1700" dirty="0"/>
              <a:t>со стороны руководителя проекта. </a:t>
            </a:r>
          </a:p>
        </p:txBody>
      </p:sp>
    </p:spTree>
    <p:extLst>
      <p:ext uri="{BB962C8B-B14F-4D97-AF65-F5344CB8AC3E}">
        <p14:creationId xmlns:p14="http://schemas.microsoft.com/office/powerpoint/2010/main" val="394060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2022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43776" y="428625"/>
            <a:ext cx="780023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Основные принципы работы ИПС 202</a:t>
            </a:r>
            <a:r>
              <a:rPr lang="en-US" sz="2800" dirty="0">
                <a:solidFill>
                  <a:schemeClr val="bg1"/>
                </a:solidFill>
                <a:latin typeface="Myriad Pro"/>
              </a:rPr>
              <a:t>2</a:t>
            </a:r>
            <a:r>
              <a:rPr lang="ru-RU" sz="2800" dirty="0">
                <a:solidFill>
                  <a:schemeClr val="bg1"/>
                </a:solidFill>
                <a:latin typeface="Myriad Pro"/>
              </a:rPr>
              <a:t>/2</a:t>
            </a:r>
            <a:r>
              <a:rPr lang="en-US" sz="2800" dirty="0">
                <a:solidFill>
                  <a:schemeClr val="bg1"/>
                </a:solidFill>
                <a:latin typeface="Myriad Pro"/>
              </a:rPr>
              <a:t>3 </a:t>
            </a:r>
            <a:r>
              <a:rPr lang="ru-RU" sz="2800" dirty="0">
                <a:solidFill>
                  <a:schemeClr val="bg1"/>
                </a:solidFill>
                <a:latin typeface="Myriad Pro"/>
              </a:rPr>
              <a:t>(2)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65760" y="1341121"/>
            <a:ext cx="8539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65760" y="1351021"/>
            <a:ext cx="8292718" cy="5064067"/>
          </a:xfrm>
        </p:spPr>
        <p:txBody>
          <a:bodyPr/>
          <a:lstStyle/>
          <a:p>
            <a:pPr>
              <a:buFont typeface="Arial" charset="0"/>
              <a:buAutoNum type="arabicPeriod"/>
            </a:pPr>
            <a:r>
              <a:rPr lang="ru-RU" sz="1700" dirty="0"/>
              <a:t>Для студентов 1 курса </a:t>
            </a:r>
            <a:r>
              <a:rPr lang="ru-RU" sz="1700" dirty="0" err="1"/>
              <a:t>бакалавриата</a:t>
            </a:r>
            <a:r>
              <a:rPr lang="ru-RU" sz="1700" dirty="0"/>
              <a:t> ИПС </a:t>
            </a:r>
            <a:r>
              <a:rPr lang="ru-RU" sz="1700" b="1" dirty="0"/>
              <a:t>не является обязательным</a:t>
            </a:r>
            <a:r>
              <a:rPr lang="ru-RU" sz="1700" dirty="0"/>
              <a:t>, но может быть выбран при согласии руководителя.</a:t>
            </a:r>
          </a:p>
          <a:p>
            <a:pPr>
              <a:buAutoNum type="arabicPeriod"/>
            </a:pPr>
            <a:r>
              <a:rPr lang="ru-RU" sz="1700" dirty="0"/>
              <a:t>Студентам бакалавриата и магистратуры </a:t>
            </a:r>
            <a:r>
              <a:rPr lang="ru-RU" sz="1700" dirty="0" err="1"/>
              <a:t>невыпускных</a:t>
            </a:r>
            <a:r>
              <a:rPr lang="ru-RU" sz="1700" dirty="0"/>
              <a:t> курсов по итогам участия выставляется только </a:t>
            </a:r>
            <a:r>
              <a:rPr lang="ru-RU" sz="1700" b="1" dirty="0"/>
              <a:t>одна оценка - оценка за проект (включающая оценку за курсовую)</a:t>
            </a:r>
            <a:r>
              <a:rPr lang="ru-RU" sz="1700" dirty="0"/>
              <a:t>, причем проект может продолжаться весь год и оценка выставляется в 4-м модуле. </a:t>
            </a:r>
          </a:p>
          <a:p>
            <a:pPr>
              <a:buAutoNum type="arabicPeriod"/>
            </a:pPr>
            <a:r>
              <a:rPr lang="ru-RU" sz="1700" dirty="0"/>
              <a:t>У студентов </a:t>
            </a:r>
            <a:r>
              <a:rPr lang="ru-RU" sz="1700" b="1" dirty="0"/>
              <a:t>выпускного</a:t>
            </a:r>
            <a:r>
              <a:rPr lang="ru-RU" sz="1700" dirty="0"/>
              <a:t> курса (</a:t>
            </a:r>
            <a:r>
              <a:rPr lang="ru-RU" sz="1700" dirty="0" err="1"/>
              <a:t>бакалавриата</a:t>
            </a:r>
            <a:r>
              <a:rPr lang="ru-RU" sz="1700" dirty="0"/>
              <a:t> и магистратуры) окончание проекта и оценивание по нему по-прежнему будет </a:t>
            </a:r>
            <a:r>
              <a:rPr lang="ru-RU" sz="1700" b="1" dirty="0"/>
              <a:t>в 3-м модуле</a:t>
            </a:r>
            <a:r>
              <a:rPr lang="ru-RU" sz="1700" dirty="0"/>
              <a:t>, и как и в этом году в рамках проекта они пишут ВКР.</a:t>
            </a:r>
          </a:p>
          <a:p>
            <a:pPr>
              <a:buAutoNum type="arabicPeriod"/>
            </a:pPr>
            <a:r>
              <a:rPr lang="ru-RU" sz="1700" dirty="0"/>
              <a:t>Для семинаров, проходящих в онлайн формате, появляется возможность привлечь студентов 4 курса бакалавриата сетевой образовательной программ (ОП) ВШЭ с ДВФУ и студентов онлайн-магистратуры «Экономический анализ». Такие студенты не учитываются при расчете нагрузки, но предполагают дополнительную оплату.</a:t>
            </a:r>
          </a:p>
          <a:p>
            <a:pPr>
              <a:buFont typeface="Arial" charset="0"/>
              <a:buAutoNum type="arabicPeriod"/>
            </a:pPr>
            <a:r>
              <a:rPr lang="ru-RU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ехнические задания для студентов </a:t>
            </a:r>
            <a:r>
              <a:rPr lang="ru-R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быть сформулированы уже в конце мая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2022 </a:t>
            </a:r>
            <a:r>
              <a:rPr lang="ru-R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года (непосредственно после окончания процедуры распределения по ИПС). </a:t>
            </a:r>
            <a:r>
              <a:rPr lang="ru-RU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Последний срок утверждения технического задания – октябрь 2022 года</a:t>
            </a:r>
            <a:r>
              <a:rPr lang="ru-R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1033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2022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7609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Календарный план запуска ИПС 2022/23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65760" y="1341121"/>
            <a:ext cx="8539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CC89729-0654-4853-8C4F-C0CAA54C9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02002"/>
              </p:ext>
            </p:extLst>
          </p:nvPr>
        </p:nvGraphicFramePr>
        <p:xfrm>
          <a:off x="365760" y="1341121"/>
          <a:ext cx="8494296" cy="4846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769">
                  <a:extLst>
                    <a:ext uri="{9D8B030D-6E8A-4147-A177-3AD203B41FA5}">
                      <a16:colId xmlns:a16="http://schemas.microsoft.com/office/drawing/2014/main" val="2839042528"/>
                    </a:ext>
                  </a:extLst>
                </a:gridCol>
                <a:gridCol w="5250435">
                  <a:extLst>
                    <a:ext uri="{9D8B030D-6E8A-4147-A177-3AD203B41FA5}">
                      <a16:colId xmlns:a16="http://schemas.microsoft.com/office/drawing/2014/main" val="3585193065"/>
                    </a:ext>
                  </a:extLst>
                </a:gridCol>
                <a:gridCol w="2570092">
                  <a:extLst>
                    <a:ext uri="{9D8B030D-6E8A-4147-A177-3AD203B41FA5}">
                      <a16:colId xmlns:a16="http://schemas.microsoft.com/office/drawing/2014/main" val="2682615554"/>
                    </a:ext>
                  </a:extLst>
                </a:gridCol>
              </a:tblGrid>
              <a:tr h="431165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Содержание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Сроки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864619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Подача заявок руководителями на проведение ИПС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30 марта – 15 апреля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084020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Утверждение заявок ИПС подразделениями, рекомендации образовательными программами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16 - 30 апреля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209672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Знакомство студентов со списком</a:t>
                      </a:r>
                      <a:r>
                        <a:rPr lang="ru-RU" sz="1700" baseline="0" dirty="0"/>
                        <a:t> ИПС. Возможность подать 1 заявку, которую утверждает руководитель.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3 – 9 мая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73353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Выбор проектов студентами 2-4 курса бакалавриата и 2 курса магистратуры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10 – 22 мая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998790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/>
                        <a:t>Подача</a:t>
                      </a:r>
                      <a:r>
                        <a:rPr lang="ru-RU" sz="1700" baseline="0" dirty="0"/>
                        <a:t> заявок студентами в интерактивном режиме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10 – 19 мая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31168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/>
                        <a:t>Распределение</a:t>
                      </a:r>
                      <a:r>
                        <a:rPr lang="ru-RU" sz="1700" baseline="0" dirty="0"/>
                        <a:t> студентов без ИПС по спискам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20 – 22 мая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732334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/>
                        <a:t>Дополнительное распределение студентов</a:t>
                      </a:r>
                      <a:r>
                        <a:rPr lang="ru-RU" sz="1700" baseline="0" dirty="0"/>
                        <a:t> без ИПС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/>
                        <a:t>23 мая – 30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284421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/>
                        <a:t>Выбор ИПС студентами 1 курса магистратуры (1 волна)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5 – 14 сентября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392571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5.1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/>
                        <a:t>Выбор ИПС студентами 1 курса магистратуры (2 волна)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/>
                        <a:t>15 – 23 сентября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65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07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2022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7609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Регистрация пользователей в системе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65760" y="1341121"/>
            <a:ext cx="8539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65760" y="1571953"/>
            <a:ext cx="8292718" cy="4389109"/>
          </a:xfrm>
        </p:spPr>
        <p:txBody>
          <a:bodyPr/>
          <a:lstStyle/>
          <a:p>
            <a:pPr marL="0" indent="0">
              <a:buNone/>
            </a:pPr>
            <a:r>
              <a:rPr lang="ru-RU" sz="1700" dirty="0"/>
              <a:t>Система включает интерфейс на русском и английском языке. </a:t>
            </a:r>
          </a:p>
          <a:p>
            <a:pPr marL="0" indent="0">
              <a:buNone/>
            </a:pPr>
            <a:r>
              <a:rPr lang="ru-RU" sz="1700" dirty="0"/>
              <a:t>Для регистрации в системе пользователю нужно либо иметь корпоративную почту НИУ ВШЭ (</a:t>
            </a:r>
            <a:r>
              <a:rPr lang="en-US" sz="1700" dirty="0"/>
              <a:t>@hse.ru </a:t>
            </a:r>
            <a:r>
              <a:rPr lang="ru-RU" sz="1700" dirty="0"/>
              <a:t>или </a:t>
            </a:r>
            <a:r>
              <a:rPr lang="en-US" sz="1700" dirty="0"/>
              <a:t>@edu.hse.ru)</a:t>
            </a:r>
            <a:r>
              <a:rPr lang="ru-RU" sz="1700" dirty="0"/>
              <a:t>, либо получить приглашение из системы (для внешних </a:t>
            </a:r>
            <a:r>
              <a:rPr lang="ru-RU" sz="1700" dirty="0" err="1"/>
              <a:t>соруководителей</a:t>
            </a:r>
            <a:r>
              <a:rPr lang="ru-RU" sz="1700" dirty="0"/>
              <a:t> или внешних студентов). На эту почту будет прислано письмо с подтверждением. </a:t>
            </a:r>
          </a:p>
          <a:p>
            <a:pPr marL="0" indent="0">
              <a:buNone/>
            </a:pPr>
            <a:endParaRPr lang="ru-RU" sz="1700" dirty="0"/>
          </a:p>
          <a:p>
            <a:pPr marL="0" indent="0">
              <a:buNone/>
            </a:pPr>
            <a:r>
              <a:rPr lang="ru-RU" sz="1700" dirty="0"/>
              <a:t>Пользователь может быть зарегистрирован в системе как:</a:t>
            </a:r>
          </a:p>
          <a:p>
            <a:pPr marL="717550" indent="-268288">
              <a:spcBef>
                <a:spcPts val="600"/>
              </a:spcBef>
            </a:pPr>
            <a:r>
              <a:rPr lang="ru-RU" sz="1700" dirty="0"/>
              <a:t>руководитель (</a:t>
            </a:r>
            <a:r>
              <a:rPr lang="ru-RU" sz="1700" dirty="0" err="1"/>
              <a:t>соруководитель</a:t>
            </a:r>
            <a:r>
              <a:rPr lang="ru-RU" sz="1700" dirty="0"/>
              <a:t>) семинара,</a:t>
            </a:r>
          </a:p>
          <a:p>
            <a:pPr marL="717550" indent="-268288">
              <a:spcBef>
                <a:spcPts val="600"/>
              </a:spcBef>
            </a:pPr>
            <a:r>
              <a:rPr lang="ru-RU" sz="1700" dirty="0"/>
              <a:t>руководитель/менеджер подразделения (департамента, лаборатории),</a:t>
            </a:r>
          </a:p>
          <a:p>
            <a:pPr marL="717550" indent="-268288">
              <a:spcBef>
                <a:spcPts val="600"/>
              </a:spcBef>
            </a:pPr>
            <a:r>
              <a:rPr lang="ru-RU" sz="1700" dirty="0"/>
              <a:t>руководитель программы,</a:t>
            </a:r>
          </a:p>
          <a:p>
            <a:pPr marL="717550" indent="-268288">
              <a:spcBef>
                <a:spcPts val="600"/>
              </a:spcBef>
            </a:pPr>
            <a:r>
              <a:rPr lang="ru-RU" sz="1700" dirty="0"/>
              <a:t>студент,</a:t>
            </a:r>
          </a:p>
          <a:p>
            <a:pPr marL="717550" indent="-268288">
              <a:spcBef>
                <a:spcPts val="600"/>
              </a:spcBef>
            </a:pPr>
            <a:r>
              <a:rPr lang="ru-RU" sz="1700" dirty="0"/>
              <a:t>администратор (с или без права редактирования).</a:t>
            </a:r>
          </a:p>
          <a:p>
            <a:pPr marL="0" indent="0">
              <a:buNone/>
            </a:pPr>
            <a:endParaRPr lang="ru-RU" sz="1700" dirty="0"/>
          </a:p>
          <a:p>
            <a:pPr marL="0" indent="0">
              <a:buNone/>
            </a:pPr>
            <a:r>
              <a:rPr lang="ru-RU" sz="1700" dirty="0"/>
              <a:t>Пользователь может быть зарегистрирован в системе в любой момент. </a:t>
            </a:r>
          </a:p>
        </p:txBody>
      </p:sp>
    </p:spTree>
    <p:extLst>
      <p:ext uri="{BB962C8B-B14F-4D97-AF65-F5344CB8AC3E}">
        <p14:creationId xmlns:p14="http://schemas.microsoft.com/office/powerpoint/2010/main" val="129257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2022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7609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Этап 1. Подача заявок руководителями ИПС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65760" y="1341121"/>
            <a:ext cx="8539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65760" y="1443789"/>
            <a:ext cx="8292718" cy="489685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ru-RU" sz="1700" dirty="0"/>
              <a:t>Один руководитель может создать в системе несколько заявок.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700" dirty="0"/>
              <a:t>В качестве заявки на проект 2022/23 года руководитель </a:t>
            </a:r>
            <a:r>
              <a:rPr lang="ru-RU" sz="1700" b="1" dirty="0"/>
              <a:t>может продлить действующий проект </a:t>
            </a:r>
            <a:r>
              <a:rPr lang="ru-RU" sz="1700" dirty="0"/>
              <a:t>2021/22 учебного года.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700" dirty="0"/>
              <a:t>Руководители ИПС во время подачи заявок имеют возможность указать, на студентов каких образовательных программ рассчитан их проект.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заявку на открытие проекта может быть добавлена </a:t>
            </a:r>
            <a:r>
              <a:rPr lang="ru-RU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ссылка на видеоролик с его описанием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Ролик будет использоваться как на этапе рассмотрения заявки, так и на этапе выбора проекта студентами. </a:t>
            </a:r>
          </a:p>
          <a:p>
            <a:pPr marL="0" indent="0">
              <a:spcBef>
                <a:spcPts val="600"/>
              </a:spcBef>
              <a:buNone/>
            </a:pPr>
            <a:endParaRPr lang="ru-RU" sz="1700" dirty="0"/>
          </a:p>
          <a:p>
            <a:pPr marL="0" indent="0">
              <a:spcBef>
                <a:spcPts val="600"/>
              </a:spcBef>
              <a:buNone/>
            </a:pPr>
            <a:r>
              <a:rPr lang="ru-RU" sz="1700" dirty="0"/>
              <a:t>После окончания работы над заявкой руководитель должен подтвердить окончание заполнения, после чего заявка переходит на следующий этап.</a:t>
            </a:r>
          </a:p>
          <a:p>
            <a:pPr marL="0" indent="0">
              <a:spcBef>
                <a:spcPts val="600"/>
              </a:spcBef>
              <a:buNone/>
            </a:pPr>
            <a:endParaRPr lang="ru-RU" sz="1700" dirty="0"/>
          </a:p>
          <a:p>
            <a:pPr marL="0" indent="0">
              <a:spcBef>
                <a:spcPts val="600"/>
              </a:spcBef>
              <a:buNone/>
            </a:pPr>
            <a:r>
              <a:rPr lang="ru-RU" sz="1700" dirty="0"/>
              <a:t>Руководители подразделений (департаментов) имеют возможность ограничивать максимальную нагрузку, которую может выполнить в рамках ИПС каждый сотрудник подразделения.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700" dirty="0"/>
          </a:p>
          <a:p>
            <a:pPr marL="0" indent="0">
              <a:spcBef>
                <a:spcPts val="600"/>
              </a:spcBef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0668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/>
              </a:rPr>
              <a:t>Высшая школа экономики, Москва, 2022</a:t>
            </a:r>
            <a:endParaRPr kumimoji="1" lang="ru-RU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/>
              <a:ea typeface="ＭＳ Ｐゴシック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7609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ＭＳ Ｐゴシック"/>
              </a:rPr>
              <a:t>Этап 1. Подача заявок руководителями ИПС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/>
              <a:ea typeface="ＭＳ Ｐゴシック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/>
                <a:ea typeface="ＭＳ Ｐゴシック"/>
              </a:rPr>
              <a:t>фото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/>
                <a:ea typeface="ＭＳ Ｐゴシック"/>
              </a:rPr>
              <a:t>фото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/>
                <a:ea typeface="ＭＳ Ｐゴシック"/>
              </a:rPr>
              <a:t>фото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65760" y="1341121"/>
            <a:ext cx="8539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65760" y="1443789"/>
            <a:ext cx="8292718" cy="489685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700" dirty="0"/>
              <a:t>В заявке на ИПС потенциальный руководитель указывает:</a:t>
            </a:r>
          </a:p>
          <a:p>
            <a:pPr marL="0">
              <a:spcBef>
                <a:spcPts val="200"/>
              </a:spcBef>
            </a:pPr>
            <a:r>
              <a:rPr lang="ru-RU" sz="1700" b="1" dirty="0"/>
              <a:t>Название ИПС </a:t>
            </a:r>
            <a:r>
              <a:rPr lang="ru-RU" sz="1700" dirty="0"/>
              <a:t>(на русском и английском языке)</a:t>
            </a:r>
          </a:p>
          <a:p>
            <a:pPr marL="0">
              <a:spcBef>
                <a:spcPts val="200"/>
              </a:spcBef>
            </a:pPr>
            <a:r>
              <a:rPr lang="ru-RU" sz="1700" dirty="0"/>
              <a:t>Тематика ИПС (выбор из списка)</a:t>
            </a:r>
          </a:p>
          <a:p>
            <a:pPr marL="0">
              <a:spcBef>
                <a:spcPts val="200"/>
              </a:spcBef>
            </a:pPr>
            <a:r>
              <a:rPr lang="ru-RU" sz="1700" dirty="0"/>
              <a:t>Язык ИПС</a:t>
            </a:r>
            <a:r>
              <a:rPr lang="en-US" sz="1700" dirty="0"/>
              <a:t> (</a:t>
            </a:r>
            <a:r>
              <a:rPr lang="ru-RU" sz="1700" dirty="0"/>
              <a:t>русский, английский, русский или английский по запросу)</a:t>
            </a:r>
          </a:p>
          <a:p>
            <a:pPr marL="0">
              <a:spcBef>
                <a:spcPts val="200"/>
              </a:spcBef>
            </a:pPr>
            <a:r>
              <a:rPr lang="ru-RU" sz="1700" b="1" dirty="0"/>
              <a:t>Руководитель</a:t>
            </a:r>
            <a:r>
              <a:rPr lang="ru-RU" sz="1700" dirty="0"/>
              <a:t> (по умолчанию – заполняющий заявку, но можно менять)</a:t>
            </a:r>
          </a:p>
          <a:p>
            <a:pPr marL="0">
              <a:spcBef>
                <a:spcPts val="200"/>
              </a:spcBef>
            </a:pPr>
            <a:r>
              <a:rPr lang="ru-RU" sz="1700" dirty="0"/>
              <a:t>Подразделение от которого подается заявка (выбор из списка)</a:t>
            </a:r>
          </a:p>
          <a:p>
            <a:pPr marL="0">
              <a:spcBef>
                <a:spcPts val="200"/>
              </a:spcBef>
            </a:pPr>
            <a:r>
              <a:rPr lang="ru-RU" sz="1700" dirty="0"/>
              <a:t>Краткое текстовое описание</a:t>
            </a:r>
          </a:p>
          <a:p>
            <a:pPr marL="0">
              <a:spcBef>
                <a:spcPts val="200"/>
              </a:spcBef>
            </a:pPr>
            <a:r>
              <a:rPr lang="ru-RU" sz="1700" dirty="0"/>
              <a:t>Текстовое описание (возможны ссылки на внешние ресурсы)</a:t>
            </a:r>
          </a:p>
          <a:p>
            <a:pPr marL="0">
              <a:spcBef>
                <a:spcPts val="200"/>
              </a:spcBef>
            </a:pPr>
            <a:r>
              <a:rPr lang="ru-RU" sz="1700" b="1" dirty="0"/>
              <a:t>Количество </a:t>
            </a:r>
            <a:r>
              <a:rPr lang="ru-RU" sz="1700" b="1" dirty="0" err="1"/>
              <a:t>соруководителей</a:t>
            </a:r>
            <a:r>
              <a:rPr lang="ru-RU" sz="1700" b="1" dirty="0"/>
              <a:t> </a:t>
            </a:r>
            <a:r>
              <a:rPr lang="ru-RU" sz="1700" dirty="0"/>
              <a:t>(от 0 до 5)</a:t>
            </a:r>
          </a:p>
          <a:p>
            <a:pPr marL="0">
              <a:spcBef>
                <a:spcPts val="200"/>
              </a:spcBef>
            </a:pPr>
            <a:r>
              <a:rPr lang="ru-RU" sz="1700" dirty="0"/>
              <a:t>Данные о каждом </a:t>
            </a:r>
            <a:r>
              <a:rPr lang="ru-RU" sz="1700" dirty="0" err="1"/>
              <a:t>соруководителе</a:t>
            </a:r>
            <a:r>
              <a:rPr lang="ru-RU" sz="1700" dirty="0"/>
              <a:t> (ФИО, место работы, должность, </a:t>
            </a:r>
            <a:r>
              <a:rPr lang="en-US" sz="1700" dirty="0"/>
              <a:t>email)</a:t>
            </a:r>
            <a:endParaRPr lang="ru-RU" sz="1700" dirty="0"/>
          </a:p>
          <a:p>
            <a:pPr marL="0">
              <a:spcBef>
                <a:spcPts val="200"/>
              </a:spcBef>
            </a:pPr>
            <a:r>
              <a:rPr lang="ru-RU" sz="1700" b="1" dirty="0"/>
              <a:t>Количество студентов </a:t>
            </a:r>
            <a:r>
              <a:rPr lang="ru-RU" sz="1700" dirty="0"/>
              <a:t>(</a:t>
            </a:r>
            <a:r>
              <a:rPr lang="ru-RU" sz="1700" b="1" dirty="0">
                <a:solidFill>
                  <a:srgbClr val="FF0000"/>
                </a:solidFill>
              </a:rPr>
              <a:t>отдельно для каждого курса</a:t>
            </a:r>
            <a:r>
              <a:rPr lang="ru-RU" sz="1700" dirty="0"/>
              <a:t>)</a:t>
            </a:r>
          </a:p>
          <a:p>
            <a:pPr marL="0">
              <a:spcBef>
                <a:spcPts val="200"/>
              </a:spcBef>
            </a:pPr>
            <a:r>
              <a:rPr lang="ru-RU" sz="1700" b="1" dirty="0"/>
              <a:t>Список образовательных программ</a:t>
            </a:r>
            <a:r>
              <a:rPr lang="ru-RU" sz="1700" dirty="0"/>
              <a:t>, на студентов которых рассчитан проекта</a:t>
            </a:r>
          </a:p>
          <a:p>
            <a:pPr marL="0">
              <a:spcBef>
                <a:spcPts val="200"/>
              </a:spcBef>
            </a:pPr>
            <a:r>
              <a:rPr lang="ru-RU" sz="1700" b="1" dirty="0"/>
              <a:t>Список рекомендованных предметов </a:t>
            </a:r>
            <a:r>
              <a:rPr lang="ru-RU" sz="1700" dirty="0"/>
              <a:t>(по 4 для </a:t>
            </a:r>
            <a:r>
              <a:rPr lang="ru-RU" sz="1700" dirty="0" err="1"/>
              <a:t>бакалавриата</a:t>
            </a:r>
            <a:r>
              <a:rPr lang="ru-RU" sz="1700" dirty="0"/>
              <a:t> и магистратуры)</a:t>
            </a:r>
          </a:p>
          <a:p>
            <a:pPr marL="0">
              <a:spcBef>
                <a:spcPts val="200"/>
              </a:spcBef>
            </a:pPr>
            <a:r>
              <a:rPr lang="ru-RU" sz="1700" dirty="0"/>
              <a:t>Формат ИПС (онлайн, </a:t>
            </a:r>
            <a:r>
              <a:rPr lang="ru-RU" sz="1700" dirty="0" err="1"/>
              <a:t>оффлайн</a:t>
            </a:r>
            <a:r>
              <a:rPr lang="ru-RU" sz="1700" dirty="0"/>
              <a:t>, смешанный)</a:t>
            </a:r>
          </a:p>
          <a:p>
            <a:pPr marL="0">
              <a:spcBef>
                <a:spcPts val="200"/>
              </a:spcBef>
            </a:pPr>
            <a:r>
              <a:rPr lang="ru-RU" sz="1700" dirty="0"/>
              <a:t>Согласие взять студентов сетевых ОП ФЭН (совместно с ДВФУ), студентов онлайн-	магистратуры «Экономический анализ», студентов других факультетов ВШЭ. </a:t>
            </a:r>
          </a:p>
        </p:txBody>
      </p:sp>
    </p:spTree>
    <p:extLst>
      <p:ext uri="{BB962C8B-B14F-4D97-AF65-F5344CB8AC3E}">
        <p14:creationId xmlns:p14="http://schemas.microsoft.com/office/powerpoint/2010/main" val="125525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2022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7609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Этап 2. Утверждение заявок ИПС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65760" y="1341121"/>
            <a:ext cx="8539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65760" y="1407695"/>
            <a:ext cx="8292718" cy="5007393"/>
          </a:xfrm>
        </p:spPr>
        <p:txBody>
          <a:bodyPr/>
          <a:lstStyle/>
          <a:p>
            <a:pPr marL="0" indent="0">
              <a:buNone/>
            </a:pPr>
            <a:r>
              <a:rPr lang="ru-RU" sz="1700" b="1" dirty="0"/>
              <a:t>Этап 2.1. Утверждение подразделениями (16 – 23 апреля)</a:t>
            </a:r>
          </a:p>
          <a:p>
            <a:pPr marL="0" indent="0">
              <a:buNone/>
            </a:pPr>
            <a:r>
              <a:rPr lang="ru-RU" sz="1700" dirty="0"/>
              <a:t>После формирования списка заявок на открытие ИПС руководители или менеджеры подразделений (департаментов / лабораторий), которые видят заявки только по их подразделению, имеют возможность:</a:t>
            </a:r>
          </a:p>
          <a:p>
            <a:r>
              <a:rPr lang="ru-RU" sz="1700" dirty="0"/>
              <a:t>одобрить заявку,</a:t>
            </a:r>
          </a:p>
          <a:p>
            <a:r>
              <a:rPr lang="ru-RU" sz="1700" dirty="0"/>
              <a:t>вернуть заявку на доработку (с комментариями),</a:t>
            </a:r>
          </a:p>
          <a:p>
            <a:r>
              <a:rPr lang="ru-RU" sz="1700" dirty="0"/>
              <a:t>отклонить заявку.</a:t>
            </a:r>
          </a:p>
          <a:p>
            <a:pPr marL="0" indent="0">
              <a:buNone/>
            </a:pPr>
            <a:r>
              <a:rPr lang="ru-RU" sz="1700" dirty="0"/>
              <a:t>В случае одобрения заявки в кабинете руководителя появляется соответствующее подтверждение.</a:t>
            </a:r>
          </a:p>
          <a:p>
            <a:pPr marL="0" indent="0">
              <a:buNone/>
            </a:pPr>
            <a:r>
              <a:rPr lang="ru-RU" sz="1700" dirty="0"/>
              <a:t>В случае возврата заявки на доработку в кабинете руководителя снова появляется возможность ее редактирования, после чего она снова должна быть подтверждена и отправлена на рассмотрение. </a:t>
            </a:r>
          </a:p>
          <a:p>
            <a:pPr marL="0" indent="0">
              <a:buNone/>
            </a:pPr>
            <a:r>
              <a:rPr lang="ru-RU" sz="1700" b="1" dirty="0"/>
              <a:t>Этап 2.2. Рекомендации руководителями программ (24 – 30 апреля)</a:t>
            </a:r>
          </a:p>
          <a:p>
            <a:pPr marL="0" indent="0">
              <a:buNone/>
            </a:pPr>
            <a:r>
              <a:rPr lang="ru-RU" sz="1700" dirty="0"/>
              <a:t>После формирования списка одобренных ИПС академические руководители выбирают из списка те проекты, которые будут рекомендованы студентам их программ.</a:t>
            </a:r>
          </a:p>
          <a:p>
            <a:pPr marL="0" indent="0">
              <a:buNone/>
            </a:pPr>
            <a:r>
              <a:rPr lang="ru-RU" sz="1700" dirty="0"/>
              <a:t>В процессе выбора руководитель программы видит оценку числа свободных мест на выбранных ИПС.</a:t>
            </a:r>
          </a:p>
        </p:txBody>
      </p:sp>
    </p:spTree>
    <p:extLst>
      <p:ext uri="{BB962C8B-B14F-4D97-AF65-F5344CB8AC3E}">
        <p14:creationId xmlns:p14="http://schemas.microsoft.com/office/powerpoint/2010/main" val="313769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7371</TotalTime>
  <Words>1089</Words>
  <Application>Microsoft Macintosh PowerPoint</Application>
  <PresentationFormat>Экран (4:3)</PresentationFormat>
  <Paragraphs>128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Myriad Pro Semibold</vt:lpstr>
      <vt:lpstr>Office Theme</vt:lpstr>
      <vt:lpstr> Об организации проектной работы студентов ОП ФЭН в 2022-2023 учебном году.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Бывальцева Анастасия Александровна</cp:lastModifiedBy>
  <cp:revision>163</cp:revision>
  <dcterms:created xsi:type="dcterms:W3CDTF">2010-09-30T06:45:29Z</dcterms:created>
  <dcterms:modified xsi:type="dcterms:W3CDTF">2022-03-30T18:06:54Z</dcterms:modified>
</cp:coreProperties>
</file>