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8"/>
  </p:notesMasterIdLst>
  <p:sldIdLst>
    <p:sldId id="266" r:id="rId2"/>
    <p:sldId id="264" r:id="rId3"/>
    <p:sldId id="272" r:id="rId4"/>
    <p:sldId id="270" r:id="rId5"/>
    <p:sldId id="268" r:id="rId6"/>
    <p:sldId id="263" r:id="rId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D5EA"/>
    <a:srgbClr val="A3C2E1"/>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5"/>
  </p:normalViewPr>
  <p:slideViewPr>
    <p:cSldViewPr snapToGrid="0">
      <p:cViewPr varScale="1">
        <p:scale>
          <a:sx n="34" d="100"/>
          <a:sy n="34" d="100"/>
        </p:scale>
        <p:origin x="834" y="96"/>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09805227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hf hdr="0" ftr="0" dt="0"/>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finance.hse.ru/springer_about" TargetMode="External"/><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hyperlink" Target="https://www.springer.com/gp/book/9783030697471"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16915" y="1977861"/>
            <a:ext cx="15684092" cy="668681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p>
            <a:pPr>
              <a:spcAft>
                <a:spcPts val="1200"/>
              </a:spcAft>
              <a:defRPr sz="7000" b="1" cap="all">
                <a:solidFill>
                  <a:srgbClr val="253957"/>
                </a:solidFill>
                <a:latin typeface="+mn-lt"/>
                <a:ea typeface="+mn-ea"/>
                <a:cs typeface="+mn-cs"/>
                <a:sym typeface="Arial Narrow"/>
              </a:defRPr>
            </a:pPr>
            <a:r>
              <a:rPr lang="ru-RU" sz="5800" b="1" cap="all" dirty="0">
                <a:latin typeface="+mn-lt"/>
                <a:sym typeface="Arial Narrow"/>
              </a:rPr>
              <a:t>Отчет </a:t>
            </a:r>
            <a:r>
              <a:rPr lang="ru-RU" sz="5800" b="1" cap="all" dirty="0" err="1">
                <a:latin typeface="+mn-lt"/>
                <a:sym typeface="Arial Narrow"/>
              </a:rPr>
              <a:t>иРГ</a:t>
            </a:r>
            <a:endParaRPr lang="ru-RU" sz="5800" b="1" cap="all" dirty="0">
              <a:latin typeface="+mn-lt"/>
              <a:sym typeface="Arial Narrow"/>
            </a:endParaRPr>
          </a:p>
          <a:p>
            <a:pPr>
              <a:spcAft>
                <a:spcPts val="1200"/>
              </a:spcAft>
              <a:defRPr sz="7000" b="1" cap="all">
                <a:solidFill>
                  <a:srgbClr val="253957"/>
                </a:solidFill>
                <a:latin typeface="+mn-lt"/>
                <a:ea typeface="+mn-ea"/>
                <a:cs typeface="+mn-cs"/>
                <a:sym typeface="Arial Narrow"/>
              </a:defRPr>
            </a:pPr>
            <a:r>
              <a:rPr lang="ru-RU" sz="5800" b="1" cap="all" dirty="0">
                <a:latin typeface="+mn-lt"/>
                <a:sym typeface="Arial Narrow"/>
              </a:rPr>
              <a:t> «</a:t>
            </a:r>
            <a:r>
              <a:rPr lang="ru-RU" sz="5800" b="1" cap="all" dirty="0">
                <a:solidFill>
                  <a:srgbClr val="253957"/>
                </a:solidFill>
                <a:latin typeface="+mn-lt"/>
                <a:ea typeface="+mn-ea"/>
                <a:cs typeface="+mn-cs"/>
                <a:sym typeface="Arial Narrow"/>
              </a:rPr>
              <a:t>Новации банковского сектора, его финансовая устойчивость и </a:t>
            </a:r>
            <a:r>
              <a:rPr lang="ru-RU" sz="5800" b="1" cap="all" dirty="0" err="1">
                <a:solidFill>
                  <a:srgbClr val="253957"/>
                </a:solidFill>
                <a:latin typeface="+mn-lt"/>
                <a:ea typeface="+mn-ea"/>
                <a:cs typeface="+mn-cs"/>
                <a:sym typeface="Arial Narrow"/>
              </a:rPr>
              <a:t>пруденциальное</a:t>
            </a:r>
            <a:r>
              <a:rPr lang="ru-RU" sz="5800" b="1" cap="all" dirty="0">
                <a:solidFill>
                  <a:srgbClr val="253957"/>
                </a:solidFill>
                <a:latin typeface="+mn-lt"/>
                <a:ea typeface="+mn-ea"/>
                <a:cs typeface="+mn-cs"/>
                <a:sym typeface="Arial Narrow"/>
              </a:rPr>
              <a:t> регулирование» </a:t>
            </a:r>
          </a:p>
        </p:txBody>
      </p:sp>
      <p:sp>
        <p:nvSpPr>
          <p:cNvPr id="53" name="Очень крутой подзаголовок презентации"/>
          <p:cNvSpPr txBox="1"/>
          <p:nvPr/>
        </p:nvSpPr>
        <p:spPr>
          <a:xfrm>
            <a:off x="11838627" y="8921969"/>
            <a:ext cx="11702027" cy="22387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a:defRPr sz="4200">
                <a:solidFill>
                  <a:srgbClr val="253957"/>
                </a:solidFill>
                <a:latin typeface="+mn-lt"/>
                <a:ea typeface="+mn-ea"/>
                <a:cs typeface="+mn-cs"/>
                <a:sym typeface="Arial Narrow"/>
              </a:defRPr>
            </a:lvl1pPr>
          </a:lstStyle>
          <a:p>
            <a:pPr algn="just"/>
            <a:endParaRPr lang="ru-RU" dirty="0">
              <a:solidFill>
                <a:schemeClr val="tx1"/>
              </a:solidFill>
              <a:latin typeface="Arial Narrow" charset="0"/>
              <a:ea typeface="Arial Narrow" charset="0"/>
              <a:cs typeface="Arial Narrow" charset="0"/>
            </a:endParaRPr>
          </a:p>
          <a:p>
            <a:pPr algn="just"/>
            <a:r>
              <a:rPr lang="ru-RU" dirty="0">
                <a:solidFill>
                  <a:schemeClr val="tx1"/>
                </a:solidFill>
                <a:latin typeface="Arial Narrow" charset="0"/>
                <a:ea typeface="Arial Narrow" charset="0"/>
                <a:cs typeface="Arial Narrow" charset="0"/>
              </a:rPr>
              <a:t>Руководитель ИРГ проф. Карминский А.М.</a:t>
            </a:r>
            <a:endParaRPr lang="en-US" dirty="0">
              <a:solidFill>
                <a:schemeClr val="tx1"/>
              </a:solidFill>
              <a:latin typeface="Arial Narrow" charset="0"/>
              <a:ea typeface="Arial Narrow" charset="0"/>
              <a:cs typeface="Arial Narrow" charset="0"/>
            </a:endParaRPr>
          </a:p>
        </p:txBody>
      </p:sp>
      <p:sp>
        <p:nvSpPr>
          <p:cNvPr id="54" name="Название подразделения,  лаборатории, факультета и т.д."/>
          <p:cNvSpPr txBox="1"/>
          <p:nvPr/>
        </p:nvSpPr>
        <p:spPr>
          <a:xfrm>
            <a:off x="14097231" y="787583"/>
            <a:ext cx="9443423" cy="14369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p>
            <a:pPr algn="l">
              <a:defRPr sz="4200">
                <a:solidFill>
                  <a:srgbClr val="253957"/>
                </a:solidFill>
                <a:latin typeface="+mn-lt"/>
                <a:ea typeface="+mn-ea"/>
                <a:cs typeface="+mn-cs"/>
                <a:sym typeface="Arial Narrow"/>
              </a:defRPr>
            </a:pPr>
            <a:r>
              <a:rPr lang="ru-RU" sz="4200" b="1" dirty="0">
                <a:solidFill>
                  <a:srgbClr val="253957"/>
                </a:solidFill>
                <a:sym typeface="Arial Narrow"/>
              </a:rPr>
              <a:t>Факультет экономических наук,</a:t>
            </a:r>
            <a:endParaRPr lang="en-US" sz="4200" b="1" dirty="0">
              <a:solidFill>
                <a:srgbClr val="253957"/>
              </a:solidFill>
              <a:sym typeface="Arial Narrow"/>
            </a:endParaRPr>
          </a:p>
          <a:p>
            <a:pPr algn="l">
              <a:defRPr sz="4200">
                <a:solidFill>
                  <a:srgbClr val="253957"/>
                </a:solidFill>
                <a:latin typeface="+mn-lt"/>
                <a:ea typeface="+mn-ea"/>
                <a:cs typeface="+mn-cs"/>
                <a:sym typeface="Arial Narrow"/>
              </a:defRPr>
            </a:pPr>
            <a:r>
              <a:rPr lang="ru-RU" sz="4200" b="1" dirty="0">
                <a:solidFill>
                  <a:srgbClr val="253957"/>
                </a:solidFill>
                <a:sym typeface="Arial Narrow"/>
              </a:rPr>
              <a:t>Школа финансов</a:t>
            </a:r>
            <a:endParaRPr lang="en-US" sz="4200" b="1" dirty="0">
              <a:solidFill>
                <a:srgbClr val="253957"/>
              </a:solidFill>
              <a:sym typeface="Arial Narrow"/>
            </a:endParaRPr>
          </a:p>
        </p:txBody>
      </p:sp>
      <p:sp>
        <p:nvSpPr>
          <p:cNvPr id="55" name="Москва, 2017"/>
          <p:cNvSpPr txBox="1"/>
          <p:nvPr/>
        </p:nvSpPr>
        <p:spPr>
          <a:xfrm>
            <a:off x="11029675" y="12298982"/>
            <a:ext cx="9443424" cy="5751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pPr algn="ctr"/>
            <a:r>
              <a:rPr lang="ru-RU" b="1" dirty="0"/>
              <a:t>Москва</a:t>
            </a:r>
            <a:r>
              <a:rPr lang="en-US" b="1" dirty="0"/>
              <a:t>,</a:t>
            </a:r>
            <a:r>
              <a:rPr lang="ru-RU" b="1" dirty="0"/>
              <a:t> </a:t>
            </a:r>
            <a:r>
              <a:rPr lang="en-US" b="1" dirty="0"/>
              <a:t>202</a:t>
            </a:r>
            <a:r>
              <a:rPr lang="ru-RU" b="1" dirty="0"/>
              <a:t>2г.</a:t>
            </a:r>
            <a:endParaRPr lang="en-US" b="1" dirty="0"/>
          </a:p>
        </p:txBody>
      </p:sp>
      <p:pic>
        <p:nvPicPr>
          <p:cNvPr id="8" name="Изображение" descr="Изображение">
            <a:extLst>
              <a:ext uri="{FF2B5EF4-FFF2-40B4-BE49-F238E27FC236}">
                <a16:creationId xmlns:a16="http://schemas.microsoft.com/office/drawing/2014/main" id="{268A864E-6BDC-411F-95AB-9F66B45CABF3}"/>
              </a:ext>
            </a:extLst>
          </p:cNvPr>
          <p:cNvPicPr>
            <a:picLocks noChangeAspect="1"/>
          </p:cNvPicPr>
          <p:nvPr/>
        </p:nvPicPr>
        <p:blipFill>
          <a:blip r:embed="rId2"/>
          <a:stretch>
            <a:fillRect/>
          </a:stretch>
        </p:blipFill>
        <p:spPr>
          <a:xfrm>
            <a:off x="1444229" y="919973"/>
            <a:ext cx="2736119" cy="2645547"/>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1949089"/>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723923" y="642699"/>
            <a:ext cx="19993649" cy="12708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cap="all" dirty="0">
                <a:solidFill>
                  <a:srgbClr val="253957"/>
                </a:solidFill>
                <a:latin typeface="Arial Narrow" charset="0"/>
                <a:sym typeface="Arial Narrow"/>
              </a:rPr>
              <a:t>Направления деятельности, цели и задачи</a:t>
            </a:r>
            <a:endParaRPr lang="en-US" sz="4200" dirty="0">
              <a:latin typeface="Arial Narrow" charset="0"/>
              <a:ea typeface="Arial Narrow" charset="0"/>
              <a:cs typeface="Arial Narrow" charset="0"/>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571500" y="1947044"/>
            <a:ext cx="23547027" cy="110635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571500" indent="-571500" algn="just">
              <a:buFont typeface="Arial" panose="020B0604020202020204" pitchFamily="34" charset="0"/>
              <a:buChar char="•"/>
              <a:defRPr sz="2800">
                <a:solidFill>
                  <a:srgbClr val="253957"/>
                </a:solidFill>
                <a:latin typeface="+mn-lt"/>
                <a:ea typeface="+mn-ea"/>
                <a:cs typeface="+mn-cs"/>
                <a:sym typeface="Arial Narrow"/>
              </a:defRPr>
            </a:pPr>
            <a:r>
              <a:rPr lang="ru-RU" sz="4400" b="1" dirty="0">
                <a:solidFill>
                  <a:schemeClr val="tx1"/>
                </a:solidFill>
                <a:sym typeface="Arial Narrow"/>
              </a:rPr>
              <a:t>НАПРАВЛЕНИЕ 1. Развитие и инновации банковского сектора </a:t>
            </a:r>
          </a:p>
          <a:p>
            <a:pPr algn="just">
              <a:defRPr sz="2800">
                <a:solidFill>
                  <a:srgbClr val="253957"/>
                </a:solidFill>
                <a:latin typeface="+mn-lt"/>
                <a:ea typeface="+mn-ea"/>
                <a:cs typeface="+mn-cs"/>
                <a:sym typeface="Arial Narrow"/>
              </a:defRPr>
            </a:pPr>
            <a:r>
              <a:rPr lang="ru-RU" sz="3600" b="1" dirty="0">
                <a:solidFill>
                  <a:schemeClr val="tx1"/>
                </a:solidFill>
                <a:sym typeface="Arial Narrow"/>
              </a:rPr>
              <a:t>руководитель: профессор, д.э.н., </a:t>
            </a:r>
            <a:r>
              <a:rPr lang="ru-RU" sz="3600" b="1" dirty="0" err="1">
                <a:solidFill>
                  <a:schemeClr val="tx1"/>
                </a:solidFill>
                <a:sym typeface="Arial Narrow"/>
              </a:rPr>
              <a:t>Карминский</a:t>
            </a:r>
            <a:r>
              <a:rPr lang="ru-RU" sz="3600" b="1" dirty="0">
                <a:solidFill>
                  <a:schemeClr val="tx1"/>
                </a:solidFill>
                <a:sym typeface="Arial Narrow"/>
              </a:rPr>
              <a:t> А.М., </a:t>
            </a:r>
            <a:endParaRPr lang="ru-RU" sz="4400" b="1" dirty="0">
              <a:solidFill>
                <a:schemeClr val="tx1"/>
              </a:solidFill>
              <a:sym typeface="Arial Narrow"/>
            </a:endParaRPr>
          </a:p>
          <a:p>
            <a:pPr marL="1341438" lvl="4" indent="-792163" algn="just">
              <a:buFont typeface="Arial" panose="020B0604020202020204" pitchFamily="34" charset="0"/>
              <a:buChar char="•"/>
              <a:defRPr sz="2800">
                <a:solidFill>
                  <a:srgbClr val="253957"/>
                </a:solidFill>
                <a:latin typeface="+mn-lt"/>
                <a:ea typeface="+mn-ea"/>
                <a:cs typeface="+mn-cs"/>
                <a:sym typeface="Arial Narrow"/>
              </a:defRPr>
            </a:pPr>
            <a:r>
              <a:rPr lang="ru-RU" sz="3600" dirty="0">
                <a:solidFill>
                  <a:schemeClr val="tx1"/>
                </a:solidFill>
                <a:sym typeface="Arial Narrow"/>
              </a:rPr>
              <a:t>Сравнительный анализ стратегий и деятельности различных банковских кластеров в зарубежных странах, </a:t>
            </a:r>
          </a:p>
          <a:p>
            <a:pPr marL="1341438" lvl="4" indent="-792163" algn="just">
              <a:buFont typeface="Arial" panose="020B0604020202020204" pitchFamily="34" charset="0"/>
              <a:buChar char="•"/>
              <a:defRPr sz="2800">
                <a:solidFill>
                  <a:srgbClr val="253957"/>
                </a:solidFill>
                <a:latin typeface="+mn-lt"/>
                <a:ea typeface="+mn-ea"/>
                <a:cs typeface="+mn-cs"/>
                <a:sym typeface="Arial Narrow"/>
              </a:defRPr>
            </a:pPr>
            <a:r>
              <a:rPr lang="ru-RU" sz="3600" dirty="0">
                <a:solidFill>
                  <a:schemeClr val="tx1"/>
                </a:solidFill>
                <a:sym typeface="Arial Narrow"/>
              </a:rPr>
              <a:t>Влияние банковских инноваций на развитие банковских продуктов и услуг, оценка уровня конкурентоспособности</a:t>
            </a:r>
          </a:p>
          <a:p>
            <a:pPr marL="1341438" lvl="4" indent="-792163" algn="just">
              <a:buFont typeface="Arial" panose="020B0604020202020204" pitchFamily="34" charset="0"/>
              <a:buChar char="•"/>
              <a:defRPr sz="2800">
                <a:solidFill>
                  <a:srgbClr val="253957"/>
                </a:solidFill>
                <a:latin typeface="+mn-lt"/>
                <a:ea typeface="+mn-ea"/>
                <a:cs typeface="+mn-cs"/>
                <a:sym typeface="Arial Narrow"/>
              </a:defRPr>
            </a:pPr>
            <a:r>
              <a:rPr lang="ru-RU" sz="3600" dirty="0">
                <a:solidFill>
                  <a:schemeClr val="tx1"/>
                </a:solidFill>
                <a:sym typeface="Arial Narrow"/>
              </a:rPr>
              <a:t>Оценка результатов финансовой </a:t>
            </a:r>
            <a:r>
              <a:rPr lang="ru-RU" sz="3600" dirty="0" err="1">
                <a:solidFill>
                  <a:schemeClr val="tx1"/>
                </a:solidFill>
                <a:sym typeface="Arial Narrow"/>
              </a:rPr>
              <a:t>цифровизации</a:t>
            </a:r>
            <a:r>
              <a:rPr lang="ru-RU" sz="3600" dirty="0">
                <a:solidFill>
                  <a:schemeClr val="tx1"/>
                </a:solidFill>
                <a:sym typeface="Arial Narrow"/>
              </a:rPr>
              <a:t> финансового сектора и банков на основе информатизации бизнеса</a:t>
            </a:r>
          </a:p>
          <a:p>
            <a:pPr marL="571500" indent="-571500" algn="just">
              <a:spcBef>
                <a:spcPts val="600"/>
              </a:spcBef>
              <a:spcAft>
                <a:spcPts val="600"/>
              </a:spcAft>
              <a:buFont typeface="Arial" panose="020B0604020202020204" pitchFamily="34" charset="0"/>
              <a:buChar char="•"/>
              <a:defRPr sz="2800">
                <a:solidFill>
                  <a:srgbClr val="253957"/>
                </a:solidFill>
                <a:latin typeface="+mn-lt"/>
                <a:ea typeface="+mn-ea"/>
                <a:cs typeface="+mn-cs"/>
                <a:sym typeface="Arial Narrow"/>
              </a:defRPr>
            </a:pPr>
            <a:r>
              <a:rPr lang="ru-RU" sz="4400" b="1" dirty="0">
                <a:solidFill>
                  <a:schemeClr val="tx1"/>
                </a:solidFill>
                <a:sym typeface="Arial Narrow"/>
              </a:rPr>
              <a:t>НАПРАВЛЕНИЕ 2. Региональное и институциональное развитие банковского сектора, </a:t>
            </a:r>
          </a:p>
          <a:p>
            <a:pPr algn="just">
              <a:spcBef>
                <a:spcPts val="600"/>
              </a:spcBef>
              <a:spcAft>
                <a:spcPts val="600"/>
              </a:spcAft>
              <a:defRPr sz="2800">
                <a:solidFill>
                  <a:srgbClr val="253957"/>
                </a:solidFill>
                <a:latin typeface="+mn-lt"/>
                <a:ea typeface="+mn-ea"/>
                <a:cs typeface="+mn-cs"/>
                <a:sym typeface="Arial Narrow"/>
              </a:defRPr>
            </a:pPr>
            <a:r>
              <a:rPr lang="ru-RU" sz="3600" b="1" dirty="0">
                <a:solidFill>
                  <a:schemeClr val="tx1"/>
                </a:solidFill>
                <a:sym typeface="Arial Narrow"/>
              </a:rPr>
              <a:t>руководитель: доцент, к.т.н., Поляков К.Л.</a:t>
            </a:r>
          </a:p>
          <a:p>
            <a:pPr marL="1341438" lvl="4" indent="-792163" algn="just">
              <a:buFont typeface="Arial" panose="020B0604020202020204" pitchFamily="34" charset="0"/>
              <a:buChar char="•"/>
              <a:defRPr sz="2800">
                <a:solidFill>
                  <a:srgbClr val="253957"/>
                </a:solidFill>
                <a:latin typeface="+mn-lt"/>
                <a:ea typeface="+mn-ea"/>
                <a:cs typeface="+mn-cs"/>
                <a:sym typeface="Arial Narrow"/>
              </a:defRPr>
            </a:pPr>
            <a:r>
              <a:rPr lang="ru-RU" sz="3600" dirty="0">
                <a:solidFill>
                  <a:schemeClr val="tx1"/>
                </a:solidFill>
                <a:latin typeface="+mn-lt"/>
                <a:ea typeface="+mn-ea"/>
                <a:cs typeface="+mn-cs"/>
                <a:sym typeface="Arial Narrow"/>
              </a:rPr>
              <a:t>Эффективность и устойчивость банков, сравнительный анализ показателей и стратегий банков различных стран,</a:t>
            </a:r>
          </a:p>
          <a:p>
            <a:pPr marL="1341438" lvl="4" indent="-792163" algn="just">
              <a:buFont typeface="Arial" panose="020B0604020202020204" pitchFamily="34" charset="0"/>
              <a:buChar char="•"/>
              <a:defRPr sz="2800">
                <a:solidFill>
                  <a:srgbClr val="253957"/>
                </a:solidFill>
                <a:latin typeface="+mn-lt"/>
                <a:ea typeface="+mn-ea"/>
                <a:cs typeface="+mn-cs"/>
                <a:sym typeface="Arial Narrow"/>
              </a:defRPr>
            </a:pPr>
            <a:r>
              <a:rPr lang="ru-RU" sz="3600" dirty="0">
                <a:solidFill>
                  <a:schemeClr val="tx1"/>
                </a:solidFill>
                <a:latin typeface="+mn-lt"/>
                <a:ea typeface="+mn-ea"/>
                <a:cs typeface="+mn-cs"/>
                <a:sym typeface="Arial Narrow"/>
              </a:rPr>
              <a:t>Моделирование статистической связи критически важных показателей работы банка, а также технической эффективности</a:t>
            </a:r>
          </a:p>
          <a:p>
            <a:pPr marL="1341438" lvl="4" indent="-792163" algn="just">
              <a:buFont typeface="Arial" panose="020B0604020202020204" pitchFamily="34" charset="0"/>
              <a:buChar char="•"/>
              <a:defRPr sz="2800">
                <a:solidFill>
                  <a:srgbClr val="253957"/>
                </a:solidFill>
                <a:latin typeface="+mn-lt"/>
                <a:ea typeface="+mn-ea"/>
                <a:cs typeface="+mn-cs"/>
                <a:sym typeface="Arial Narrow"/>
              </a:defRPr>
            </a:pPr>
            <a:r>
              <a:rPr lang="ru-RU" sz="3600" dirty="0">
                <a:solidFill>
                  <a:schemeClr val="tx1"/>
                </a:solidFill>
                <a:latin typeface="+mn-lt"/>
                <a:ea typeface="+mn-ea"/>
                <a:cs typeface="+mn-cs"/>
                <a:sym typeface="Arial Narrow"/>
              </a:rPr>
              <a:t>Региональные банковские системы: особенности развития продуктов и услуг, </a:t>
            </a:r>
          </a:p>
          <a:p>
            <a:pPr marL="571500" indent="-571500" algn="just">
              <a:spcBef>
                <a:spcPts val="600"/>
              </a:spcBef>
              <a:spcAft>
                <a:spcPts val="600"/>
              </a:spcAft>
              <a:buFont typeface="Arial" panose="020B0604020202020204" pitchFamily="34" charset="0"/>
              <a:buChar char="•"/>
              <a:defRPr sz="2800">
                <a:solidFill>
                  <a:srgbClr val="253957"/>
                </a:solidFill>
                <a:latin typeface="+mn-lt"/>
                <a:ea typeface="+mn-ea"/>
                <a:cs typeface="+mn-cs"/>
                <a:sym typeface="Arial Narrow"/>
              </a:defRPr>
            </a:pPr>
            <a:r>
              <a:rPr lang="ru-RU" sz="4400" b="1" dirty="0">
                <a:solidFill>
                  <a:schemeClr val="tx1"/>
                </a:solidFill>
                <a:sym typeface="Arial Narrow"/>
              </a:rPr>
              <a:t>НАПРАВЛЕНИЕ 3. Оценка финансовой устойчивости и </a:t>
            </a:r>
            <a:r>
              <a:rPr lang="ru-RU" sz="4400" b="1" dirty="0" err="1">
                <a:solidFill>
                  <a:schemeClr val="tx1"/>
                </a:solidFill>
                <a:sym typeface="Arial Narrow"/>
              </a:rPr>
              <a:t>пруденциальное</a:t>
            </a:r>
            <a:r>
              <a:rPr lang="ru-RU" sz="4400" b="1" dirty="0">
                <a:solidFill>
                  <a:schemeClr val="tx1"/>
                </a:solidFill>
                <a:sym typeface="Arial Narrow"/>
              </a:rPr>
              <a:t> регулирование, </a:t>
            </a:r>
          </a:p>
          <a:p>
            <a:pPr algn="just">
              <a:spcBef>
                <a:spcPts val="600"/>
              </a:spcBef>
              <a:spcAft>
                <a:spcPts val="600"/>
              </a:spcAft>
              <a:defRPr sz="2800">
                <a:solidFill>
                  <a:srgbClr val="253957"/>
                </a:solidFill>
                <a:latin typeface="+mn-lt"/>
                <a:ea typeface="+mn-ea"/>
                <a:cs typeface="+mn-cs"/>
                <a:sym typeface="Arial Narrow"/>
              </a:defRPr>
            </a:pPr>
            <a:r>
              <a:rPr lang="ru-RU" sz="3600" b="1" dirty="0">
                <a:solidFill>
                  <a:schemeClr val="tx1"/>
                </a:solidFill>
                <a:sym typeface="Arial Narrow"/>
              </a:rPr>
              <a:t>руководители: профессор, д.э.н., </a:t>
            </a:r>
            <a:r>
              <a:rPr lang="ru-RU" sz="3600" b="1" dirty="0" err="1">
                <a:solidFill>
                  <a:schemeClr val="tx1"/>
                </a:solidFill>
                <a:sym typeface="Arial Narrow"/>
              </a:rPr>
              <a:t>Карминский</a:t>
            </a:r>
            <a:r>
              <a:rPr lang="ru-RU" sz="3600" b="1" dirty="0">
                <a:solidFill>
                  <a:schemeClr val="tx1"/>
                </a:solidFill>
                <a:sym typeface="Arial Narrow"/>
              </a:rPr>
              <a:t> А.М., к.э.н., Гришунин С.В., к.ф.-м.н. </a:t>
            </a:r>
            <a:r>
              <a:rPr lang="ru-RU" sz="3600" b="1" dirty="0" err="1">
                <a:solidFill>
                  <a:schemeClr val="tx1"/>
                </a:solidFill>
                <a:sym typeface="Arial Narrow"/>
              </a:rPr>
              <a:t>Помазанов</a:t>
            </a:r>
            <a:r>
              <a:rPr lang="ru-RU" sz="3600" b="1" dirty="0">
                <a:solidFill>
                  <a:schemeClr val="tx1"/>
                </a:solidFill>
                <a:sym typeface="Arial Narrow"/>
              </a:rPr>
              <a:t> М.В.</a:t>
            </a:r>
            <a:endParaRPr lang="ru-RU" sz="4000" b="1" dirty="0">
              <a:solidFill>
                <a:schemeClr val="tx1"/>
              </a:solidFill>
              <a:sym typeface="Arial Narrow"/>
            </a:endParaRPr>
          </a:p>
          <a:p>
            <a:pPr marL="1341438" lvl="4" indent="-792163" algn="just">
              <a:buFont typeface="Arial" panose="020B0604020202020204" pitchFamily="34" charset="0"/>
              <a:buChar char="•"/>
              <a:defRPr sz="2800">
                <a:solidFill>
                  <a:srgbClr val="253957"/>
                </a:solidFill>
                <a:latin typeface="+mn-lt"/>
                <a:ea typeface="+mn-ea"/>
                <a:cs typeface="+mn-cs"/>
                <a:sym typeface="Arial Narrow"/>
              </a:defRPr>
            </a:pPr>
            <a:r>
              <a:rPr lang="ru-RU" sz="3600" dirty="0">
                <a:solidFill>
                  <a:schemeClr val="tx1"/>
                </a:solidFill>
                <a:latin typeface="+mn-lt"/>
                <a:ea typeface="+mn-ea"/>
                <a:cs typeface="+mn-cs"/>
                <a:sym typeface="Arial Narrow"/>
              </a:rPr>
              <a:t>Кредитные рейтинги и их моделирование и агрегирование, формирование и использование системы внутренних рейтингов,</a:t>
            </a:r>
          </a:p>
          <a:p>
            <a:pPr marL="1341438" lvl="4" indent="-792163" algn="just">
              <a:buFont typeface="Arial" panose="020B0604020202020204" pitchFamily="34" charset="0"/>
              <a:buChar char="•"/>
              <a:defRPr sz="2800">
                <a:solidFill>
                  <a:srgbClr val="253957"/>
                </a:solidFill>
                <a:latin typeface="+mn-lt"/>
                <a:ea typeface="+mn-ea"/>
                <a:cs typeface="+mn-cs"/>
                <a:sym typeface="Arial Narrow"/>
              </a:defRPr>
            </a:pPr>
            <a:r>
              <a:rPr lang="en-US" sz="3600" dirty="0">
                <a:solidFill>
                  <a:schemeClr val="tx1"/>
                </a:solidFill>
                <a:latin typeface="+mn-lt"/>
                <a:ea typeface="+mn-ea"/>
                <a:cs typeface="+mn-cs"/>
                <a:sym typeface="Arial Narrow"/>
              </a:rPr>
              <a:t>PD &amp; ALM</a:t>
            </a:r>
            <a:r>
              <a:rPr lang="ru-RU" sz="3600" dirty="0">
                <a:solidFill>
                  <a:schemeClr val="tx1"/>
                </a:solidFill>
                <a:latin typeface="+mn-lt"/>
                <a:ea typeface="+mn-ea"/>
                <a:cs typeface="+mn-cs"/>
                <a:sym typeface="Arial Narrow"/>
              </a:rPr>
              <a:t>- модели и управление банковскими рисками</a:t>
            </a:r>
          </a:p>
          <a:p>
            <a:pPr marL="571500" indent="-571500" algn="just">
              <a:spcBef>
                <a:spcPts val="600"/>
              </a:spcBef>
              <a:spcAft>
                <a:spcPts val="600"/>
              </a:spcAft>
              <a:buFont typeface="Arial" panose="020B0604020202020204" pitchFamily="34" charset="0"/>
              <a:buChar char="•"/>
              <a:defRPr sz="2800">
                <a:solidFill>
                  <a:srgbClr val="253957"/>
                </a:solidFill>
                <a:latin typeface="+mn-lt"/>
                <a:ea typeface="+mn-ea"/>
                <a:cs typeface="+mn-cs"/>
                <a:sym typeface="Arial Narrow"/>
              </a:defRPr>
            </a:pPr>
            <a:r>
              <a:rPr lang="ru-RU" sz="4400" b="1" dirty="0">
                <a:solidFill>
                  <a:schemeClr val="tx1"/>
                </a:solidFill>
                <a:sym typeface="Arial Narrow"/>
              </a:rPr>
              <a:t>НАПРАВЛЕНИЕ 4. Системные риски и </a:t>
            </a:r>
            <a:r>
              <a:rPr lang="ru-RU" sz="4400" b="1" dirty="0" err="1">
                <a:solidFill>
                  <a:schemeClr val="tx1"/>
                </a:solidFill>
                <a:sym typeface="Arial Narrow"/>
              </a:rPr>
              <a:t>макропруденциальная</a:t>
            </a:r>
            <a:r>
              <a:rPr lang="ru-RU" sz="4400" b="1" dirty="0">
                <a:solidFill>
                  <a:schemeClr val="tx1"/>
                </a:solidFill>
                <a:sym typeface="Arial Narrow"/>
              </a:rPr>
              <a:t> политика, </a:t>
            </a:r>
          </a:p>
          <a:p>
            <a:pPr algn="just">
              <a:spcBef>
                <a:spcPts val="600"/>
              </a:spcBef>
              <a:spcAft>
                <a:spcPts val="600"/>
              </a:spcAft>
              <a:defRPr sz="2800">
                <a:solidFill>
                  <a:srgbClr val="253957"/>
                </a:solidFill>
                <a:latin typeface="+mn-lt"/>
                <a:ea typeface="+mn-ea"/>
                <a:cs typeface="+mn-cs"/>
                <a:sym typeface="Arial Narrow"/>
              </a:defRPr>
            </a:pPr>
            <a:r>
              <a:rPr lang="ru-RU" sz="3600" b="1" dirty="0">
                <a:solidFill>
                  <a:schemeClr val="tx1"/>
                </a:solidFill>
                <a:sym typeface="Arial Narrow"/>
              </a:rPr>
              <a:t>руководитель: к.э.н., </a:t>
            </a:r>
            <a:r>
              <a:rPr lang="ru-RU" sz="3600" b="1" dirty="0" err="1">
                <a:solidFill>
                  <a:schemeClr val="tx1"/>
                </a:solidFill>
                <a:sym typeface="Arial Narrow"/>
              </a:rPr>
              <a:t>Щепелева</a:t>
            </a:r>
            <a:r>
              <a:rPr lang="ru-RU" sz="3600" b="1" dirty="0">
                <a:solidFill>
                  <a:schemeClr val="tx1"/>
                </a:solidFill>
                <a:sym typeface="Arial Narrow"/>
              </a:rPr>
              <a:t> М.А</a:t>
            </a:r>
            <a:r>
              <a:rPr lang="ru-RU" sz="4000" b="1" dirty="0">
                <a:solidFill>
                  <a:schemeClr val="tx1"/>
                </a:solidFill>
                <a:sym typeface="Arial Narrow"/>
              </a:rPr>
              <a:t>.</a:t>
            </a:r>
          </a:p>
          <a:p>
            <a:pPr marL="1341438" lvl="4" indent="-792163" algn="just">
              <a:buFont typeface="Arial" panose="020B0604020202020204" pitchFamily="34" charset="0"/>
              <a:buChar char="•"/>
              <a:defRPr sz="2800">
                <a:solidFill>
                  <a:srgbClr val="253957"/>
                </a:solidFill>
                <a:latin typeface="+mn-lt"/>
                <a:ea typeface="+mn-ea"/>
                <a:cs typeface="+mn-cs"/>
                <a:sym typeface="Arial Narrow"/>
              </a:defRPr>
            </a:pPr>
            <a:r>
              <a:rPr lang="ru-RU" sz="3600" dirty="0" err="1">
                <a:solidFill>
                  <a:schemeClr val="tx1"/>
                </a:solidFill>
                <a:latin typeface="+mn-lt"/>
                <a:ea typeface="+mn-ea"/>
                <a:cs typeface="+mn-cs"/>
                <a:sym typeface="Arial Narrow"/>
              </a:rPr>
              <a:t>Макропруденциальная</a:t>
            </a:r>
            <a:r>
              <a:rPr lang="ru-RU" sz="3600" dirty="0">
                <a:solidFill>
                  <a:schemeClr val="tx1"/>
                </a:solidFill>
                <a:latin typeface="+mn-lt"/>
                <a:ea typeface="+mn-ea"/>
                <a:cs typeface="+mn-cs"/>
                <a:sym typeface="Arial Narrow"/>
              </a:rPr>
              <a:t> политика и инструменты регулирования системного риска,</a:t>
            </a:r>
          </a:p>
          <a:p>
            <a:pPr marL="1341438" lvl="4" indent="-792163" algn="just">
              <a:buFont typeface="Arial" panose="020B0604020202020204" pitchFamily="34" charset="0"/>
              <a:buChar char="•"/>
              <a:defRPr sz="2800">
                <a:solidFill>
                  <a:srgbClr val="253957"/>
                </a:solidFill>
                <a:latin typeface="+mn-lt"/>
                <a:ea typeface="+mn-ea"/>
                <a:cs typeface="+mn-cs"/>
                <a:sym typeface="Arial Narrow"/>
              </a:defRPr>
            </a:pPr>
            <a:r>
              <a:rPr lang="ru-RU" sz="3600" dirty="0">
                <a:solidFill>
                  <a:schemeClr val="tx1"/>
                </a:solidFill>
                <a:latin typeface="+mn-lt"/>
                <a:ea typeface="+mn-ea"/>
                <a:cs typeface="+mn-cs"/>
                <a:sym typeface="Arial Narrow"/>
              </a:rPr>
              <a:t>Системные риски: индикаторы и индексы, мониторинг на макро- и микроуровнях: российская и мировая практика</a:t>
            </a: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
        <p:nvSpPr>
          <p:cNvPr id="2" name="Номер слайда 1">
            <a:extLst>
              <a:ext uri="{FF2B5EF4-FFF2-40B4-BE49-F238E27FC236}">
                <a16:creationId xmlns:a16="http://schemas.microsoft.com/office/drawing/2014/main" id="{FAC5DB1A-E039-4076-9D9E-D08590285D4F}"/>
              </a:ext>
            </a:extLst>
          </p:cNvPr>
          <p:cNvSpPr>
            <a:spLocks noGrp="1"/>
          </p:cNvSpPr>
          <p:nvPr>
            <p:ph type="sldNum" sz="quarter" idx="2"/>
          </p:nvPr>
        </p:nvSpPr>
        <p:spPr/>
        <p:txBody>
          <a:bodyPr/>
          <a:lstStyle/>
          <a:p>
            <a:fld id="{86CB4B4D-7CA3-9044-876B-883B54F8677D}" type="slidenum">
              <a:rPr lang="ru-RU" smtClean="0"/>
              <a:t>2</a:t>
            </a:fld>
            <a:endParaRPr lang="ru-RU"/>
          </a:p>
        </p:txBody>
      </p:sp>
    </p:spTree>
    <p:extLst>
      <p:ext uri="{BB962C8B-B14F-4D97-AF65-F5344CB8AC3E}">
        <p14:creationId xmlns:p14="http://schemas.microsoft.com/office/powerpoint/2010/main" val="52268949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
        <p:nvSpPr>
          <p:cNvPr id="2" name="Номер слайда 1">
            <a:extLst>
              <a:ext uri="{FF2B5EF4-FFF2-40B4-BE49-F238E27FC236}">
                <a16:creationId xmlns:a16="http://schemas.microsoft.com/office/drawing/2014/main" id="{20C430AC-7E2A-4102-B2D1-FF685648A4D3}"/>
              </a:ext>
            </a:extLst>
          </p:cNvPr>
          <p:cNvSpPr>
            <a:spLocks noGrp="1"/>
          </p:cNvSpPr>
          <p:nvPr>
            <p:ph type="sldNum" sz="quarter" idx="2"/>
          </p:nvPr>
        </p:nvSpPr>
        <p:spPr>
          <a:xfrm>
            <a:off x="23720565" y="12951561"/>
            <a:ext cx="494513" cy="511176"/>
          </a:xfrm>
        </p:spPr>
        <p:txBody>
          <a:bodyPr/>
          <a:lstStyle/>
          <a:p>
            <a:fld id="{86CB4B4D-7CA3-9044-876B-883B54F8677D}" type="slidenum">
              <a:rPr lang="ru-RU" smtClean="0"/>
              <a:t>3</a:t>
            </a:fld>
            <a:endParaRPr lang="ru-RU"/>
          </a:p>
        </p:txBody>
      </p:sp>
      <p:sp>
        <p:nvSpPr>
          <p:cNvPr id="10" name="Очень крутой заголовок…">
            <a:extLst>
              <a:ext uri="{FF2B5EF4-FFF2-40B4-BE49-F238E27FC236}">
                <a16:creationId xmlns:a16="http://schemas.microsoft.com/office/drawing/2014/main" id="{731C9BED-226E-44CB-8778-D7DCFAE6425C}"/>
              </a:ext>
            </a:extLst>
          </p:cNvPr>
          <p:cNvSpPr txBox="1"/>
          <p:nvPr/>
        </p:nvSpPr>
        <p:spPr>
          <a:xfrm>
            <a:off x="2723923" y="642699"/>
            <a:ext cx="20850451" cy="12708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cap="all" dirty="0">
                <a:solidFill>
                  <a:srgbClr val="253957"/>
                </a:solidFill>
                <a:latin typeface="Arial Narrow" charset="0"/>
                <a:ea typeface="+mn-ea"/>
                <a:cs typeface="+mn-cs"/>
                <a:sym typeface="Arial Narrow"/>
              </a:rPr>
              <a:t>Кадровый состав: ППС </a:t>
            </a:r>
            <a:endParaRPr lang="en-US" sz="5400" b="1" cap="all" dirty="0">
              <a:solidFill>
                <a:srgbClr val="253957"/>
              </a:solidFill>
              <a:latin typeface="Arial Narrow" charset="0"/>
              <a:ea typeface="+mn-ea"/>
              <a:cs typeface="+mn-cs"/>
            </a:endParaRPr>
          </a:p>
        </p:txBody>
      </p:sp>
      <p:sp>
        <p:nvSpPr>
          <p:cNvPr id="6" name="Линия"/>
          <p:cNvSpPr/>
          <p:nvPr/>
        </p:nvSpPr>
        <p:spPr>
          <a:xfrm flipV="1">
            <a:off x="1201065" y="2182761"/>
            <a:ext cx="22373309" cy="31801"/>
          </a:xfrm>
          <a:prstGeom prst="line">
            <a:avLst/>
          </a:prstGeom>
          <a:ln w="12700">
            <a:solidFill>
              <a:srgbClr val="253957"/>
            </a:solidFill>
            <a:miter lim="400000"/>
          </a:ln>
        </p:spPr>
        <p:txBody>
          <a:bodyPr lIns="71437" tIns="71437" rIns="71437" bIns="71437" anchor="ctr"/>
          <a:lstStyle/>
          <a:p>
            <a:pPr>
              <a:defRPr sz="3200"/>
            </a:pPr>
            <a:endParaRPr/>
          </a:p>
        </p:txBody>
      </p:sp>
      <p:graphicFrame>
        <p:nvGraphicFramePr>
          <p:cNvPr id="3" name="Таблица 2"/>
          <p:cNvGraphicFramePr>
            <a:graphicFrameLocks noGrp="1"/>
          </p:cNvGraphicFramePr>
          <p:nvPr>
            <p:extLst>
              <p:ext uri="{D42A27DB-BD31-4B8C-83A1-F6EECF244321}">
                <p14:modId xmlns:p14="http://schemas.microsoft.com/office/powerpoint/2010/main" val="606310584"/>
              </p:ext>
            </p:extLst>
          </p:nvPr>
        </p:nvGraphicFramePr>
        <p:xfrm>
          <a:off x="1201064" y="2810028"/>
          <a:ext cx="22373310" cy="10312184"/>
        </p:xfrm>
        <a:graphic>
          <a:graphicData uri="http://schemas.openxmlformats.org/drawingml/2006/table">
            <a:tbl>
              <a:tblPr firstRow="1" firstCol="1" bandRow="1">
                <a:tableStyleId>{5940675A-B579-460E-94D1-54222C63F5DA}</a:tableStyleId>
              </a:tblPr>
              <a:tblGrid>
                <a:gridCol w="713461">
                  <a:extLst>
                    <a:ext uri="{9D8B030D-6E8A-4147-A177-3AD203B41FA5}">
                      <a16:colId xmlns:a16="http://schemas.microsoft.com/office/drawing/2014/main" val="1614888355"/>
                    </a:ext>
                  </a:extLst>
                </a:gridCol>
                <a:gridCol w="6343650">
                  <a:extLst>
                    <a:ext uri="{9D8B030D-6E8A-4147-A177-3AD203B41FA5}">
                      <a16:colId xmlns:a16="http://schemas.microsoft.com/office/drawing/2014/main" val="101735325"/>
                    </a:ext>
                  </a:extLst>
                </a:gridCol>
                <a:gridCol w="10043524">
                  <a:extLst>
                    <a:ext uri="{9D8B030D-6E8A-4147-A177-3AD203B41FA5}">
                      <a16:colId xmlns:a16="http://schemas.microsoft.com/office/drawing/2014/main" val="2207073664"/>
                    </a:ext>
                  </a:extLst>
                </a:gridCol>
                <a:gridCol w="2945837">
                  <a:extLst>
                    <a:ext uri="{9D8B030D-6E8A-4147-A177-3AD203B41FA5}">
                      <a16:colId xmlns:a16="http://schemas.microsoft.com/office/drawing/2014/main" val="2262381398"/>
                    </a:ext>
                  </a:extLst>
                </a:gridCol>
                <a:gridCol w="2326838">
                  <a:extLst>
                    <a:ext uri="{9D8B030D-6E8A-4147-A177-3AD203B41FA5}">
                      <a16:colId xmlns:a16="http://schemas.microsoft.com/office/drawing/2014/main" val="2724361267"/>
                    </a:ext>
                  </a:extLst>
                </a:gridCol>
              </a:tblGrid>
              <a:tr h="828000">
                <a:tc>
                  <a:txBody>
                    <a:bodyPr/>
                    <a:lstStyle/>
                    <a:p>
                      <a:pPr>
                        <a:lnSpc>
                          <a:spcPct val="107000"/>
                        </a:lnSpc>
                        <a:spcAft>
                          <a:spcPts val="0"/>
                        </a:spcAft>
                      </a:pPr>
                      <a:r>
                        <a:rPr lang="ru-RU" sz="3600" b="1" dirty="0">
                          <a:effectLst/>
                          <a:latin typeface="+mn-lt"/>
                        </a:rPr>
                        <a:t>№</a:t>
                      </a:r>
                      <a:endParaRPr lang="ru-RU" sz="3600" b="1"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lnSpc>
                          <a:spcPct val="107000"/>
                        </a:lnSpc>
                        <a:spcAft>
                          <a:spcPts val="0"/>
                        </a:spcAft>
                      </a:pPr>
                      <a:r>
                        <a:rPr lang="ru-RU" sz="3600" b="1" dirty="0">
                          <a:effectLst/>
                          <a:latin typeface="+mn-lt"/>
                        </a:rPr>
                        <a:t>Ф.И.О. (полностью)</a:t>
                      </a:r>
                      <a:endParaRPr lang="ru-RU" sz="3600" b="1"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lnSpc>
                          <a:spcPct val="107000"/>
                        </a:lnSpc>
                        <a:spcAft>
                          <a:spcPts val="0"/>
                        </a:spcAft>
                      </a:pPr>
                      <a:r>
                        <a:rPr lang="ru-RU" sz="3600" b="1" dirty="0">
                          <a:effectLst/>
                          <a:latin typeface="+mn-lt"/>
                        </a:rPr>
                        <a:t>Место основной работы</a:t>
                      </a:r>
                      <a:endParaRPr lang="ru-RU" sz="3600" b="1"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lnSpc>
                          <a:spcPct val="107000"/>
                        </a:lnSpc>
                        <a:spcAft>
                          <a:spcPts val="0"/>
                        </a:spcAft>
                      </a:pPr>
                      <a:r>
                        <a:rPr lang="ru-RU" sz="3600" b="1" dirty="0">
                          <a:effectLst/>
                          <a:latin typeface="+mn-lt"/>
                        </a:rPr>
                        <a:t>Должность </a:t>
                      </a:r>
                      <a:endParaRPr lang="ru-RU" sz="3600" b="1"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a:txBody>
                    <a:bodyPr/>
                    <a:lstStyle/>
                    <a:p>
                      <a:pPr algn="ctr">
                        <a:lnSpc>
                          <a:spcPct val="107000"/>
                        </a:lnSpc>
                        <a:spcAft>
                          <a:spcPts val="0"/>
                        </a:spcAft>
                      </a:pPr>
                      <a:r>
                        <a:rPr lang="ru-RU" sz="3600" b="1" dirty="0">
                          <a:effectLst/>
                          <a:latin typeface="+mn-lt"/>
                        </a:rPr>
                        <a:t>Ученая степень</a:t>
                      </a:r>
                      <a:endParaRPr lang="ru-RU" sz="3600" b="1"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966451156"/>
                  </a:ext>
                </a:extLst>
              </a:tr>
              <a:tr h="828000">
                <a:tc>
                  <a:txBody>
                    <a:bodyPr/>
                    <a:lstStyle/>
                    <a:p>
                      <a:pPr>
                        <a:lnSpc>
                          <a:spcPct val="107000"/>
                        </a:lnSpc>
                        <a:spcAft>
                          <a:spcPts val="0"/>
                        </a:spcAft>
                      </a:pPr>
                      <a:r>
                        <a:rPr lang="ru-RU" sz="3600">
                          <a:effectLst/>
                          <a:latin typeface="+mn-lt"/>
                        </a:rPr>
                        <a:t>1</a:t>
                      </a:r>
                      <a:endParaRPr lang="ru-RU" sz="3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err="1">
                          <a:effectLst/>
                          <a:latin typeface="+mn-lt"/>
                        </a:rPr>
                        <a:t>Карминский</a:t>
                      </a:r>
                      <a:r>
                        <a:rPr lang="ru-RU" sz="3600" dirty="0">
                          <a:effectLst/>
                          <a:latin typeface="+mn-lt"/>
                        </a:rPr>
                        <a:t> </a:t>
                      </a:r>
                      <a:r>
                        <a:rPr lang="ru-RU" sz="3600" baseline="0" dirty="0">
                          <a:effectLst/>
                          <a:latin typeface="+mn-lt"/>
                        </a:rPr>
                        <a:t> </a:t>
                      </a:r>
                      <a:r>
                        <a:rPr lang="ru-RU" sz="3600" dirty="0">
                          <a:effectLst/>
                          <a:latin typeface="+mn-lt"/>
                        </a:rPr>
                        <a:t>Александр Маркович</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НИУ ВШЭ, ФЭН, ШФ</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Профессор-исследователь</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a:effectLst/>
                          <a:latin typeface="+mn-lt"/>
                        </a:rPr>
                        <a:t>Д.э.н., д.т.н.</a:t>
                      </a:r>
                      <a:endParaRPr lang="ru-RU" sz="36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93517749"/>
                  </a:ext>
                </a:extLst>
              </a:tr>
              <a:tr h="828000">
                <a:tc>
                  <a:txBody>
                    <a:bodyPr/>
                    <a:lstStyle/>
                    <a:p>
                      <a:pPr>
                        <a:lnSpc>
                          <a:spcPct val="107000"/>
                        </a:lnSpc>
                        <a:spcAft>
                          <a:spcPts val="0"/>
                        </a:spcAft>
                      </a:pPr>
                      <a:r>
                        <a:rPr lang="ru-RU" sz="3600">
                          <a:effectLst/>
                          <a:latin typeface="+mn-lt"/>
                        </a:rPr>
                        <a:t>2</a:t>
                      </a:r>
                      <a:endParaRPr lang="ru-RU" sz="3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Столбов  Михаил Иосифович</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МГИМО, заведующий кафедрой прикладной экономики</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Профессор</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Д.э.н.</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50723522"/>
                  </a:ext>
                </a:extLst>
              </a:tr>
              <a:tr h="828000">
                <a:tc>
                  <a:txBody>
                    <a:bodyPr/>
                    <a:lstStyle/>
                    <a:p>
                      <a:pPr>
                        <a:lnSpc>
                          <a:spcPct val="107000"/>
                        </a:lnSpc>
                        <a:spcAft>
                          <a:spcPts val="0"/>
                        </a:spcAft>
                      </a:pPr>
                      <a:r>
                        <a:rPr lang="ru-RU" sz="3600">
                          <a:effectLst/>
                          <a:latin typeface="+mn-lt"/>
                        </a:rPr>
                        <a:t>3</a:t>
                      </a:r>
                      <a:endParaRPr lang="ru-RU" sz="3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Поляков  Константин Львович</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НИУ ВШЭ, ФЭН, Департамент прикладной экономики</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a:effectLst/>
                          <a:latin typeface="+mn-lt"/>
                        </a:rPr>
                        <a:t>Доцент</a:t>
                      </a:r>
                      <a:endParaRPr lang="ru-RU" sz="3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К.т.н.</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64010662"/>
                  </a:ext>
                </a:extLst>
              </a:tr>
              <a:tr h="828000">
                <a:tc>
                  <a:txBody>
                    <a:bodyPr/>
                    <a:lstStyle/>
                    <a:p>
                      <a:pPr marL="0" marR="0" indent="0" algn="ctr" defTabSz="821531" rtl="0" eaLnBrk="1" fontAlgn="auto" latinLnBrk="0" hangingPunct="1">
                        <a:lnSpc>
                          <a:spcPct val="107000"/>
                        </a:lnSpc>
                        <a:spcBef>
                          <a:spcPts val="0"/>
                        </a:spcBef>
                        <a:spcAft>
                          <a:spcPts val="0"/>
                        </a:spcAft>
                        <a:buClrTx/>
                        <a:buSzTx/>
                        <a:buFontTx/>
                        <a:buNone/>
                        <a:tabLst/>
                        <a:defRPr/>
                      </a:pPr>
                      <a:r>
                        <a:rPr lang="ru-RU" sz="3600" dirty="0">
                          <a:effectLst/>
                          <a:latin typeface="+mn-lt"/>
                        </a:rPr>
                        <a:t>4</a:t>
                      </a:r>
                      <a:endParaRPr lang="ru-RU" sz="3600" dirty="0">
                        <a:effectLst/>
                        <a:latin typeface="+mn-lt"/>
                        <a:ea typeface="Calibri" panose="020F0502020204030204" pitchFamily="34" charset="0"/>
                        <a:cs typeface="Times New Roman" panose="02020603050405020304" pitchFamily="18" charset="0"/>
                      </a:endParaRPr>
                    </a:p>
                    <a:p>
                      <a:pPr>
                        <a:lnSpc>
                          <a:spcPct val="107000"/>
                        </a:lnSpc>
                        <a:spcAft>
                          <a:spcPts val="0"/>
                        </a:spcAft>
                      </a:pP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Гришунин  Сергей Вадимович</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821531" rtl="0" eaLnBrk="1" fontAlgn="auto" latinLnBrk="0" hangingPunct="1">
                        <a:lnSpc>
                          <a:spcPct val="107000"/>
                        </a:lnSpc>
                        <a:spcBef>
                          <a:spcPts val="0"/>
                        </a:spcBef>
                        <a:spcAft>
                          <a:spcPts val="0"/>
                        </a:spcAft>
                        <a:buClrTx/>
                        <a:buSzTx/>
                        <a:buFontTx/>
                        <a:buNone/>
                        <a:tabLst/>
                        <a:defRPr/>
                      </a:pPr>
                      <a:r>
                        <a:rPr lang="ru-RU" sz="3600" dirty="0">
                          <a:effectLst/>
                          <a:latin typeface="+mn-lt"/>
                        </a:rPr>
                        <a:t>НИУ ВШЭ, ФЭН, ШФ</a:t>
                      </a:r>
                      <a:r>
                        <a:rPr lang="ru-RU" sz="3600" dirty="0">
                          <a:effectLst/>
                          <a:latin typeface="+mn-lt"/>
                          <a:cs typeface="Times New Roman" panose="02020603050405020304" pitchFamily="18" charset="0"/>
                        </a:rPr>
                        <a:t>,</a:t>
                      </a:r>
                      <a:r>
                        <a:rPr lang="ru-RU" sz="3600" baseline="0" dirty="0">
                          <a:effectLst/>
                          <a:latin typeface="+mn-lt"/>
                          <a:cs typeface="Times New Roman" panose="02020603050405020304" pitchFamily="18" charset="0"/>
                        </a:rPr>
                        <a:t> НРА</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Старший преподаватель</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К.э.н.</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57368033"/>
                  </a:ext>
                </a:extLst>
              </a:tr>
              <a:tr h="828000">
                <a:tc>
                  <a:txBody>
                    <a:bodyPr/>
                    <a:lstStyle/>
                    <a:p>
                      <a:pPr>
                        <a:lnSpc>
                          <a:spcPct val="107000"/>
                        </a:lnSpc>
                        <a:spcAft>
                          <a:spcPts val="0"/>
                        </a:spcAft>
                      </a:pPr>
                      <a:r>
                        <a:rPr lang="ru-RU" sz="3600" dirty="0">
                          <a:effectLst/>
                          <a:latin typeface="+mn-lt"/>
                        </a:rPr>
                        <a:t>5</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Горелая  Наталия Васильевна</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НИУ ВШЭ, ФЭН, ШФ</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a:effectLst/>
                          <a:latin typeface="+mn-lt"/>
                        </a:rPr>
                        <a:t>Доцент</a:t>
                      </a:r>
                      <a:endParaRPr lang="ru-RU" sz="3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a:effectLst/>
                          <a:latin typeface="+mn-lt"/>
                        </a:rPr>
                        <a:t>К.э.н.</a:t>
                      </a:r>
                      <a:endParaRPr lang="ru-RU" sz="36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9436399"/>
                  </a:ext>
                </a:extLst>
              </a:tr>
              <a:tr h="828000">
                <a:tc>
                  <a:txBody>
                    <a:bodyPr/>
                    <a:lstStyle/>
                    <a:p>
                      <a:pPr>
                        <a:lnSpc>
                          <a:spcPct val="107000"/>
                        </a:lnSpc>
                        <a:spcAft>
                          <a:spcPts val="0"/>
                        </a:spcAft>
                      </a:pPr>
                      <a:r>
                        <a:rPr lang="ru-RU" sz="3600" dirty="0">
                          <a:effectLst/>
                          <a:latin typeface="+mn-lt"/>
                        </a:rPr>
                        <a:t>6</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Полякова  Марина Васильевна </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НИУ ВШЭ, ФЭН, ШФ</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Доцент</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a:effectLst/>
                          <a:latin typeface="+mn-lt"/>
                        </a:rPr>
                        <a:t>К.т.н.</a:t>
                      </a:r>
                      <a:endParaRPr lang="ru-RU" sz="36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6770566"/>
                  </a:ext>
                </a:extLst>
              </a:tr>
              <a:tr h="828000">
                <a:tc>
                  <a:txBody>
                    <a:bodyPr/>
                    <a:lstStyle/>
                    <a:p>
                      <a:pPr marL="0" marR="0" indent="0" algn="ctr" defTabSz="821531" rtl="0" eaLnBrk="1" fontAlgn="auto" latinLnBrk="0" hangingPunct="1">
                        <a:lnSpc>
                          <a:spcPct val="107000"/>
                        </a:lnSpc>
                        <a:spcBef>
                          <a:spcPts val="0"/>
                        </a:spcBef>
                        <a:spcAft>
                          <a:spcPts val="0"/>
                        </a:spcAft>
                        <a:buClrTx/>
                        <a:buSzTx/>
                        <a:buFontTx/>
                        <a:buNone/>
                        <a:tabLst/>
                        <a:defRPr/>
                      </a:pPr>
                      <a:r>
                        <a:rPr lang="ru-RU" sz="3600" b="0" i="0" u="none" strike="noStrike" cap="none" spc="0" baseline="0" dirty="0">
                          <a:ln>
                            <a:noFill/>
                          </a:ln>
                          <a:solidFill>
                            <a:schemeClr val="tx1"/>
                          </a:solidFill>
                          <a:effectLst/>
                          <a:uFillTx/>
                          <a:latin typeface="+mn-lt"/>
                          <a:ea typeface="+mn-ea"/>
                          <a:cs typeface="+mn-cs"/>
                          <a:sym typeface="Helvetica Light"/>
                        </a:rPr>
                        <a:t>7</a:t>
                      </a:r>
                    </a:p>
                  </a:txBody>
                  <a:tcPr marL="68580" marR="68580" marT="0" marB="0" anchor="ctr"/>
                </a:tc>
                <a:tc>
                  <a:txBody>
                    <a:bodyPr/>
                    <a:lstStyle/>
                    <a:p>
                      <a:pPr algn="ctr">
                        <a:lnSpc>
                          <a:spcPct val="107000"/>
                        </a:lnSpc>
                        <a:spcAft>
                          <a:spcPts val="0"/>
                        </a:spcAft>
                      </a:pPr>
                      <a:r>
                        <a:rPr lang="ru-RU" sz="3600" dirty="0" err="1">
                          <a:effectLst/>
                          <a:latin typeface="+mn-lt"/>
                        </a:rPr>
                        <a:t>Помазанов</a:t>
                      </a:r>
                      <a:r>
                        <a:rPr lang="ru-RU" sz="3600" dirty="0">
                          <a:effectLst/>
                          <a:latin typeface="+mn-lt"/>
                        </a:rPr>
                        <a:t>  Михаил Вячеславович </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НИУ ВШЭ, ФЭН, ШФ, Промсвязьбанк</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a:effectLst/>
                          <a:latin typeface="+mn-lt"/>
                        </a:rPr>
                        <a:t>Доцент</a:t>
                      </a:r>
                      <a:endParaRPr lang="ru-RU" sz="3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a:effectLst/>
                          <a:latin typeface="+mn-lt"/>
                        </a:rPr>
                        <a:t>К.ф.-м.н.</a:t>
                      </a:r>
                      <a:endParaRPr lang="ru-RU" sz="36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24498623"/>
                  </a:ext>
                </a:extLst>
              </a:tr>
              <a:tr h="828000">
                <a:tc>
                  <a:txBody>
                    <a:bodyPr/>
                    <a:lstStyle/>
                    <a:p>
                      <a:pPr>
                        <a:lnSpc>
                          <a:spcPct val="107000"/>
                        </a:lnSpc>
                        <a:spcAft>
                          <a:spcPts val="0"/>
                        </a:spcAft>
                      </a:pPr>
                      <a:r>
                        <a:rPr lang="ru-RU" sz="3600" dirty="0">
                          <a:effectLst/>
                          <a:latin typeface="+mn-lt"/>
                        </a:rPr>
                        <a:t>8</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err="1">
                          <a:effectLst/>
                          <a:latin typeface="+mn-lt"/>
                        </a:rPr>
                        <a:t>Щепелева</a:t>
                      </a:r>
                      <a:r>
                        <a:rPr lang="ru-RU" sz="3600" dirty="0">
                          <a:effectLst/>
                          <a:latin typeface="+mn-lt"/>
                        </a:rPr>
                        <a:t>  Мария Александровна</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НИУ ВШЭ, ФЭН, Департамент теоретической экономики</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a:effectLst/>
                          <a:latin typeface="+mn-lt"/>
                        </a:rPr>
                        <a:t>Старший преподаватель</a:t>
                      </a:r>
                      <a:endParaRPr lang="ru-RU" sz="3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К.э.н.</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42641958"/>
                  </a:ext>
                </a:extLst>
              </a:tr>
              <a:tr h="828000">
                <a:tc>
                  <a:txBody>
                    <a:bodyPr/>
                    <a:lstStyle/>
                    <a:p>
                      <a:pPr>
                        <a:lnSpc>
                          <a:spcPct val="107000"/>
                        </a:lnSpc>
                        <a:spcAft>
                          <a:spcPts val="0"/>
                        </a:spcAft>
                      </a:pPr>
                      <a:r>
                        <a:rPr lang="ru-RU" sz="3600">
                          <a:effectLst/>
                          <a:latin typeface="+mn-lt"/>
                        </a:rPr>
                        <a:t>9</a:t>
                      </a:r>
                      <a:endParaRPr lang="ru-RU" sz="3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err="1">
                          <a:effectLst/>
                          <a:latin typeface="+mn-lt"/>
                        </a:rPr>
                        <a:t>Дьячкова</a:t>
                      </a:r>
                      <a:r>
                        <a:rPr lang="ru-RU" sz="3600" dirty="0">
                          <a:effectLst/>
                          <a:latin typeface="+mn-lt"/>
                        </a:rPr>
                        <a:t> Наталья Федоровна</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821531" rtl="0" eaLnBrk="1" fontAlgn="auto" latinLnBrk="0" hangingPunct="1">
                        <a:lnSpc>
                          <a:spcPct val="107000"/>
                        </a:lnSpc>
                        <a:spcBef>
                          <a:spcPts val="0"/>
                        </a:spcBef>
                        <a:spcAft>
                          <a:spcPts val="0"/>
                        </a:spcAft>
                        <a:buClrTx/>
                        <a:buSzTx/>
                        <a:buFontTx/>
                        <a:buNone/>
                        <a:tabLst/>
                        <a:defRPr/>
                      </a:pPr>
                      <a:r>
                        <a:rPr lang="ru-RU" sz="3600" dirty="0">
                          <a:effectLst/>
                          <a:latin typeface="+mn-lt"/>
                        </a:rPr>
                        <a:t>НИУ ВШЭ, ФЭН, ШФ</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Преподаватель</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К.э.н.</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47939973"/>
                  </a:ext>
                </a:extLst>
              </a:tr>
              <a:tr h="828000">
                <a:tc>
                  <a:txBody>
                    <a:bodyPr/>
                    <a:lstStyle/>
                    <a:p>
                      <a:pPr>
                        <a:lnSpc>
                          <a:spcPct val="107000"/>
                        </a:lnSpc>
                        <a:spcAft>
                          <a:spcPts val="0"/>
                        </a:spcAft>
                      </a:pPr>
                      <a:r>
                        <a:rPr lang="ru-RU" sz="3600" dirty="0">
                          <a:effectLst/>
                          <a:latin typeface="+mn-lt"/>
                          <a:ea typeface="Calibri" panose="020F0502020204030204" pitchFamily="34" charset="0"/>
                          <a:cs typeface="Times New Roman" panose="02020603050405020304" pitchFamily="18" charset="0"/>
                        </a:rPr>
                        <a:t>10</a:t>
                      </a:r>
                    </a:p>
                  </a:txBody>
                  <a:tcPr marL="68580" marR="68580" marT="0" marB="0" anchor="ctr"/>
                </a:tc>
                <a:tc>
                  <a:txBody>
                    <a:bodyPr/>
                    <a:lstStyle/>
                    <a:p>
                      <a:pPr algn="ctr">
                        <a:lnSpc>
                          <a:spcPct val="107000"/>
                        </a:lnSpc>
                        <a:spcAft>
                          <a:spcPts val="0"/>
                        </a:spcAft>
                      </a:pPr>
                      <a:r>
                        <a:rPr lang="ru-RU" sz="3600" dirty="0" err="1">
                          <a:effectLst/>
                          <a:latin typeface="+mn-lt"/>
                          <a:ea typeface="Calibri" panose="020F0502020204030204" pitchFamily="34" charset="0"/>
                          <a:cs typeface="Times New Roman" panose="02020603050405020304" pitchFamily="18" charset="0"/>
                        </a:rPr>
                        <a:t>Хромова</a:t>
                      </a:r>
                      <a:r>
                        <a:rPr lang="ru-RU" sz="3600" dirty="0">
                          <a:effectLst/>
                          <a:latin typeface="+mn-lt"/>
                          <a:ea typeface="Calibri" panose="020F0502020204030204" pitchFamily="34" charset="0"/>
                          <a:cs typeface="Times New Roman" panose="02020603050405020304" pitchFamily="18" charset="0"/>
                        </a:rPr>
                        <a:t> Элла Павловна</a:t>
                      </a:r>
                    </a:p>
                  </a:txBody>
                  <a:tcPr marL="68580" marR="68580" marT="0" marB="0" anchor="ctr"/>
                </a:tc>
                <a:tc>
                  <a:txBody>
                    <a:bodyPr/>
                    <a:lstStyle/>
                    <a:p>
                      <a:pPr marL="0" marR="0" lvl="0" indent="0" algn="ctr" defTabSz="821531" rtl="0" eaLnBrk="1" fontAlgn="auto" latinLnBrk="0" hangingPunct="1">
                        <a:lnSpc>
                          <a:spcPct val="107000"/>
                        </a:lnSpc>
                        <a:spcBef>
                          <a:spcPts val="0"/>
                        </a:spcBef>
                        <a:spcAft>
                          <a:spcPts val="0"/>
                        </a:spcAft>
                        <a:buClrTx/>
                        <a:buSzTx/>
                        <a:buFontTx/>
                        <a:buNone/>
                        <a:tabLst/>
                        <a:defRPr/>
                      </a:pPr>
                      <a:r>
                        <a:rPr lang="ru-RU" sz="3600" dirty="0">
                          <a:effectLst/>
                          <a:latin typeface="+mn-lt"/>
                        </a:rPr>
                        <a:t>НИУ ВШЭ, ФЭН, ШФ</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3600" dirty="0">
                          <a:effectLst/>
                          <a:latin typeface="+mn-lt"/>
                        </a:rPr>
                        <a:t>Преподаватель</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821531" rtl="0" eaLnBrk="1" fontAlgn="auto" latinLnBrk="0" hangingPunct="1">
                        <a:lnSpc>
                          <a:spcPct val="107000"/>
                        </a:lnSpc>
                        <a:spcBef>
                          <a:spcPts val="0"/>
                        </a:spcBef>
                        <a:spcAft>
                          <a:spcPts val="0"/>
                        </a:spcAft>
                        <a:buClrTx/>
                        <a:buSzTx/>
                        <a:buFontTx/>
                        <a:buNone/>
                        <a:tabLst/>
                        <a:defRPr/>
                      </a:pPr>
                      <a:r>
                        <a:rPr lang="ru-RU" sz="3600" dirty="0">
                          <a:effectLst/>
                          <a:latin typeface="+mn-lt"/>
                        </a:rPr>
                        <a:t>К.э.н.</a:t>
                      </a:r>
                      <a:endParaRPr lang="ru-RU" sz="3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92520399"/>
                  </a:ext>
                </a:extLst>
              </a:tr>
            </a:tbl>
          </a:graphicData>
        </a:graphic>
      </p:graphicFrame>
    </p:spTree>
    <p:extLst>
      <p:ext uri="{BB962C8B-B14F-4D97-AF65-F5344CB8AC3E}">
        <p14:creationId xmlns:p14="http://schemas.microsoft.com/office/powerpoint/2010/main" val="72295345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
        <p:nvSpPr>
          <p:cNvPr id="2" name="Номер слайда 1">
            <a:extLst>
              <a:ext uri="{FF2B5EF4-FFF2-40B4-BE49-F238E27FC236}">
                <a16:creationId xmlns:a16="http://schemas.microsoft.com/office/drawing/2014/main" id="{20C430AC-7E2A-4102-B2D1-FF685648A4D3}"/>
              </a:ext>
            </a:extLst>
          </p:cNvPr>
          <p:cNvSpPr>
            <a:spLocks noGrp="1"/>
          </p:cNvSpPr>
          <p:nvPr>
            <p:ph type="sldNum" sz="quarter" idx="2"/>
          </p:nvPr>
        </p:nvSpPr>
        <p:spPr>
          <a:xfrm>
            <a:off x="23720565" y="12951561"/>
            <a:ext cx="494513" cy="511176"/>
          </a:xfrm>
        </p:spPr>
        <p:txBody>
          <a:bodyPr/>
          <a:lstStyle/>
          <a:p>
            <a:fld id="{86CB4B4D-7CA3-9044-876B-883B54F8677D}" type="slidenum">
              <a:rPr lang="ru-RU" smtClean="0"/>
              <a:t>4</a:t>
            </a:fld>
            <a:endParaRPr lang="ru-RU"/>
          </a:p>
        </p:txBody>
      </p:sp>
      <p:sp>
        <p:nvSpPr>
          <p:cNvPr id="10" name="Очень крутой заголовок…">
            <a:extLst>
              <a:ext uri="{FF2B5EF4-FFF2-40B4-BE49-F238E27FC236}">
                <a16:creationId xmlns:a16="http://schemas.microsoft.com/office/drawing/2014/main" id="{731C9BED-226E-44CB-8778-D7DCFAE6425C}"/>
              </a:ext>
            </a:extLst>
          </p:cNvPr>
          <p:cNvSpPr txBox="1"/>
          <p:nvPr/>
        </p:nvSpPr>
        <p:spPr>
          <a:xfrm>
            <a:off x="2723923" y="642699"/>
            <a:ext cx="20850451" cy="12708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cap="all" dirty="0">
                <a:solidFill>
                  <a:srgbClr val="253957"/>
                </a:solidFill>
                <a:latin typeface="Arial Narrow" charset="0"/>
                <a:ea typeface="+mn-ea"/>
                <a:cs typeface="+mn-cs"/>
                <a:sym typeface="Arial Narrow"/>
              </a:rPr>
              <a:t>Публикационная активность</a:t>
            </a:r>
            <a:endParaRPr lang="en-US" sz="7000" b="1" cap="all" dirty="0">
              <a:solidFill>
                <a:srgbClr val="253957"/>
              </a:solidFill>
              <a:latin typeface="Arial Narrow" charset="0"/>
              <a:ea typeface="+mn-ea"/>
              <a:cs typeface="+mn-cs"/>
            </a:endParaRPr>
          </a:p>
        </p:txBody>
      </p:sp>
      <p:sp>
        <p:nvSpPr>
          <p:cNvPr id="4" name="Прямоугольник 3"/>
          <p:cNvSpPr/>
          <p:nvPr/>
        </p:nvSpPr>
        <p:spPr>
          <a:xfrm>
            <a:off x="7993626" y="2292663"/>
            <a:ext cx="14713812" cy="11049179"/>
          </a:xfrm>
          <a:prstGeom prst="rect">
            <a:avLst/>
          </a:prstGeom>
        </p:spPr>
        <p:txBody>
          <a:bodyPr wrap="square">
            <a:spAutoFit/>
          </a:bodyPr>
          <a:lstStyle/>
          <a:p>
            <a:pPr marL="571500" indent="-571500" algn="l">
              <a:spcBef>
                <a:spcPts val="600"/>
              </a:spcBef>
              <a:spcAft>
                <a:spcPts val="1200"/>
              </a:spcAft>
              <a:buFont typeface="Arial" panose="020B0604020202020204" pitchFamily="34" charset="0"/>
              <a:buChar char="•"/>
              <a:defRPr sz="2800">
                <a:solidFill>
                  <a:srgbClr val="253957"/>
                </a:solidFill>
                <a:latin typeface="+mn-lt"/>
                <a:ea typeface="+mn-ea"/>
                <a:cs typeface="+mn-cs"/>
                <a:sym typeface="Arial Narrow"/>
              </a:defRPr>
            </a:pPr>
            <a:r>
              <a:rPr lang="ru-RU" sz="4400" dirty="0">
                <a:solidFill>
                  <a:schemeClr val="tx1"/>
                </a:solidFill>
                <a:latin typeface="+mn-lt"/>
                <a:ea typeface="+mn-ea"/>
                <a:cs typeface="+mn-cs"/>
              </a:rPr>
              <a:t>В рамках деятельности ИРГ в</a:t>
            </a:r>
            <a:r>
              <a:rPr lang="en-US" sz="4400" dirty="0">
                <a:solidFill>
                  <a:schemeClr val="tx1"/>
                </a:solidFill>
                <a:latin typeface="+mn-lt"/>
                <a:ea typeface="+mn-ea"/>
                <a:cs typeface="+mn-cs"/>
              </a:rPr>
              <a:t> 2020</a:t>
            </a:r>
            <a:r>
              <a:rPr lang="ru-RU" sz="4400" dirty="0">
                <a:solidFill>
                  <a:schemeClr val="tx1"/>
                </a:solidFill>
                <a:latin typeface="+mn-lt"/>
                <a:ea typeface="+mn-ea"/>
                <a:cs typeface="+mn-cs"/>
              </a:rPr>
              <a:t>г. была подготовлена к изданию и отправлена в издательство</a:t>
            </a:r>
            <a:r>
              <a:rPr lang="en-US" sz="4400" dirty="0">
                <a:solidFill>
                  <a:schemeClr val="tx1"/>
                </a:solidFill>
                <a:latin typeface="+mn-lt"/>
                <a:ea typeface="+mn-ea"/>
                <a:cs typeface="+mn-cs"/>
              </a:rPr>
              <a:t> Springer </a:t>
            </a:r>
            <a:r>
              <a:rPr lang="ru-RU" sz="4400" dirty="0">
                <a:solidFill>
                  <a:schemeClr val="tx1"/>
                </a:solidFill>
                <a:latin typeface="+mn-lt"/>
                <a:ea typeface="+mn-ea"/>
                <a:cs typeface="+mn-cs"/>
              </a:rPr>
              <a:t>монография </a:t>
            </a:r>
            <a:r>
              <a:rPr lang="ru-RU" sz="4400" dirty="0">
                <a:solidFill>
                  <a:schemeClr val="tx1"/>
                </a:solidFill>
                <a:latin typeface="+mn-lt"/>
                <a:ea typeface="+mn-ea"/>
                <a:cs typeface="+mn-cs"/>
                <a:hlinkClick r:id="rId3"/>
              </a:rPr>
              <a:t>в серии «</a:t>
            </a:r>
            <a:r>
              <a:rPr lang="en-US" sz="4400" dirty="0">
                <a:solidFill>
                  <a:schemeClr val="tx1"/>
                </a:solidFill>
                <a:latin typeface="+mn-lt"/>
                <a:ea typeface="+mn-ea"/>
                <a:cs typeface="+mn-cs"/>
                <a:sym typeface="Arial Narrow"/>
                <a:hlinkClick r:id="rId3"/>
              </a:rPr>
              <a:t>Advanced Studies in Emerging Markets </a:t>
            </a:r>
            <a:r>
              <a:rPr lang="en-US" sz="4400" dirty="0" err="1">
                <a:solidFill>
                  <a:schemeClr val="tx1"/>
                </a:solidFill>
                <a:latin typeface="+mn-lt"/>
                <a:ea typeface="+mn-ea"/>
                <a:cs typeface="+mn-cs"/>
                <a:sym typeface="Arial Narrow"/>
                <a:hlinkClick r:id="rId3"/>
              </a:rPr>
              <a:t>Financе</a:t>
            </a:r>
            <a:r>
              <a:rPr lang="ru-RU" sz="4400" dirty="0">
                <a:solidFill>
                  <a:schemeClr val="tx1"/>
                </a:solidFill>
                <a:latin typeface="+mn-lt"/>
                <a:ea typeface="+mn-ea"/>
                <a:cs typeface="+mn-cs"/>
                <a:hlinkClick r:id="rId3"/>
              </a:rPr>
              <a:t>»</a:t>
            </a:r>
            <a:endParaRPr lang="ru-RU" sz="4400" dirty="0">
              <a:solidFill>
                <a:schemeClr val="tx1"/>
              </a:solidFill>
              <a:latin typeface="+mn-lt"/>
              <a:ea typeface="+mn-ea"/>
              <a:cs typeface="+mn-cs"/>
            </a:endParaRPr>
          </a:p>
          <a:p>
            <a:pPr marL="571500" indent="-571500" algn="l">
              <a:spcBef>
                <a:spcPts val="600"/>
              </a:spcBef>
              <a:spcAft>
                <a:spcPts val="1200"/>
              </a:spcAft>
              <a:buFont typeface="Arial" panose="020B0604020202020204" pitchFamily="34" charset="0"/>
              <a:buChar char="•"/>
              <a:defRPr sz="2800">
                <a:solidFill>
                  <a:srgbClr val="253957"/>
                </a:solidFill>
                <a:latin typeface="+mn-lt"/>
                <a:ea typeface="+mn-ea"/>
                <a:cs typeface="+mn-cs"/>
                <a:sym typeface="Arial Narrow"/>
              </a:defRPr>
            </a:pPr>
            <a:r>
              <a:rPr lang="ru-RU" sz="4400" dirty="0">
                <a:solidFill>
                  <a:schemeClr val="tx1"/>
                </a:solidFill>
                <a:latin typeface="+mn-lt"/>
                <a:ea typeface="+mn-ea"/>
                <a:cs typeface="+mn-cs"/>
              </a:rPr>
              <a:t>Название: </a:t>
            </a:r>
            <a:r>
              <a:rPr lang="en-US" sz="4400" b="1" dirty="0">
                <a:solidFill>
                  <a:schemeClr val="tx1"/>
                </a:solidFill>
                <a:latin typeface="+mn-lt"/>
                <a:ea typeface="+mn-ea"/>
                <a:cs typeface="+mn-cs"/>
              </a:rPr>
              <a:t>«Risk Assessment And Financial Regulation In Emerging Markets</a:t>
            </a:r>
            <a:r>
              <a:rPr lang="ru-RU" sz="4400" b="1" dirty="0">
                <a:solidFill>
                  <a:schemeClr val="tx1"/>
                </a:solidFill>
                <a:latin typeface="+mn-lt"/>
                <a:ea typeface="+mn-ea"/>
                <a:cs typeface="+mn-cs"/>
              </a:rPr>
              <a:t> </a:t>
            </a:r>
            <a:r>
              <a:rPr lang="en-US" sz="4400" b="1" dirty="0">
                <a:solidFill>
                  <a:schemeClr val="tx1"/>
                </a:solidFill>
                <a:latin typeface="+mn-lt"/>
                <a:ea typeface="+mn-ea"/>
                <a:cs typeface="+mn-cs"/>
              </a:rPr>
              <a:t>Banking: Trends And Prospects»</a:t>
            </a:r>
            <a:r>
              <a:rPr lang="ru-RU" sz="4400" b="1" dirty="0">
                <a:solidFill>
                  <a:schemeClr val="tx1"/>
                </a:solidFill>
                <a:latin typeface="+mn-lt"/>
                <a:ea typeface="+mn-ea"/>
                <a:cs typeface="+mn-cs"/>
              </a:rPr>
              <a:t> </a:t>
            </a:r>
            <a:endParaRPr lang="en-US" sz="4400" b="1" dirty="0">
              <a:solidFill>
                <a:schemeClr val="tx1"/>
              </a:solidFill>
              <a:latin typeface="+mn-lt"/>
              <a:ea typeface="+mn-ea"/>
              <a:cs typeface="+mn-cs"/>
            </a:endParaRPr>
          </a:p>
          <a:p>
            <a:pPr marL="571500" indent="-571500" algn="l">
              <a:spcBef>
                <a:spcPts val="600"/>
              </a:spcBef>
              <a:spcAft>
                <a:spcPts val="1200"/>
              </a:spcAft>
              <a:buFont typeface="Arial" panose="020B0604020202020204" pitchFamily="34" charset="0"/>
              <a:buChar char="•"/>
              <a:defRPr sz="2800">
                <a:solidFill>
                  <a:srgbClr val="253957"/>
                </a:solidFill>
                <a:latin typeface="+mn-lt"/>
                <a:ea typeface="+mn-ea"/>
                <a:cs typeface="+mn-cs"/>
                <a:sym typeface="Arial Narrow"/>
              </a:defRPr>
            </a:pPr>
            <a:r>
              <a:rPr lang="ru-RU" sz="4400" dirty="0">
                <a:solidFill>
                  <a:schemeClr val="tx1"/>
                </a:solidFill>
                <a:latin typeface="+mn-lt"/>
                <a:ea typeface="+mn-ea"/>
                <a:cs typeface="+mn-cs"/>
              </a:rPr>
              <a:t>Дата публикации: </a:t>
            </a:r>
            <a:r>
              <a:rPr lang="ru-RU" sz="4400" b="1" dirty="0">
                <a:solidFill>
                  <a:schemeClr val="tx1"/>
                </a:solidFill>
                <a:latin typeface="+mn-lt"/>
                <a:ea typeface="+mn-ea"/>
                <a:cs typeface="+mn-cs"/>
              </a:rPr>
              <a:t>Май</a:t>
            </a:r>
            <a:r>
              <a:rPr lang="en-US" sz="4400" b="1" dirty="0">
                <a:solidFill>
                  <a:schemeClr val="tx1"/>
                </a:solidFill>
                <a:latin typeface="+mn-lt"/>
                <a:ea typeface="+mn-ea"/>
                <a:cs typeface="+mn-cs"/>
              </a:rPr>
              <a:t>, 2021</a:t>
            </a:r>
            <a:r>
              <a:rPr lang="ru-RU" sz="4400" b="1" dirty="0">
                <a:solidFill>
                  <a:schemeClr val="tx1"/>
                </a:solidFill>
                <a:latin typeface="+mn-lt"/>
                <a:ea typeface="+mn-ea"/>
                <a:cs typeface="+mn-cs"/>
              </a:rPr>
              <a:t> </a:t>
            </a:r>
            <a:r>
              <a:rPr lang="ru-RU" sz="4400" dirty="0">
                <a:solidFill>
                  <a:schemeClr val="tx1"/>
                </a:solidFill>
                <a:latin typeface="+mn-lt"/>
                <a:ea typeface="+mn-ea"/>
                <a:cs typeface="+mn-cs"/>
              </a:rPr>
              <a:t>/  </a:t>
            </a:r>
            <a:r>
              <a:rPr lang="en-US" sz="4400" dirty="0">
                <a:solidFill>
                  <a:schemeClr val="tx1"/>
                </a:solidFill>
                <a:latin typeface="+mn-lt"/>
                <a:ea typeface="+mn-ea"/>
                <a:cs typeface="+mn-cs"/>
              </a:rPr>
              <a:t>ISBN 978-3-030-69747-1</a:t>
            </a:r>
          </a:p>
          <a:p>
            <a:pPr marL="571500" indent="-571500" algn="l">
              <a:spcBef>
                <a:spcPts val="600"/>
              </a:spcBef>
              <a:spcAft>
                <a:spcPts val="1200"/>
              </a:spcAft>
              <a:buFont typeface="Arial" panose="020B0604020202020204" pitchFamily="34" charset="0"/>
              <a:buChar char="•"/>
              <a:defRPr sz="2800">
                <a:solidFill>
                  <a:srgbClr val="253957"/>
                </a:solidFill>
                <a:latin typeface="+mn-lt"/>
                <a:ea typeface="+mn-ea"/>
                <a:cs typeface="+mn-cs"/>
                <a:sym typeface="Arial Narrow"/>
              </a:defRPr>
            </a:pPr>
            <a:r>
              <a:rPr lang="ru-RU" sz="4400" dirty="0">
                <a:solidFill>
                  <a:schemeClr val="tx1"/>
                </a:solidFill>
                <a:latin typeface="+mn-lt"/>
                <a:ea typeface="+mn-ea"/>
                <a:cs typeface="+mn-cs"/>
              </a:rPr>
              <a:t>Монография содержит </a:t>
            </a:r>
            <a:r>
              <a:rPr lang="ru-RU" sz="4400" b="1" dirty="0">
                <a:solidFill>
                  <a:schemeClr val="tx1"/>
                </a:solidFill>
                <a:latin typeface="+mn-lt"/>
                <a:ea typeface="+mn-ea"/>
                <a:cs typeface="+mn-cs"/>
              </a:rPr>
              <a:t>5 частей и 18 глав</a:t>
            </a:r>
            <a:r>
              <a:rPr lang="ru-RU" sz="4400" dirty="0">
                <a:solidFill>
                  <a:schemeClr val="tx1"/>
                </a:solidFill>
                <a:latin typeface="+mn-lt"/>
                <a:ea typeface="+mn-ea"/>
                <a:cs typeface="+mn-cs"/>
              </a:rPr>
              <a:t>, в том числе </a:t>
            </a:r>
            <a:r>
              <a:rPr lang="ru-RU" sz="4400" b="1" i="1" dirty="0">
                <a:solidFill>
                  <a:schemeClr val="tx1"/>
                </a:solidFill>
                <a:latin typeface="+mn-lt"/>
                <a:ea typeface="+mn-ea"/>
                <a:cs typeface="+mn-cs"/>
              </a:rPr>
              <a:t>10 глав</a:t>
            </a:r>
            <a:r>
              <a:rPr lang="ru-RU" sz="4400" b="1" dirty="0">
                <a:solidFill>
                  <a:schemeClr val="tx1"/>
                </a:solidFill>
                <a:latin typeface="+mn-lt"/>
                <a:ea typeface="+mn-ea"/>
                <a:cs typeface="+mn-cs"/>
              </a:rPr>
              <a:t> </a:t>
            </a:r>
            <a:r>
              <a:rPr lang="ru-RU" sz="4400" dirty="0">
                <a:solidFill>
                  <a:schemeClr val="tx1"/>
                </a:solidFill>
                <a:latin typeface="+mn-lt"/>
                <a:ea typeface="+mn-ea"/>
                <a:cs typeface="+mn-cs"/>
              </a:rPr>
              <a:t>подготовлены членами ИРГ и </a:t>
            </a:r>
            <a:r>
              <a:rPr lang="ru-RU" sz="4400" b="1" i="1" dirty="0">
                <a:solidFill>
                  <a:schemeClr val="tx1"/>
                </a:solidFill>
                <a:latin typeface="+mn-lt"/>
                <a:ea typeface="+mn-ea"/>
                <a:cs typeface="+mn-cs"/>
              </a:rPr>
              <a:t>4 главы </a:t>
            </a:r>
            <a:r>
              <a:rPr lang="ru-RU" sz="4400" dirty="0">
                <a:solidFill>
                  <a:schemeClr val="tx1"/>
                </a:solidFill>
                <a:latin typeface="+mn-lt"/>
                <a:ea typeface="+mn-ea"/>
                <a:cs typeface="+mn-cs"/>
              </a:rPr>
              <a:t>партнерами группы:</a:t>
            </a:r>
          </a:p>
          <a:p>
            <a:pPr marL="2152650" indent="-884238" algn="l">
              <a:spcBef>
                <a:spcPts val="600"/>
              </a:spcBef>
              <a:spcAft>
                <a:spcPts val="1200"/>
              </a:spcAft>
              <a:defRPr sz="2800">
                <a:solidFill>
                  <a:srgbClr val="253957"/>
                </a:solidFill>
                <a:latin typeface="+mn-lt"/>
                <a:ea typeface="+mn-ea"/>
                <a:cs typeface="+mn-cs"/>
                <a:sym typeface="Arial Narrow"/>
              </a:defRPr>
            </a:pPr>
            <a:r>
              <a:rPr lang="en-US" sz="4000" dirty="0">
                <a:solidFill>
                  <a:schemeClr val="tx1"/>
                </a:solidFill>
                <a:latin typeface="+mn-lt"/>
                <a:ea typeface="+mn-ea"/>
                <a:cs typeface="+mn-cs"/>
                <a:sym typeface="Arial Narrow"/>
              </a:rPr>
              <a:t>Part I</a:t>
            </a:r>
            <a:r>
              <a:rPr lang="ru-RU" sz="4000" dirty="0">
                <a:solidFill>
                  <a:schemeClr val="tx1"/>
                </a:solidFill>
                <a:latin typeface="+mn-lt"/>
                <a:ea typeface="+mn-ea"/>
                <a:cs typeface="+mn-cs"/>
                <a:sym typeface="Arial Narrow"/>
              </a:rPr>
              <a:t>. </a:t>
            </a:r>
            <a:r>
              <a:rPr lang="en-US" sz="4000" dirty="0">
                <a:solidFill>
                  <a:schemeClr val="tx1"/>
                </a:solidFill>
                <a:latin typeface="+mn-lt"/>
                <a:ea typeface="+mn-ea"/>
                <a:cs typeface="+mn-cs"/>
                <a:sym typeface="Arial Narrow"/>
              </a:rPr>
              <a:t>Banks in Emerging Markets</a:t>
            </a:r>
            <a:endParaRPr lang="ru-RU" sz="4000" dirty="0">
              <a:solidFill>
                <a:schemeClr val="tx1"/>
              </a:solidFill>
              <a:latin typeface="+mn-lt"/>
              <a:ea typeface="+mn-ea"/>
              <a:cs typeface="+mn-cs"/>
              <a:sym typeface="Arial Narrow"/>
            </a:endParaRPr>
          </a:p>
          <a:p>
            <a:pPr marL="2152650" indent="-884238" algn="l">
              <a:spcBef>
                <a:spcPts val="600"/>
              </a:spcBef>
              <a:spcAft>
                <a:spcPts val="1200"/>
              </a:spcAft>
              <a:defRPr sz="2800">
                <a:solidFill>
                  <a:srgbClr val="253957"/>
                </a:solidFill>
                <a:latin typeface="+mn-lt"/>
                <a:ea typeface="+mn-ea"/>
                <a:cs typeface="+mn-cs"/>
                <a:sym typeface="Arial Narrow"/>
              </a:defRPr>
            </a:pPr>
            <a:r>
              <a:rPr lang="en-US" sz="4000" dirty="0">
                <a:solidFill>
                  <a:schemeClr val="tx1"/>
                </a:solidFill>
                <a:latin typeface="+mn-lt"/>
                <a:ea typeface="+mn-ea"/>
                <a:cs typeface="+mn-cs"/>
                <a:sym typeface="Arial Narrow"/>
              </a:rPr>
              <a:t>Part II</a:t>
            </a:r>
            <a:r>
              <a:rPr lang="ru-RU" sz="4000" dirty="0">
                <a:solidFill>
                  <a:schemeClr val="tx1"/>
                </a:solidFill>
                <a:latin typeface="+mn-lt"/>
                <a:ea typeface="+mn-ea"/>
                <a:cs typeface="+mn-cs"/>
                <a:sym typeface="Arial Narrow"/>
              </a:rPr>
              <a:t>. </a:t>
            </a:r>
            <a:r>
              <a:rPr lang="en-US" sz="4000" dirty="0">
                <a:solidFill>
                  <a:schemeClr val="tx1"/>
                </a:solidFill>
                <a:latin typeface="+mn-lt"/>
                <a:ea typeface="+mn-ea"/>
                <a:cs typeface="+mn-cs"/>
                <a:sym typeface="Arial Narrow"/>
              </a:rPr>
              <a:t>Ratings and Risk Measuring</a:t>
            </a:r>
            <a:endParaRPr lang="ru-RU" sz="4000" dirty="0">
              <a:solidFill>
                <a:schemeClr val="tx1"/>
              </a:solidFill>
              <a:latin typeface="+mn-lt"/>
              <a:ea typeface="+mn-ea"/>
              <a:cs typeface="+mn-cs"/>
              <a:sym typeface="Arial Narrow"/>
            </a:endParaRPr>
          </a:p>
          <a:p>
            <a:pPr marL="2152650" indent="-884238" algn="l">
              <a:spcBef>
                <a:spcPts val="600"/>
              </a:spcBef>
              <a:spcAft>
                <a:spcPts val="1200"/>
              </a:spcAft>
              <a:defRPr sz="2800">
                <a:solidFill>
                  <a:srgbClr val="253957"/>
                </a:solidFill>
                <a:latin typeface="+mn-lt"/>
                <a:ea typeface="+mn-ea"/>
                <a:cs typeface="+mn-cs"/>
                <a:sym typeface="Arial Narrow"/>
              </a:defRPr>
            </a:pPr>
            <a:r>
              <a:rPr lang="en-US" sz="4000" dirty="0">
                <a:solidFill>
                  <a:schemeClr val="tx1"/>
                </a:solidFill>
                <a:latin typeface="+mn-lt"/>
                <a:ea typeface="+mn-ea"/>
                <a:cs typeface="+mn-cs"/>
                <a:sym typeface="Arial Narrow"/>
              </a:rPr>
              <a:t>Part III</a:t>
            </a:r>
            <a:r>
              <a:rPr lang="ru-RU" sz="4000" dirty="0">
                <a:solidFill>
                  <a:schemeClr val="tx1"/>
                </a:solidFill>
                <a:latin typeface="+mn-lt"/>
                <a:ea typeface="+mn-ea"/>
                <a:cs typeface="+mn-cs"/>
                <a:sym typeface="Arial Narrow"/>
              </a:rPr>
              <a:t>. </a:t>
            </a:r>
            <a:r>
              <a:rPr lang="en-US" sz="4000" dirty="0">
                <a:solidFill>
                  <a:schemeClr val="tx1"/>
                </a:solidFill>
                <a:latin typeface="+mn-lt"/>
                <a:ea typeface="+mn-ea"/>
                <a:cs typeface="+mn-cs"/>
                <a:sym typeface="Arial Narrow"/>
              </a:rPr>
              <a:t>Estimating and Modeling Credit and Market Risks in Banking</a:t>
            </a:r>
            <a:endParaRPr lang="ru-RU" sz="4000" dirty="0">
              <a:solidFill>
                <a:schemeClr val="tx1"/>
              </a:solidFill>
              <a:latin typeface="+mn-lt"/>
              <a:ea typeface="+mn-ea"/>
              <a:cs typeface="+mn-cs"/>
              <a:sym typeface="Arial Narrow"/>
            </a:endParaRPr>
          </a:p>
          <a:p>
            <a:pPr marL="2152650" indent="-884238" algn="l">
              <a:spcBef>
                <a:spcPts val="600"/>
              </a:spcBef>
              <a:spcAft>
                <a:spcPts val="1200"/>
              </a:spcAft>
              <a:defRPr sz="2800">
                <a:solidFill>
                  <a:srgbClr val="253957"/>
                </a:solidFill>
                <a:latin typeface="+mn-lt"/>
                <a:ea typeface="+mn-ea"/>
                <a:cs typeface="+mn-cs"/>
                <a:sym typeface="Arial Narrow"/>
              </a:defRPr>
            </a:pPr>
            <a:r>
              <a:rPr lang="en-US" sz="4000" dirty="0">
                <a:solidFill>
                  <a:schemeClr val="tx1"/>
                </a:solidFill>
                <a:latin typeface="+mn-lt"/>
                <a:ea typeface="+mn-ea"/>
                <a:cs typeface="+mn-cs"/>
                <a:sym typeface="Arial Narrow"/>
              </a:rPr>
              <a:t>Part IV</a:t>
            </a:r>
            <a:r>
              <a:rPr lang="ru-RU" sz="4000" dirty="0">
                <a:solidFill>
                  <a:schemeClr val="tx1"/>
                </a:solidFill>
                <a:latin typeface="+mn-lt"/>
                <a:ea typeface="+mn-ea"/>
                <a:cs typeface="+mn-cs"/>
                <a:sym typeface="Arial Narrow"/>
              </a:rPr>
              <a:t>. </a:t>
            </a:r>
            <a:r>
              <a:rPr lang="en-US" sz="4000" dirty="0">
                <a:solidFill>
                  <a:schemeClr val="tx1"/>
                </a:solidFill>
                <a:latin typeface="+mn-lt"/>
                <a:ea typeface="+mn-ea"/>
                <a:cs typeface="+mn-cs"/>
                <a:sym typeface="Arial Narrow"/>
              </a:rPr>
              <a:t>Systemic Risks Modeling and Stress Testing</a:t>
            </a:r>
            <a:endParaRPr lang="ru-RU" sz="4000" dirty="0">
              <a:solidFill>
                <a:schemeClr val="tx1"/>
              </a:solidFill>
              <a:latin typeface="+mn-lt"/>
              <a:ea typeface="+mn-ea"/>
              <a:cs typeface="+mn-cs"/>
              <a:sym typeface="Arial Narrow"/>
            </a:endParaRPr>
          </a:p>
          <a:p>
            <a:pPr marL="2684463" indent="-1416050" algn="l">
              <a:spcBef>
                <a:spcPts val="600"/>
              </a:spcBef>
              <a:spcAft>
                <a:spcPts val="1200"/>
              </a:spcAft>
              <a:defRPr sz="2800">
                <a:solidFill>
                  <a:srgbClr val="253957"/>
                </a:solidFill>
                <a:latin typeface="+mn-lt"/>
                <a:ea typeface="+mn-ea"/>
                <a:cs typeface="+mn-cs"/>
                <a:sym typeface="Arial Narrow"/>
              </a:defRPr>
            </a:pPr>
            <a:r>
              <a:rPr lang="en-US" sz="4000" dirty="0">
                <a:solidFill>
                  <a:schemeClr val="tx1"/>
                </a:solidFill>
                <a:latin typeface="+mn-lt"/>
                <a:ea typeface="+mn-ea"/>
                <a:cs typeface="+mn-cs"/>
                <a:sym typeface="Arial Narrow"/>
              </a:rPr>
              <a:t>Part V. Estimating and Managing Financial Risks: Actual Trends in Emerging Capital Markets</a:t>
            </a:r>
            <a:endParaRPr lang="ru-RU" sz="4000" dirty="0">
              <a:solidFill>
                <a:schemeClr val="tx1"/>
              </a:solidFill>
              <a:latin typeface="+mn-lt"/>
              <a:ea typeface="+mn-ea"/>
              <a:cs typeface="+mn-cs"/>
              <a:sym typeface="Arial Narrow"/>
            </a:endParaRPr>
          </a:p>
        </p:txBody>
      </p:sp>
      <p:sp>
        <p:nvSpPr>
          <p:cNvPr id="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3" name="Прямоугольник 2"/>
          <p:cNvSpPr/>
          <p:nvPr/>
        </p:nvSpPr>
        <p:spPr>
          <a:xfrm>
            <a:off x="1211199" y="11874343"/>
            <a:ext cx="8426245" cy="1077218"/>
          </a:xfrm>
          <a:prstGeom prst="rect">
            <a:avLst/>
          </a:prstGeom>
        </p:spPr>
        <p:txBody>
          <a:bodyPr wrap="square">
            <a:spAutoFit/>
          </a:bodyPr>
          <a:lstStyle/>
          <a:p>
            <a:pPr algn="l">
              <a:spcBef>
                <a:spcPts val="600"/>
              </a:spcBef>
              <a:spcAft>
                <a:spcPts val="1200"/>
              </a:spcAft>
              <a:defRPr sz="2800">
                <a:solidFill>
                  <a:srgbClr val="253957"/>
                </a:solidFill>
                <a:latin typeface="+mn-lt"/>
                <a:ea typeface="+mn-ea"/>
                <a:cs typeface="+mn-cs"/>
                <a:sym typeface="Arial Narrow"/>
              </a:defRPr>
            </a:pPr>
            <a:r>
              <a:rPr lang="ru-RU" sz="3200" dirty="0">
                <a:solidFill>
                  <a:schemeClr val="tx1"/>
                </a:solidFill>
                <a:sym typeface="Arial Narrow"/>
              </a:rPr>
              <a:t>Обложка монографии, ссылка: </a:t>
            </a:r>
            <a:r>
              <a:rPr lang="en-US" sz="3200" dirty="0">
                <a:solidFill>
                  <a:schemeClr val="tx1"/>
                </a:solidFill>
                <a:sym typeface="Arial Narrow"/>
                <a:hlinkClick r:id="rId4"/>
              </a:rPr>
              <a:t>https://www.springer.com/gp/book/9783030697471</a:t>
            </a:r>
            <a:endParaRPr lang="ru-RU" sz="3200" dirty="0">
              <a:solidFill>
                <a:schemeClr val="tx1"/>
              </a:solidFill>
              <a:sym typeface="Arial Narrow"/>
            </a:endParaRPr>
          </a:p>
        </p:txBody>
      </p:sp>
      <p:pic>
        <p:nvPicPr>
          <p:cNvPr id="7170" name="Picture 2" descr="https://imgcdn.saxo.com/_978303069747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1065" y="2214562"/>
            <a:ext cx="6468096" cy="9723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39526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Заголовок основного текста"/>
          <p:cNvSpPr txBox="1"/>
          <p:nvPr/>
        </p:nvSpPr>
        <p:spPr>
          <a:xfrm>
            <a:off x="1211199" y="6670986"/>
            <a:ext cx="16073438" cy="10239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lang="en-US" dirty="0">
              <a:solidFill>
                <a:schemeClr val="tx1"/>
              </a:solidFill>
            </a:endParaRPr>
          </a:p>
        </p:txBody>
      </p:sp>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
        <p:nvSpPr>
          <p:cNvPr id="2" name="Номер слайда 1">
            <a:extLst>
              <a:ext uri="{FF2B5EF4-FFF2-40B4-BE49-F238E27FC236}">
                <a16:creationId xmlns:a16="http://schemas.microsoft.com/office/drawing/2014/main" id="{0A6D514F-1216-4F36-98F3-5E979F90FB56}"/>
              </a:ext>
            </a:extLst>
          </p:cNvPr>
          <p:cNvSpPr>
            <a:spLocks noGrp="1"/>
          </p:cNvSpPr>
          <p:nvPr>
            <p:ph type="sldNum" sz="quarter" idx="2"/>
          </p:nvPr>
        </p:nvSpPr>
        <p:spPr>
          <a:xfrm>
            <a:off x="23327117" y="12887280"/>
            <a:ext cx="494513" cy="511176"/>
          </a:xfrm>
        </p:spPr>
        <p:txBody>
          <a:bodyPr/>
          <a:lstStyle/>
          <a:p>
            <a:fld id="{86CB4B4D-7CA3-9044-876B-883B54F8677D}" type="slidenum">
              <a:rPr lang="ru-RU" smtClean="0"/>
              <a:t>5</a:t>
            </a:fld>
            <a:endParaRPr lang="ru-RU" dirty="0"/>
          </a:p>
        </p:txBody>
      </p:sp>
      <p:sp>
        <p:nvSpPr>
          <p:cNvPr id="10" name="Очень крутой заголовок…">
            <a:extLst>
              <a:ext uri="{FF2B5EF4-FFF2-40B4-BE49-F238E27FC236}">
                <a16:creationId xmlns:a16="http://schemas.microsoft.com/office/drawing/2014/main" id="{8DBB4520-63A1-41D4-96C3-DA4FAA243706}"/>
              </a:ext>
            </a:extLst>
          </p:cNvPr>
          <p:cNvSpPr txBox="1"/>
          <p:nvPr/>
        </p:nvSpPr>
        <p:spPr>
          <a:xfrm>
            <a:off x="2723923" y="642699"/>
            <a:ext cx="20850451" cy="12708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l">
              <a:defRPr sz="7000" b="1" cap="all">
                <a:solidFill>
                  <a:srgbClr val="253957"/>
                </a:solidFill>
                <a:latin typeface="Arial Narrow" charset="0"/>
                <a:ea typeface="+mn-ea"/>
                <a:cs typeface="+mn-cs"/>
              </a:defRPr>
            </a:lvl1pPr>
          </a:lstStyle>
          <a:p>
            <a:r>
              <a:rPr lang="ru-RU" dirty="0">
                <a:sym typeface="Arial Narrow"/>
              </a:rPr>
              <a:t>Подготовка и участие в научных мероприятиях</a:t>
            </a:r>
          </a:p>
        </p:txBody>
      </p:sp>
      <p:sp>
        <p:nvSpPr>
          <p:cNvPr id="3" name="Прямоугольник 2"/>
          <p:cNvSpPr/>
          <p:nvPr/>
        </p:nvSpPr>
        <p:spPr>
          <a:xfrm>
            <a:off x="1211199" y="2635834"/>
            <a:ext cx="21506373" cy="10402848"/>
          </a:xfrm>
          <a:prstGeom prst="rect">
            <a:avLst/>
          </a:prstGeom>
        </p:spPr>
        <p:txBody>
          <a:bodyPr wrap="square">
            <a:spAutoFit/>
          </a:bodyPr>
          <a:lstStyle/>
          <a:p>
            <a:pPr marL="747712" indent="-571500" algn="just">
              <a:spcBef>
                <a:spcPts val="600"/>
              </a:spcBef>
              <a:spcAft>
                <a:spcPts val="3000"/>
              </a:spcAft>
              <a:buFont typeface="Arial" panose="020B0604020202020204" pitchFamily="34" charset="0"/>
              <a:buChar char="•"/>
              <a:defRPr sz="2800">
                <a:solidFill>
                  <a:srgbClr val="253957"/>
                </a:solidFill>
                <a:latin typeface="+mn-lt"/>
                <a:ea typeface="+mn-ea"/>
                <a:cs typeface="+mn-cs"/>
                <a:sym typeface="Arial Narrow"/>
              </a:defRPr>
            </a:pPr>
            <a:r>
              <a:rPr lang="ru-RU" sz="4000" dirty="0">
                <a:solidFill>
                  <a:schemeClr val="tx1"/>
                </a:solidFill>
                <a:latin typeface="+mn-lt"/>
                <a:ea typeface="+mn-ea"/>
                <a:cs typeface="+mn-cs"/>
              </a:rPr>
              <a:t>Организация секции Е. Финансовые институты, рынки и платежные системы в рамках международной научно-практической конференции</a:t>
            </a:r>
            <a:r>
              <a:rPr lang="en-US" sz="4000" dirty="0">
                <a:solidFill>
                  <a:schemeClr val="tx1"/>
                </a:solidFill>
                <a:latin typeface="+mn-lt"/>
                <a:ea typeface="+mn-ea"/>
                <a:cs typeface="+mn-cs"/>
              </a:rPr>
              <a:t> </a:t>
            </a:r>
            <a:r>
              <a:rPr lang="ru-RU" sz="4000" dirty="0">
                <a:solidFill>
                  <a:schemeClr val="tx1"/>
                </a:solidFill>
                <a:latin typeface="+mn-lt"/>
                <a:ea typeface="+mn-ea"/>
                <a:cs typeface="+mn-cs"/>
              </a:rPr>
              <a:t>«Ясинская (Апрельская) международная научная конференция по проблемам развития экономики и общества» </a:t>
            </a:r>
            <a:r>
              <a:rPr lang="en-US" sz="4000" b="1" dirty="0">
                <a:solidFill>
                  <a:schemeClr val="tx1"/>
                </a:solidFill>
                <a:latin typeface="+mn-lt"/>
                <a:ea typeface="+mn-ea"/>
                <a:cs typeface="+mn-cs"/>
              </a:rPr>
              <a:t>(</a:t>
            </a:r>
            <a:r>
              <a:rPr lang="ru-RU" sz="4000" b="1" dirty="0">
                <a:solidFill>
                  <a:schemeClr val="tx1"/>
                </a:solidFill>
                <a:latin typeface="+mn-lt"/>
                <a:ea typeface="+mn-ea"/>
                <a:cs typeface="+mn-cs"/>
              </a:rPr>
              <a:t>XXI АМНК–2020</a:t>
            </a:r>
            <a:r>
              <a:rPr lang="en-US" sz="4000" b="1" dirty="0">
                <a:solidFill>
                  <a:schemeClr val="tx1"/>
                </a:solidFill>
                <a:latin typeface="+mn-lt"/>
                <a:ea typeface="+mn-ea"/>
                <a:cs typeface="+mn-cs"/>
              </a:rPr>
              <a:t> , </a:t>
            </a:r>
            <a:r>
              <a:rPr lang="ru-RU" sz="4000" b="1" dirty="0">
                <a:solidFill>
                  <a:schemeClr val="tx1"/>
                </a:solidFill>
                <a:sym typeface="Arial Narrow"/>
              </a:rPr>
              <a:t>XXI</a:t>
            </a:r>
            <a:r>
              <a:rPr lang="en-US" sz="4000" b="1" dirty="0">
                <a:solidFill>
                  <a:schemeClr val="tx1"/>
                </a:solidFill>
                <a:sym typeface="Arial Narrow"/>
              </a:rPr>
              <a:t>I</a:t>
            </a:r>
            <a:r>
              <a:rPr lang="ru-RU" sz="4000" b="1" dirty="0">
                <a:solidFill>
                  <a:schemeClr val="tx1"/>
                </a:solidFill>
                <a:sym typeface="Arial Narrow"/>
              </a:rPr>
              <a:t> АМНК–202</a:t>
            </a:r>
            <a:r>
              <a:rPr lang="en-US" sz="4000" b="1" dirty="0">
                <a:solidFill>
                  <a:schemeClr val="tx1"/>
                </a:solidFill>
                <a:sym typeface="Arial Narrow"/>
              </a:rPr>
              <a:t>1</a:t>
            </a:r>
            <a:r>
              <a:rPr lang="ru-RU" sz="4000" b="1" dirty="0">
                <a:solidFill>
                  <a:schemeClr val="tx1"/>
                </a:solidFill>
                <a:latin typeface="+mn-lt"/>
                <a:ea typeface="+mn-ea"/>
                <a:cs typeface="+mn-cs"/>
              </a:rPr>
              <a:t> и </a:t>
            </a:r>
            <a:r>
              <a:rPr lang="ru-RU" sz="4000" b="1" dirty="0">
                <a:solidFill>
                  <a:schemeClr val="tx1"/>
                </a:solidFill>
                <a:sym typeface="Arial Narrow"/>
              </a:rPr>
              <a:t>XXI</a:t>
            </a:r>
            <a:r>
              <a:rPr lang="en-US" sz="4000" b="1" dirty="0">
                <a:solidFill>
                  <a:schemeClr val="tx1"/>
                </a:solidFill>
                <a:sym typeface="Arial Narrow"/>
              </a:rPr>
              <a:t>II</a:t>
            </a:r>
            <a:r>
              <a:rPr lang="ru-RU" sz="4000" b="1" dirty="0">
                <a:solidFill>
                  <a:schemeClr val="tx1"/>
                </a:solidFill>
                <a:sym typeface="Arial Narrow"/>
              </a:rPr>
              <a:t> АМНК–202</a:t>
            </a:r>
            <a:r>
              <a:rPr lang="en-US" sz="4000" b="1" dirty="0">
                <a:solidFill>
                  <a:schemeClr val="tx1"/>
                </a:solidFill>
                <a:sym typeface="Arial Narrow"/>
              </a:rPr>
              <a:t>2)</a:t>
            </a:r>
          </a:p>
          <a:p>
            <a:pPr marL="747712" indent="-571500" algn="just">
              <a:spcBef>
                <a:spcPts val="600"/>
              </a:spcBef>
              <a:spcAft>
                <a:spcPts val="3000"/>
              </a:spcAft>
              <a:buFont typeface="Arial" panose="020B0604020202020204" pitchFamily="34" charset="0"/>
              <a:buChar char="•"/>
              <a:defRPr sz="2800">
                <a:solidFill>
                  <a:srgbClr val="253957"/>
                </a:solidFill>
                <a:latin typeface="+mn-lt"/>
                <a:ea typeface="+mn-ea"/>
                <a:cs typeface="+mn-cs"/>
                <a:sym typeface="Arial Narrow"/>
              </a:defRPr>
            </a:pPr>
            <a:r>
              <a:rPr lang="ru-RU" sz="4000" dirty="0">
                <a:solidFill>
                  <a:schemeClr val="tx1"/>
                </a:solidFill>
                <a:latin typeface="+mn-lt"/>
                <a:ea typeface="+mn-ea"/>
                <a:cs typeface="+mn-cs"/>
              </a:rPr>
              <a:t>Организация секции и подготовка докладов</a:t>
            </a:r>
            <a:r>
              <a:rPr lang="ru-RU" sz="4000" b="1" dirty="0">
                <a:solidFill>
                  <a:schemeClr val="tx1"/>
                </a:solidFill>
                <a:latin typeface="+mn-lt"/>
                <a:ea typeface="+mn-ea"/>
                <a:cs typeface="+mn-cs"/>
              </a:rPr>
              <a:t> </a:t>
            </a:r>
            <a:r>
              <a:rPr lang="ru-RU" sz="4000" dirty="0">
                <a:solidFill>
                  <a:schemeClr val="tx1"/>
                </a:solidFill>
                <a:latin typeface="+mn-lt"/>
                <a:ea typeface="+mn-ea"/>
                <a:cs typeface="+mn-cs"/>
              </a:rPr>
              <a:t>в рамках конференции «</a:t>
            </a:r>
            <a:r>
              <a:rPr lang="en-US" sz="4000" dirty="0">
                <a:solidFill>
                  <a:schemeClr val="tx1"/>
                </a:solidFill>
                <a:latin typeface="+mn-lt"/>
                <a:ea typeface="+mn-ea"/>
                <a:cs typeface="+mn-cs"/>
              </a:rPr>
              <a:t>Analytics For Management and Economics Conference</a:t>
            </a:r>
            <a:r>
              <a:rPr lang="ru-RU" sz="4000" dirty="0">
                <a:solidFill>
                  <a:schemeClr val="tx1"/>
                </a:solidFill>
                <a:latin typeface="+mn-lt"/>
                <a:ea typeface="+mn-ea"/>
                <a:cs typeface="+mn-cs"/>
              </a:rPr>
              <a:t>» </a:t>
            </a:r>
            <a:r>
              <a:rPr lang="ru-RU" sz="4000" b="1" dirty="0">
                <a:solidFill>
                  <a:schemeClr val="tx1"/>
                </a:solidFill>
                <a:latin typeface="+mn-lt"/>
                <a:ea typeface="+mn-ea"/>
                <a:cs typeface="+mn-cs"/>
              </a:rPr>
              <a:t>(</a:t>
            </a:r>
            <a:r>
              <a:rPr lang="en-US" sz="4000" b="1" dirty="0">
                <a:solidFill>
                  <a:schemeClr val="tx1"/>
                </a:solidFill>
                <a:latin typeface="+mn-lt"/>
                <a:ea typeface="+mn-ea"/>
                <a:cs typeface="+mn-cs"/>
              </a:rPr>
              <a:t>AMEC</a:t>
            </a:r>
            <a:r>
              <a:rPr lang="ru-RU" sz="4000" b="1" dirty="0">
                <a:solidFill>
                  <a:schemeClr val="tx1"/>
                </a:solidFill>
                <a:latin typeface="+mn-lt"/>
                <a:ea typeface="+mn-ea"/>
                <a:cs typeface="+mn-cs"/>
              </a:rPr>
              <a:t>-2021 и </a:t>
            </a:r>
            <a:r>
              <a:rPr lang="en-US" sz="4000" b="1" dirty="0">
                <a:solidFill>
                  <a:schemeClr val="tx1"/>
                </a:solidFill>
                <a:sym typeface="Arial Narrow"/>
              </a:rPr>
              <a:t>AMEC</a:t>
            </a:r>
            <a:r>
              <a:rPr lang="ru-RU" sz="4000" b="1" dirty="0">
                <a:solidFill>
                  <a:schemeClr val="tx1"/>
                </a:solidFill>
                <a:sym typeface="Arial Narrow"/>
              </a:rPr>
              <a:t>-2022</a:t>
            </a:r>
            <a:r>
              <a:rPr lang="ru-RU" sz="4000" b="1" dirty="0">
                <a:solidFill>
                  <a:schemeClr val="tx1"/>
                </a:solidFill>
                <a:latin typeface="+mn-lt"/>
                <a:ea typeface="+mn-ea"/>
                <a:cs typeface="+mn-cs"/>
              </a:rPr>
              <a:t>)</a:t>
            </a:r>
            <a:endParaRPr lang="ru-RU" sz="4000" dirty="0">
              <a:solidFill>
                <a:schemeClr val="tx1"/>
              </a:solidFill>
              <a:latin typeface="+mn-lt"/>
              <a:ea typeface="+mn-ea"/>
              <a:cs typeface="+mn-cs"/>
            </a:endParaRPr>
          </a:p>
          <a:p>
            <a:pPr marL="747712" indent="-571500" algn="just">
              <a:spcBef>
                <a:spcPts val="600"/>
              </a:spcBef>
              <a:spcAft>
                <a:spcPts val="3000"/>
              </a:spcAft>
              <a:buFont typeface="Arial" panose="020B0604020202020204" pitchFamily="34" charset="0"/>
              <a:buChar char="•"/>
              <a:defRPr sz="2800">
                <a:solidFill>
                  <a:srgbClr val="253957"/>
                </a:solidFill>
                <a:latin typeface="+mn-lt"/>
                <a:ea typeface="+mn-ea"/>
                <a:cs typeface="+mn-cs"/>
                <a:sym typeface="Arial Narrow"/>
              </a:defRPr>
            </a:pPr>
            <a:r>
              <a:rPr lang="ru-RU" sz="4000" dirty="0">
                <a:solidFill>
                  <a:schemeClr val="tx1"/>
                </a:solidFill>
                <a:latin typeface="+mn-lt"/>
                <a:ea typeface="+mn-ea"/>
                <a:cs typeface="+mn-cs"/>
              </a:rPr>
              <a:t>Организация тематической конференции «Банки и Финансовые Рынки» в рамках IV Российский Экономический Конгресс </a:t>
            </a:r>
            <a:r>
              <a:rPr lang="ru-RU" sz="4000" b="1" dirty="0">
                <a:solidFill>
                  <a:schemeClr val="tx1"/>
                </a:solidFill>
                <a:latin typeface="+mn-lt"/>
                <a:ea typeface="+mn-ea"/>
                <a:cs typeface="+mn-cs"/>
              </a:rPr>
              <a:t>(РЭК 2020)</a:t>
            </a:r>
          </a:p>
          <a:p>
            <a:pPr marL="747712" indent="-571500" algn="just">
              <a:spcBef>
                <a:spcPts val="600"/>
              </a:spcBef>
              <a:spcAft>
                <a:spcPts val="3000"/>
              </a:spcAft>
              <a:buFont typeface="Arial" panose="020B0604020202020204" pitchFamily="34" charset="0"/>
              <a:buChar char="•"/>
              <a:defRPr sz="2800">
                <a:solidFill>
                  <a:srgbClr val="253957"/>
                </a:solidFill>
                <a:latin typeface="+mn-lt"/>
                <a:ea typeface="+mn-ea"/>
                <a:cs typeface="+mn-cs"/>
                <a:sym typeface="Arial Narrow"/>
              </a:defRPr>
            </a:pPr>
            <a:r>
              <a:rPr lang="ru-RU" sz="4000" dirty="0">
                <a:solidFill>
                  <a:schemeClr val="tx1"/>
                </a:solidFill>
                <a:latin typeface="+mn-lt"/>
                <a:ea typeface="+mn-ea"/>
                <a:cs typeface="+mn-cs"/>
              </a:rPr>
              <a:t>Организация секции и подготовка докладов «</a:t>
            </a:r>
            <a:r>
              <a:rPr lang="en-US" sz="4000" dirty="0">
                <a:solidFill>
                  <a:schemeClr val="tx1"/>
                </a:solidFill>
                <a:latin typeface="+mn-lt"/>
                <a:ea typeface="+mn-ea"/>
                <a:cs typeface="+mn-cs"/>
              </a:rPr>
              <a:t>International Conference on Information Technology and Quantitative Management</a:t>
            </a:r>
            <a:r>
              <a:rPr lang="ru-RU" sz="4000" dirty="0">
                <a:solidFill>
                  <a:schemeClr val="tx1"/>
                </a:solidFill>
                <a:latin typeface="+mn-lt"/>
                <a:ea typeface="+mn-ea"/>
                <a:cs typeface="+mn-cs"/>
              </a:rPr>
              <a:t>»</a:t>
            </a:r>
            <a:r>
              <a:rPr lang="en-US" sz="4000" dirty="0">
                <a:solidFill>
                  <a:schemeClr val="tx1"/>
                </a:solidFill>
                <a:latin typeface="+mn-lt"/>
                <a:ea typeface="+mn-ea"/>
                <a:cs typeface="+mn-cs"/>
              </a:rPr>
              <a:t> </a:t>
            </a:r>
            <a:r>
              <a:rPr lang="en-US" sz="4000" b="1" dirty="0">
                <a:solidFill>
                  <a:schemeClr val="tx1"/>
                </a:solidFill>
                <a:latin typeface="+mn-lt"/>
                <a:ea typeface="+mn-ea"/>
                <a:cs typeface="+mn-cs"/>
              </a:rPr>
              <a:t>(ITQM 2020 &amp; 2021)</a:t>
            </a:r>
            <a:endParaRPr lang="ru-RU" sz="4000" b="1" dirty="0">
              <a:solidFill>
                <a:schemeClr val="tx1"/>
              </a:solidFill>
              <a:latin typeface="+mn-lt"/>
              <a:ea typeface="+mn-ea"/>
              <a:cs typeface="+mn-cs"/>
            </a:endParaRPr>
          </a:p>
          <a:p>
            <a:pPr marL="747712" indent="-571500" algn="just">
              <a:spcBef>
                <a:spcPts val="600"/>
              </a:spcBef>
              <a:spcAft>
                <a:spcPts val="3000"/>
              </a:spcAft>
              <a:buFont typeface="Arial" panose="020B0604020202020204" pitchFamily="34" charset="0"/>
              <a:buChar char="•"/>
              <a:defRPr sz="2800">
                <a:solidFill>
                  <a:srgbClr val="253957"/>
                </a:solidFill>
                <a:latin typeface="+mn-lt"/>
                <a:ea typeface="+mn-ea"/>
                <a:cs typeface="+mn-cs"/>
                <a:sym typeface="Arial Narrow"/>
              </a:defRPr>
            </a:pPr>
            <a:r>
              <a:rPr lang="ru-RU" sz="4000" dirty="0">
                <a:solidFill>
                  <a:schemeClr val="tx1"/>
                </a:solidFill>
                <a:latin typeface="+mn-lt"/>
                <a:ea typeface="+mn-ea"/>
                <a:cs typeface="+mn-cs"/>
              </a:rPr>
              <a:t>Организация: </a:t>
            </a:r>
            <a:r>
              <a:rPr lang="en-US" sz="4000" dirty="0">
                <a:solidFill>
                  <a:schemeClr val="tx1"/>
                </a:solidFill>
                <a:latin typeface="+mn-lt"/>
                <a:ea typeface="+mn-ea"/>
                <a:cs typeface="+mn-cs"/>
              </a:rPr>
              <a:t>III</a:t>
            </a:r>
            <a:r>
              <a:rPr lang="ru-RU" sz="4000" dirty="0">
                <a:solidFill>
                  <a:schemeClr val="tx1"/>
                </a:solidFill>
                <a:latin typeface="+mn-lt"/>
                <a:ea typeface="+mn-ea"/>
                <a:cs typeface="+mn-cs"/>
              </a:rPr>
              <a:t> </a:t>
            </a:r>
            <a:r>
              <a:rPr lang="ru-RU" sz="4000" dirty="0" err="1">
                <a:solidFill>
                  <a:schemeClr val="tx1"/>
                </a:solidFill>
                <a:latin typeface="+mn-lt"/>
                <a:ea typeface="+mn-ea"/>
                <a:cs typeface="+mn-cs"/>
              </a:rPr>
              <a:t>International</a:t>
            </a:r>
            <a:r>
              <a:rPr lang="ru-RU" sz="4000" dirty="0">
                <a:solidFill>
                  <a:schemeClr val="tx1"/>
                </a:solidFill>
                <a:latin typeface="+mn-lt"/>
                <a:ea typeface="+mn-ea"/>
                <a:cs typeface="+mn-cs"/>
              </a:rPr>
              <a:t> </a:t>
            </a:r>
            <a:r>
              <a:rPr lang="ru-RU" sz="4000" dirty="0" err="1">
                <a:solidFill>
                  <a:schemeClr val="tx1"/>
                </a:solidFill>
                <a:latin typeface="+mn-lt"/>
                <a:ea typeface="+mn-ea"/>
                <a:cs typeface="+mn-cs"/>
              </a:rPr>
              <a:t>Workshop</a:t>
            </a:r>
            <a:r>
              <a:rPr lang="ru-RU" sz="4000" dirty="0">
                <a:solidFill>
                  <a:schemeClr val="tx1"/>
                </a:solidFill>
                <a:latin typeface="+mn-lt"/>
                <a:ea typeface="+mn-ea"/>
                <a:cs typeface="+mn-cs"/>
              </a:rPr>
              <a:t> </a:t>
            </a:r>
            <a:r>
              <a:rPr lang="ru-RU" sz="4000" b="1" dirty="0">
                <a:solidFill>
                  <a:schemeClr val="tx1"/>
                </a:solidFill>
                <a:latin typeface="+mn-lt"/>
                <a:ea typeface="+mn-ea"/>
                <a:cs typeface="+mn-cs"/>
              </a:rPr>
              <a:t>«</a:t>
            </a:r>
            <a:r>
              <a:rPr lang="ru-RU" sz="4000" b="1" dirty="0" err="1">
                <a:solidFill>
                  <a:schemeClr val="tx1"/>
                </a:solidFill>
                <a:latin typeface="+mn-lt"/>
                <a:ea typeface="+mn-ea"/>
                <a:cs typeface="+mn-cs"/>
              </a:rPr>
              <a:t>Systemic</a:t>
            </a:r>
            <a:r>
              <a:rPr lang="ru-RU" sz="4000" b="1" dirty="0">
                <a:solidFill>
                  <a:schemeClr val="tx1"/>
                </a:solidFill>
                <a:latin typeface="+mn-lt"/>
                <a:ea typeface="+mn-ea"/>
                <a:cs typeface="+mn-cs"/>
              </a:rPr>
              <a:t> </a:t>
            </a:r>
            <a:r>
              <a:rPr lang="ru-RU" sz="4000" b="1" dirty="0" err="1">
                <a:solidFill>
                  <a:schemeClr val="tx1"/>
                </a:solidFill>
                <a:latin typeface="+mn-lt"/>
                <a:ea typeface="+mn-ea"/>
                <a:cs typeface="+mn-cs"/>
              </a:rPr>
              <a:t>Risks</a:t>
            </a:r>
            <a:r>
              <a:rPr lang="ru-RU" sz="4000" b="1" dirty="0">
                <a:solidFill>
                  <a:schemeClr val="tx1"/>
                </a:solidFill>
                <a:latin typeface="+mn-lt"/>
                <a:ea typeface="+mn-ea"/>
                <a:cs typeface="+mn-cs"/>
              </a:rPr>
              <a:t> </a:t>
            </a:r>
            <a:r>
              <a:rPr lang="ru-RU" sz="4000" b="1" dirty="0" err="1">
                <a:solidFill>
                  <a:schemeClr val="tx1"/>
                </a:solidFill>
                <a:latin typeface="+mn-lt"/>
                <a:ea typeface="+mn-ea"/>
                <a:cs typeface="+mn-cs"/>
              </a:rPr>
              <a:t>in</a:t>
            </a:r>
            <a:r>
              <a:rPr lang="ru-RU" sz="4000" b="1" dirty="0">
                <a:solidFill>
                  <a:schemeClr val="tx1"/>
                </a:solidFill>
                <a:latin typeface="+mn-lt"/>
                <a:ea typeface="+mn-ea"/>
                <a:cs typeface="+mn-cs"/>
              </a:rPr>
              <a:t> </a:t>
            </a:r>
            <a:r>
              <a:rPr lang="ru-RU" sz="4000" b="1" dirty="0" err="1">
                <a:solidFill>
                  <a:schemeClr val="tx1"/>
                </a:solidFill>
                <a:latin typeface="+mn-lt"/>
                <a:ea typeface="+mn-ea"/>
                <a:cs typeface="+mn-cs"/>
              </a:rPr>
              <a:t>the</a:t>
            </a:r>
            <a:r>
              <a:rPr lang="ru-RU" sz="4000" b="1" dirty="0">
                <a:solidFill>
                  <a:schemeClr val="tx1"/>
                </a:solidFill>
                <a:latin typeface="+mn-lt"/>
                <a:ea typeface="+mn-ea"/>
                <a:cs typeface="+mn-cs"/>
              </a:rPr>
              <a:t> </a:t>
            </a:r>
            <a:r>
              <a:rPr lang="ru-RU" sz="4000" b="1" dirty="0" err="1">
                <a:solidFill>
                  <a:schemeClr val="tx1"/>
                </a:solidFill>
                <a:latin typeface="+mn-lt"/>
                <a:ea typeface="+mn-ea"/>
                <a:cs typeface="+mn-cs"/>
              </a:rPr>
              <a:t>Financial</a:t>
            </a:r>
            <a:r>
              <a:rPr lang="ru-RU" sz="4000" b="1" dirty="0">
                <a:solidFill>
                  <a:schemeClr val="tx1"/>
                </a:solidFill>
                <a:latin typeface="+mn-lt"/>
                <a:ea typeface="+mn-ea"/>
                <a:cs typeface="+mn-cs"/>
              </a:rPr>
              <a:t> </a:t>
            </a:r>
            <a:r>
              <a:rPr lang="ru-RU" sz="4000" b="1" dirty="0" err="1">
                <a:solidFill>
                  <a:schemeClr val="tx1"/>
                </a:solidFill>
                <a:latin typeface="+mn-lt"/>
                <a:ea typeface="+mn-ea"/>
                <a:cs typeface="+mn-cs"/>
              </a:rPr>
              <a:t>Sector</a:t>
            </a:r>
            <a:r>
              <a:rPr lang="ru-RU" sz="4000" b="1" dirty="0">
                <a:solidFill>
                  <a:schemeClr val="tx1"/>
                </a:solidFill>
                <a:latin typeface="+mn-lt"/>
                <a:ea typeface="+mn-ea"/>
                <a:cs typeface="+mn-cs"/>
              </a:rPr>
              <a:t>» </a:t>
            </a:r>
            <a:r>
              <a:rPr lang="en-US" sz="4000" b="1" dirty="0">
                <a:solidFill>
                  <a:schemeClr val="tx1"/>
                </a:solidFill>
                <a:latin typeface="+mn-lt"/>
                <a:ea typeface="+mn-ea"/>
                <a:cs typeface="+mn-cs"/>
              </a:rPr>
              <a:t>2020 </a:t>
            </a:r>
            <a:r>
              <a:rPr lang="ru-RU" sz="4000" dirty="0">
                <a:solidFill>
                  <a:schemeClr val="tx1"/>
                </a:solidFill>
                <a:latin typeface="+mn-lt"/>
                <a:ea typeface="+mn-ea"/>
                <a:cs typeface="+mn-cs"/>
              </a:rPr>
              <a:t>и </a:t>
            </a:r>
            <a:r>
              <a:rPr lang="en-US" sz="4000" dirty="0">
                <a:solidFill>
                  <a:schemeClr val="tx1"/>
                </a:solidFill>
                <a:sym typeface="Arial Narrow"/>
              </a:rPr>
              <a:t>VI</a:t>
            </a:r>
            <a:r>
              <a:rPr lang="ru-RU" sz="4000" dirty="0">
                <a:solidFill>
                  <a:schemeClr val="tx1"/>
                </a:solidFill>
                <a:sym typeface="Arial Narrow"/>
              </a:rPr>
              <a:t> </a:t>
            </a:r>
            <a:r>
              <a:rPr lang="ru-RU" sz="4000" dirty="0" err="1">
                <a:solidFill>
                  <a:schemeClr val="tx1"/>
                </a:solidFill>
                <a:sym typeface="Arial Narrow"/>
              </a:rPr>
              <a:t>International</a:t>
            </a:r>
            <a:r>
              <a:rPr lang="ru-RU" sz="4000" dirty="0">
                <a:solidFill>
                  <a:schemeClr val="tx1"/>
                </a:solidFill>
                <a:sym typeface="Arial Narrow"/>
              </a:rPr>
              <a:t> </a:t>
            </a:r>
            <a:r>
              <a:rPr lang="ru-RU" sz="4000" dirty="0" err="1">
                <a:solidFill>
                  <a:schemeClr val="tx1"/>
                </a:solidFill>
                <a:sym typeface="Arial Narrow"/>
              </a:rPr>
              <a:t>Workshop</a:t>
            </a:r>
            <a:r>
              <a:rPr lang="ru-RU" sz="4000" dirty="0">
                <a:solidFill>
                  <a:schemeClr val="tx1"/>
                </a:solidFill>
                <a:sym typeface="Arial Narrow"/>
              </a:rPr>
              <a:t> </a:t>
            </a:r>
            <a:r>
              <a:rPr lang="ru-RU" sz="4000" b="1" dirty="0">
                <a:solidFill>
                  <a:schemeClr val="tx1"/>
                </a:solidFill>
                <a:sym typeface="Arial Narrow"/>
              </a:rPr>
              <a:t>«</a:t>
            </a:r>
            <a:r>
              <a:rPr lang="ru-RU" sz="4000" b="1" dirty="0" err="1">
                <a:solidFill>
                  <a:schemeClr val="tx1"/>
                </a:solidFill>
                <a:sym typeface="Arial Narrow"/>
              </a:rPr>
              <a:t>Systemic</a:t>
            </a:r>
            <a:r>
              <a:rPr lang="ru-RU" sz="4000" b="1" dirty="0">
                <a:solidFill>
                  <a:schemeClr val="tx1"/>
                </a:solidFill>
                <a:sym typeface="Arial Narrow"/>
              </a:rPr>
              <a:t> </a:t>
            </a:r>
            <a:r>
              <a:rPr lang="ru-RU" sz="4000" b="1" dirty="0" err="1">
                <a:solidFill>
                  <a:schemeClr val="tx1"/>
                </a:solidFill>
                <a:sym typeface="Arial Narrow"/>
              </a:rPr>
              <a:t>Risks</a:t>
            </a:r>
            <a:r>
              <a:rPr lang="ru-RU" sz="4000" b="1" dirty="0">
                <a:solidFill>
                  <a:schemeClr val="tx1"/>
                </a:solidFill>
                <a:sym typeface="Arial Narrow"/>
              </a:rPr>
              <a:t> </a:t>
            </a:r>
            <a:r>
              <a:rPr lang="ru-RU" sz="4000" b="1" dirty="0" err="1">
                <a:solidFill>
                  <a:schemeClr val="tx1"/>
                </a:solidFill>
                <a:sym typeface="Arial Narrow"/>
              </a:rPr>
              <a:t>in</a:t>
            </a:r>
            <a:r>
              <a:rPr lang="ru-RU" sz="4000" b="1" dirty="0">
                <a:solidFill>
                  <a:schemeClr val="tx1"/>
                </a:solidFill>
                <a:sym typeface="Arial Narrow"/>
              </a:rPr>
              <a:t> </a:t>
            </a:r>
            <a:r>
              <a:rPr lang="ru-RU" sz="4000" b="1" dirty="0" err="1">
                <a:solidFill>
                  <a:schemeClr val="tx1"/>
                </a:solidFill>
                <a:sym typeface="Arial Narrow"/>
              </a:rPr>
              <a:t>the</a:t>
            </a:r>
            <a:r>
              <a:rPr lang="ru-RU" sz="4000" b="1" dirty="0">
                <a:solidFill>
                  <a:schemeClr val="tx1"/>
                </a:solidFill>
                <a:sym typeface="Arial Narrow"/>
              </a:rPr>
              <a:t> </a:t>
            </a:r>
            <a:r>
              <a:rPr lang="ru-RU" sz="4000" b="1" dirty="0" err="1">
                <a:solidFill>
                  <a:schemeClr val="tx1"/>
                </a:solidFill>
                <a:sym typeface="Arial Narrow"/>
              </a:rPr>
              <a:t>Financial</a:t>
            </a:r>
            <a:r>
              <a:rPr lang="ru-RU" sz="4000" b="1" dirty="0">
                <a:solidFill>
                  <a:schemeClr val="tx1"/>
                </a:solidFill>
                <a:sym typeface="Arial Narrow"/>
              </a:rPr>
              <a:t> </a:t>
            </a:r>
            <a:r>
              <a:rPr lang="ru-RU" sz="4000" b="1" dirty="0" err="1">
                <a:solidFill>
                  <a:schemeClr val="tx1"/>
                </a:solidFill>
                <a:sym typeface="Arial Narrow"/>
              </a:rPr>
              <a:t>Sector</a:t>
            </a:r>
            <a:r>
              <a:rPr lang="ru-RU" sz="4000" b="1" dirty="0">
                <a:solidFill>
                  <a:schemeClr val="tx1"/>
                </a:solidFill>
                <a:sym typeface="Arial Narrow"/>
              </a:rPr>
              <a:t>»</a:t>
            </a:r>
            <a:r>
              <a:rPr lang="en-US" sz="4000" b="1" dirty="0">
                <a:solidFill>
                  <a:schemeClr val="tx1"/>
                </a:solidFill>
                <a:sym typeface="Arial Narrow"/>
              </a:rPr>
              <a:t> 202</a:t>
            </a:r>
            <a:r>
              <a:rPr lang="ru-RU" sz="4000" b="1" dirty="0">
                <a:solidFill>
                  <a:schemeClr val="tx1"/>
                </a:solidFill>
                <a:sym typeface="Arial Narrow"/>
              </a:rPr>
              <a:t>1</a:t>
            </a:r>
          </a:p>
          <a:p>
            <a:pPr marL="747712" indent="-571500" algn="just">
              <a:spcBef>
                <a:spcPts val="600"/>
              </a:spcBef>
              <a:spcAft>
                <a:spcPts val="3000"/>
              </a:spcAft>
              <a:buFont typeface="Arial" panose="020B0604020202020204" pitchFamily="34" charset="0"/>
              <a:buChar char="•"/>
              <a:defRPr sz="2800">
                <a:solidFill>
                  <a:srgbClr val="253957"/>
                </a:solidFill>
                <a:latin typeface="+mn-lt"/>
                <a:ea typeface="+mn-ea"/>
                <a:cs typeface="+mn-cs"/>
                <a:sym typeface="Arial Narrow"/>
              </a:defRPr>
            </a:pPr>
            <a:r>
              <a:rPr lang="en-US" sz="4000" dirty="0">
                <a:solidFill>
                  <a:schemeClr val="tx1"/>
                </a:solidFill>
                <a:sym typeface="Arial Narrow"/>
              </a:rPr>
              <a:t> </a:t>
            </a:r>
            <a:r>
              <a:rPr lang="ru-RU" sz="4000" dirty="0">
                <a:solidFill>
                  <a:schemeClr val="tx1"/>
                </a:solidFill>
                <a:latin typeface="+mn-lt"/>
                <a:ea typeface="+mn-ea"/>
                <a:cs typeface="+mn-cs"/>
              </a:rPr>
              <a:t>Проведение постоянного научно-исследовательского семинара «Эмпирические исследования банковской деятельности» </a:t>
            </a:r>
            <a:r>
              <a:rPr lang="ru-RU" sz="4000" b="1" dirty="0">
                <a:solidFill>
                  <a:schemeClr val="tx1"/>
                </a:solidFill>
                <a:latin typeface="+mn-lt"/>
                <a:ea typeface="+mn-ea"/>
                <a:cs typeface="+mn-cs"/>
              </a:rPr>
              <a:t>(НИС ЭИБД)</a:t>
            </a:r>
          </a:p>
        </p:txBody>
      </p:sp>
    </p:spTree>
    <p:extLst>
      <p:ext uri="{BB962C8B-B14F-4D97-AF65-F5344CB8AC3E}">
        <p14:creationId xmlns:p14="http://schemas.microsoft.com/office/powerpoint/2010/main" val="222905546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Адрес: ТехтТехтТехтТехтТехтТехтТехтТехтТехтТехтТехтТехтТехт"/>
          <p:cNvSpPr txBox="1"/>
          <p:nvPr/>
        </p:nvSpPr>
        <p:spPr>
          <a:xfrm>
            <a:off x="2468880" y="5901054"/>
            <a:ext cx="19446240" cy="3776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lvl1pPr algn="r" defTabSz="642937">
              <a:defRPr sz="2400">
                <a:solidFill>
                  <a:srgbClr val="FFFFFF"/>
                </a:solidFill>
                <a:latin typeface="+mn-lt"/>
                <a:ea typeface="+mn-ea"/>
                <a:cs typeface="+mn-cs"/>
                <a:sym typeface="Arial Narrow"/>
              </a:defRPr>
            </a:lvl1pPr>
          </a:lstStyle>
          <a:p>
            <a:pPr algn="ctr">
              <a:spcBef>
                <a:spcPts val="1200"/>
              </a:spcBef>
              <a:spcAft>
                <a:spcPts val="600"/>
              </a:spcAft>
            </a:pPr>
            <a:r>
              <a:rPr lang="ru-RU" sz="7200" b="1" dirty="0"/>
              <a:t>СПАСИБО </a:t>
            </a:r>
          </a:p>
          <a:p>
            <a:pPr algn="ctr">
              <a:spcBef>
                <a:spcPts val="1200"/>
              </a:spcBef>
              <a:spcAft>
                <a:spcPts val="600"/>
              </a:spcAft>
            </a:pPr>
            <a:r>
              <a:rPr lang="ru-RU" sz="7200" b="1" dirty="0"/>
              <a:t>ЗА ВНИМАНИЕ!</a:t>
            </a:r>
          </a:p>
          <a:p>
            <a:pPr algn="ctr"/>
            <a:endParaRPr lang="ru-RU" sz="7200" dirty="0"/>
          </a:p>
        </p:txBody>
      </p:sp>
      <p:pic>
        <p:nvPicPr>
          <p:cNvPr id="7" name="Изображение" descr="Изображение"/>
          <p:cNvPicPr>
            <a:picLocks noChangeAspect="1"/>
          </p:cNvPicPr>
          <p:nvPr/>
        </p:nvPicPr>
        <p:blipFill>
          <a:blip r:embed="rId2"/>
          <a:stretch>
            <a:fillRect/>
          </a:stretch>
        </p:blipFill>
        <p:spPr>
          <a:xfrm>
            <a:off x="11065951" y="1295355"/>
            <a:ext cx="2252097" cy="2903349"/>
          </a:xfrm>
          <a:prstGeom prst="rect">
            <a:avLst/>
          </a:prstGeom>
          <a:ln w="12700">
            <a:miter lim="400000"/>
          </a:ln>
        </p:spPr>
      </p:pic>
      <p:sp>
        <p:nvSpPr>
          <p:cNvPr id="2" name="Номер слайда 1">
            <a:extLst>
              <a:ext uri="{FF2B5EF4-FFF2-40B4-BE49-F238E27FC236}">
                <a16:creationId xmlns:a16="http://schemas.microsoft.com/office/drawing/2014/main" id="{FC540ABB-C48F-4143-944E-5A59ED8A335C}"/>
              </a:ext>
            </a:extLst>
          </p:cNvPr>
          <p:cNvSpPr>
            <a:spLocks noGrp="1"/>
          </p:cNvSpPr>
          <p:nvPr>
            <p:ph type="sldNum" sz="quarter" idx="2"/>
          </p:nvPr>
        </p:nvSpPr>
        <p:spPr/>
        <p:txBody>
          <a:bodyPr/>
          <a:lstStyle/>
          <a:p>
            <a:fld id="{86CB4B4D-7CA3-9044-876B-883B54F8677D}" type="slidenum">
              <a:rPr lang="ru-RU" smtClean="0">
                <a:solidFill>
                  <a:schemeClr val="bg1"/>
                </a:solidFill>
              </a:rPr>
              <a:t>6</a:t>
            </a:fld>
            <a:endParaRPr lang="ru-RU" dirty="0">
              <a:solidFill>
                <a:schemeClr val="bg1"/>
              </a:solidFill>
            </a:endParaRPr>
          </a:p>
        </p:txBody>
      </p:sp>
      <p:sp>
        <p:nvSpPr>
          <p:cNvPr id="3" name="Прямоугольник 2">
            <a:extLst>
              <a:ext uri="{FF2B5EF4-FFF2-40B4-BE49-F238E27FC236}">
                <a16:creationId xmlns:a16="http://schemas.microsoft.com/office/drawing/2014/main" id="{C6855854-1DA8-4B5D-BE6D-4C0F051841F5}"/>
              </a:ext>
            </a:extLst>
          </p:cNvPr>
          <p:cNvSpPr/>
          <p:nvPr/>
        </p:nvSpPr>
        <p:spPr>
          <a:xfrm>
            <a:off x="9897141" y="11882140"/>
            <a:ext cx="4589718" cy="954107"/>
          </a:xfrm>
          <a:prstGeom prst="rect">
            <a:avLst/>
          </a:prstGeom>
        </p:spPr>
        <p:txBody>
          <a:bodyPr wrap="none">
            <a:spAutoFit/>
          </a:bodyPr>
          <a:lstStyle/>
          <a:p>
            <a:r>
              <a:rPr lang="en-US" sz="2800" dirty="0">
                <a:solidFill>
                  <a:schemeClr val="bg1"/>
                </a:solidFill>
              </a:rPr>
              <a:t>E-mail: Akarminsky@hse.ru, </a:t>
            </a:r>
            <a:endParaRPr lang="ru-RU" sz="2800" dirty="0">
              <a:solidFill>
                <a:schemeClr val="bg1"/>
              </a:solidFill>
            </a:endParaRPr>
          </a:p>
          <a:p>
            <a:r>
              <a:rPr lang="en-US" sz="2800" dirty="0">
                <a:solidFill>
                  <a:schemeClr val="bg1"/>
                </a:solidFill>
              </a:rPr>
              <a:t>Karminsky@mail.ru   </a:t>
            </a:r>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2202</TotalTime>
  <Words>746</Words>
  <Application>Microsoft Office PowerPoint</Application>
  <PresentationFormat>Произвольный</PresentationFormat>
  <Paragraphs>109</Paragraphs>
  <Slides>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Arial Narrow</vt:lpstr>
      <vt:lpstr>Helvetica</vt:lpstr>
      <vt:lpstr>Helvetica Light</vt:lpstr>
      <vt:lpstr>Helvetica Neue</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Владимир Кремлёв</dc:creator>
  <cp:lastModifiedBy>pc</cp:lastModifiedBy>
  <cp:revision>119</cp:revision>
  <dcterms:modified xsi:type="dcterms:W3CDTF">2022-02-11T14:19:15Z</dcterms:modified>
</cp:coreProperties>
</file>