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72" r:id="rId4"/>
    <p:sldId id="287" r:id="rId5"/>
    <p:sldId id="288" r:id="rId6"/>
    <p:sldId id="289" r:id="rId7"/>
    <p:sldId id="290" r:id="rId8"/>
    <p:sldId id="291" r:id="rId9"/>
    <p:sldId id="286" r:id="rId10"/>
    <p:sldId id="279" r:id="rId11"/>
    <p:sldId id="292" r:id="rId12"/>
    <p:sldId id="293" r:id="rId13"/>
    <p:sldId id="296" r:id="rId14"/>
    <p:sldId id="297" r:id="rId15"/>
    <p:sldId id="298" r:id="rId16"/>
    <p:sldId id="29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9" autoAdjust="0"/>
    <p:restoredTop sz="94660"/>
  </p:normalViewPr>
  <p:slideViewPr>
    <p:cSldViewPr snapToGrid="0">
      <p:cViewPr>
        <p:scale>
          <a:sx n="100" d="100"/>
          <a:sy n="100" d="100"/>
        </p:scale>
        <p:origin x="28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30865-EA8E-BBAC-8DDC-B3F4E7446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F8580B-2A01-C986-7F71-6DFDF07E5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6982EB-38B8-E2F6-7383-485370FA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8D34D-EBB5-EB62-66B6-51CBF760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B21285-557A-B2BF-4FF9-DE1C9BD7F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99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128E6-C8FA-E89C-8F8F-FDEF0BDB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EA8FB8-EBDB-C16B-1CA7-D20F21E6C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C1502A-FE61-7747-A151-43B1C960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00C759-EAF1-143D-4887-B4E1CBDBE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0F26E2-29F8-CB9B-8B37-3DCB84A5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6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64A794-CB4C-5099-9AA1-B4E149F7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958B35-1B9A-DC17-407B-C6ABE7E7A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E2E626-9909-FDE2-5DC5-F797142D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50475F-6230-90C3-B04B-BD22A2AF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37DE2D-404B-E86D-7296-7849C64D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90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84F1F-7503-4D9D-ED72-09C4648AC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7F473A-C8F3-1734-38FD-4995E89AA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5B7C02-0B8E-BB0F-8702-1DF3CD62A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D97EC9-E821-EC33-C43D-245F1543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4992B4-A9BD-4B31-8075-D212483E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94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037D57-12E3-65A0-6DFC-075AA4892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DDC4B6-90BF-CA6F-90AF-DEF22C970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57FA78-3312-7422-F83F-774E07C7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FBB156-1749-181C-D5BE-4CC3CF69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E94F5D-D992-CFCC-5437-878874B91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65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C8C189-7A28-A804-D774-C5C3759D7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606555-565A-3A6C-9122-AB889D0D7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FC47D6-30D5-D113-2D27-816A172F3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05CD0F-C45E-C3C2-6CF9-2D4592D3A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A9F2D5-DC33-84ED-CA51-311F9911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988C5E-462D-BA4A-5A99-397833AA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2022F-8483-8EA3-8E23-2C7B8E737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377924-4D5D-3478-CBDC-F696CE4E0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B01F50-B37A-46AE-5D31-A6D91D323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7A86BCF-636A-3BB3-2DA9-646FA0C1B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FC240F6-DD78-93B1-415C-264236D03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B479D34-6C3E-C254-111D-CAE8D2506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D5111B-BBD1-5BAE-9360-7CD80773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138A9C3-D076-43A5-3C83-9238701B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9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B2C98-B8EB-22B3-2D7A-0FFE2914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BA3F37-8903-1B58-293E-C3B204566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3364DB-B53E-7FB2-B429-B43451C6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D9BEA3-8554-BC06-5C2E-9B84FBDF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98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B9ED5F5-7C0B-6A7B-A807-DF899D0D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7120C9-AEA8-4F69-1D23-32F6F9DA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AB26AF-66C3-8DBC-72C9-8CE35087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46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A72DE-F222-B3AC-A4B8-013C210E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853B2A-DA4B-D60A-6B4F-7AA11E350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ECB915-9ED0-D90B-5BDF-7ABCAF9BA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BECB86-F3F9-ACD9-5857-A4C7A97E5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794E87-4C88-53A5-ACE1-48E3BFDF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DE2F45-82EF-3396-7F77-E186A73B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69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F62FCF-7F7B-AFAF-80CE-EF929A3E3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C8BDEF0-F1BF-BED0-1592-2D219A800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378F11-ACED-1EF6-1DFB-948387608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2C1B6B-DF71-1A99-4E8E-B8CBED7E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BAE902-AA17-7CA9-8AFB-D82FA7E1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EBC045-E1EB-24F7-205B-FA9F5DA4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41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C5D82-9BBF-A8EE-2E3B-18ED1D67A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4D07A1-33B1-8E17-654B-BE880C40D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C38837-B6AC-8503-11E0-AD8E72D9F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5F65F-FBC8-4126-9074-0ADDE84A76B1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34DD78-A80C-596A-1D8E-4BE6A204DB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3584B5-C2C9-1E19-4262-079B95A86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DC33-C26F-444F-8BC1-C7A10E66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3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core.seas.harvard.edu/ai-and-game-theory-public-safety-and-securit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habr.com/ru/post/145716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A55A8-005B-6F19-E174-F62FBE4345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Теория игр: приложения и перспективы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959828-BA7D-FE19-EC48-F9DEC1608B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i="1" dirty="0"/>
              <a:t>Зимний лагерь «Экономические Тигрята»</a:t>
            </a:r>
          </a:p>
          <a:p>
            <a:r>
              <a:rPr lang="ru-RU" sz="2000" i="1" dirty="0"/>
              <a:t>6-11 февраля 2023</a:t>
            </a:r>
          </a:p>
        </p:txBody>
      </p:sp>
    </p:spTree>
    <p:extLst>
      <p:ext uri="{BB962C8B-B14F-4D97-AF65-F5344CB8AC3E}">
        <p14:creationId xmlns:p14="http://schemas.microsoft.com/office/powerpoint/2010/main" val="2519837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063CFA-13DC-DB02-0CFA-930579E5F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Теория игр и анализ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154BD4-65C2-0B58-AD56-E6E6F2DF0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Совмещая теорию игр и анализ данных можно моделировать задачи из реальной жизни – и искать их решение!</a:t>
            </a:r>
          </a:p>
          <a:p>
            <a:r>
              <a:rPr lang="ru-RU" dirty="0"/>
              <a:t>Комбинации теории игр и анализа данных часто используются для решения задач, связанных с общественной безопасностью, к примеру:</a:t>
            </a:r>
          </a:p>
          <a:p>
            <a:pPr lvl="1"/>
            <a:r>
              <a:rPr lang="en-US" dirty="0">
                <a:hlinkClick r:id="rId2"/>
              </a:rPr>
              <a:t>https://teamcore.seas.harvard.edu/ai-and-game-theory-public-safety-and-security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7803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063CFA-13DC-DB02-0CFA-930579E5F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Теория игр и анализ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154BD4-65C2-0B58-AD56-E6E6F2DF0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примеру:</a:t>
            </a:r>
          </a:p>
          <a:p>
            <a:pPr lvl="1"/>
            <a:r>
              <a:rPr lang="ru-RU" dirty="0"/>
              <a:t>Береговая охрана защищает порты</a:t>
            </a:r>
          </a:p>
          <a:p>
            <a:pPr lvl="1"/>
            <a:r>
              <a:rPr lang="ru-RU" dirty="0"/>
              <a:t>Преступники хотят напасть на какой-нибудь порт</a:t>
            </a:r>
          </a:p>
          <a:p>
            <a:pPr lvl="1"/>
            <a:r>
              <a:rPr lang="ru-RU" dirty="0"/>
              <a:t>Ресурсов для того, чтобы патрулировать все объекты 24/7 не хватает</a:t>
            </a:r>
          </a:p>
          <a:p>
            <a:pPr lvl="1"/>
            <a:r>
              <a:rPr lang="ru-RU" dirty="0"/>
              <a:t>Преступники могут следить за патрулями, патрули могут не видеть преступников</a:t>
            </a:r>
          </a:p>
          <a:p>
            <a:pPr lvl="1"/>
            <a:r>
              <a:rPr lang="ru-RU" b="1" dirty="0">
                <a:solidFill>
                  <a:schemeClr val="accent1"/>
                </a:solidFill>
              </a:rPr>
              <a:t>Данные</a:t>
            </a:r>
            <a:r>
              <a:rPr lang="ru-RU" dirty="0"/>
              <a:t>: загруженность портов, маршруты кораблей – позволяют оценить привлекательность порта для преступников</a:t>
            </a:r>
          </a:p>
          <a:p>
            <a:pPr lvl="1"/>
            <a:r>
              <a:rPr lang="ru-RU" b="1" dirty="0">
                <a:solidFill>
                  <a:schemeClr val="accent1"/>
                </a:solidFill>
              </a:rPr>
              <a:t>Теория игр</a:t>
            </a:r>
            <a:r>
              <a:rPr lang="ru-RU" dirty="0"/>
              <a:t>: позволяет сформулировать оптимальные маршруты и расписание патрулей</a:t>
            </a:r>
          </a:p>
        </p:txBody>
      </p:sp>
    </p:spTree>
    <p:extLst>
      <p:ext uri="{BB962C8B-B14F-4D97-AF65-F5344CB8AC3E}">
        <p14:creationId xmlns:p14="http://schemas.microsoft.com/office/powerpoint/2010/main" val="53365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E5A6F-B656-C956-69D6-37F85FD1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Агентные</a:t>
            </a:r>
            <a:r>
              <a:rPr lang="ru-RU" dirty="0"/>
              <a:t> модели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6224B-AB2A-1230-1D28-98EA72292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Агентная</a:t>
            </a:r>
            <a:r>
              <a:rPr lang="ru-RU" dirty="0"/>
              <a:t> модель – компьютерная модель, симулирующая действия и взаимодействия агентов</a:t>
            </a:r>
          </a:p>
          <a:p>
            <a:r>
              <a:rPr lang="ru-RU" dirty="0"/>
              <a:t>Все агенты – автономны (сами принимают решения на основе возможных действий и своих целевых функций или алгоритмов принятия решений)</a:t>
            </a:r>
            <a:endParaRPr lang="en-US" dirty="0"/>
          </a:p>
          <a:p>
            <a:r>
              <a:rPr lang="ru-RU" dirty="0"/>
              <a:t>Как и в теории игр, у агентов есть фиксированный набор стратегий и правила расчёта выигрышей</a:t>
            </a:r>
          </a:p>
          <a:p>
            <a:r>
              <a:rPr lang="ru-RU" dirty="0"/>
              <a:t>Из-за большого размера задачи аналитическое решение найти невозможно (или его не существует)</a:t>
            </a:r>
          </a:p>
          <a:p>
            <a:r>
              <a:rPr lang="ru-RU" dirty="0"/>
              <a:t>Выход – компьютерная симуляция!</a:t>
            </a:r>
          </a:p>
        </p:txBody>
      </p:sp>
    </p:spTree>
    <p:extLst>
      <p:ext uri="{BB962C8B-B14F-4D97-AF65-F5344CB8AC3E}">
        <p14:creationId xmlns:p14="http://schemas.microsoft.com/office/powerpoint/2010/main" val="1563020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E5A6F-B656-C956-69D6-37F85FD1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Агентные</a:t>
            </a:r>
            <a:r>
              <a:rPr lang="ru-RU" dirty="0"/>
              <a:t> модели: примеры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6224B-AB2A-1230-1D28-98EA72292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07868" cy="4351338"/>
          </a:xfrm>
        </p:spPr>
        <p:txBody>
          <a:bodyPr/>
          <a:lstStyle/>
          <a:p>
            <a:r>
              <a:rPr lang="ru-RU" dirty="0"/>
              <a:t>Игра «Жизнь»:</a:t>
            </a:r>
          </a:p>
          <a:p>
            <a:pPr lvl="1"/>
            <a:r>
              <a:rPr lang="ru-RU" dirty="0"/>
              <a:t>Размеченная на клетки плоскость</a:t>
            </a:r>
          </a:p>
          <a:p>
            <a:pPr lvl="1"/>
            <a:r>
              <a:rPr lang="ru-RU" dirty="0"/>
              <a:t>Клетки могут быть «живыми» и «мёртвыми»</a:t>
            </a:r>
          </a:p>
          <a:p>
            <a:pPr lvl="1"/>
            <a:r>
              <a:rPr lang="ru-RU" dirty="0"/>
              <a:t>Если у мёртвой клетки 3 живые соседки – она оживает</a:t>
            </a:r>
          </a:p>
          <a:p>
            <a:pPr lvl="1"/>
            <a:r>
              <a:rPr lang="ru-RU" dirty="0"/>
              <a:t>Если и живой 2 или 3 живые – она живёт дальше, иначе умирает</a:t>
            </a:r>
          </a:p>
          <a:p>
            <a:r>
              <a:rPr lang="ru-RU" dirty="0"/>
              <a:t>Некоторые компьютерные игры!</a:t>
            </a:r>
          </a:p>
          <a:p>
            <a:pPr lvl="1"/>
            <a:r>
              <a:rPr lang="ru-RU" dirty="0"/>
              <a:t>Пример: </a:t>
            </a:r>
            <a:r>
              <a:rPr lang="en-US" dirty="0">
                <a:hlinkClick r:id="rId2"/>
              </a:rPr>
              <a:t>https://habr.com/ru/post/145716/</a:t>
            </a:r>
            <a:r>
              <a:rPr lang="ru-RU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E4B2A6-930E-BA95-820B-86736666C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646" y="1825625"/>
            <a:ext cx="3975433" cy="298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291BC7-AF28-9A3A-867B-4E866CA8C3EA}"/>
              </a:ext>
            </a:extLst>
          </p:cNvPr>
          <p:cNvSpPr/>
          <p:nvPr/>
        </p:nvSpPr>
        <p:spPr>
          <a:xfrm>
            <a:off x="7778416" y="4807200"/>
            <a:ext cx="4349416" cy="385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/>
                </a:solidFill>
              </a:rPr>
              <a:t>Источник: </a:t>
            </a:r>
            <a:r>
              <a:rPr lang="en-US" sz="800" dirty="0">
                <a:solidFill>
                  <a:schemeClr val="tx1"/>
                </a:solidFill>
              </a:rPr>
              <a:t>https://en.wikipedia.org/wiki/File:</a:t>
            </a:r>
            <a:r>
              <a:rPr lang="ru-RU" sz="800" dirty="0">
                <a:solidFill>
                  <a:schemeClr val="tx1"/>
                </a:solidFill>
              </a:rPr>
              <a:t>Игра_%22Жизнь%22.</a:t>
            </a:r>
            <a:r>
              <a:rPr lang="en-US" sz="800" dirty="0">
                <a:solidFill>
                  <a:schemeClr val="tx1"/>
                </a:solidFill>
              </a:rPr>
              <a:t>gif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045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E5A6F-B656-C956-69D6-37F85FD1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Агентные</a:t>
            </a:r>
            <a:r>
              <a:rPr lang="ru-RU" dirty="0"/>
              <a:t> модели в экономике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6224B-AB2A-1230-1D28-98EA72292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мотивирует их применение?</a:t>
            </a:r>
          </a:p>
          <a:p>
            <a:pPr lvl="1"/>
            <a:r>
              <a:rPr lang="ru-RU" dirty="0"/>
              <a:t>Можно описывать очень большое количество гетерогенных агентов!</a:t>
            </a:r>
          </a:p>
          <a:p>
            <a:pPr lvl="1"/>
            <a:r>
              <a:rPr lang="ru-RU" dirty="0"/>
              <a:t>Сложные правила взаимодействия агентов</a:t>
            </a:r>
          </a:p>
          <a:p>
            <a:pPr lvl="1"/>
            <a:r>
              <a:rPr lang="ru-RU" dirty="0"/>
              <a:t>Учёт внешних шоков</a:t>
            </a:r>
          </a:p>
          <a:p>
            <a:r>
              <a:rPr lang="ru-RU" dirty="0" err="1"/>
              <a:t>Агентные</a:t>
            </a:r>
            <a:r>
              <a:rPr lang="ru-RU" dirty="0"/>
              <a:t> модели позволяют описывать события, не укладывающиеся в рамки стандартных экономических теорий</a:t>
            </a:r>
          </a:p>
        </p:txBody>
      </p:sp>
    </p:spTree>
    <p:extLst>
      <p:ext uri="{BB962C8B-B14F-4D97-AF65-F5344CB8AC3E}">
        <p14:creationId xmlns:p14="http://schemas.microsoft.com/office/powerpoint/2010/main" val="871786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E5A6F-B656-C956-69D6-37F85FD1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Агентные</a:t>
            </a:r>
            <a:r>
              <a:rPr lang="ru-RU" dirty="0"/>
              <a:t> модели в экономике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6224B-AB2A-1230-1D28-98EA72292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Примеры:</a:t>
            </a:r>
          </a:p>
          <a:p>
            <a:pPr lvl="1"/>
            <a:r>
              <a:rPr lang="en-US" dirty="0"/>
              <a:t>Kim</a:t>
            </a:r>
            <a:r>
              <a:rPr lang="ru-RU" dirty="0"/>
              <a:t>, </a:t>
            </a:r>
            <a:r>
              <a:rPr lang="en-US" dirty="0"/>
              <a:t>Markowitz</a:t>
            </a:r>
            <a:r>
              <a:rPr lang="ru-RU" dirty="0"/>
              <a:t> (1989): чёрный понедельник 19 октября 1987 (обвал мировых фондовых рынков, </a:t>
            </a:r>
            <a:r>
              <a:rPr lang="en-US" dirty="0"/>
              <a:t>Dow Jones</a:t>
            </a:r>
            <a:r>
              <a:rPr lang="ru-RU" dirty="0"/>
              <a:t> снизился на 23%)</a:t>
            </a:r>
          </a:p>
          <a:p>
            <a:pPr lvl="1"/>
            <a:r>
              <a:rPr lang="en-US" dirty="0" err="1"/>
              <a:t>Caldarelli</a:t>
            </a:r>
            <a:r>
              <a:rPr lang="en-US" dirty="0"/>
              <a:t>, </a:t>
            </a:r>
            <a:r>
              <a:rPr lang="en-US" dirty="0" err="1"/>
              <a:t>Marsili</a:t>
            </a:r>
            <a:r>
              <a:rPr lang="ru-RU" dirty="0"/>
              <a:t>, </a:t>
            </a:r>
            <a:r>
              <a:rPr lang="en-US" dirty="0"/>
              <a:t>Zhang</a:t>
            </a:r>
            <a:r>
              <a:rPr lang="ru-RU" dirty="0"/>
              <a:t> (1997): самоорганизующийся фондовый рынок, состоящий из агентов-спекулянтов</a:t>
            </a:r>
          </a:p>
          <a:p>
            <a:pPr lvl="1"/>
            <a:r>
              <a:rPr lang="it-IT" dirty="0"/>
              <a:t>Delli Gatti et al</a:t>
            </a:r>
            <a:r>
              <a:rPr lang="ru-RU" dirty="0"/>
              <a:t> (2009): кредиты и лавины банкротств в двухсекторной экономике с банками</a:t>
            </a:r>
          </a:p>
          <a:p>
            <a:r>
              <a:rPr lang="ru-RU" dirty="0"/>
              <a:t>А ещё – большое количество работы на стыке с географией и городским планированием</a:t>
            </a:r>
          </a:p>
        </p:txBody>
      </p:sp>
    </p:spTree>
    <p:extLst>
      <p:ext uri="{BB962C8B-B14F-4D97-AF65-F5344CB8AC3E}">
        <p14:creationId xmlns:p14="http://schemas.microsoft.com/office/powerpoint/2010/main" val="3225785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AF3303-1BEA-A59E-E09A-89DD4AE2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Обучение с подкреплением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E089E1-CC65-15CC-1B6A-D7A49A051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Модель (чаще всего нейронная сеть) обучается, взаимодействуя со средой</a:t>
            </a:r>
          </a:p>
          <a:p>
            <a:r>
              <a:rPr lang="ru-RU" dirty="0"/>
              <a:t>Средой может быть модель – в том числе </a:t>
            </a:r>
            <a:r>
              <a:rPr lang="ru-RU" dirty="0" err="1"/>
              <a:t>агентная</a:t>
            </a:r>
            <a:r>
              <a:rPr lang="ru-RU" dirty="0"/>
              <a:t> модель или компьютерная игра</a:t>
            </a:r>
          </a:p>
          <a:p>
            <a:r>
              <a:rPr lang="ru-RU" dirty="0"/>
              <a:t>У модели есть возможности влиять на среду и функция, описывающая её выигрыши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11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3FEE1-1298-C5FC-17C4-A3EDEB1C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Дизайн механизмов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624A1E-DDB2-C7B1-7445-8DDCFF55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Рассмотрим проблему финансирования общественного блага</a:t>
            </a:r>
            <a:endParaRPr lang="en-US" dirty="0"/>
          </a:p>
          <a:p>
            <a:pPr lvl="1"/>
            <a:r>
              <a:rPr lang="ru-RU" dirty="0"/>
              <a:t>Расходы: 250</a:t>
            </a:r>
          </a:p>
          <a:p>
            <a:pPr lvl="1"/>
            <a:r>
              <a:rPr lang="ru-RU" dirty="0"/>
              <a:t>Участник 1 готов заплатить 150</a:t>
            </a:r>
          </a:p>
          <a:p>
            <a:pPr lvl="1"/>
            <a:r>
              <a:rPr lang="ru-RU" dirty="0"/>
              <a:t>Участник 2 готов заплатить 100</a:t>
            </a:r>
          </a:p>
          <a:p>
            <a:pPr lvl="1"/>
            <a:r>
              <a:rPr lang="ru-RU" dirty="0"/>
              <a:t>Участник 3 готов заплатить 50</a:t>
            </a:r>
          </a:p>
          <a:p>
            <a:r>
              <a:rPr lang="ru-RU" dirty="0"/>
              <a:t>Каждому выгодно занизить свою полезность, чтобы заплатить меньше!</a:t>
            </a:r>
          </a:p>
          <a:p>
            <a:r>
              <a:rPr lang="ru-RU" dirty="0"/>
              <a:t>В итоге денег может не хватить</a:t>
            </a:r>
          </a:p>
        </p:txBody>
      </p:sp>
    </p:spTree>
    <p:extLst>
      <p:ext uri="{BB962C8B-B14F-4D97-AF65-F5344CB8AC3E}">
        <p14:creationId xmlns:p14="http://schemas.microsoft.com/office/powerpoint/2010/main" val="10324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3FEE1-1298-C5FC-17C4-A3EDEB1C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Дизайн механизмов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624A1E-DDB2-C7B1-7445-8DDCFF55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Решение: механизм </a:t>
            </a:r>
            <a:r>
              <a:rPr lang="ru-RU" dirty="0" err="1"/>
              <a:t>Викри</a:t>
            </a:r>
            <a:r>
              <a:rPr lang="ru-RU" dirty="0"/>
              <a:t>-Кларка-Гровса:</a:t>
            </a:r>
            <a:endParaRPr lang="en-US" dirty="0"/>
          </a:p>
          <a:p>
            <a:pPr lvl="1"/>
            <a:r>
              <a:rPr lang="ru-RU" dirty="0"/>
              <a:t>Все участники озвучивают свою готовность платить</a:t>
            </a:r>
          </a:p>
          <a:p>
            <a:pPr lvl="1"/>
            <a:r>
              <a:rPr lang="ru-RU" dirty="0"/>
              <a:t>Если суммарная готовность платить больше расходов на реализацию проекта – он реализуется</a:t>
            </a:r>
          </a:p>
          <a:p>
            <a:pPr lvl="1"/>
            <a:r>
              <a:rPr lang="ru-RU" dirty="0"/>
              <a:t>При этом каждый участник платит </a:t>
            </a:r>
            <a:r>
              <a:rPr lang="ru-RU" b="1" dirty="0"/>
              <a:t>(общие расходы) – (суммарная готовность платить остальных участников)</a:t>
            </a:r>
          </a:p>
          <a:p>
            <a:pPr lvl="1"/>
            <a:r>
              <a:rPr lang="ru-RU" dirty="0"/>
              <a:t>Доказано, что при таком механизме каждому участнику выгодно озвучивать свои истинные предпочтения</a:t>
            </a:r>
          </a:p>
        </p:txBody>
      </p:sp>
    </p:spTree>
    <p:extLst>
      <p:ext uri="{BB962C8B-B14F-4D97-AF65-F5344CB8AC3E}">
        <p14:creationId xmlns:p14="http://schemas.microsoft.com/office/powerpoint/2010/main" val="289257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3FEE1-1298-C5FC-17C4-A3EDEB1C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Дизайн механизмов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624A1E-DDB2-C7B1-7445-8DDCFF55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Пример:</a:t>
            </a:r>
            <a:endParaRPr lang="en-US" dirty="0"/>
          </a:p>
          <a:p>
            <a:pPr lvl="1"/>
            <a:r>
              <a:rPr lang="ru-RU" dirty="0"/>
              <a:t>Расходы: 250</a:t>
            </a:r>
          </a:p>
          <a:p>
            <a:pPr lvl="1"/>
            <a:r>
              <a:rPr lang="ru-RU" dirty="0"/>
              <a:t>Участник 1 готов заплатить 150</a:t>
            </a:r>
          </a:p>
          <a:p>
            <a:pPr lvl="1"/>
            <a:r>
              <a:rPr lang="ru-RU" dirty="0"/>
              <a:t>Участник 2 готов заплатить 100</a:t>
            </a:r>
          </a:p>
          <a:p>
            <a:pPr lvl="1"/>
            <a:r>
              <a:rPr lang="ru-RU" dirty="0"/>
              <a:t>Участник 3 готов заплатить 50</a:t>
            </a:r>
          </a:p>
        </p:txBody>
      </p:sp>
    </p:spTree>
    <p:extLst>
      <p:ext uri="{BB962C8B-B14F-4D97-AF65-F5344CB8AC3E}">
        <p14:creationId xmlns:p14="http://schemas.microsoft.com/office/powerpoint/2010/main" val="3160965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3FEE1-1298-C5FC-17C4-A3EDEB1C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Дизайн механизмов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624A1E-DDB2-C7B1-7445-8DDCFF55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Пример:</a:t>
            </a:r>
            <a:endParaRPr lang="en-US" dirty="0"/>
          </a:p>
          <a:p>
            <a:pPr lvl="1"/>
            <a:r>
              <a:rPr lang="ru-RU" dirty="0"/>
              <a:t>Расходы: 250</a:t>
            </a:r>
          </a:p>
          <a:p>
            <a:pPr lvl="1"/>
            <a:r>
              <a:rPr lang="ru-RU" dirty="0"/>
              <a:t>Участник 1 готов заплатить 150</a:t>
            </a:r>
          </a:p>
          <a:p>
            <a:pPr lvl="1"/>
            <a:r>
              <a:rPr lang="ru-RU" dirty="0"/>
              <a:t>Участник 2 готов заплатить 100</a:t>
            </a:r>
          </a:p>
          <a:p>
            <a:pPr lvl="1"/>
            <a:r>
              <a:rPr lang="ru-RU" dirty="0"/>
              <a:t>Участник 3 готов заплатить 50</a:t>
            </a:r>
          </a:p>
          <a:p>
            <a:r>
              <a:rPr lang="ru-RU" dirty="0"/>
              <a:t>Общая готовность платить 300, проект реализуется:</a:t>
            </a:r>
          </a:p>
        </p:txBody>
      </p:sp>
    </p:spTree>
    <p:extLst>
      <p:ext uri="{BB962C8B-B14F-4D97-AF65-F5344CB8AC3E}">
        <p14:creationId xmlns:p14="http://schemas.microsoft.com/office/powerpoint/2010/main" val="181699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3FEE1-1298-C5FC-17C4-A3EDEB1C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Дизайн механизмов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624A1E-DDB2-C7B1-7445-8DDCFF55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Пример:</a:t>
            </a:r>
            <a:endParaRPr lang="en-US" dirty="0"/>
          </a:p>
          <a:p>
            <a:pPr lvl="1"/>
            <a:r>
              <a:rPr lang="ru-RU" dirty="0"/>
              <a:t>Расходы: 250</a:t>
            </a:r>
          </a:p>
          <a:p>
            <a:pPr lvl="1"/>
            <a:r>
              <a:rPr lang="ru-RU" dirty="0"/>
              <a:t>Участник 1 готов заплатить 150</a:t>
            </a:r>
          </a:p>
          <a:p>
            <a:pPr lvl="1"/>
            <a:r>
              <a:rPr lang="ru-RU" dirty="0"/>
              <a:t>Участник 2 готов заплатить 100</a:t>
            </a:r>
          </a:p>
          <a:p>
            <a:pPr lvl="1"/>
            <a:r>
              <a:rPr lang="ru-RU" dirty="0"/>
              <a:t>Участник 3 готов заплатить 50</a:t>
            </a:r>
          </a:p>
          <a:p>
            <a:r>
              <a:rPr lang="ru-RU" dirty="0"/>
              <a:t>Общая готовность платить 300, проект реализуется:</a:t>
            </a:r>
          </a:p>
          <a:p>
            <a:pPr lvl="1"/>
            <a:r>
              <a:rPr lang="ru-RU" dirty="0"/>
              <a:t>Участник 1 платит 250 – 150 = 100</a:t>
            </a:r>
          </a:p>
        </p:txBody>
      </p:sp>
    </p:spTree>
    <p:extLst>
      <p:ext uri="{BB962C8B-B14F-4D97-AF65-F5344CB8AC3E}">
        <p14:creationId xmlns:p14="http://schemas.microsoft.com/office/powerpoint/2010/main" val="292521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3FEE1-1298-C5FC-17C4-A3EDEB1C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Дизайн механизмов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624A1E-DDB2-C7B1-7445-8DDCFF55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Пример:</a:t>
            </a:r>
            <a:endParaRPr lang="en-US" dirty="0"/>
          </a:p>
          <a:p>
            <a:pPr lvl="1"/>
            <a:r>
              <a:rPr lang="ru-RU" dirty="0"/>
              <a:t>Расходы: 250</a:t>
            </a:r>
          </a:p>
          <a:p>
            <a:pPr lvl="1"/>
            <a:r>
              <a:rPr lang="ru-RU" dirty="0"/>
              <a:t>Участник 1 готов заплатить 150</a:t>
            </a:r>
          </a:p>
          <a:p>
            <a:pPr lvl="1"/>
            <a:r>
              <a:rPr lang="ru-RU" dirty="0"/>
              <a:t>Участник 2 готов заплатить 100</a:t>
            </a:r>
          </a:p>
          <a:p>
            <a:pPr lvl="1"/>
            <a:r>
              <a:rPr lang="ru-RU" dirty="0"/>
              <a:t>Участник 3 готов заплатить 50</a:t>
            </a:r>
          </a:p>
          <a:p>
            <a:r>
              <a:rPr lang="ru-RU" dirty="0"/>
              <a:t>Общая готовность платить 300, проект реализуется:</a:t>
            </a:r>
          </a:p>
          <a:p>
            <a:pPr lvl="1"/>
            <a:r>
              <a:rPr lang="ru-RU" dirty="0"/>
              <a:t>Участник 1 платит 250 – 150 = 100</a:t>
            </a:r>
          </a:p>
          <a:p>
            <a:pPr lvl="1"/>
            <a:r>
              <a:rPr lang="ru-RU" dirty="0"/>
              <a:t>Участник 2 платит 250 – 200 = 50</a:t>
            </a:r>
          </a:p>
        </p:txBody>
      </p:sp>
    </p:spTree>
    <p:extLst>
      <p:ext uri="{BB962C8B-B14F-4D97-AF65-F5344CB8AC3E}">
        <p14:creationId xmlns:p14="http://schemas.microsoft.com/office/powerpoint/2010/main" val="44373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3FEE1-1298-C5FC-17C4-A3EDEB1C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Дизайн механизмов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624A1E-DDB2-C7B1-7445-8DDCFF55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Пример:</a:t>
            </a:r>
            <a:endParaRPr lang="en-US" dirty="0"/>
          </a:p>
          <a:p>
            <a:pPr lvl="1"/>
            <a:r>
              <a:rPr lang="ru-RU" dirty="0"/>
              <a:t>Расходы: 250</a:t>
            </a:r>
          </a:p>
          <a:p>
            <a:pPr lvl="1"/>
            <a:r>
              <a:rPr lang="ru-RU" dirty="0"/>
              <a:t>Участник 1 готов заплатить 150</a:t>
            </a:r>
          </a:p>
          <a:p>
            <a:pPr lvl="1"/>
            <a:r>
              <a:rPr lang="ru-RU" dirty="0"/>
              <a:t>Участник 2 готов заплатить 100</a:t>
            </a:r>
          </a:p>
          <a:p>
            <a:pPr lvl="1"/>
            <a:r>
              <a:rPr lang="ru-RU" dirty="0"/>
              <a:t>Участник 3 готов заплатить 50</a:t>
            </a:r>
          </a:p>
          <a:p>
            <a:r>
              <a:rPr lang="ru-RU" dirty="0"/>
              <a:t>Общая готовность платить 300, проект реализуется:</a:t>
            </a:r>
          </a:p>
          <a:p>
            <a:pPr lvl="1"/>
            <a:r>
              <a:rPr lang="ru-RU" dirty="0"/>
              <a:t>Участник 1 платит 250 – 150 = 100</a:t>
            </a:r>
          </a:p>
          <a:p>
            <a:pPr lvl="1"/>
            <a:r>
              <a:rPr lang="ru-RU" dirty="0"/>
              <a:t>Участник 2 платит 250 – 200 = 50</a:t>
            </a:r>
          </a:p>
          <a:p>
            <a:pPr lvl="1"/>
            <a:r>
              <a:rPr lang="ru-RU" dirty="0"/>
              <a:t>Участник 3 платит 250 – 250 = 0</a:t>
            </a:r>
          </a:p>
        </p:txBody>
      </p:sp>
    </p:spTree>
    <p:extLst>
      <p:ext uri="{BB962C8B-B14F-4D97-AF65-F5344CB8AC3E}">
        <p14:creationId xmlns:p14="http://schemas.microsoft.com/office/powerpoint/2010/main" val="332398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3FEE1-1298-C5FC-17C4-A3EDEB1C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Дизайн механизмов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624A1E-DDB2-C7B1-7445-8DDCFF55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Пример:</a:t>
            </a:r>
            <a:endParaRPr lang="en-US" dirty="0"/>
          </a:p>
          <a:p>
            <a:pPr lvl="1"/>
            <a:r>
              <a:rPr lang="ru-RU" dirty="0"/>
              <a:t>Расходы: 250</a:t>
            </a:r>
          </a:p>
          <a:p>
            <a:pPr lvl="1"/>
            <a:r>
              <a:rPr lang="ru-RU" dirty="0"/>
              <a:t>Участник 1 готов заплатить 150</a:t>
            </a:r>
          </a:p>
          <a:p>
            <a:pPr lvl="1"/>
            <a:r>
              <a:rPr lang="ru-RU" dirty="0"/>
              <a:t>Участник 2 готов заплатить 100</a:t>
            </a:r>
          </a:p>
          <a:p>
            <a:pPr lvl="1"/>
            <a:r>
              <a:rPr lang="ru-RU" dirty="0"/>
              <a:t>Участник 3 готов заплатить 50</a:t>
            </a:r>
          </a:p>
          <a:p>
            <a:r>
              <a:rPr lang="ru-RU" dirty="0"/>
              <a:t>Общая готовность платить 300, проект реализуется:</a:t>
            </a:r>
          </a:p>
          <a:p>
            <a:pPr lvl="1"/>
            <a:r>
              <a:rPr lang="ru-RU" dirty="0"/>
              <a:t>Участник 1 платит 250 – 150 = 100</a:t>
            </a:r>
          </a:p>
          <a:p>
            <a:pPr lvl="1"/>
            <a:r>
              <a:rPr lang="ru-RU" dirty="0"/>
              <a:t>Участник 2 платит 250 – 200 = 50</a:t>
            </a:r>
          </a:p>
          <a:p>
            <a:pPr lvl="1"/>
            <a:r>
              <a:rPr lang="ru-RU" dirty="0"/>
              <a:t>Участник 3 платит 250 – 250 = 0</a:t>
            </a:r>
          </a:p>
          <a:p>
            <a:r>
              <a:rPr lang="ru-RU" dirty="0"/>
              <a:t>Проблема: денег не хватило :(</a:t>
            </a:r>
          </a:p>
        </p:txBody>
      </p:sp>
    </p:spTree>
    <p:extLst>
      <p:ext uri="{BB962C8B-B14F-4D97-AF65-F5344CB8AC3E}">
        <p14:creationId xmlns:p14="http://schemas.microsoft.com/office/powerpoint/2010/main" val="2221170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784</Words>
  <Application>Microsoft Office PowerPoint</Application>
  <PresentationFormat>Широкоэкранный</PresentationFormat>
  <Paragraphs>111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Теория игр: приложения и перспективы</vt:lpstr>
      <vt:lpstr>Дизайн механизмов</vt:lpstr>
      <vt:lpstr>Дизайн механизмов</vt:lpstr>
      <vt:lpstr>Дизайн механизмов</vt:lpstr>
      <vt:lpstr>Дизайн механизмов</vt:lpstr>
      <vt:lpstr>Дизайн механизмов</vt:lpstr>
      <vt:lpstr>Дизайн механизмов</vt:lpstr>
      <vt:lpstr>Дизайн механизмов</vt:lpstr>
      <vt:lpstr>Дизайн механизмов</vt:lpstr>
      <vt:lpstr>Теория игр и анализ данных</vt:lpstr>
      <vt:lpstr>Теория игр и анализ данных</vt:lpstr>
      <vt:lpstr>Агентные модели</vt:lpstr>
      <vt:lpstr>Агентные модели: примеры</vt:lpstr>
      <vt:lpstr>Агентные модели в экономике</vt:lpstr>
      <vt:lpstr>Агентные модели в экономике</vt:lpstr>
      <vt:lpstr>Обучение с подкреплением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теория игр и как она развивалась</dc:title>
  <dc:creator>Иван Станкевич</dc:creator>
  <cp:lastModifiedBy>Иван Станкевич</cp:lastModifiedBy>
  <cp:revision>28</cp:revision>
  <dcterms:created xsi:type="dcterms:W3CDTF">2023-02-05T14:34:49Z</dcterms:created>
  <dcterms:modified xsi:type="dcterms:W3CDTF">2023-02-10T12:59:57Z</dcterms:modified>
</cp:coreProperties>
</file>