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4" r:id="rId4"/>
    <p:sldId id="275" r:id="rId5"/>
    <p:sldId id="265" r:id="rId6"/>
    <p:sldId id="279" r:id="rId7"/>
    <p:sldId id="278" r:id="rId8"/>
    <p:sldId id="264" r:id="rId9"/>
    <p:sldId id="280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17" autoAdjust="0"/>
  </p:normalViewPr>
  <p:slideViewPr>
    <p:cSldViewPr>
      <p:cViewPr>
        <p:scale>
          <a:sx n="50" d="100"/>
          <a:sy n="50" d="100"/>
        </p:scale>
        <p:origin x="-1968" y="-12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24.png"/><Relationship Id="rId5" Type="http://schemas.openxmlformats.org/officeDocument/2006/relationships/image" Target="../media/image35.png"/><Relationship Id="rId10" Type="http://schemas.openxmlformats.org/officeDocument/2006/relationships/image" Target="../media/image2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11183888" y="3998052"/>
            <a:ext cx="13200112" cy="4732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6000" dirty="0"/>
              <a:t>The impact of public health spending on economic growth in </a:t>
            </a:r>
            <a:r>
              <a:rPr lang="en-US" sz="6000" dirty="0" err="1"/>
              <a:t>russia</a:t>
            </a:r>
            <a:r>
              <a:rPr lang="en-US" sz="6000" dirty="0"/>
              <a:t>: a regional aspect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en-US" sz="6000" dirty="0"/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14784288" y="9433619"/>
            <a:ext cx="9443424" cy="232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r"/>
            <a:r>
              <a:rPr lang="en-US" dirty="0"/>
              <a:t>O. </a:t>
            </a:r>
            <a:r>
              <a:rPr lang="en-US" dirty="0" err="1"/>
              <a:t>Demidova</a:t>
            </a:r>
            <a:endParaRPr lang="ru-RU" dirty="0"/>
          </a:p>
          <a:p>
            <a:pPr algn="r"/>
            <a:r>
              <a:rPr lang="en-US" dirty="0"/>
              <a:t>E. </a:t>
            </a:r>
            <a:r>
              <a:rPr lang="en-US" dirty="0" err="1"/>
              <a:t>Kayasheva</a:t>
            </a:r>
            <a:endParaRPr lang="ru-RU" dirty="0"/>
          </a:p>
          <a:p>
            <a:pPr algn="r"/>
            <a:r>
              <a:rPr lang="en-US" dirty="0"/>
              <a:t>A. </a:t>
            </a:r>
            <a:r>
              <a:rPr lang="en-US" dirty="0" err="1"/>
              <a:t>Demyanenko</a:t>
            </a:r>
            <a:endParaRPr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6647384" y="1102330"/>
            <a:ext cx="19104768" cy="2083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4200" dirty="0">
                <a:sym typeface="Arial Narrow"/>
              </a:rPr>
              <a:t>National Research University Higher School of Economics</a:t>
            </a:r>
            <a:endParaRPr lang="ru-RU"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Research working group</a:t>
            </a:r>
            <a:endParaRPr lang="ru-RU"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«</a:t>
            </a:r>
            <a:r>
              <a:rPr lang="en-US" dirty="0"/>
              <a:t>Centre for Spatial Econometrics in Applied Macroeconomic Research</a:t>
            </a:r>
            <a:r>
              <a:rPr lang="ru-RU" dirty="0"/>
              <a:t>»</a:t>
            </a:r>
            <a:endParaRPr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SEA</a:t>
            </a:r>
            <a:r>
              <a:rPr dirty="0"/>
              <a:t>, 20</a:t>
            </a:r>
            <a:r>
              <a:rPr lang="ru-RU" dirty="0"/>
              <a:t>21</a:t>
            </a:r>
            <a:endParaRPr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6863408" y="593304"/>
            <a:ext cx="160734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Descriptive statistics</a:t>
            </a:r>
            <a:endParaRPr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822848" y="13122696"/>
            <a:ext cx="23042560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3000" b="0" i="1" dirty="0"/>
              <a:t>Source</a:t>
            </a:r>
            <a:r>
              <a:rPr lang="ru-RU" sz="3000" b="0" i="1" dirty="0"/>
              <a:t>: </a:t>
            </a:r>
            <a:r>
              <a:rPr lang="en-US" sz="3000" b="0" i="1" dirty="0"/>
              <a:t>authors’ calculations</a:t>
            </a:r>
            <a:endParaRPr lang="ru-RU" sz="3000" b="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50840" y="2249488"/>
          <a:ext cx="20810312" cy="10950876"/>
        </p:xfrm>
        <a:graphic>
          <a:graphicData uri="http://schemas.openxmlformats.org/drawingml/2006/table">
            <a:tbl>
              <a:tblPr/>
              <a:tblGrid>
                <a:gridCol w="548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3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5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Variable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Standard deviation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Minimum</a:t>
                      </a:r>
                      <a:r>
                        <a:rPr lang="en-US" sz="2400" baseline="0" dirty="0">
                          <a:latin typeface="Times New Roman"/>
                          <a:ea typeface="Times New Roman"/>
                          <a:cs typeface="Times New Roman"/>
                        </a:rPr>
                        <a:t> value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Maximum value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GRP growth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1.027317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.054224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.794569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1.270315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the government issues in GRP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0.017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278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.01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2917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.004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338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218050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the national</a:t>
                      </a:r>
                      <a:r>
                        <a:rPr lang="en-US" sz="2400" baseline="0" dirty="0">
                          <a:latin typeface="Times New Roman"/>
                          <a:ea typeface="Times New Roman"/>
                          <a:cs typeface="Times New Roman"/>
                        </a:rPr>
                        <a:t> economy in GRP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.036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261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.023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386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.003748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.228752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housing</a:t>
                      </a:r>
                      <a:r>
                        <a:rPr lang="en-US" sz="2400" baseline="0" dirty="0">
                          <a:latin typeface="Times New Roman"/>
                          <a:ea typeface="Times New Roman"/>
                          <a:cs typeface="Times New Roman"/>
                        </a:rPr>
                        <a:t> in GRP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.023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240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3343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.0037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382926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education in GRP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.055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366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7233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.016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403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224432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healthcare, physical education and sports in GRP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0578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.01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6241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.005047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.142410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6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social</a:t>
                      </a:r>
                      <a:r>
                        <a:rPr lang="en-US" sz="2400" baseline="0" dirty="0">
                          <a:latin typeface="Times New Roman"/>
                          <a:ea typeface="Times New Roman"/>
                          <a:cs typeface="Times New Roman"/>
                        </a:rPr>
                        <a:t> policy in GRP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0.032588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0.017766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</a:t>
                      </a:r>
                      <a:r>
                        <a:rPr lang="ru-RU"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.004999</a:t>
                      </a: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0.170596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6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GRP per capita in constant</a:t>
                      </a:r>
                      <a:r>
                        <a:rPr lang="en-US" sz="2400" baseline="0" dirty="0">
                          <a:latin typeface="Times New Roman"/>
                          <a:ea typeface="Times New Roman"/>
                          <a:cs typeface="Times New Roman"/>
                        </a:rPr>
                        <a:t> prices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149687.5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166736.9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19320.69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1619000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9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Share of the population in cities with more than 500,000 citizens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0.171778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0.225002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</a:t>
                      </a: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1</a:t>
                      </a: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6062">
                <a:tc>
                  <a:txBody>
                    <a:bodyPr/>
                    <a:lstStyle/>
                    <a:p>
                      <a:pPr marL="0" marR="0" indent="0" algn="l" defTabSz="82153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Ratio of fixed investment to GRP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0.271301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0.099994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0.107714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1.079940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Proportion</a:t>
                      </a:r>
                      <a:r>
                        <a:rPr lang="en-US" sz="2400" baseline="0" dirty="0">
                          <a:latin typeface="Times New Roman"/>
                          <a:ea typeface="Times New Roman"/>
                          <a:cs typeface="Times New Roman"/>
                        </a:rPr>
                        <a:t> of people with high education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0.270396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0.057587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</a:t>
                      </a: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.125000</a:t>
                      </a: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</a:t>
                      </a: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.5</a:t>
                      </a: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Herfindahl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-Hirschman index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0.154627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0.074101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0.090893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0.626676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3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Road density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192.6211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275.7826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</a:t>
                      </a: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.800000</a:t>
                      </a: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2468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3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Share of imports in GRP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0.098100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0.118068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</a:t>
                      </a: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1.015152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6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Aggregate index of the region’s banking services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0.822701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0.195905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</a:t>
                      </a:r>
                      <a:r>
                        <a:rPr lang="ru-RU"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.150000</a:t>
                      </a: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1.770427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7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Investment risk index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0.275422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0.193745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</a:t>
                      </a: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1</a:t>
                      </a:r>
                    </a:p>
                  </a:txBody>
                  <a:tcPr marL="14848" marR="148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2"/>
          </p:nvPr>
        </p:nvSpPr>
        <p:spPr>
          <a:xfrm>
            <a:off x="11935814" y="13259592"/>
            <a:ext cx="494513" cy="511176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6863408" y="593304"/>
            <a:ext cx="160734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model</a:t>
            </a:r>
            <a:endParaRPr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598712" y="5705872"/>
            <a:ext cx="23042560" cy="8010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0" dirty="0"/>
              <a:t>     </a:t>
            </a:r>
            <a:r>
              <a:rPr lang="ru-RU" sz="4000" b="0" dirty="0"/>
              <a:t>		</a:t>
            </a:r>
            <a:r>
              <a:rPr lang="en-US" sz="4000" b="0" dirty="0"/>
              <a:t> </a:t>
            </a:r>
            <a:r>
              <a:rPr lang="ru-RU" sz="4000" b="0" dirty="0"/>
              <a:t>		     </a:t>
            </a:r>
            <a:r>
              <a:rPr lang="en-US" sz="4000" b="0" dirty="0"/>
              <a:t>- a vector of GRP growth values</a:t>
            </a:r>
          </a:p>
          <a:p>
            <a:pPr>
              <a:lnSpc>
                <a:spcPct val="150000"/>
              </a:lnSpc>
            </a:pPr>
            <a:r>
              <a:rPr lang="en-US" sz="4000" b="0" dirty="0"/>
              <a:t>     - a matrix of independent variables except for the share of healthcare expenditures in GRP</a:t>
            </a:r>
            <a:endParaRPr lang="ru-RU" sz="4000" b="0" dirty="0"/>
          </a:p>
          <a:p>
            <a:pPr>
              <a:lnSpc>
                <a:spcPct val="150000"/>
              </a:lnSpc>
            </a:pPr>
            <a:r>
              <a:rPr lang="ru-RU" sz="4000" b="0" dirty="0"/>
              <a:t>     - </a:t>
            </a:r>
            <a:r>
              <a:rPr lang="en-US" sz="4000" b="0" dirty="0"/>
              <a:t>a matrix of all independent variables</a:t>
            </a:r>
            <a:endParaRPr lang="ru-RU" sz="4000" b="0" dirty="0"/>
          </a:p>
          <a:p>
            <a:pPr>
              <a:lnSpc>
                <a:spcPct val="150000"/>
              </a:lnSpc>
            </a:pPr>
            <a:r>
              <a:rPr lang="ru-RU" sz="4000" b="0" dirty="0"/>
              <a:t>     - </a:t>
            </a:r>
            <a:r>
              <a:rPr lang="en-US" sz="4000" b="0" dirty="0"/>
              <a:t>a vector of fixed effects</a:t>
            </a:r>
            <a:endParaRPr lang="ru-RU" sz="4000" b="0" dirty="0"/>
          </a:p>
          <a:p>
            <a:pPr>
              <a:lnSpc>
                <a:spcPct val="150000"/>
              </a:lnSpc>
            </a:pPr>
            <a:r>
              <a:rPr lang="ru-RU" sz="4000" b="0" dirty="0"/>
              <a:t>     - </a:t>
            </a:r>
            <a:r>
              <a:rPr lang="en-US" sz="4000" b="0" dirty="0"/>
              <a:t>a vector of time effects</a:t>
            </a:r>
            <a:endParaRPr lang="ru-RU" sz="4000" b="0" dirty="0"/>
          </a:p>
          <a:p>
            <a:pPr>
              <a:lnSpc>
                <a:spcPct val="150000"/>
              </a:lnSpc>
            </a:pPr>
            <a:r>
              <a:rPr lang="ru-RU" sz="4000" b="0" dirty="0"/>
              <a:t>     - </a:t>
            </a:r>
            <a:r>
              <a:rPr lang="en-US" sz="4000" b="0" dirty="0"/>
              <a:t>a spatial weights matrix</a:t>
            </a:r>
            <a:endParaRPr lang="ru-RU" sz="4000" b="0" dirty="0"/>
          </a:p>
          <a:p>
            <a:pPr>
              <a:lnSpc>
                <a:spcPct val="150000"/>
              </a:lnSpc>
            </a:pPr>
            <a:r>
              <a:rPr lang="ru-RU" sz="4000" b="0" dirty="0"/>
              <a:t>     - </a:t>
            </a:r>
            <a:r>
              <a:rPr lang="en-US" sz="4000" b="0" dirty="0"/>
              <a:t>an error term</a:t>
            </a:r>
            <a:endParaRPr lang="ru-RU" sz="4000" b="0" dirty="0"/>
          </a:p>
          <a:p>
            <a:pPr>
              <a:lnSpc>
                <a:spcPct val="150000"/>
              </a:lnSpc>
            </a:pPr>
            <a:r>
              <a:rPr lang="ru-RU" sz="4000" b="0" dirty="0"/>
              <a:t>   ,   ,    - </a:t>
            </a:r>
            <a:r>
              <a:rPr lang="en-US" sz="4000" b="0" dirty="0"/>
              <a:t>vectors of estimated parameters</a:t>
            </a:r>
            <a:endParaRPr lang="ru-RU" sz="4000" b="0" dirty="0"/>
          </a:p>
          <a:p>
            <a:endParaRPr lang="ru-RU" sz="4000" b="0" dirty="0"/>
          </a:p>
          <a:p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346710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96202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64" name="Picture 16" descr="D:\Документы\Экономика\ИРГ 2020\презентация 28.01.2021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489" y="2537520"/>
            <a:ext cx="14974887" cy="857250"/>
          </a:xfrm>
          <a:prstGeom prst="rect">
            <a:avLst/>
          </a:prstGeom>
          <a:noFill/>
        </p:spPr>
      </p:pic>
      <p:pic>
        <p:nvPicPr>
          <p:cNvPr id="27666" name="Picture 18" descr="D:\Документы\Экономика\ИРГ 2020\презентация 28.01.2021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5873" y="2465512"/>
            <a:ext cx="7507287" cy="84772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23326790" y="2465512"/>
            <a:ext cx="710130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(1)</a:t>
            </a:r>
            <a:endParaRPr lang="ru-RU" sz="4400" dirty="0">
              <a:solidFill>
                <a:srgbClr val="25395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326790" y="4193704"/>
            <a:ext cx="710130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(2)</a:t>
            </a:r>
            <a:endParaRPr lang="ru-RU" sz="4400" dirty="0">
              <a:solidFill>
                <a:srgbClr val="25395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73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712" y="6930008"/>
            <a:ext cx="495300" cy="685800"/>
          </a:xfrm>
          <a:prstGeom prst="rect">
            <a:avLst/>
          </a:prstGeom>
          <a:noFill/>
        </p:spPr>
      </p:pic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75" name="Picture 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712" y="7794104"/>
            <a:ext cx="495300" cy="714375"/>
          </a:xfrm>
          <a:prstGeom prst="rect">
            <a:avLst/>
          </a:prstGeom>
          <a:noFill/>
        </p:spPr>
      </p:pic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77" name="Picture 2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720" y="8730208"/>
            <a:ext cx="323850" cy="685800"/>
          </a:xfrm>
          <a:prstGeom prst="rect">
            <a:avLst/>
          </a:prstGeom>
          <a:noFill/>
        </p:spPr>
      </p:pic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79" name="Picture 3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720" y="9556576"/>
            <a:ext cx="447675" cy="685800"/>
          </a:xfrm>
          <a:prstGeom prst="rect">
            <a:avLst/>
          </a:prstGeom>
          <a:noFill/>
        </p:spPr>
      </p:pic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81" name="Picture 3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712" y="10602416"/>
            <a:ext cx="504825" cy="685800"/>
          </a:xfrm>
          <a:prstGeom prst="rect">
            <a:avLst/>
          </a:prstGeom>
          <a:noFill/>
        </p:spPr>
      </p:pic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83" name="Picture 3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668" y="11466512"/>
            <a:ext cx="419100" cy="685800"/>
          </a:xfrm>
          <a:prstGeom prst="rect">
            <a:avLst/>
          </a:prstGeom>
          <a:noFill/>
        </p:spPr>
      </p:pic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85" name="Picture 3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720" y="12402616"/>
            <a:ext cx="323850" cy="685800"/>
          </a:xfrm>
          <a:prstGeom prst="rect">
            <a:avLst/>
          </a:prstGeom>
          <a:noFill/>
        </p:spPr>
      </p:pic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87" name="Picture 3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008" y="12402616"/>
            <a:ext cx="304800" cy="685800"/>
          </a:xfrm>
          <a:prstGeom prst="rect">
            <a:avLst/>
          </a:prstGeom>
          <a:noFill/>
        </p:spPr>
      </p:pic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89" name="Picture 4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824" y="12330608"/>
            <a:ext cx="295275" cy="685800"/>
          </a:xfrm>
          <a:prstGeom prst="rect">
            <a:avLst/>
          </a:prstGeom>
          <a:noFill/>
        </p:spPr>
      </p:pic>
      <p:sp>
        <p:nvSpPr>
          <p:cNvPr id="45" name="Номер слайда 4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712" y="5993904"/>
            <a:ext cx="3790950" cy="6858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14300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7143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68300" y="4265712"/>
            <a:ext cx="4792852" cy="864096"/>
          </a:xfrm>
          <a:prstGeom prst="rect">
            <a:avLst/>
          </a:prstGeom>
          <a:noFill/>
        </p:spPr>
      </p:pic>
      <p:pic>
        <p:nvPicPr>
          <p:cNvPr id="9225" name="Picture 9" descr="D:\Документы\Экономика\ИРГ 2020\презентация 28.01.2021\4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0719" y="4265712"/>
            <a:ext cx="17018069" cy="79208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4487144" y="20458"/>
            <a:ext cx="18449704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Spatial weights matrix and </a:t>
            </a:r>
            <a:r>
              <a:rPr lang="en-US" dirty="0" err="1"/>
              <a:t>moran’s</a:t>
            </a:r>
            <a:r>
              <a:rPr lang="en-US" dirty="0"/>
              <a:t> Index</a:t>
            </a:r>
            <a:endParaRPr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670720" y="5705872"/>
            <a:ext cx="9145016" cy="3312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0" dirty="0"/>
              <a:t>                      - elements of</a:t>
            </a:r>
            <a:r>
              <a:rPr lang="ru-RU" sz="4000" b="0" dirty="0"/>
              <a:t> </a:t>
            </a:r>
            <a:r>
              <a:rPr lang="en-US" sz="4000" b="0" i="1" dirty="0"/>
              <a:t>W </a:t>
            </a:r>
            <a:r>
              <a:rPr lang="en-US" sz="4000" b="0" dirty="0"/>
              <a:t>matrix</a:t>
            </a:r>
          </a:p>
          <a:p>
            <a:pPr>
              <a:lnSpc>
                <a:spcPct val="150000"/>
              </a:lnSpc>
            </a:pPr>
            <a:r>
              <a:rPr lang="en-US" sz="4000" b="0" dirty="0"/>
              <a:t>                        ,</a:t>
            </a:r>
            <a:r>
              <a:rPr lang="ru-RU" sz="4000" b="0" dirty="0"/>
              <a:t> </a:t>
            </a:r>
            <a:r>
              <a:rPr lang="en-US" sz="4000" b="0" dirty="0"/>
              <a:t>where </a:t>
            </a:r>
            <a:r>
              <a:rPr lang="en-US" sz="4000" b="0" i="1" dirty="0"/>
              <a:t>N </a:t>
            </a:r>
            <a:r>
              <a:rPr lang="en-US" sz="4000" b="0" dirty="0"/>
              <a:t>is a number of regions    </a:t>
            </a:r>
            <a:endParaRPr lang="ru-RU" sz="4000" b="0" dirty="0"/>
          </a:p>
          <a:p>
            <a:pPr>
              <a:lnSpc>
                <a:spcPct val="150000"/>
              </a:lnSpc>
            </a:pPr>
            <a:r>
              <a:rPr lang="ru-RU" sz="4000" b="0" dirty="0"/>
              <a:t>     - </a:t>
            </a:r>
            <a:r>
              <a:rPr lang="en-US" sz="4000" b="0" dirty="0"/>
              <a:t>number of neighboring regions</a:t>
            </a:r>
            <a:endParaRPr lang="ru-RU" sz="4000" b="0" dirty="0"/>
          </a:p>
          <a:p>
            <a:pPr>
              <a:lnSpc>
                <a:spcPct val="150000"/>
              </a:lnSpc>
            </a:pPr>
            <a:endParaRPr lang="ru-RU" sz="4000" b="0" dirty="0"/>
          </a:p>
          <a:p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346710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96202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917" y="5971034"/>
            <a:ext cx="2505075" cy="74295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20015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349" y="6892280"/>
            <a:ext cx="2733675" cy="685800"/>
          </a:xfrm>
          <a:prstGeom prst="rect">
            <a:avLst/>
          </a:prstGeom>
          <a:noFill/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234" y="7794104"/>
            <a:ext cx="590550" cy="685800"/>
          </a:xfrm>
          <a:prstGeom prst="rect">
            <a:avLst/>
          </a:prstGeom>
          <a:noFill/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114300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720" y="9306272"/>
            <a:ext cx="5362575" cy="1390650"/>
          </a:xfrm>
          <a:prstGeom prst="rect">
            <a:avLst/>
          </a:prstGeom>
          <a:noFill/>
        </p:spPr>
      </p:pic>
      <p:sp>
        <p:nvSpPr>
          <p:cNvPr id="60" name="Заголовок основного текста"/>
          <p:cNvSpPr txBox="1"/>
          <p:nvPr/>
        </p:nvSpPr>
        <p:spPr>
          <a:xfrm>
            <a:off x="6143328" y="9378280"/>
            <a:ext cx="4608512" cy="936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0" dirty="0"/>
              <a:t>  - Moran’s index</a:t>
            </a:r>
          </a:p>
          <a:p>
            <a:pPr>
              <a:lnSpc>
                <a:spcPct val="150000"/>
              </a:lnSpc>
            </a:pPr>
            <a:endParaRPr lang="ru-RU" sz="4000" b="0" dirty="0"/>
          </a:p>
          <a:p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sp>
        <p:nvSpPr>
          <p:cNvPr id="62" name="Заголовок основного текста"/>
          <p:cNvSpPr txBox="1"/>
          <p:nvPr/>
        </p:nvSpPr>
        <p:spPr>
          <a:xfrm>
            <a:off x="1174776" y="11106472"/>
            <a:ext cx="11233248" cy="2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0" dirty="0"/>
              <a:t> - the value of GRP per capita growth in region </a:t>
            </a:r>
            <a:r>
              <a:rPr lang="en-US" sz="4000" b="0" i="1" dirty="0" err="1"/>
              <a:t>i</a:t>
            </a:r>
            <a:endParaRPr lang="en-US" sz="4000" b="0" i="1" dirty="0"/>
          </a:p>
          <a:p>
            <a:pPr>
              <a:lnSpc>
                <a:spcPct val="150000"/>
              </a:lnSpc>
            </a:pPr>
            <a:r>
              <a:rPr lang="ru-RU" sz="4000" b="0" dirty="0"/>
              <a:t> </a:t>
            </a:r>
            <a:r>
              <a:rPr lang="en-US" sz="4000" b="0" dirty="0"/>
              <a:t>- the mean of</a:t>
            </a:r>
            <a:r>
              <a:rPr lang="ru-RU" sz="4000" b="0" dirty="0"/>
              <a:t> </a:t>
            </a:r>
            <a:r>
              <a:rPr lang="en-US" sz="4000" b="0" i="1" dirty="0"/>
              <a:t>y</a:t>
            </a:r>
            <a:r>
              <a:rPr lang="en-US" sz="4000" b="0" dirty="0"/>
              <a:t>    </a:t>
            </a:r>
            <a:endParaRPr lang="ru-RU" sz="4000" b="0" dirty="0"/>
          </a:p>
          <a:p>
            <a:pPr>
              <a:lnSpc>
                <a:spcPct val="150000"/>
              </a:lnSpc>
            </a:pPr>
            <a:endParaRPr lang="ru-RU" sz="4000" b="0" dirty="0"/>
          </a:p>
          <a:p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736" y="11250488"/>
            <a:ext cx="428625" cy="685800"/>
          </a:xfrm>
          <a:prstGeom prst="rect">
            <a:avLst/>
          </a:prstGeom>
          <a:noFill/>
        </p:spPr>
      </p:pic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9501" y="12258600"/>
            <a:ext cx="295275" cy="685800"/>
          </a:xfrm>
          <a:prstGeom prst="rect">
            <a:avLst/>
          </a:prstGeom>
          <a:noFill/>
        </p:spPr>
      </p:pic>
      <p:sp>
        <p:nvSpPr>
          <p:cNvPr id="66" name="Заголовок основного текста"/>
          <p:cNvSpPr txBox="1"/>
          <p:nvPr/>
        </p:nvSpPr>
        <p:spPr>
          <a:xfrm>
            <a:off x="13128104" y="2681536"/>
            <a:ext cx="11521280" cy="108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en-US" dirty="0"/>
              <a:t>Moran’s index values</a:t>
            </a:r>
            <a:endParaRPr dirty="0"/>
          </a:p>
        </p:txBody>
      </p:sp>
      <p:sp>
        <p:nvSpPr>
          <p:cNvPr id="68" name="Заголовок основного текста"/>
          <p:cNvSpPr txBox="1"/>
          <p:nvPr/>
        </p:nvSpPr>
        <p:spPr>
          <a:xfrm>
            <a:off x="12984088" y="12834664"/>
            <a:ext cx="6192688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3000" b="0" i="1" dirty="0"/>
              <a:t>Source</a:t>
            </a:r>
            <a:r>
              <a:rPr lang="ru-RU" sz="3000" b="0" i="1" dirty="0"/>
              <a:t>: </a:t>
            </a:r>
            <a:r>
              <a:rPr lang="en-US" sz="3000" b="0" i="1" dirty="0"/>
              <a:t>authors’ calculations</a:t>
            </a:r>
            <a:endParaRPr lang="ru-RU" sz="3000" b="0" dirty="0"/>
          </a:p>
        </p:txBody>
      </p:sp>
      <p:sp>
        <p:nvSpPr>
          <p:cNvPr id="69" name="Линия"/>
          <p:cNvSpPr/>
          <p:nvPr/>
        </p:nvSpPr>
        <p:spPr>
          <a:xfrm rot="5400000">
            <a:off x="7979532" y="8118139"/>
            <a:ext cx="9865096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/>
        </p:nvGraphicFramePr>
        <p:xfrm>
          <a:off x="14928304" y="3833664"/>
          <a:ext cx="7632848" cy="8784976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Times New Roman"/>
                          <a:cs typeface="Times New Roman"/>
                        </a:rPr>
                        <a:t>Year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Times New Roman"/>
                          <a:cs typeface="Times New Roman"/>
                        </a:rPr>
                        <a:t>Moran’s I value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Times New Roman"/>
                          <a:cs typeface="Times New Roman"/>
                        </a:rPr>
                        <a:t>0.760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latin typeface="Times New Roman"/>
                          <a:ea typeface="Times New Roman"/>
                          <a:cs typeface="Times New Roman"/>
                        </a:rPr>
                        <a:t>0.278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latin typeface="Times New Roman"/>
                          <a:ea typeface="Times New Roman"/>
                          <a:cs typeface="Times New Roman"/>
                        </a:rPr>
                        <a:t>-0.024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latin typeface="Times New Roman"/>
                          <a:ea typeface="Times New Roman"/>
                          <a:cs typeface="Times New Roman"/>
                        </a:rPr>
                        <a:t>0.209***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latin typeface="Times New Roman"/>
                          <a:ea typeface="Times New Roman"/>
                          <a:cs typeface="Times New Roman"/>
                        </a:rPr>
                        <a:t>0.139**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latin typeface="Times New Roman"/>
                          <a:ea typeface="Times New Roman"/>
                          <a:cs typeface="Times New Roman"/>
                        </a:rPr>
                        <a:t>0.187***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latin typeface="Times New Roman"/>
                          <a:ea typeface="Times New Roman"/>
                          <a:cs typeface="Times New Roman"/>
                        </a:rPr>
                        <a:t>0.309***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latin typeface="Times New Roman"/>
                          <a:ea typeface="Times New Roman"/>
                          <a:cs typeface="Times New Roman"/>
                        </a:rPr>
                        <a:t>0.159**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latin typeface="Times New Roman"/>
                          <a:ea typeface="Times New Roman"/>
                          <a:cs typeface="Times New Roman"/>
                        </a:rPr>
                        <a:t>0.224***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latin typeface="Times New Roman"/>
                          <a:ea typeface="Times New Roman"/>
                          <a:cs typeface="Times New Roman"/>
                        </a:rPr>
                        <a:t>0.067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Times New Roman"/>
                          <a:cs typeface="Times New Roman"/>
                        </a:rPr>
                        <a:t>-0.039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Times New Roman"/>
                          <a:cs typeface="Times New Roman"/>
                        </a:rPr>
                        <a:t>-0.028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en-US" sz="3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Times New Roman"/>
                          <a:cs typeface="Times New Roman"/>
                        </a:rPr>
                        <a:t>-0.015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0,224***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1" name="Линия"/>
          <p:cNvSpPr/>
          <p:nvPr/>
        </p:nvSpPr>
        <p:spPr>
          <a:xfrm>
            <a:off x="1030760" y="9018241"/>
            <a:ext cx="10729192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Заголовок основного текста"/>
          <p:cNvSpPr txBox="1"/>
          <p:nvPr/>
        </p:nvSpPr>
        <p:spPr>
          <a:xfrm>
            <a:off x="17592600" y="12834664"/>
            <a:ext cx="7488832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3000" b="0" i="1" dirty="0"/>
              <a:t>Significance levels</a:t>
            </a:r>
            <a:r>
              <a:rPr lang="ru-RU" sz="3000" b="0" i="1" dirty="0"/>
              <a:t>: * - 10%; ** - 5%; *** - 1%</a:t>
            </a:r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3667125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3667125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3667125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3667125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3667125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21" name="Picture 29" descr="D:\Документы\Экономика\ИРГ 2020\презентация 28.01.2021\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712" y="2537520"/>
            <a:ext cx="7416824" cy="288330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6863408" y="593304"/>
            <a:ext cx="160734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Results interpretation</a:t>
            </a:r>
            <a:endParaRPr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7295456" y="4193704"/>
            <a:ext cx="16417824" cy="1152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4000" b="0" dirty="0"/>
              <a:t>(3)</a:t>
            </a:r>
            <a:r>
              <a:rPr lang="en-US" sz="4000" b="0" dirty="0"/>
              <a:t>  -</a:t>
            </a:r>
            <a:r>
              <a:rPr lang="ru-RU" sz="4000" b="0" dirty="0"/>
              <a:t> </a:t>
            </a:r>
            <a:r>
              <a:rPr lang="en-US" sz="4000" b="0" dirty="0"/>
              <a:t>result of differentiating</a:t>
            </a:r>
            <a:r>
              <a:rPr lang="ru-RU" sz="4000" b="0" dirty="0"/>
              <a:t> (2)</a:t>
            </a:r>
            <a:r>
              <a:rPr lang="en-US" sz="4000" b="0" dirty="0"/>
              <a:t> with respect to any independent variable </a:t>
            </a:r>
            <a:r>
              <a:rPr lang="ru-RU" sz="4000" b="0" dirty="0"/>
              <a:t> </a:t>
            </a:r>
          </a:p>
          <a:p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346710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96202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326790" y="2652246"/>
            <a:ext cx="710130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(2)</a:t>
            </a:r>
            <a:endParaRPr lang="ru-RU" sz="4400" dirty="0">
              <a:solidFill>
                <a:srgbClr val="25395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720" y="3977680"/>
            <a:ext cx="6391275" cy="1352550"/>
          </a:xfrm>
          <a:prstGeom prst="rect">
            <a:avLst/>
          </a:prstGeom>
          <a:noFill/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80975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60952" y="4265712"/>
            <a:ext cx="561975" cy="685800"/>
          </a:xfrm>
          <a:prstGeom prst="rect">
            <a:avLst/>
          </a:prstGeom>
          <a:noFill/>
        </p:spPr>
      </p:pic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114300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Заголовок основного текста"/>
          <p:cNvSpPr txBox="1"/>
          <p:nvPr/>
        </p:nvSpPr>
        <p:spPr>
          <a:xfrm>
            <a:off x="670720" y="5633864"/>
            <a:ext cx="17137904" cy="1152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4000" b="0" dirty="0"/>
              <a:t>Let us denote the matrix obtained in</a:t>
            </a:r>
            <a:r>
              <a:rPr lang="ru-RU" sz="4000" b="0" dirty="0"/>
              <a:t> (3) </a:t>
            </a:r>
            <a:r>
              <a:rPr lang="en-US" sz="4000" b="0" dirty="0"/>
              <a:t>as</a:t>
            </a:r>
            <a:r>
              <a:rPr lang="ru-RU" sz="4000" b="0" dirty="0"/>
              <a:t> </a:t>
            </a:r>
            <a:r>
              <a:rPr lang="en-US" sz="4000" b="0" i="1" dirty="0"/>
              <a:t>S</a:t>
            </a:r>
            <a:r>
              <a:rPr lang="ru-RU" sz="4000" b="0" i="1" dirty="0"/>
              <a:t>, </a:t>
            </a:r>
            <a:r>
              <a:rPr lang="en-US" sz="4000" b="0" dirty="0"/>
              <a:t>with elements</a:t>
            </a:r>
            <a:r>
              <a:rPr lang="ru-RU" sz="4000" b="0" dirty="0"/>
              <a:t>	</a:t>
            </a:r>
            <a:r>
              <a:rPr lang="en-US" sz="4000" b="0" dirty="0"/>
              <a:t>  </a:t>
            </a:r>
            <a:r>
              <a:rPr lang="ru-RU" sz="4000" b="0" dirty="0"/>
              <a:t>,</a:t>
            </a:r>
            <a:r>
              <a:rPr lang="en-US" sz="4000" b="0" dirty="0"/>
              <a:t> where</a:t>
            </a:r>
            <a:r>
              <a:rPr lang="ru-RU" sz="4000" b="0" dirty="0"/>
              <a:t>			  </a:t>
            </a:r>
            <a:r>
              <a:rPr lang="en-US" sz="4000" b="0" dirty="0"/>
              <a:t> </a:t>
            </a:r>
            <a:r>
              <a:rPr lang="ru-RU" sz="4000" b="0" dirty="0"/>
              <a:t>   :</a:t>
            </a:r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31960" y="5705872"/>
            <a:ext cx="561975" cy="742950"/>
          </a:xfrm>
          <a:prstGeom prst="rect">
            <a:avLst/>
          </a:prstGeom>
          <a:noFill/>
        </p:spPr>
      </p:pic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92200" y="5777880"/>
            <a:ext cx="2733675" cy="685800"/>
          </a:xfrm>
          <a:prstGeom prst="rect">
            <a:avLst/>
          </a:prstGeom>
          <a:noFill/>
        </p:spPr>
      </p:pic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26193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Заголовок основного текста"/>
          <p:cNvSpPr txBox="1"/>
          <p:nvPr/>
        </p:nvSpPr>
        <p:spPr>
          <a:xfrm>
            <a:off x="9959752" y="7434064"/>
            <a:ext cx="936104" cy="86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4000" b="0" dirty="0"/>
              <a:t>(4)</a:t>
            </a:r>
          </a:p>
          <a:p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sp>
        <p:nvSpPr>
          <p:cNvPr id="72" name="Заголовок основного текста"/>
          <p:cNvSpPr txBox="1"/>
          <p:nvPr/>
        </p:nvSpPr>
        <p:spPr>
          <a:xfrm>
            <a:off x="11471920" y="7002016"/>
            <a:ext cx="12313368" cy="54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sz="4000" dirty="0"/>
          </a:p>
          <a:p>
            <a:pPr>
              <a:buFont typeface="Wingdings" pitchFamily="2" charset="2"/>
              <a:buChar char="Ø"/>
            </a:pPr>
            <a:r>
              <a:rPr lang="en-US" sz="4000" b="0" dirty="0"/>
              <a:t>Direct effect (elements of the matrix </a:t>
            </a:r>
            <a:r>
              <a:rPr lang="en-US" sz="4000" b="0" i="1" dirty="0"/>
              <a:t>S </a:t>
            </a:r>
            <a:r>
              <a:rPr lang="en-US" sz="4000" b="0" dirty="0"/>
              <a:t>with</a:t>
            </a:r>
            <a:r>
              <a:rPr lang="en-US" sz="4000" b="0" i="1" dirty="0"/>
              <a:t> </a:t>
            </a:r>
            <a:r>
              <a:rPr lang="en-US" sz="4000" b="0" i="1" dirty="0" err="1"/>
              <a:t>i</a:t>
            </a:r>
            <a:r>
              <a:rPr lang="en-US" sz="4000" b="0" i="1" dirty="0"/>
              <a:t> = j</a:t>
            </a:r>
            <a:r>
              <a:rPr lang="en-US" sz="4000" b="0" dirty="0"/>
              <a:t>)</a:t>
            </a:r>
            <a:r>
              <a:rPr lang="en-US" sz="4000" b="0" i="1" dirty="0"/>
              <a:t>, </a:t>
            </a:r>
            <a:r>
              <a:rPr lang="en-US" sz="4000" b="0" i="1" dirty="0" err="1"/>
              <a:t>i</a:t>
            </a:r>
            <a:r>
              <a:rPr lang="en-US" sz="4000" b="0" i="1" dirty="0"/>
              <a:t>. e. the reaction of the dependent variable of a given region with index </a:t>
            </a:r>
            <a:r>
              <a:rPr lang="en-US" sz="4000" b="0" i="1" dirty="0" err="1"/>
              <a:t>i</a:t>
            </a:r>
            <a:r>
              <a:rPr lang="en-US" sz="4000" b="0" i="1" dirty="0"/>
              <a:t> to a change in the explanatory variable in the same region with index </a:t>
            </a:r>
            <a:r>
              <a:rPr lang="en-US" sz="4000" b="0" i="1" dirty="0" err="1"/>
              <a:t>i</a:t>
            </a:r>
            <a:endParaRPr lang="ru-RU" sz="4000" dirty="0"/>
          </a:p>
          <a:p>
            <a:pPr>
              <a:buFont typeface="Wingdings" pitchFamily="2" charset="2"/>
              <a:buChar char="Ø"/>
            </a:pPr>
            <a:r>
              <a:rPr lang="en-US" sz="4000" b="0" dirty="0"/>
              <a:t>Indirect effect, that is also called the spillover-effect (elements of the matrix </a:t>
            </a:r>
            <a:r>
              <a:rPr lang="en-US" sz="4000" b="0" i="1" dirty="0"/>
              <a:t>S </a:t>
            </a:r>
            <a:r>
              <a:rPr lang="en-US" sz="4000" b="0" dirty="0"/>
              <a:t>with </a:t>
            </a:r>
            <a:r>
              <a:rPr lang="en-US" sz="4000" b="0" i="1" dirty="0" err="1"/>
              <a:t>i</a:t>
            </a:r>
            <a:r>
              <a:rPr lang="en-US" sz="4000" b="0" i="1" dirty="0"/>
              <a:t> ≠ j ), </a:t>
            </a:r>
            <a:r>
              <a:rPr lang="en-US" sz="4000" b="0" i="1" dirty="0" err="1"/>
              <a:t>i</a:t>
            </a:r>
            <a:r>
              <a:rPr lang="en-US" sz="4000" b="0" i="1" dirty="0"/>
              <a:t>. e. the reaction of the dependent variable of a given region with index </a:t>
            </a:r>
            <a:r>
              <a:rPr lang="en-US" sz="4000" b="0" i="1" dirty="0" err="1"/>
              <a:t>i</a:t>
            </a:r>
            <a:r>
              <a:rPr lang="en-US" sz="4000" b="0" i="1" dirty="0"/>
              <a:t> to a change in the explanatory variable in another region with index j </a:t>
            </a:r>
          </a:p>
          <a:p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0" y="18573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30" name="Picture 3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720" y="10178355"/>
            <a:ext cx="2257425" cy="1000125"/>
          </a:xfrm>
          <a:prstGeom prst="rect">
            <a:avLst/>
          </a:prstGeom>
          <a:noFill/>
        </p:spPr>
      </p:pic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0" y="145732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33" name="Picture 3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171" y="11322496"/>
            <a:ext cx="5191125" cy="1114425"/>
          </a:xfrm>
          <a:prstGeom prst="rect">
            <a:avLst/>
          </a:prstGeom>
          <a:noFill/>
        </p:spPr>
      </p:pic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0" y="157162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36" name="Picture 4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720" y="12468894"/>
            <a:ext cx="3476625" cy="1085850"/>
          </a:xfrm>
          <a:prstGeom prst="rect">
            <a:avLst/>
          </a:prstGeom>
          <a:noFill/>
        </p:spPr>
      </p:pic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0" y="154305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Заголовок основного текста"/>
          <p:cNvSpPr txBox="1"/>
          <p:nvPr/>
        </p:nvSpPr>
        <p:spPr>
          <a:xfrm>
            <a:off x="1822848" y="9234264"/>
            <a:ext cx="8280920" cy="1008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en-US" sz="3600" dirty="0"/>
              <a:t>Average effects</a:t>
            </a:r>
            <a:r>
              <a:rPr lang="ru-RU" sz="3600" dirty="0"/>
              <a:t>:</a:t>
            </a:r>
            <a:endParaRPr sz="3600" dirty="0"/>
          </a:p>
        </p:txBody>
      </p:sp>
      <p:sp>
        <p:nvSpPr>
          <p:cNvPr id="92" name="Линия"/>
          <p:cNvSpPr/>
          <p:nvPr/>
        </p:nvSpPr>
        <p:spPr>
          <a:xfrm>
            <a:off x="0" y="9378280"/>
            <a:ext cx="1067983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3" name="Линия"/>
          <p:cNvSpPr/>
          <p:nvPr/>
        </p:nvSpPr>
        <p:spPr>
          <a:xfrm rot="5400000">
            <a:off x="8510972" y="11547140"/>
            <a:ext cx="4337720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94" name="Заголовок основного текста"/>
          <p:cNvSpPr txBox="1"/>
          <p:nvPr/>
        </p:nvSpPr>
        <p:spPr>
          <a:xfrm>
            <a:off x="7223448" y="10314384"/>
            <a:ext cx="936104" cy="86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3600" b="0" dirty="0"/>
              <a:t>(5)</a:t>
            </a:r>
          </a:p>
          <a:p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sp>
        <p:nvSpPr>
          <p:cNvPr id="95" name="Заголовок основного текста"/>
          <p:cNvSpPr txBox="1"/>
          <p:nvPr/>
        </p:nvSpPr>
        <p:spPr>
          <a:xfrm>
            <a:off x="7223448" y="11538520"/>
            <a:ext cx="936104" cy="86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3600" b="0" dirty="0"/>
              <a:t>(6)</a:t>
            </a:r>
          </a:p>
          <a:p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sp>
        <p:nvSpPr>
          <p:cNvPr id="96" name="Заголовок основного текста"/>
          <p:cNvSpPr txBox="1"/>
          <p:nvPr/>
        </p:nvSpPr>
        <p:spPr>
          <a:xfrm>
            <a:off x="7223448" y="12690648"/>
            <a:ext cx="936104" cy="86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3600" b="0" dirty="0"/>
              <a:t>(7)</a:t>
            </a:r>
          </a:p>
          <a:p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sp>
        <p:nvSpPr>
          <p:cNvPr id="70" name="Номер слайда 6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3" name="Picture 9" descr="D:\Документы\Экономика\ИРГ 2020\презентация 28.01.2021\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720" y="2609528"/>
            <a:ext cx="17018069" cy="792088"/>
          </a:xfrm>
          <a:prstGeom prst="rect">
            <a:avLst/>
          </a:prstGeom>
          <a:noFill/>
        </p:spPr>
      </p:pic>
      <p:pic>
        <p:nvPicPr>
          <p:cNvPr id="74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6616" y="2609528"/>
            <a:ext cx="4792852" cy="864096"/>
          </a:xfrm>
          <a:prstGeom prst="rect">
            <a:avLst/>
          </a:prstGeom>
          <a:noFill/>
        </p:spPr>
      </p:pic>
      <p:pic>
        <p:nvPicPr>
          <p:cNvPr id="6148" name="Picture 4" descr="D:\Документы\Экономика\ИРГ 2020\презентация 28.01.2021\1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4696" y="6829831"/>
            <a:ext cx="9095656" cy="2188409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6863408" y="593304"/>
            <a:ext cx="160734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Estimation results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102768" y="2105472"/>
          <a:ext cx="21746416" cy="11567160"/>
        </p:xfrm>
        <a:graphic>
          <a:graphicData uri="http://schemas.openxmlformats.org/drawingml/2006/table">
            <a:tbl>
              <a:tblPr/>
              <a:tblGrid>
                <a:gridCol w="6336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4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0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4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Regressors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Direct effect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Indirect effect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Total effect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the government issues in GRP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0.282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274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-1.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567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(0.8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0.172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275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2.001*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(1.327)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1.829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(1.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132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the national</a:t>
                      </a:r>
                      <a:r>
                        <a:rPr lang="en-US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 economy in GRP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0.0037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196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042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280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006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193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0.013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378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0.007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427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housing</a:t>
                      </a:r>
                      <a:r>
                        <a:rPr lang="en-US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 in GRP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0.1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(0.16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0.682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(0.5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(0.1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0.947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675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1.178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686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education in GRP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290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578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578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0.743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0.892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0.514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(1.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healthcare in GRP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520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***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576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-0.797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(0.9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1.499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***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85)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-0.318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1.290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1.182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(1.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586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marL="0" marR="0" indent="0" algn="l" defTabSz="82153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healthcare in GRP</a:t>
                      </a:r>
                      <a:r>
                        <a:rPr lang="en-US" sz="2000" baseline="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square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12.89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***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(4.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847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7.531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7.837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12.53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***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(4.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918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4.115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10.88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-8.411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13.043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Share of expenditures on social</a:t>
                      </a:r>
                      <a:r>
                        <a:rPr lang="en-US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 policy in GRP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085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395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322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313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611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0.634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0.776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GRP per capita in constant</a:t>
                      </a:r>
                      <a:r>
                        <a:rPr lang="en-US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 prices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1.47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7**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8.68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e-08)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2.27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2.08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1.63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7**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8.32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e-08)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-2.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2.81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9.24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2.92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Share of the population in cities with more than 500,000 citizens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(0.020)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077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235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093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(0.1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069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(0.1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marL="0" marR="0" indent="0" algn="l" defTabSz="82153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Ratio of fixed investment to GRP</a:t>
                      </a: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-0.02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249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0.0484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(0.04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-0.03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259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074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063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077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Proportion</a:t>
                      </a:r>
                      <a:r>
                        <a:rPr lang="en-US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 of people with high education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1517**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767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091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(0.1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0.1455*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0802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0485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290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0.097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266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Herfindahl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-Hirschman index</a:t>
                      </a:r>
                      <a:endParaRPr lang="ru-RU"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1564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795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--0.038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(0.1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157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080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-0.122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237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279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255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Road density</a:t>
                      </a:r>
                      <a:endParaRPr lang="ru-RU"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-6.95e-05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(4.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e-05)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4.36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5.78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e-05)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7.47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e-05*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(4.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e-05)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9.08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e-05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7.49e-05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1.6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6e-0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.8.84e-05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Share of imports in GRP</a:t>
                      </a:r>
                      <a:endParaRPr lang="ru-RU"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476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203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0137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388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478*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219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5.92e-04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546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0.0484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648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Helvetica Light"/>
                        </a:rPr>
                        <a:t>Aggregate index of the region’s banking services</a:t>
                      </a:r>
                      <a:endParaRPr lang="ru-RU"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/>
                        <a:ea typeface="Times New Roman"/>
                        <a:cs typeface="Times New Roman"/>
                        <a:sym typeface="Helvetica Light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191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0203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0591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0223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509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0818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073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092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Investment risk index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016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0.0158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(0.03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0034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(0.02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0.0256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483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0.0290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(0.0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581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49" marR="27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5" name="Заголовок основного текста"/>
          <p:cNvSpPr txBox="1"/>
          <p:nvPr/>
        </p:nvSpPr>
        <p:spPr>
          <a:xfrm>
            <a:off x="2614936" y="1313384"/>
            <a:ext cx="6192688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2400" b="0" i="1" dirty="0"/>
              <a:t>Source</a:t>
            </a:r>
            <a:r>
              <a:rPr lang="ru-RU" sz="2400" b="0" i="1" dirty="0"/>
              <a:t>: </a:t>
            </a:r>
            <a:r>
              <a:rPr lang="en-US" sz="2400" b="0" i="1" dirty="0"/>
              <a:t>authors’ calculations</a:t>
            </a:r>
            <a:endParaRPr lang="ru-RU" sz="2400" b="0" dirty="0"/>
          </a:p>
        </p:txBody>
      </p:sp>
      <p:sp>
        <p:nvSpPr>
          <p:cNvPr id="26" name="Заголовок основного текста"/>
          <p:cNvSpPr txBox="1"/>
          <p:nvPr/>
        </p:nvSpPr>
        <p:spPr>
          <a:xfrm>
            <a:off x="2614936" y="1673424"/>
            <a:ext cx="7488832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2400" b="0" i="1" dirty="0"/>
              <a:t>Significance levels</a:t>
            </a:r>
            <a:r>
              <a:rPr lang="ru-RU" sz="2400" b="0" i="1" dirty="0"/>
              <a:t>: * - 10%; ** - 5%; *** - 1%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2"/>
          </p:nvPr>
        </p:nvSpPr>
        <p:spPr>
          <a:xfrm>
            <a:off x="23425248" y="12978680"/>
            <a:ext cx="494513" cy="511176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6863408" y="593304"/>
            <a:ext cx="160734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Estimation results</a:t>
            </a:r>
            <a:endParaRPr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598712" y="6137920"/>
            <a:ext cx="23042560" cy="439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0" dirty="0"/>
              <a:t>After differentiating</a:t>
            </a:r>
            <a:r>
              <a:rPr lang="ru-RU" sz="4000" b="0" dirty="0"/>
              <a:t> (8) </a:t>
            </a:r>
            <a:r>
              <a:rPr lang="en-US" sz="4000" b="0" dirty="0"/>
              <a:t>by</a:t>
            </a:r>
            <a:r>
              <a:rPr lang="ru-RU" sz="4000" b="0" dirty="0"/>
              <a:t>				 </a:t>
            </a:r>
            <a:r>
              <a:rPr lang="en-US" sz="4000" b="0" dirty="0"/>
              <a:t>and equating it to</a:t>
            </a:r>
            <a:r>
              <a:rPr lang="ru-RU" sz="4000" b="0" dirty="0"/>
              <a:t> 0,</a:t>
            </a:r>
          </a:p>
          <a:p>
            <a:pPr>
              <a:lnSpc>
                <a:spcPct val="150000"/>
              </a:lnSpc>
            </a:pPr>
            <a:r>
              <a:rPr lang="en-US" sz="4000" b="0" dirty="0"/>
              <a:t>We get the maximum value of GRP growth which is achieved at</a:t>
            </a:r>
            <a:r>
              <a:rPr lang="ru-RU" sz="4000" b="0" dirty="0"/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b="0" dirty="0"/>
              <a:t>			 			 </a:t>
            </a:r>
            <a:r>
              <a:rPr lang="en-US" sz="4000" b="0" dirty="0"/>
              <a:t>in our model with spatial effects</a:t>
            </a:r>
            <a:endParaRPr lang="ru-RU" sz="40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b="0" dirty="0"/>
              <a:t>                                        </a:t>
            </a:r>
            <a:r>
              <a:rPr lang="en-US" sz="4000" b="0" dirty="0"/>
              <a:t>after excluding spatial effects from the model</a:t>
            </a:r>
            <a:endParaRPr lang="ru-RU" sz="48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40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4000" b="0" dirty="0"/>
          </a:p>
          <a:p>
            <a:endParaRPr lang="ru-RU" sz="4000" b="0" dirty="0"/>
          </a:p>
          <a:p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346710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96202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81075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Заголовок основного текста"/>
          <p:cNvSpPr txBox="1"/>
          <p:nvPr/>
        </p:nvSpPr>
        <p:spPr>
          <a:xfrm>
            <a:off x="16584488" y="3905672"/>
            <a:ext cx="936104" cy="86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3600" b="0" dirty="0"/>
              <a:t>(8)</a:t>
            </a:r>
          </a:p>
          <a:p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5256" y="6425952"/>
            <a:ext cx="2357879" cy="648072"/>
          </a:xfrm>
          <a:prstGeom prst="rect">
            <a:avLst/>
          </a:prstGeom>
          <a:noFill/>
        </p:spPr>
      </p:pic>
      <p:sp>
        <p:nvSpPr>
          <p:cNvPr id="51" name="Заголовок основного текста"/>
          <p:cNvSpPr txBox="1"/>
          <p:nvPr/>
        </p:nvSpPr>
        <p:spPr>
          <a:xfrm>
            <a:off x="670720" y="2537520"/>
            <a:ext cx="13105456" cy="108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Direct effect on GRP growth form the change in</a:t>
            </a:r>
            <a:r>
              <a:rPr lang="ru-RU" dirty="0"/>
              <a:t>			   : </a:t>
            </a:r>
            <a:endParaRPr dirty="0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23848" y="2825552"/>
            <a:ext cx="2357879" cy="648072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6784" y="8260432"/>
            <a:ext cx="4314825" cy="685800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14300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 descr="D:\Документы\Экономика\ИРГ 2020\презентация SEA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728" y="3878610"/>
            <a:ext cx="14755813" cy="819150"/>
          </a:xfrm>
          <a:prstGeom prst="rect">
            <a:avLst/>
          </a:prstGeom>
          <a:noFill/>
        </p:spPr>
      </p:pic>
      <p:pic>
        <p:nvPicPr>
          <p:cNvPr id="1027" name="Picture 3" descr="D:\Документы\Экономика\ИРГ 2020\презентация SEA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2768" y="9215902"/>
            <a:ext cx="4392488" cy="59442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6863408" y="593304"/>
            <a:ext cx="160734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conclusions</a:t>
            </a:r>
            <a:endParaRPr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598712" y="2897560"/>
            <a:ext cx="23042560" cy="10873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/>
              <a:t>An increase in the share of government spending on healthcare and sports in GRP can stimulate economic growth in the region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/>
              <a:t>The optimal share of government expenditures on healthcare and sports in GRP is</a:t>
            </a:r>
            <a:r>
              <a:rPr lang="ru-RU" sz="4000" dirty="0"/>
              <a:t> 5,9%.</a:t>
            </a:r>
            <a:br>
              <a:rPr lang="ru-RU" sz="4000" dirty="0"/>
            </a:br>
            <a:endParaRPr lang="ru-RU" sz="40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/>
              <a:t>In most regions, this proportion has not exceeded 3% in the last 15 years and has declined since 2012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/>
              <a:t>The assumption of the spatial interdependence between regions has made it possible to take into account the impact of health investment in one region on its neighbors</a:t>
            </a:r>
            <a:r>
              <a:rPr lang="ru-RU" sz="4000" dirty="0"/>
              <a:t>, </a:t>
            </a:r>
            <a:r>
              <a:rPr lang="en-US" sz="4000" dirty="0"/>
              <a:t>so that</a:t>
            </a:r>
            <a:r>
              <a:rPr lang="ru-RU" sz="4000" dirty="0"/>
              <a:t> </a:t>
            </a:r>
            <a:r>
              <a:rPr lang="en-US" sz="4000" dirty="0"/>
              <a:t>the average optimal share of health and sport expenditure in GRP can then be reduced from 6,4</a:t>
            </a:r>
            <a:r>
              <a:rPr lang="ru-RU" sz="4000" dirty="0"/>
              <a:t>% </a:t>
            </a:r>
            <a:r>
              <a:rPr lang="en-US" sz="4000"/>
              <a:t>to</a:t>
            </a:r>
            <a:r>
              <a:rPr lang="ru-RU" sz="4000"/>
              <a:t> </a:t>
            </a:r>
            <a:r>
              <a:rPr lang="ru-RU" sz="4000" dirty="0"/>
              <a:t>5,9%</a:t>
            </a:r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Адрес: ТехтТехтТехтТехтТехтТехтТехтТехтТехтТехтТехтТехтТехт"/>
          <p:cNvSpPr txBox="1"/>
          <p:nvPr/>
        </p:nvSpPr>
        <p:spPr>
          <a:xfrm>
            <a:off x="5279232" y="4444315"/>
            <a:ext cx="13753528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en-US" sz="9600" dirty="0"/>
              <a:t>Thank you for your attention!</a:t>
            </a:r>
            <a:endParaRPr sz="9600" dirty="0"/>
          </a:p>
        </p:txBody>
      </p:sp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4075" y="8298160"/>
            <a:ext cx="3195850" cy="3090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6863408" y="593304"/>
            <a:ext cx="160734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relevance</a:t>
            </a:r>
            <a:endParaRPr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598712" y="4625752"/>
            <a:ext cx="11305256" cy="554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buFont typeface="Wingdings" pitchFamily="2" charset="2"/>
              <a:buChar char="Ø"/>
            </a:pPr>
            <a:r>
              <a:rPr lang="en-US" sz="5600" dirty="0"/>
              <a:t>COVID-19 pandemic</a:t>
            </a:r>
            <a:r>
              <a:rPr lang="ru-RU" sz="5600" dirty="0"/>
              <a:t/>
            </a:r>
            <a:br>
              <a:rPr lang="ru-RU" sz="5600" dirty="0"/>
            </a:br>
            <a:endParaRPr lang="ru-RU" sz="5600" dirty="0"/>
          </a:p>
          <a:p>
            <a:pPr>
              <a:buFont typeface="Wingdings" pitchFamily="2" charset="2"/>
              <a:buChar char="Ø"/>
            </a:pPr>
            <a:r>
              <a:rPr lang="en-US" sz="5600" dirty="0"/>
              <a:t>Searching for new economic growth opportunities </a:t>
            </a:r>
            <a:r>
              <a:rPr lang="ru-RU" sz="5600" dirty="0"/>
              <a:t/>
            </a:r>
            <a:br>
              <a:rPr lang="ru-RU" sz="5600" dirty="0"/>
            </a:br>
            <a:endParaRPr lang="ru-RU" sz="5600" dirty="0"/>
          </a:p>
          <a:p>
            <a:pPr>
              <a:buFont typeface="Wingdings" pitchFamily="2" charset="2"/>
              <a:buChar char="Ø"/>
            </a:pPr>
            <a:r>
              <a:rPr lang="en-US" sz="5600" dirty="0"/>
              <a:t>Regional analysis</a:t>
            </a:r>
            <a:endParaRPr lang="ru-RU" sz="560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r>
              <a:rPr lang="ru-RU" sz="4000" b="0" dirty="0"/>
              <a:t/>
            </a:r>
            <a:br>
              <a:rPr lang="ru-RU" sz="4000" b="0" dirty="0"/>
            </a:br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FE313E6-1E5B-426B-9439-5169A7BA1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-1" b="14554"/>
          <a:stretch/>
        </p:blipFill>
        <p:spPr bwMode="auto">
          <a:xfrm>
            <a:off x="15908791" y="2537520"/>
            <a:ext cx="8092521" cy="108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831960" y="2465512"/>
            <a:ext cx="3672408" cy="10873208"/>
          </a:xfrm>
          <a:prstGeom prst="rect">
            <a:avLst/>
          </a:prstGeom>
          <a:blipFill rotWithShape="1">
            <a:blip r:embed="rId4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6863408" y="20458"/>
            <a:ext cx="160734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200" b="1" cap="all" dirty="0">
                <a:solidFill>
                  <a:srgbClr val="253957"/>
                </a:solidFill>
                <a:sym typeface="Arial Narrow"/>
              </a:rPr>
              <a:t>Healthcare expenditures and economic growth</a:t>
            </a:r>
            <a:endParaRPr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8879632" y="3833664"/>
            <a:ext cx="14761640" cy="10873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The inclusion of healthcare expenditures in the production function as a factor that increases the life expectancy of the workforce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Bloom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2001;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Lorentzen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2008;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Kurt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2015)</a:t>
            </a:r>
          </a:p>
          <a:p>
            <a:pPr>
              <a:buFont typeface="Wingdings" pitchFamily="2" charset="2"/>
              <a:buChar char="Ø"/>
            </a:pP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Consideration of healthcare expenditures as a factor that can reduce the costs of restoring the ability to work and smooth out the negative consequences for the economy during epidemics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Gallup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2001;</a:t>
            </a:r>
            <a:r>
              <a:rPr lang="ru-RU" sz="40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Dixon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2002)</a:t>
            </a:r>
          </a:p>
          <a:p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Studying of investments in healthcare as a factor contributing to the development of human capital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Chang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Ying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2006;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Untura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Kaneva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2015)</a:t>
            </a:r>
            <a:endParaRPr lang="ru-RU" sz="440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7800935-FDF4-4DD3-999C-3E3CCFF25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r="36796"/>
          <a:stretch/>
        </p:blipFill>
        <p:spPr bwMode="auto">
          <a:xfrm>
            <a:off x="0" y="2249488"/>
            <a:ext cx="8519592" cy="11466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6863408" y="593304"/>
            <a:ext cx="160734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Determining factors</a:t>
            </a:r>
            <a:endParaRPr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1566576" y="3329608"/>
            <a:ext cx="12817424" cy="892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buFont typeface="Wingdings" pitchFamily="2" charset="2"/>
              <a:buChar char="Ø"/>
            </a:pPr>
            <a:r>
              <a:rPr lang="en-US" sz="5600" dirty="0"/>
              <a:t>Initial economic growth rate</a:t>
            </a:r>
            <a:endParaRPr lang="ru-RU" sz="5600" dirty="0"/>
          </a:p>
          <a:p>
            <a:r>
              <a:rPr lang="ru-RU" dirty="0"/>
              <a:t>(</a:t>
            </a:r>
            <a:r>
              <a:rPr lang="en-US" dirty="0" err="1"/>
              <a:t>Kuan-MinWang</a:t>
            </a:r>
            <a:r>
              <a:rPr lang="en-US" dirty="0"/>
              <a:t>, 2011</a:t>
            </a:r>
            <a:r>
              <a:rPr lang="ru-RU" dirty="0"/>
              <a:t>)</a:t>
            </a:r>
            <a:endParaRPr lang="en-US" dirty="0"/>
          </a:p>
          <a:p>
            <a:endParaRPr lang="ru-RU" sz="4000" dirty="0"/>
          </a:p>
          <a:p>
            <a:pPr>
              <a:buFont typeface="Wingdings" pitchFamily="2" charset="2"/>
              <a:buChar char="Ø"/>
            </a:pPr>
            <a:r>
              <a:rPr lang="en-US" sz="5600" dirty="0"/>
              <a:t>Time period (short or long term)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dirty="0"/>
              <a:t>(</a:t>
            </a:r>
            <a:r>
              <a:rPr lang="ru-RU" dirty="0" err="1"/>
              <a:t>Ashraf</a:t>
            </a:r>
            <a:r>
              <a:rPr lang="ru-RU" dirty="0"/>
              <a:t> </a:t>
            </a:r>
            <a:r>
              <a:rPr lang="en-US" dirty="0"/>
              <a:t>et al</a:t>
            </a:r>
            <a:r>
              <a:rPr lang="ru-RU" dirty="0"/>
              <a:t>., 2008; </a:t>
            </a:r>
            <a:r>
              <a:rPr lang="ru-RU" dirty="0" err="1"/>
              <a:t>Boussalem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2014)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ru-RU" sz="5600" dirty="0"/>
          </a:p>
          <a:p>
            <a:pPr>
              <a:buFont typeface="Wingdings" pitchFamily="2" charset="2"/>
              <a:buChar char="Ø"/>
            </a:pPr>
            <a:r>
              <a:rPr lang="en-US" sz="5600" dirty="0"/>
              <a:t>Level of the economy development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dirty="0"/>
              <a:t>(</a:t>
            </a:r>
            <a:r>
              <a:rPr lang="en-US" dirty="0" err="1"/>
              <a:t>Mielck</a:t>
            </a:r>
            <a:r>
              <a:rPr lang="ru-RU" dirty="0"/>
              <a:t>, 2013)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en-US" sz="5600" dirty="0"/>
              <a:t>The spread of a healthy lifestyle among the population</a:t>
            </a:r>
            <a:endParaRPr lang="ru-RU" sz="5600" dirty="0"/>
          </a:p>
          <a:p>
            <a:r>
              <a:rPr lang="ru-RU" dirty="0"/>
              <a:t>(</a:t>
            </a:r>
            <a:r>
              <a:rPr lang="en-US" dirty="0" err="1"/>
              <a:t>Zasimova</a:t>
            </a:r>
            <a:r>
              <a:rPr lang="ru-RU" dirty="0"/>
              <a:t>, </a:t>
            </a:r>
            <a:r>
              <a:rPr lang="en-US" dirty="0" err="1"/>
              <a:t>Kolosnitzyna</a:t>
            </a:r>
            <a:r>
              <a:rPr lang="ru-RU" dirty="0"/>
              <a:t>, 2011)</a:t>
            </a:r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0680" y="2465512"/>
            <a:ext cx="5400600" cy="10801200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19392" y="2465512"/>
            <a:ext cx="4032448" cy="1080120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5063208" y="20458"/>
            <a:ext cx="178736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regional share of healthcare expenditures in </a:t>
            </a:r>
            <a:r>
              <a:rPr lang="en-US" dirty="0" err="1"/>
              <a:t>grp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696" y="3047090"/>
            <a:ext cx="14851144" cy="95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3623048" y="20458"/>
            <a:ext cx="1931380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cap="all" dirty="0">
                <a:solidFill>
                  <a:srgbClr val="253957"/>
                </a:solidFill>
                <a:sym typeface="Arial Narrow"/>
              </a:rPr>
              <a:t>regional share of healthcare expenditures in </a:t>
            </a:r>
            <a:r>
              <a:rPr lang="en-US" sz="7000" b="1" cap="all" dirty="0" err="1">
                <a:solidFill>
                  <a:srgbClr val="253957"/>
                </a:solidFill>
                <a:sym typeface="Arial Narrow"/>
              </a:rPr>
              <a:t>grp</a:t>
            </a:r>
            <a:r>
              <a:rPr lang="en-US" sz="7000" b="1" cap="all" dirty="0">
                <a:solidFill>
                  <a:srgbClr val="253957"/>
                </a:solidFill>
                <a:sym typeface="Arial Narrow"/>
              </a:rPr>
              <a:t> in 2018 (by region)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056" y="2465512"/>
            <a:ext cx="17594580" cy="109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6863408" y="593304"/>
            <a:ext cx="160734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Basic hypothesis</a:t>
            </a:r>
            <a:endParaRPr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1543928" y="3401616"/>
            <a:ext cx="12385376" cy="655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5400" dirty="0"/>
              <a:t>There is an average optimum share of public expenditure on health and sport in GRP which has the greatest positive impact on the average growth rate of GRP. </a:t>
            </a:r>
            <a:endParaRPr lang="ru-RU" dirty="0"/>
          </a:p>
          <a:p>
            <a:endParaRPr lang="ru-RU" dirty="0"/>
          </a:p>
          <a:p>
            <a:pPr lvl="0"/>
            <a:r>
              <a:rPr lang="en-US" sz="4000" b="0" i="1" dirty="0"/>
              <a:t>Chang K., Ying Y. H.</a:t>
            </a:r>
            <a:r>
              <a:rPr lang="en-US" sz="4000" b="0" dirty="0"/>
              <a:t> Economic growth, human capital investment, and health expenditure: a study of OECD countries //</a:t>
            </a:r>
            <a:r>
              <a:rPr lang="en-US" sz="4000" b="0" dirty="0" err="1"/>
              <a:t>Hitotsubashi</a:t>
            </a:r>
            <a:r>
              <a:rPr lang="en-US" sz="4000" b="0" dirty="0"/>
              <a:t> Journal of Economics. 2006. Pp. 1-16.</a:t>
            </a:r>
            <a:endParaRPr lang="ru-RU" sz="4000" b="0" dirty="0"/>
          </a:p>
          <a:p>
            <a:endParaRPr lang="ru-RU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D:\Документы\Экономика\ИРГ 2020\презентация 28.01.2021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83" y="3549649"/>
            <a:ext cx="10679113" cy="7916863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6863408" y="593304"/>
            <a:ext cx="160734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Data and variables</a:t>
            </a:r>
            <a:endParaRPr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598712" y="2537520"/>
            <a:ext cx="23042560" cy="10873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Panel data</a:t>
            </a:r>
            <a:endParaRPr lang="ru-RU" dirty="0"/>
          </a:p>
          <a:p>
            <a:r>
              <a:rPr lang="ru-RU" sz="4000" b="0" dirty="0"/>
              <a:t>80 </a:t>
            </a:r>
            <a:r>
              <a:rPr lang="en-US" sz="4000" b="0" dirty="0"/>
              <a:t>Russian regions</a:t>
            </a:r>
            <a:r>
              <a:rPr lang="ru-RU" sz="4000" b="0" dirty="0"/>
              <a:t>, </a:t>
            </a:r>
            <a:r>
              <a:rPr lang="en-US" sz="4000" b="0" dirty="0"/>
              <a:t>annual data</a:t>
            </a:r>
            <a:r>
              <a:rPr lang="ru-RU" sz="4000" b="0" dirty="0"/>
              <a:t> </a:t>
            </a:r>
            <a:r>
              <a:rPr lang="en-US" sz="4000" b="0" dirty="0"/>
              <a:t>since</a:t>
            </a:r>
            <a:r>
              <a:rPr lang="ru-RU" sz="4000" b="0" dirty="0"/>
              <a:t> 2005 </a:t>
            </a:r>
            <a:r>
              <a:rPr lang="en-US" sz="4000" b="0" dirty="0"/>
              <a:t>till</a:t>
            </a:r>
            <a:r>
              <a:rPr lang="ru-RU" sz="4000" b="0" dirty="0"/>
              <a:t> 201</a:t>
            </a:r>
            <a:r>
              <a:rPr lang="en-US" sz="4000" b="0" dirty="0"/>
              <a:t>8</a:t>
            </a:r>
            <a:r>
              <a:rPr lang="ru-RU" sz="4000" b="0" dirty="0"/>
              <a:t> </a:t>
            </a:r>
          </a:p>
          <a:p>
            <a:endParaRPr lang="ru-RU" sz="4000" b="0" dirty="0"/>
          </a:p>
          <a:p>
            <a:r>
              <a:rPr lang="en-US" dirty="0"/>
              <a:t>Variables</a:t>
            </a:r>
            <a:endParaRPr lang="ru-RU" dirty="0"/>
          </a:p>
          <a:p>
            <a:r>
              <a:rPr lang="en-US" sz="4000" b="0" i="1" dirty="0"/>
              <a:t>Dependent variable</a:t>
            </a:r>
            <a:r>
              <a:rPr lang="ru-RU" sz="4000" b="0" i="1" dirty="0"/>
              <a:t>: </a:t>
            </a:r>
            <a:r>
              <a:rPr lang="en-US" sz="4000" b="0" dirty="0"/>
              <a:t>growth of GRP per capita</a:t>
            </a:r>
            <a:r>
              <a:rPr lang="ru-RU" sz="4000" b="0" dirty="0"/>
              <a:t> = 		 </a:t>
            </a:r>
            <a:r>
              <a:rPr lang="ru-RU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>
                <a:solidFill>
                  <a:srgbClr val="FF0000"/>
                </a:solidFill>
              </a:rPr>
              <a:t>     </a:t>
            </a:r>
            <a:r>
              <a:rPr lang="ru-RU" sz="4000" b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000" b="0" dirty="0">
                <a:solidFill>
                  <a:schemeClr val="accent1">
                    <a:lumMod val="50000"/>
                  </a:schemeClr>
                </a:solidFill>
              </a:rPr>
              <a:t>where</a:t>
            </a:r>
            <a:r>
              <a:rPr lang="ru-RU" sz="4000" b="0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en-US" sz="4000" b="0" dirty="0">
                <a:solidFill>
                  <a:schemeClr val="accent1">
                    <a:lumMod val="50000"/>
                  </a:schemeClr>
                </a:solidFill>
              </a:rPr>
              <a:t>is the value of GRP</a:t>
            </a:r>
            <a:r>
              <a:rPr lang="ru-RU" sz="40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0" dirty="0">
                <a:solidFill>
                  <a:schemeClr val="accent1">
                    <a:lumMod val="50000"/>
                  </a:schemeClr>
                </a:solidFill>
              </a:rPr>
              <a:t>in region with number</a:t>
            </a:r>
            <a:r>
              <a:rPr lang="ru-RU" sz="40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0" i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4000" b="0" dirty="0">
                <a:solidFill>
                  <a:schemeClr val="accent1">
                    <a:lumMod val="50000"/>
                  </a:schemeClr>
                </a:solidFill>
              </a:rPr>
              <a:t> in year</a:t>
            </a:r>
            <a:r>
              <a:rPr lang="ru-RU" sz="40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endParaRPr lang="en-US" sz="40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000" b="0" i="1" dirty="0"/>
          </a:p>
          <a:p>
            <a:r>
              <a:rPr lang="en-US" sz="4000" b="0" i="1" dirty="0"/>
              <a:t>Independent variables</a:t>
            </a:r>
            <a:r>
              <a:rPr lang="ru-RU" sz="4000" b="0" i="1" dirty="0"/>
              <a:t> (</a:t>
            </a:r>
            <a:r>
              <a:rPr lang="en-US" sz="4000" b="0" i="1" dirty="0"/>
              <a:t>categories of consolidated budget expenditures</a:t>
            </a:r>
            <a:r>
              <a:rPr lang="ru-RU" sz="4000" b="0" i="1" dirty="0"/>
              <a:t>):</a:t>
            </a:r>
          </a:p>
          <a:p>
            <a:endParaRPr lang="ru-RU" sz="4000" b="0" i="1" dirty="0"/>
          </a:p>
          <a:p>
            <a:pPr>
              <a:buFont typeface="Wingdings" pitchFamily="2" charset="2"/>
              <a:buChar char="Ø"/>
            </a:pPr>
            <a:r>
              <a:rPr lang="en-US" sz="4000" b="0" dirty="0"/>
              <a:t>Share of expenditures on healthcare, physical education and sports in GRP</a:t>
            </a:r>
            <a:endParaRPr lang="ru-RU" sz="4000" b="0" dirty="0"/>
          </a:p>
          <a:p>
            <a:pPr>
              <a:buFont typeface="Wingdings" pitchFamily="2" charset="2"/>
              <a:buChar char="Ø"/>
            </a:pPr>
            <a:r>
              <a:rPr lang="en-US" sz="4000" b="0" dirty="0"/>
              <a:t>Share of expenditures on the government issues in GRP</a:t>
            </a:r>
            <a:endParaRPr lang="ru-RU" sz="4000" b="0" dirty="0"/>
          </a:p>
          <a:p>
            <a:pPr>
              <a:buFont typeface="Wingdings" pitchFamily="2" charset="2"/>
              <a:buChar char="Ø"/>
            </a:pPr>
            <a:r>
              <a:rPr lang="en-US" sz="4000" b="0" dirty="0"/>
              <a:t>Share of expenditures on the national economy in GRP</a:t>
            </a:r>
            <a:endParaRPr lang="ru-RU" sz="4000" b="0" dirty="0"/>
          </a:p>
          <a:p>
            <a:pPr>
              <a:buFont typeface="Wingdings" pitchFamily="2" charset="2"/>
              <a:buChar char="Ø"/>
            </a:pPr>
            <a:r>
              <a:rPr lang="en-US" sz="4000" b="0" dirty="0"/>
              <a:t>Share of expenditures on housing in GRP</a:t>
            </a:r>
            <a:endParaRPr lang="ru-RU" sz="4000" b="0" dirty="0"/>
          </a:p>
          <a:p>
            <a:pPr>
              <a:buFont typeface="Wingdings" pitchFamily="2" charset="2"/>
              <a:buChar char="Ø"/>
            </a:pPr>
            <a:r>
              <a:rPr lang="en-US" sz="4000" b="0" dirty="0"/>
              <a:t>Share of expenditures on education in GRP</a:t>
            </a:r>
            <a:endParaRPr lang="ru-RU" sz="4000" b="0" dirty="0"/>
          </a:p>
          <a:p>
            <a:pPr>
              <a:buFont typeface="Wingdings" pitchFamily="2" charset="2"/>
              <a:buChar char="Ø"/>
            </a:pPr>
            <a:r>
              <a:rPr lang="en-US" sz="4000" b="0" dirty="0"/>
              <a:t>Share of expenditures on social policy in GRP</a:t>
            </a:r>
            <a:r>
              <a:rPr lang="ru-RU" sz="4000" b="0" dirty="0"/>
              <a:t/>
            </a:r>
            <a:br>
              <a:rPr lang="ru-RU" sz="4000" b="0" dirty="0"/>
            </a:br>
            <a:r>
              <a:rPr lang="ru-RU" sz="4000" b="0" dirty="0"/>
              <a:t/>
            </a:r>
            <a:br>
              <a:rPr lang="ru-RU" sz="4000" b="0" dirty="0"/>
            </a:br>
            <a:r>
              <a:rPr lang="en-US" dirty="0"/>
              <a:t>Source</a:t>
            </a:r>
            <a:r>
              <a:rPr lang="ru-RU" dirty="0"/>
              <a:t>: </a:t>
            </a:r>
            <a:r>
              <a:rPr lang="en-US" b="0" dirty="0"/>
              <a:t>Collection</a:t>
            </a:r>
            <a:r>
              <a:rPr lang="ru-RU" b="0" dirty="0"/>
              <a:t> «</a:t>
            </a:r>
            <a:r>
              <a:rPr lang="en-US" b="0" dirty="0"/>
              <a:t>Regions of Russia</a:t>
            </a:r>
            <a:r>
              <a:rPr lang="ru-RU" b="0" dirty="0"/>
              <a:t>» (</a:t>
            </a:r>
            <a:r>
              <a:rPr lang="en-US" b="0" dirty="0" err="1"/>
              <a:t>Rosstat</a:t>
            </a:r>
            <a:r>
              <a:rPr lang="ru-RU" b="0" dirty="0"/>
              <a:t>)</a:t>
            </a:r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1720" y="4732412"/>
            <a:ext cx="1524000" cy="1333500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40072" y="5092080"/>
            <a:ext cx="542925" cy="685800"/>
          </a:xfrm>
          <a:prstGeom prst="rect">
            <a:avLst/>
          </a:prstGeom>
          <a:noFill/>
        </p:spPr>
      </p:pic>
      <p:sp>
        <p:nvSpPr>
          <p:cNvPr id="17" name="Номер слайда 1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6863408" y="593304"/>
            <a:ext cx="16073440" cy="129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Data and variables</a:t>
            </a:r>
            <a:endParaRPr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598712" y="2537520"/>
            <a:ext cx="23042560" cy="10873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Control variables</a:t>
            </a:r>
            <a:r>
              <a:rPr lang="ru-RU" dirty="0"/>
              <a:t>:</a:t>
            </a:r>
            <a:endParaRPr lang="ru-RU" sz="40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0" dirty="0"/>
              <a:t>Ratio of fixed investment to GRP (Solow, 1956)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0" dirty="0"/>
              <a:t>Share of the population in cities with more than 500,000 citizens (Henderson, 2003; </a:t>
            </a:r>
            <a:r>
              <a:rPr lang="en-US" sz="4000" b="0" dirty="0" err="1"/>
              <a:t>Friedmann</a:t>
            </a:r>
            <a:r>
              <a:rPr lang="en-US" sz="4000" b="0" dirty="0"/>
              <a:t>, 2006)</a:t>
            </a:r>
            <a:endParaRPr lang="ru-RU" sz="40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0" dirty="0"/>
              <a:t>Share of imports in GRP (</a:t>
            </a:r>
            <a:r>
              <a:rPr lang="en-US" sz="4000" b="0" dirty="0" err="1"/>
              <a:t>Kamenskikh</a:t>
            </a:r>
            <a:r>
              <a:rPr lang="en-US" sz="4000" b="0" dirty="0"/>
              <a:t>, </a:t>
            </a:r>
            <a:r>
              <a:rPr lang="en-US" sz="4000" b="0" dirty="0" err="1"/>
              <a:t>Ivanova</a:t>
            </a:r>
            <a:r>
              <a:rPr lang="en-US" sz="4000" b="0" dirty="0"/>
              <a:t>, 2011)</a:t>
            </a:r>
            <a:endParaRPr lang="ru-RU" sz="40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0" dirty="0" err="1"/>
              <a:t>Herfindahl</a:t>
            </a:r>
            <a:r>
              <a:rPr lang="en-US" sz="4000" b="0" dirty="0"/>
              <a:t>-Hirschman index</a:t>
            </a:r>
            <a:r>
              <a:rPr lang="en-US" sz="4000" dirty="0"/>
              <a:t> </a:t>
            </a:r>
            <a:r>
              <a:rPr lang="en-US" sz="4000" b="0" dirty="0"/>
              <a:t>(</a:t>
            </a:r>
            <a:r>
              <a:rPr lang="en-US" sz="4000" b="0" dirty="0" err="1"/>
              <a:t>Essletzbichler</a:t>
            </a:r>
            <a:r>
              <a:rPr lang="en-US" sz="4000" b="0" dirty="0"/>
              <a:t>, 2007; </a:t>
            </a:r>
            <a:r>
              <a:rPr lang="en-US" sz="4000" b="0" dirty="0" err="1"/>
              <a:t>Shediac</a:t>
            </a:r>
            <a:r>
              <a:rPr lang="en-US" sz="4000" b="0" dirty="0"/>
              <a:t>, 2008)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0" dirty="0"/>
              <a:t>Proportion of people with university education (</a:t>
            </a:r>
            <a:r>
              <a:rPr lang="en-US" sz="4000" b="0" dirty="0" err="1"/>
              <a:t>Maddison</a:t>
            </a:r>
            <a:r>
              <a:rPr lang="en-US" sz="4000" b="0" dirty="0"/>
              <a:t>, 1991; Lutz, </a:t>
            </a:r>
            <a:r>
              <a:rPr lang="en-US" sz="4000" b="0" dirty="0" err="1"/>
              <a:t>Samir</a:t>
            </a:r>
            <a:r>
              <a:rPr lang="en-US" sz="4000" b="0" dirty="0"/>
              <a:t>, 2011)</a:t>
            </a:r>
            <a:endParaRPr lang="ru-RU" sz="40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0" dirty="0"/>
              <a:t>Road density (</a:t>
            </a:r>
            <a:r>
              <a:rPr lang="en-US" sz="4000" b="0" dirty="0" err="1"/>
              <a:t>Shcherbanin</a:t>
            </a:r>
            <a:r>
              <a:rPr lang="en-US" sz="4000" b="0" dirty="0"/>
              <a:t>, 2011)</a:t>
            </a:r>
            <a:endParaRPr lang="ru-RU" sz="40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0" dirty="0"/>
              <a:t>GRP per capita in constant prices (</a:t>
            </a:r>
            <a:r>
              <a:rPr lang="en-US" sz="4000" b="0" dirty="0" err="1"/>
              <a:t>Barro</a:t>
            </a:r>
            <a:r>
              <a:rPr lang="en-US" sz="4000" b="0" dirty="0"/>
              <a:t>, </a:t>
            </a:r>
            <a:r>
              <a:rPr lang="en-US" sz="4000" b="0" dirty="0" err="1"/>
              <a:t>Sala</a:t>
            </a:r>
            <a:r>
              <a:rPr lang="en-US" sz="4000" b="0" dirty="0"/>
              <a:t>-</a:t>
            </a:r>
            <a:r>
              <a:rPr lang="en-US" sz="4000" b="0" dirty="0" err="1"/>
              <a:t>i</a:t>
            </a:r>
            <a:r>
              <a:rPr lang="en-US" sz="4000" b="0" dirty="0"/>
              <a:t>-Martin, 1992)</a:t>
            </a:r>
            <a:endParaRPr lang="ru-RU" sz="40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0" dirty="0"/>
              <a:t>Investment risk index</a:t>
            </a:r>
            <a:endParaRPr lang="ru-RU" sz="40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0" dirty="0"/>
              <a:t>Aggregate index of the region’s banking services</a:t>
            </a:r>
            <a:endParaRPr lang="ru-RU" sz="4000" b="0" dirty="0"/>
          </a:p>
          <a:p>
            <a:r>
              <a:rPr lang="ru-RU" sz="4000" b="0" dirty="0"/>
              <a:t/>
            </a:r>
            <a:br>
              <a:rPr lang="ru-RU" sz="4000" b="0" dirty="0"/>
            </a:br>
            <a:r>
              <a:rPr lang="en-US" dirty="0"/>
              <a:t>Sources</a:t>
            </a:r>
            <a:r>
              <a:rPr lang="ru-RU" dirty="0"/>
              <a:t>: </a:t>
            </a:r>
            <a:r>
              <a:rPr lang="en-US" b="0" dirty="0"/>
              <a:t>Collection</a:t>
            </a:r>
            <a:r>
              <a:rPr lang="ru-RU" b="0" dirty="0"/>
              <a:t> «</a:t>
            </a:r>
            <a:r>
              <a:rPr lang="en-US" b="0" dirty="0"/>
              <a:t>Regions of Russia</a:t>
            </a:r>
            <a:r>
              <a:rPr lang="ru-RU" b="0" dirty="0"/>
              <a:t>» (</a:t>
            </a:r>
            <a:r>
              <a:rPr lang="en-US" b="0" dirty="0" err="1"/>
              <a:t>Rosstat</a:t>
            </a:r>
            <a:r>
              <a:rPr lang="ru-RU" b="0" dirty="0"/>
              <a:t>), </a:t>
            </a:r>
            <a:r>
              <a:rPr lang="en-US" b="0" dirty="0"/>
              <a:t>Bank of Russia</a:t>
            </a:r>
            <a:r>
              <a:rPr lang="ru-RU" b="0" dirty="0"/>
              <a:t>, </a:t>
            </a:r>
            <a:r>
              <a:rPr lang="en-US" b="0" dirty="0"/>
              <a:t>rating agency</a:t>
            </a:r>
            <a:r>
              <a:rPr lang="ru-RU" b="0" dirty="0"/>
              <a:t> «</a:t>
            </a:r>
            <a:r>
              <a:rPr lang="en-US" b="0" dirty="0"/>
              <a:t>Expert RA</a:t>
            </a:r>
            <a:r>
              <a:rPr lang="ru-RU" b="0" dirty="0"/>
              <a:t>»</a:t>
            </a:r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2009</Words>
  <Application>Microsoft Office PowerPoint</Application>
  <PresentationFormat>Произвольный</PresentationFormat>
  <Paragraphs>472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Helvetica</vt:lpstr>
      <vt:lpstr>Helvetica Light</vt:lpstr>
      <vt:lpstr>Helvetica Neue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Веселов Дмитрий Александрович</cp:lastModifiedBy>
  <cp:revision>220</cp:revision>
  <dcterms:modified xsi:type="dcterms:W3CDTF">2023-04-13T11:34:25Z</dcterms:modified>
</cp:coreProperties>
</file>