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63" r:id="rId5"/>
    <p:sldId id="264" r:id="rId6"/>
    <p:sldId id="257" r:id="rId7"/>
    <p:sldId id="265" r:id="rId8"/>
    <p:sldId id="266" r:id="rId9"/>
    <p:sldId id="269" r:id="rId10"/>
    <p:sldId id="271" r:id="rId11"/>
    <p:sldId id="267" r:id="rId12"/>
    <p:sldId id="268" r:id="rId13"/>
    <p:sldId id="272" r:id="rId14"/>
    <p:sldId id="274" r:id="rId15"/>
    <p:sldId id="275" r:id="rId16"/>
    <p:sldId id="276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00"/>
    <a:srgbClr val="156082"/>
    <a:srgbClr val="009999"/>
    <a:srgbClr val="FF5050"/>
    <a:srgbClr val="000000"/>
    <a:srgbClr val="E97132"/>
    <a:srgbClr val="042433"/>
    <a:srgbClr val="A02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FBBC13-9C60-A355-F505-D331C22E7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6217E9-6D14-B5C1-F887-9D847DAAB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2F605F-CFAD-8E74-6060-98B2F11EF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085D0F-595F-9492-5A05-0FEEE0F3A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0AB04C-C02D-F818-854F-E20BF8CDA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4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1E1A6-FA98-D278-CA4B-00895C370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8EC984-B1CC-EB2C-8D72-A1503E636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44D20F-E609-BD15-F143-89C54BE2C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026795-7C5D-641D-BCEF-8572D2B37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8F4917-0BFB-79B5-5FF1-89234EF4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0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E6EBB8-3F4D-A891-56DA-7A5B7B1A0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220108-35DF-2D42-EE3A-044CBB099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61FD64-C8B8-2BD9-BED5-5A0041183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726E68-E95C-AE0F-6098-E0B2DF1AD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2A8BB8-3098-EE5C-1FE8-93193A1AA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2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BA5FEA-3423-AF2B-792A-DB4E7E9F2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2A878F-C55A-AAE7-8DC2-9497959E5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FA5C3-7C58-EAD8-4403-F9FDA6926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71BFC6-DFBC-D25B-BFD2-737FDF7BD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C92CFA-F13A-5004-4F91-3B77AA48D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2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55DDD-5C34-629D-9C68-89615294A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7775FD-0F17-2B55-542A-4E551BC01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57A568-5DEB-8819-1CCC-274B9117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256CF0-C59E-E89D-CAF2-0119C43C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4137AF-A097-0BA6-3FDB-3501C0497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62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96D91-159E-58F7-4BA4-52D16C8D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6F971B-7124-36AA-808A-DD1A4E38C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27BE6C-8742-0060-0A29-3D29AEFAE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970D74-3A70-3061-68A3-34296492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0272DA-20FF-D306-67A2-26F8818B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5147C-59FE-1D49-A001-8F8F14DCD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2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590944-6A23-F6E3-DD81-78D183893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874515-66EA-2205-AB06-712890AE7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71A966-B90D-1045-C0B1-86DF1C601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F21BE9-1D39-ED40-5DDD-B4227E08E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50521B-6D48-C2EA-A3E8-1AF7AB30A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B9B902E-AF24-5A07-0375-E2BF7F92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96AF9BD-1EC2-D6FE-A60F-3AA8981E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FA933C-E4EE-6B77-1766-3C0FA3A1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3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CECDA3-F402-5705-482E-40BA3298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D5030C-7D50-B6E3-734F-4111153D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DD6683E-C52A-992C-7620-239E07B05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DC201F-3D08-30F9-B816-3D8C727D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2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F542861-9871-0981-857C-1E76ACCB0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4488E3F-ACC0-3F6C-D13D-87C72A1D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4CC45D-9951-A0B7-CFFC-8031D693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3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EC1C72-7AC3-2120-8697-6760165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669012-5274-8AB2-8D3E-09EA42BFC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C732F1-58E9-7F48-4640-F83C23A15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478FBD-1B5E-825A-4D49-349835688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26F35D-2FE3-09AA-AC7F-969A8C66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10D4E6-97A3-1BFC-371F-391AEB0F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4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101BA-D437-545A-1C45-77971CAD2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7612DC6-A382-B570-A752-C6C37D7BD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A505FB-8F66-9CB0-8C4D-F40334D0E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D29734-98C1-498C-A766-BF2A35AB8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CE5DA2-4B69-31A7-2B67-DD55F9D7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C6401E-DEBF-2696-FFF6-CED5C68BA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4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B811FE-B5E4-9328-2BFC-5F5553CCB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61D255-307A-00F2-2BAF-9B72921CF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48C3DF-41C2-9E22-0BC1-2D77B0240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71C56A-EDF5-451C-A8DC-B76D41204D1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E8A821-5553-5B29-9C2A-D5BA97DDE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7C6A64-BB5F-592F-395D-123BF2F7D8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A2F800-EECA-46F6-8F8B-335AF82BD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8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6DAD1-B192-CC88-83C3-80CE6ED16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/>
              <a:t>Измерение доходов, связанных с занятостью: концепции, источники, методы</a:t>
            </a:r>
            <a:endParaRPr lang="en-US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AF7599E-B0E3-BF2D-32D8-57A00C016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ru-RU" dirty="0"/>
              <a:t>Анна Лукьянова, </a:t>
            </a:r>
          </a:p>
          <a:p>
            <a:r>
              <a:rPr lang="ru-RU" dirty="0"/>
              <a:t>Высшая школа экономики (Москва)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76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7DB8C-CB05-15AB-082F-949F4BEB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369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/>
              <a:t>Доходы, связанные с занятостью (в ред. 21-й МКСТ)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7B67E8-FB14-7B03-AC8F-FD1BF80FB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Виды: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C00000"/>
                </a:solidFill>
              </a:rPr>
              <a:t>Доход, связанный с занятостью за заработную плату </a:t>
            </a:r>
            <a:r>
              <a:rPr lang="ru-RU" sz="2000" dirty="0"/>
              <a:t>включает все выплаты и льготы в денежной, натуральной форме или в виде услуг, которые физические лица получают в течение определенного учетного периода для себя или членов своей семьи в связи с их участием в текущей или прошлой занятости за заработную плату. 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C00000"/>
                </a:solidFill>
              </a:rPr>
              <a:t>Доход, связанный с занятостью с целью получения прибыли</a:t>
            </a:r>
            <a:r>
              <a:rPr lang="ru-RU" sz="2000" dirty="0"/>
              <a:t>, определяется как доход, полученный за данный учетный период физическими лицами для себя или членов своей семьи, которые работают в качестве помогающих на семейном предприятии, в результате их текущего или прошлого участия в занятости с целью получения прибыли.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endParaRPr lang="ru-RU" sz="2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dirty="0"/>
              <a:t>Доходы могут предоставляться (текущим или прошлым) работодателем, системами социального обеспечения, обязательного страхования или государством.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5509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F1D94-E3FF-C49F-0468-246548E8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25" y="186706"/>
            <a:ext cx="10515600" cy="1325563"/>
          </a:xfrm>
        </p:spPr>
        <p:txBody>
          <a:bodyPr/>
          <a:lstStyle/>
          <a:p>
            <a:r>
              <a:rPr lang="ru-RU" dirty="0"/>
              <a:t>Доходы, связанные с занятостью за заработную плату (16-я и 21-я МКСТ)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BAC74D-EB8A-A91B-EDCB-BBCE6C0F2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78" y="1739424"/>
            <a:ext cx="3724507" cy="493187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>
                <a:solidFill>
                  <a:srgbClr val="C00000"/>
                </a:solidFill>
              </a:rPr>
              <a:t>Охват </a:t>
            </a:r>
            <a:r>
              <a:rPr lang="ru-RU" sz="2600" dirty="0"/>
              <a:t>(</a:t>
            </a:r>
            <a:r>
              <a:rPr lang="ru-RU" sz="2600" i="1" dirty="0"/>
              <a:t>в соответствии с классификацией статусов в занятости – 20-я МКСТ</a:t>
            </a:r>
            <a:r>
              <a:rPr lang="ru-RU" sz="2600" dirty="0"/>
              <a:t>):</a:t>
            </a:r>
            <a:endParaRPr lang="ru-RU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dirty="0"/>
              <a:t>Владельцы-управляющие компаниями</a:t>
            </a:r>
          </a:p>
          <a:p>
            <a:pPr marL="447675" lvl="1" indent="-2682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/>
              <a:t>Работодатели в корпорациях;</a:t>
            </a:r>
          </a:p>
          <a:p>
            <a:pPr marL="447675" lvl="1" indent="-2682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/>
              <a:t>Владельцы-управляющие компаниями без наемных работников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dirty="0"/>
              <a:t>Наемные работники</a:t>
            </a:r>
          </a:p>
          <a:p>
            <a:pPr marL="447675" lvl="1" indent="-2682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/>
              <a:t>работающие на основе постоянного трудового договора;</a:t>
            </a:r>
          </a:p>
          <a:p>
            <a:pPr marL="447675" lvl="1" indent="-2682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/>
              <a:t>работающие на основе срочного трудового договора;</a:t>
            </a:r>
          </a:p>
          <a:p>
            <a:pPr marL="447675" lvl="1" indent="-2682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/>
              <a:t>Кратковременные и случайные работники;</a:t>
            </a:r>
          </a:p>
          <a:p>
            <a:pPr marL="447675" lvl="1" indent="-2682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dirty="0"/>
              <a:t>оплачиваемые ученики, стажеры и интерны</a:t>
            </a:r>
            <a:endParaRPr lang="en-US" dirty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94192B17-E79E-5A36-E796-9E68BF745F7F}"/>
              </a:ext>
            </a:extLst>
          </p:cNvPr>
          <p:cNvGrpSpPr/>
          <p:nvPr/>
        </p:nvGrpSpPr>
        <p:grpSpPr>
          <a:xfrm>
            <a:off x="161260" y="1825624"/>
            <a:ext cx="7671394" cy="4671429"/>
            <a:chOff x="161260" y="1825624"/>
            <a:chExt cx="7671394" cy="4671429"/>
          </a:xfrm>
        </p:grpSpPr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0C33A249-B82E-6D36-A574-9C07B9687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5155" y="1825624"/>
              <a:ext cx="7557499" cy="4564082"/>
            </a:xfrm>
            <a:prstGeom prst="rect">
              <a:avLst/>
            </a:prstGeom>
          </p:spPr>
        </p:pic>
        <p:sp>
          <p:nvSpPr>
            <p:cNvPr id="5" name="Блок-схема: альтернативный процесс 4">
              <a:extLst>
                <a:ext uri="{FF2B5EF4-FFF2-40B4-BE49-F238E27FC236}">
                  <a16:creationId xmlns:a16="http://schemas.microsoft.com/office/drawing/2014/main" id="{EAC4EE08-4F09-15A7-AC0E-95EAB7EC3E49}"/>
                </a:ext>
              </a:extLst>
            </p:cNvPr>
            <p:cNvSpPr/>
            <p:nvPr/>
          </p:nvSpPr>
          <p:spPr>
            <a:xfrm>
              <a:off x="161260" y="2873221"/>
              <a:ext cx="1921922" cy="2393174"/>
            </a:xfrm>
            <a:prstGeom prst="flowChartAlternateProcess">
              <a:avLst/>
            </a:prstGeom>
            <a:noFill/>
            <a:ln w="38100">
              <a:solidFill>
                <a:srgbClr val="FF0000"/>
              </a:solidFill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rgbClr val="C00000"/>
                </a:solidFill>
              </a:endParaRPr>
            </a:p>
          </p:txBody>
        </p:sp>
        <p:sp>
          <p:nvSpPr>
            <p:cNvPr id="6" name="Блок-схема: альтернативный процесс 5">
              <a:extLst>
                <a:ext uri="{FF2B5EF4-FFF2-40B4-BE49-F238E27FC236}">
                  <a16:creationId xmlns:a16="http://schemas.microsoft.com/office/drawing/2014/main" id="{D049039C-733A-4977-4F35-8AFC2FAB3D7E}"/>
                </a:ext>
              </a:extLst>
            </p:cNvPr>
            <p:cNvSpPr/>
            <p:nvPr/>
          </p:nvSpPr>
          <p:spPr>
            <a:xfrm>
              <a:off x="161260" y="5005137"/>
              <a:ext cx="2465062" cy="1491916"/>
            </a:xfrm>
            <a:prstGeom prst="flowChartAlternateProcess">
              <a:avLst/>
            </a:prstGeom>
            <a:noFill/>
            <a:ln w="38100">
              <a:solidFill>
                <a:srgbClr val="FF0000"/>
              </a:solidFill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rgbClr val="C00000"/>
                </a:solidFill>
              </a:endParaRPr>
            </a:p>
          </p:txBody>
        </p:sp>
        <p:sp>
          <p:nvSpPr>
            <p:cNvPr id="7" name="Блок-схема: альтернативный процесс 6">
              <a:extLst>
                <a:ext uri="{FF2B5EF4-FFF2-40B4-BE49-F238E27FC236}">
                  <a16:creationId xmlns:a16="http://schemas.microsoft.com/office/drawing/2014/main" id="{FD943E65-C620-FDE3-019B-1FFFD16AC5E4}"/>
                </a:ext>
              </a:extLst>
            </p:cNvPr>
            <p:cNvSpPr/>
            <p:nvPr/>
          </p:nvSpPr>
          <p:spPr>
            <a:xfrm>
              <a:off x="6096000" y="3038833"/>
              <a:ext cx="1736654" cy="1120656"/>
            </a:xfrm>
            <a:prstGeom prst="flowChartAlternateProcess">
              <a:avLst/>
            </a:prstGeom>
            <a:noFill/>
            <a:ln w="38100">
              <a:solidFill>
                <a:srgbClr val="FF0000"/>
              </a:solidFill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066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F1D94-E3FF-C49F-0468-246548E8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639" y="365125"/>
            <a:ext cx="10838161" cy="1325563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Доход, связанный с занятостью с целью получения прибыли (доход от самостоятельной занятости)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BAC74D-EB8A-A91B-EDCB-BBCE6C0F2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642" y="1825625"/>
            <a:ext cx="1078315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Валовый доход (выручка за вычетом операционных расходов и отчислений на социальное страхование) ВКЛЮЧАЕТ: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прибыль (или долю прибыли), полученной в результате деятельности, следующих категорий занятых (в соответствии с классификацией статусов в занятости):</a:t>
            </a:r>
          </a:p>
          <a:p>
            <a:pPr lvl="1"/>
            <a:r>
              <a:rPr lang="ru-RU" sz="2000" dirty="0"/>
              <a:t>работодатели на семейных предприятиях</a:t>
            </a:r>
          </a:p>
          <a:p>
            <a:pPr lvl="1"/>
            <a:r>
              <a:rPr lang="ru-RU" sz="2000" dirty="0"/>
              <a:t>независимые работники на семейных предприятиях без наемных работников</a:t>
            </a:r>
          </a:p>
          <a:p>
            <a:pPr lvl="1"/>
            <a:r>
              <a:rPr lang="ru-RU" sz="2000" dirty="0"/>
              <a:t>зависимые подрядчики</a:t>
            </a:r>
          </a:p>
          <a:p>
            <a:pPr lvl="1"/>
            <a:r>
              <a:rPr lang="ru-RU" sz="2000" dirty="0"/>
              <a:t>помогающие на семейных предприятиях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пособия по социальному обеспечению, получаемых работниками с целью получения прибыли, через схемы, признающие (текущий или </a:t>
            </a:r>
            <a:r>
              <a:rPr lang="ru-RU" sz="2000" u="sng" dirty="0"/>
              <a:t>прошлый</a:t>
            </a:r>
            <a:r>
              <a:rPr lang="ru-RU" sz="2000" dirty="0"/>
              <a:t>) статус в занятости в качестве особого условия для участия.</a:t>
            </a:r>
          </a:p>
          <a:p>
            <a:pPr marL="0" indent="0">
              <a:buNone/>
            </a:pPr>
            <a:r>
              <a:rPr lang="ru-RU" sz="2000" dirty="0"/>
              <a:t>(1) является эквивалентом смешанного дохода в СНС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7400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3A672-7846-2398-99CC-FA2C7B676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Единицы статистического наблюдения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396EF5-E4A3-1764-9E52-091DBC510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6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Выбор единицы наблюдения зависит от цели:</a:t>
            </a:r>
          </a:p>
          <a:p>
            <a:r>
              <a:rPr lang="ru-RU" sz="2000" i="1" dirty="0">
                <a:solidFill>
                  <a:srgbClr val="C00000"/>
                </a:solidFill>
              </a:rPr>
              <a:t>для измерения способности различных видов экономической деятельности приносить доход </a:t>
            </a:r>
            <a:r>
              <a:rPr lang="ru-RU" sz="2000" dirty="0"/>
              <a:t>– </a:t>
            </a:r>
            <a:r>
              <a:rPr lang="ru-RU" sz="2000" b="1" dirty="0">
                <a:solidFill>
                  <a:srgbClr val="0070C0"/>
                </a:solidFill>
              </a:rPr>
              <a:t>рабочее место</a:t>
            </a:r>
            <a:r>
              <a:rPr lang="ru-RU" sz="2000" dirty="0"/>
              <a:t>, которое может характеризоваться отраслью, родом занятий и статусом в занятости, </a:t>
            </a:r>
          </a:p>
          <a:p>
            <a:r>
              <a:rPr lang="ru-RU" sz="2000" i="1" dirty="0">
                <a:solidFill>
                  <a:srgbClr val="C00000"/>
                </a:solidFill>
              </a:rPr>
              <a:t>для анализа благосостояния соответствующего населения, связанного с занятостью </a:t>
            </a:r>
            <a:r>
              <a:rPr lang="ru-RU" sz="2000" dirty="0"/>
              <a:t>– </a:t>
            </a:r>
            <a:r>
              <a:rPr lang="ru-RU" sz="2000" b="1" dirty="0">
                <a:solidFill>
                  <a:srgbClr val="0070C0"/>
                </a:solidFill>
              </a:rPr>
              <a:t>отдельный человек</a:t>
            </a:r>
            <a:r>
              <a:rPr lang="ru-RU" sz="2000" dirty="0"/>
              <a:t>. Человек может быть занят на одной работе, иметь несколько работ разного типа одновременно или последовательно в течение определенного учетного периода. Безработные и лица, не входящие в состав рабочей силы, могут иметь доходы связанные с прежней работой (пенсии, пособия по безработице и проч.) </a:t>
            </a:r>
            <a:br>
              <a:rPr lang="ru-RU" sz="2000" dirty="0"/>
            </a:br>
            <a:r>
              <a:rPr lang="ru-RU" sz="2000" dirty="0"/>
              <a:t>С т. </a:t>
            </a:r>
            <a:r>
              <a:rPr lang="ru-RU" sz="2000" dirty="0" err="1"/>
              <a:t>зр</a:t>
            </a:r>
            <a:r>
              <a:rPr lang="ru-RU" sz="2000" dirty="0"/>
              <a:t>. индивида, доход, связанный с занятостью, соответствует сумме всех доходов, полученных на всех работах, а также доходов от прежней работы.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3955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71B53-9BA6-C0E1-DEE8-1EA8950E9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019"/>
            <a:ext cx="10515600" cy="948036"/>
          </a:xfrm>
        </p:spPr>
        <p:txBody>
          <a:bodyPr/>
          <a:lstStyle/>
          <a:p>
            <a:r>
              <a:rPr lang="ru-RU" dirty="0"/>
              <a:t>Источники данных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378CA4-39A1-E0BF-89DC-DF98476DF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7534"/>
            <a:ext cx="10932122" cy="5314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Обследования предприятий </a:t>
            </a:r>
            <a:r>
              <a:rPr lang="ru-RU" sz="1800" dirty="0"/>
              <a:t>используются для измерения средних заработных плат, в том числе по отдельным категориям работников; а также для измерения структуры затрат на рабочую силу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1800" dirty="0"/>
              <a:t>Низкие ошибки измерения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Не охватывают неформальной занятости и самозанятости 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Ограниченный охват малых и микро-предприятий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Кроме специализированных обследований, не предполагают сбора данных о заработных платах отдельных работников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Обследования рабочей силы (основная анкета) </a:t>
            </a:r>
            <a:r>
              <a:rPr lang="ru-RU" sz="1800" dirty="0"/>
              <a:t>часто используются для измерения доходов, связанных занятостью: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1800" dirty="0"/>
              <a:t>Методологически корректные определения и классификации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1800" dirty="0"/>
              <a:t>Полный охват всех видов занятости и типов предприятий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Вопросы о доходах могут увеличить долю отказов от участия в обследовании</a:t>
            </a:r>
          </a:p>
          <a:p>
            <a:pPr marL="457200" lvl="1" indent="0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Из соображений снижения нагрузки, если вопросы о доходах включаются, то как правило касаются только основного места работы</a:t>
            </a:r>
          </a:p>
          <a:p>
            <a:pPr marL="457200" lvl="1" indent="0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</a:t>
            </a:r>
            <a:r>
              <a:rPr lang="ru-RU" sz="1800" dirty="0">
                <a:sym typeface="Wingdings" panose="05000000000000000000" pitchFamily="2" charset="2"/>
              </a:rPr>
              <a:t>	Зачастую охватывают только доходы от занятости за заработную плату</a:t>
            </a:r>
            <a:endParaRPr lang="ru-RU" sz="1800" dirty="0"/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Вопросы касаются обычного размера доходов (не предполагают учета нерегулярных выплат) либо выплат только в течение последнего месяца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Не включают вопросов, позволяющих измерить доходы от прошлой занятости, а также доходы, связанные с занятостью и полученные по программам социального страхования</a:t>
            </a:r>
          </a:p>
          <a:p>
            <a:pPr marL="714375" lvl="1" indent="-257175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Ошибки измерения </a:t>
            </a:r>
          </a:p>
          <a:p>
            <a:pPr lvl="1">
              <a:buFont typeface="Aptos" panose="020B0004020202020204" pitchFamily="34" charset="0"/>
              <a:buChar char="─"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93795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A3715-35E7-5D03-34A5-E7397C27B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827" y="206996"/>
            <a:ext cx="10515600" cy="789907"/>
          </a:xfrm>
        </p:spPr>
        <p:txBody>
          <a:bodyPr>
            <a:normAutofit/>
          </a:bodyPr>
          <a:lstStyle/>
          <a:p>
            <a:r>
              <a:rPr lang="ru-RU" sz="4000" dirty="0"/>
              <a:t>Источники данных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FE8F02-4CBE-7A6B-34A0-80A5B0DFD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406"/>
            <a:ext cx="10515600" cy="50425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Специальный модуль обследования рабочей силы</a:t>
            </a:r>
          </a:p>
          <a:p>
            <a:pPr marL="714375" lvl="1" indent="-357188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1800" dirty="0"/>
              <a:t>Плюсы те же, что в ОРС (основная анкета)</a:t>
            </a:r>
          </a:p>
          <a:p>
            <a:pPr marL="714375" lvl="1" indent="-357188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1800" dirty="0">
                <a:sym typeface="Wingdings" panose="05000000000000000000" pitchFamily="2" charset="2"/>
              </a:rPr>
              <a:t>Можно измерять доходы за весь прошедший год – с использованием ретроспективных вопросов о видах занятости и связанных с ними доходах по месяцам</a:t>
            </a:r>
          </a:p>
          <a:p>
            <a:pPr marL="714375" lvl="1" indent="-357188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Не включают вопросов, позволяющих измерить доходы от прошлой занятости, а также доходы, связанные с занятостью и полученные по программам социального страхования</a:t>
            </a:r>
          </a:p>
          <a:p>
            <a:pPr marL="714375" lvl="1" indent="-357188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Ошибки измерения 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Обследования доходов домашних хозяйств</a:t>
            </a:r>
            <a:endParaRPr lang="ru-RU" sz="1800" dirty="0"/>
          </a:p>
          <a:p>
            <a:pPr marL="714375" lvl="1" indent="-357188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1800" dirty="0">
                <a:sym typeface="Wingdings" panose="05000000000000000000" pitchFamily="2" charset="2"/>
              </a:rPr>
              <a:t>Возможен более п</a:t>
            </a:r>
            <a:r>
              <a:rPr lang="ru-RU" sz="1800" dirty="0"/>
              <a:t>олный учет доходов, связанных с занятостью и полученных по программам социального страхования</a:t>
            </a:r>
          </a:p>
          <a:p>
            <a:pPr marL="714375" lvl="1" indent="-357188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1800" dirty="0"/>
              <a:t>Высокая нагрузка на респондентов, относительно небольшая выборка</a:t>
            </a:r>
          </a:p>
          <a:p>
            <a:pPr marL="714375" lvl="1" indent="-357188">
              <a:buNone/>
              <a:tabLst>
                <a:tab pos="714375" algn="l"/>
              </a:tabLst>
            </a:pPr>
            <a:r>
              <a:rPr lang="ru-RU" sz="18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1800" dirty="0"/>
              <a:t>Ошибки измерения </a:t>
            </a:r>
          </a:p>
        </p:txBody>
      </p:sp>
    </p:spTree>
    <p:extLst>
      <p:ext uri="{BB962C8B-B14F-4D97-AF65-F5344CB8AC3E}">
        <p14:creationId xmlns:p14="http://schemas.microsoft.com/office/powerpoint/2010/main" val="646252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D1C76-5397-C819-E13F-087F5FC8B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Источники данных: административные данные</a:t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310E24-A0C1-D5F7-27FF-6E7DACA9E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447675" indent="-447675">
              <a:buNone/>
              <a:tabLst>
                <a:tab pos="447675" algn="l"/>
              </a:tabLst>
            </a:pPr>
            <a:r>
              <a:rPr lang="ru-RU" sz="20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2000" dirty="0"/>
              <a:t>не учитывают доходов от неформальной занятости </a:t>
            </a:r>
          </a:p>
          <a:p>
            <a:pPr marL="447675" indent="-447675">
              <a:buNone/>
              <a:tabLst>
                <a:tab pos="447675" algn="l"/>
              </a:tabLst>
            </a:pPr>
            <a:r>
              <a:rPr lang="ru-RU" sz="20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2000" dirty="0">
                <a:sym typeface="Wingdings" panose="05000000000000000000" pitchFamily="2" charset="2"/>
              </a:rPr>
              <a:t>зачастую </a:t>
            </a:r>
            <a:r>
              <a:rPr lang="ru-RU" sz="2000" dirty="0"/>
              <a:t>не содержат необходимых социально-демографических переменных и характеристик занятости, необходимых для классификации респондентов по статусам в занятости</a:t>
            </a:r>
          </a:p>
          <a:p>
            <a:pPr marL="447675" indent="-447675">
              <a:buNone/>
              <a:tabLst>
                <a:tab pos="447675" algn="l"/>
              </a:tabLst>
            </a:pPr>
            <a:r>
              <a:rPr lang="ru-RU" sz="2000" dirty="0">
                <a:solidFill>
                  <a:srgbClr val="0070C0"/>
                </a:solidFill>
                <a:sym typeface="Wingdings" panose="05000000000000000000" pitchFamily="2" charset="2"/>
              </a:rPr>
              <a:t> 	</a:t>
            </a:r>
            <a:r>
              <a:rPr lang="ru-RU" sz="2000" dirty="0">
                <a:sym typeface="Wingdings" panose="05000000000000000000" pitchFamily="2" charset="2"/>
              </a:rPr>
              <a:t>Ограничения по использованию, накладываемые национальным законодательством о защите персональных данных</a:t>
            </a:r>
            <a:r>
              <a:rPr lang="ru-RU" sz="2000" dirty="0"/>
              <a:t> </a:t>
            </a:r>
          </a:p>
          <a:p>
            <a:pPr marL="447675" indent="-447675">
              <a:buNone/>
              <a:tabLst>
                <a:tab pos="447675" algn="l"/>
              </a:tabLst>
            </a:pPr>
            <a:r>
              <a:rPr lang="ru-RU" sz="20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2000" dirty="0"/>
              <a:t>редко используются как источник </a:t>
            </a:r>
            <a:r>
              <a:rPr lang="ru-RU" sz="2000" dirty="0" err="1"/>
              <a:t>микроданных</a:t>
            </a:r>
            <a:r>
              <a:rPr lang="ru-RU" sz="2000" dirty="0"/>
              <a:t> о доходах</a:t>
            </a:r>
          </a:p>
          <a:p>
            <a:pPr marL="447675" indent="-447675">
              <a:buNone/>
              <a:tabLst>
                <a:tab pos="447675" algn="l"/>
              </a:tabLst>
            </a:pPr>
            <a:r>
              <a:rPr lang="ru-RU" sz="2000" dirty="0">
                <a:solidFill>
                  <a:srgbClr val="C00000"/>
                </a:solidFill>
                <a:sym typeface="Wingdings" panose="05000000000000000000" pitchFamily="2" charset="2"/>
              </a:rPr>
              <a:t>	</a:t>
            </a:r>
            <a:r>
              <a:rPr lang="ru-RU" sz="2000" dirty="0"/>
              <a:t>Могут использоваться для формирования основы выборки (например, для проведения обследования самозанятых)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71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428CE-E852-CF9A-D180-7CC605E88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Перспективы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379BA0-B2B8-3AFC-EE2F-0C9143812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Резолюции, принятые на 21-й МКСТ образуют фундамент будущей работы по совершенствованию статистики доходов, связанных с занятостью</a:t>
            </a:r>
          </a:p>
          <a:p>
            <a:r>
              <a:rPr lang="ru-RU" sz="2400" dirty="0"/>
              <a:t>С 2024 г. начинается основная техническая работа по пересмотру концепций, а также подготовке руководств и инструментария по измерению отдельных видов доходов</a:t>
            </a:r>
          </a:p>
          <a:p>
            <a:r>
              <a:rPr lang="ru-RU" sz="2400" dirty="0"/>
              <a:t>Ожидается принятие новой резолюции по измерению доходов, связанных с занятостью, на одной из ближайших МКСТ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677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C0FC7-9B75-EC5B-34D4-5B55BF66B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3" y="30589"/>
            <a:ext cx="10952356" cy="1325563"/>
          </a:xfrm>
        </p:spPr>
        <p:txBody>
          <a:bodyPr>
            <a:normAutofit/>
          </a:bodyPr>
          <a:lstStyle/>
          <a:p>
            <a:r>
              <a:rPr lang="ru-RU" sz="4000" dirty="0"/>
              <a:t>Эволюция международных стандартов измерения доходов, связанных с занятостью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DB97F6-572A-95F0-EAF3-90BC27D6D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317" y="1672683"/>
            <a:ext cx="11402122" cy="485047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1923, 1-я МКСТ</a:t>
            </a:r>
            <a:r>
              <a:rPr lang="ru-RU" sz="1800" dirty="0"/>
              <a:t> – обсуждение статистики заработных плат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1938</a:t>
            </a:r>
            <a:r>
              <a:rPr lang="ru-RU" sz="1800" dirty="0"/>
              <a:t> – Конвенция о статистике заработной платы и продолжительности рабочего времени (№ 63)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1949, 7-я МКСТ </a:t>
            </a:r>
            <a:r>
              <a:rPr lang="ru-RU" sz="1800" dirty="0"/>
              <a:t>– Резолюция о методах получения статистики заработных плат из платежных ведомостей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1954, 8-я МКСТ </a:t>
            </a:r>
            <a:r>
              <a:rPr lang="ru-RU" sz="1800" dirty="0"/>
              <a:t>– Резолюция о международных сопоставлениях реальных заработных плат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1966, 11-я МКСТ </a:t>
            </a:r>
            <a:r>
              <a:rPr lang="ru-RU" sz="1800" dirty="0"/>
              <a:t>– Резолюция о затратах на рабочую силу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1973, 12-я МКСТ </a:t>
            </a:r>
            <a:r>
              <a:rPr lang="ru-RU" sz="1800" dirty="0"/>
              <a:t>– Резолюция об интегрированной системе статистики заработной платы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1979</a:t>
            </a:r>
            <a:r>
              <a:rPr lang="ru-RU" sz="1800" dirty="0"/>
              <a:t> – Руководство МОТ: Интегрированная система статистики заработной платы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1985</a:t>
            </a:r>
            <a:r>
              <a:rPr lang="ru-RU" sz="1800" dirty="0"/>
              <a:t> – Конвенция о статистике труда (№160)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US" sz="1800" b="1" dirty="0">
                <a:solidFill>
                  <a:srgbClr val="0070C0"/>
                </a:solidFill>
              </a:rPr>
              <a:t>1993</a:t>
            </a:r>
            <a:r>
              <a:rPr lang="ru-RU" sz="1800" b="1" dirty="0">
                <a:solidFill>
                  <a:srgbClr val="0070C0"/>
                </a:solidFill>
              </a:rPr>
              <a:t> </a:t>
            </a:r>
            <a:r>
              <a:rPr lang="ru-RU" sz="1800" dirty="0"/>
              <a:t>– СНС (оплата труда наемных работников)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1998, </a:t>
            </a:r>
            <a:r>
              <a:rPr lang="en-US" sz="1800" b="1" dirty="0">
                <a:solidFill>
                  <a:srgbClr val="0070C0"/>
                </a:solidFill>
              </a:rPr>
              <a:t>16</a:t>
            </a:r>
            <a:r>
              <a:rPr lang="ru-RU" sz="1800" b="1" dirty="0">
                <a:solidFill>
                  <a:srgbClr val="0070C0"/>
                </a:solidFill>
              </a:rPr>
              <a:t>-я МСКТ  </a:t>
            </a:r>
            <a:r>
              <a:rPr lang="ru-RU" sz="1800" dirty="0"/>
              <a:t>–  Резолюция об измерении доходов, связанных с занятостью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2003, </a:t>
            </a:r>
            <a:r>
              <a:rPr lang="en-US" sz="1800" b="1" dirty="0">
                <a:solidFill>
                  <a:srgbClr val="0070C0"/>
                </a:solidFill>
              </a:rPr>
              <a:t>1</a:t>
            </a:r>
            <a:r>
              <a:rPr lang="ru-RU" sz="1800" b="1" dirty="0">
                <a:solidFill>
                  <a:srgbClr val="0070C0"/>
                </a:solidFill>
              </a:rPr>
              <a:t>7-я МСКТ  </a:t>
            </a:r>
            <a:r>
              <a:rPr lang="ru-RU" sz="1800" dirty="0"/>
              <a:t>–  Резолюция об статистике доходов и расходов домашних хозяйств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ru-RU" sz="1800" b="1" dirty="0">
                <a:solidFill>
                  <a:srgbClr val="0070C0"/>
                </a:solidFill>
              </a:rPr>
              <a:t>2023, 21-я МСКТ  </a:t>
            </a:r>
            <a:r>
              <a:rPr lang="ru-RU" sz="1800" dirty="0"/>
              <a:t>–  Принятие обновленных резолюций 16-й и 17-й МКСТ в связи с решениями 19-й и 20-й МКСТ</a:t>
            </a:r>
          </a:p>
        </p:txBody>
      </p:sp>
    </p:spTree>
    <p:extLst>
      <p:ext uri="{BB962C8B-B14F-4D97-AF65-F5344CB8AC3E}">
        <p14:creationId xmlns:p14="http://schemas.microsoft.com/office/powerpoint/2010/main" val="162493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AC303-81E7-24B2-D65F-694E399F2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Причины изменений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8620A3-26CB-05C3-066D-171440BC2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Эволюция отношений занятости:</a:t>
            </a:r>
          </a:p>
          <a:p>
            <a:pPr lvl="1"/>
            <a:r>
              <a:rPr lang="ru-RU" dirty="0"/>
              <a:t>Развитие нестандартных форм занятости</a:t>
            </a:r>
          </a:p>
          <a:p>
            <a:pPr lvl="1"/>
            <a:r>
              <a:rPr lang="ru-RU" dirty="0"/>
              <a:t>Распространение неденежных льгот и форм компенсации</a:t>
            </a:r>
          </a:p>
          <a:p>
            <a:pPr lvl="1"/>
            <a:r>
              <a:rPr lang="ru-RU" dirty="0"/>
              <a:t>Усложнение неформальной занятости</a:t>
            </a:r>
          </a:p>
          <a:p>
            <a:pPr lvl="1"/>
            <a:r>
              <a:rPr lang="ru-RU" dirty="0"/>
              <a:t>Расширение вторичной занятости</a:t>
            </a:r>
            <a:endParaRPr lang="en-US" dirty="0"/>
          </a:p>
          <a:p>
            <a:pPr lvl="1"/>
            <a:r>
              <a:rPr lang="ru-RU" dirty="0"/>
              <a:t>Увеличение волатильности трудовых доходов, рост неравенства </a:t>
            </a:r>
          </a:p>
          <a:p>
            <a:pPr marL="0" indent="0">
              <a:buNone/>
            </a:pPr>
            <a:r>
              <a:rPr lang="ru-RU" dirty="0"/>
              <a:t>Эволюция статистической методологии и технического уровня статистических служб:</a:t>
            </a:r>
          </a:p>
          <a:p>
            <a:pPr lvl="1"/>
            <a:r>
              <a:rPr lang="ru-RU" dirty="0"/>
              <a:t>Компьютеризация</a:t>
            </a:r>
          </a:p>
          <a:p>
            <a:pPr lvl="1"/>
            <a:r>
              <a:rPr lang="ru-RU" dirty="0"/>
              <a:t>Развитие методологии и накопление опыта проведения обследований населений</a:t>
            </a:r>
          </a:p>
          <a:p>
            <a:pPr lvl="1"/>
            <a:r>
              <a:rPr lang="ru-RU" dirty="0"/>
              <a:t>Развитие административных баз данных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1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69139FE-EA80-EBE3-FE14-B7E6D069D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74298"/>
          </a:xfrm>
        </p:spPr>
        <p:txBody>
          <a:bodyPr>
            <a:normAutofit/>
          </a:bodyPr>
          <a:lstStyle/>
          <a:p>
            <a:r>
              <a:rPr lang="ru-RU" sz="4000" dirty="0"/>
              <a:t>Нет единой концепции: разные определения и разные индикаторы – для разных целей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CE270A-ECF7-7284-8D88-9FF577DF1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1823"/>
            <a:ext cx="10515600" cy="4125139"/>
          </a:xfrm>
        </p:spPr>
        <p:txBody>
          <a:bodyPr>
            <a:noAutofit/>
          </a:bodyPr>
          <a:lstStyle/>
          <a:p>
            <a:pPr marL="457200" lvl="1" indent="-457200">
              <a:buNone/>
            </a:pPr>
            <a:r>
              <a:rPr lang="ru-RU" sz="2100" dirty="0">
                <a:solidFill>
                  <a:srgbClr val="FF0000"/>
                </a:solidFill>
              </a:rPr>
              <a:t>Оплата труда как цена труда </a:t>
            </a:r>
            <a:r>
              <a:rPr lang="ru-RU" sz="2100" dirty="0"/>
              <a:t>важна как ориентир для установления МРОТ, минимальных заработных плат в процессе коллективных переговоров</a:t>
            </a:r>
          </a:p>
          <a:p>
            <a:pPr marL="914400" lvl="2" indent="-457200">
              <a:buNone/>
            </a:pPr>
            <a:r>
              <a:rPr lang="ru-RU" sz="2100" dirty="0">
                <a:solidFill>
                  <a:srgbClr val="0070C0"/>
                </a:solidFill>
              </a:rPr>
              <a:t>Концепции</a:t>
            </a:r>
            <a:r>
              <a:rPr lang="ru-RU" sz="2100" dirty="0">
                <a:solidFill>
                  <a:schemeClr val="accent1"/>
                </a:solidFill>
              </a:rPr>
              <a:t>: </a:t>
            </a:r>
            <a:r>
              <a:rPr lang="ru-RU" sz="2100" dirty="0"/>
              <a:t>базовая заработная плата (за отработанное время по тарифным ставкам и окладам, сдельным расценкам)</a:t>
            </a:r>
          </a:p>
          <a:p>
            <a:pPr marL="0" indent="0">
              <a:buNone/>
            </a:pPr>
            <a:r>
              <a:rPr lang="ru-RU" sz="2100" dirty="0">
                <a:solidFill>
                  <a:srgbClr val="FF0000"/>
                </a:solidFill>
              </a:rPr>
              <a:t>Оплата труда как доход от занятости </a:t>
            </a:r>
            <a:r>
              <a:rPr lang="ru-RU" sz="2100" dirty="0"/>
              <a:t>измеряет благосостояние работников</a:t>
            </a:r>
          </a:p>
          <a:p>
            <a:pPr marL="457200" lvl="1" indent="0">
              <a:buNone/>
            </a:pPr>
            <a:r>
              <a:rPr lang="ru-RU" sz="2100" dirty="0">
                <a:solidFill>
                  <a:srgbClr val="0070C0"/>
                </a:solidFill>
              </a:rPr>
              <a:t>Концепции</a:t>
            </a:r>
            <a:r>
              <a:rPr lang="ru-RU" sz="2100" dirty="0">
                <a:solidFill>
                  <a:schemeClr val="accent1"/>
                </a:solidFill>
              </a:rPr>
              <a:t>: </a:t>
            </a:r>
            <a:r>
              <a:rPr lang="ru-RU" sz="2100" dirty="0"/>
              <a:t>заработная плата; доходы от занятости; доходы, связанные с занятостью</a:t>
            </a:r>
          </a:p>
          <a:p>
            <a:pPr marL="457200" lvl="1" indent="-457200">
              <a:buNone/>
            </a:pPr>
            <a:r>
              <a:rPr lang="ru-RU" sz="2100" dirty="0">
                <a:solidFill>
                  <a:srgbClr val="FF0000"/>
                </a:solidFill>
              </a:rPr>
              <a:t>Оплата труда как затраты работодателей</a:t>
            </a:r>
          </a:p>
          <a:p>
            <a:pPr marL="457200" lvl="1" indent="0">
              <a:buNone/>
            </a:pPr>
            <a:r>
              <a:rPr lang="ru-RU" sz="2100" dirty="0">
                <a:solidFill>
                  <a:srgbClr val="0070C0"/>
                </a:solidFill>
              </a:rPr>
              <a:t>Концепции: </a:t>
            </a:r>
            <a:r>
              <a:rPr lang="ru-RU" sz="2100" dirty="0"/>
              <a:t>затраты на рабочую силу, оплата труда наемных работников (в СНС)</a:t>
            </a:r>
          </a:p>
          <a:p>
            <a:pPr marL="457200" lvl="1" indent="0">
              <a:buNone/>
            </a:pPr>
            <a:endParaRPr lang="en-US" sz="2100" dirty="0"/>
          </a:p>
          <a:p>
            <a:pPr marL="457200" lvl="1" indent="0">
              <a:buNone/>
            </a:pPr>
            <a:endParaRPr lang="ru-RU" sz="2100" dirty="0"/>
          </a:p>
          <a:p>
            <a:pPr marL="0" indent="0">
              <a:buNone/>
            </a:pPr>
            <a:r>
              <a:rPr lang="en-US" sz="2100" dirty="0"/>
              <a:t>		</a:t>
            </a:r>
            <a:r>
              <a:rPr lang="ru-RU" sz="2100" dirty="0"/>
              <a:t>	Рекомендация МОТ – использовать </a:t>
            </a:r>
            <a:r>
              <a:rPr lang="ru-RU" sz="2100" b="1" dirty="0"/>
              <a:t>компонентный подход</a:t>
            </a:r>
          </a:p>
          <a:p>
            <a:pPr marL="457200" lvl="1" indent="0">
              <a:buNone/>
            </a:pPr>
            <a:endParaRPr lang="ru-RU" sz="2100" dirty="0"/>
          </a:p>
          <a:p>
            <a:pPr marL="457200" lvl="1" indent="-457200">
              <a:buNone/>
            </a:pPr>
            <a:endParaRPr lang="ru-RU" sz="2100" dirty="0">
              <a:solidFill>
                <a:srgbClr val="FF0000"/>
              </a:solidFill>
            </a:endParaRPr>
          </a:p>
          <a:p>
            <a:pPr marL="457200" lvl="1" indent="-457200">
              <a:buNone/>
            </a:pPr>
            <a:endParaRPr lang="ru-RU" sz="2100" dirty="0"/>
          </a:p>
          <a:p>
            <a:pPr marL="0" indent="0">
              <a:buNone/>
            </a:pPr>
            <a:endParaRPr lang="ru-RU" sz="2100" dirty="0"/>
          </a:p>
          <a:p>
            <a:pPr marL="0" indent="0">
              <a:buNone/>
            </a:pPr>
            <a:endParaRPr lang="en-US" sz="2100" dirty="0"/>
          </a:p>
        </p:txBody>
      </p:sp>
      <p:pic>
        <p:nvPicPr>
          <p:cNvPr id="10" name="Рисунок 9" descr="Изображение выглядит как Графика, Шрифт, символ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A612BFB6-A085-159C-E8F1-33F836409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785" y="5286723"/>
            <a:ext cx="1347439" cy="134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28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F0301-6939-1B49-C3FF-0F711BAC1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403"/>
            <a:ext cx="10515600" cy="1211316"/>
          </a:xfrm>
        </p:spPr>
        <p:txBody>
          <a:bodyPr>
            <a:normAutofit fontScale="90000"/>
          </a:bodyPr>
          <a:lstStyle/>
          <a:p>
            <a:r>
              <a:rPr lang="ru-RU" dirty="0"/>
              <a:t>Доходы, связанные с занятостью, со стороны работников и работодателей</a:t>
            </a:r>
            <a:endParaRPr lang="en-US" dirty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729F4F79-7DA0-D1B2-89ED-0AF78E804173}"/>
              </a:ext>
            </a:extLst>
          </p:cNvPr>
          <p:cNvGrpSpPr/>
          <p:nvPr/>
        </p:nvGrpSpPr>
        <p:grpSpPr>
          <a:xfrm>
            <a:off x="890017" y="1817649"/>
            <a:ext cx="10751855" cy="4144956"/>
            <a:chOff x="2315556" y="2113905"/>
            <a:chExt cx="7972625" cy="340722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89E5A31-088E-FA63-0BA5-D5A6A02C1428}"/>
                </a:ext>
              </a:extLst>
            </p:cNvPr>
            <p:cNvSpPr txBox="1"/>
            <p:nvPr/>
          </p:nvSpPr>
          <p:spPr>
            <a:xfrm>
              <a:off x="2315556" y="2113905"/>
              <a:ext cx="5428786" cy="2585323"/>
            </a:xfrm>
            <a:prstGeom prst="rect">
              <a:avLst/>
            </a:prstGeom>
            <a:solidFill>
              <a:srgbClr val="FF5050">
                <a:alpha val="69804"/>
              </a:srgbClr>
            </a:solidFill>
            <a:ln>
              <a:solidFill>
                <a:schemeClr val="accent2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2400" dirty="0"/>
                <a:t>Доходы, связанные с занятостью</a:t>
              </a:r>
            </a:p>
            <a:p>
              <a:r>
                <a:rPr lang="ru-RU" sz="2400" dirty="0"/>
                <a:t>(со стороны работника)</a:t>
              </a:r>
            </a:p>
            <a:p>
              <a:endParaRPr lang="ru-RU" sz="2400" dirty="0"/>
            </a:p>
            <a:p>
              <a:endParaRPr lang="ru-RU" sz="2400" dirty="0"/>
            </a:p>
            <a:p>
              <a:endParaRPr lang="ru-RU" sz="2400" dirty="0"/>
            </a:p>
            <a:p>
              <a:endParaRPr lang="ru-RU" sz="2400" dirty="0"/>
            </a:p>
            <a:p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B816768-E059-468C-DA66-022A91F33504}"/>
                </a:ext>
              </a:extLst>
            </p:cNvPr>
            <p:cNvSpPr txBox="1"/>
            <p:nvPr/>
          </p:nvSpPr>
          <p:spPr>
            <a:xfrm>
              <a:off x="5541109" y="3320049"/>
              <a:ext cx="4747072" cy="2201077"/>
            </a:xfrm>
            <a:prstGeom prst="rect">
              <a:avLst/>
            </a:prstGeom>
            <a:solidFill>
              <a:srgbClr val="009999">
                <a:alpha val="69804"/>
              </a:srgbClr>
            </a:solidFill>
            <a:ln>
              <a:solidFill>
                <a:srgbClr val="15608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ru-RU" sz="2400" dirty="0"/>
            </a:p>
            <a:p>
              <a:endParaRPr lang="ru-RU" sz="2400" dirty="0"/>
            </a:p>
            <a:p>
              <a:endParaRPr lang="ru-RU" sz="2400" dirty="0"/>
            </a:p>
            <a:p>
              <a:endParaRPr lang="ru-RU" sz="2400" dirty="0"/>
            </a:p>
            <a:p>
              <a:pPr algn="r"/>
              <a:endParaRPr lang="ru-RU" sz="2400" dirty="0">
                <a:solidFill>
                  <a:schemeClr val="tx1"/>
                </a:solidFill>
              </a:endParaRPr>
            </a:p>
            <a:p>
              <a:pPr algn="r"/>
              <a:r>
                <a:rPr lang="ru-RU" sz="2400" dirty="0">
                  <a:solidFill>
                    <a:schemeClr val="tx1"/>
                  </a:solidFill>
                </a:rPr>
                <a:t>Затраты на рабочую силу </a:t>
              </a:r>
            </a:p>
            <a:p>
              <a:pPr algn="r"/>
              <a:r>
                <a:rPr lang="ru-RU" sz="2400" dirty="0">
                  <a:solidFill>
                    <a:schemeClr val="tx1"/>
                  </a:solidFill>
                </a:rPr>
                <a:t>(со стороны работодателей</a:t>
              </a:r>
              <a:r>
                <a:rPr lang="ru-RU" sz="2400" dirty="0"/>
                <a:t>)</a:t>
              </a:r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0055C86-A598-7B82-34E0-7A00C09F1F32}"/>
                </a:ext>
              </a:extLst>
            </p:cNvPr>
            <p:cNvSpPr txBox="1"/>
            <p:nvPr/>
          </p:nvSpPr>
          <p:spPr>
            <a:xfrm>
              <a:off x="5541108" y="3320050"/>
              <a:ext cx="2218164" cy="1412004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tIns="180000" bIns="180000" rtlCol="0">
              <a:spAutoFit/>
            </a:bodyPr>
            <a:lstStyle/>
            <a:p>
              <a:pPr algn="ctr"/>
              <a:r>
                <a:rPr lang="ru-RU" sz="2200" dirty="0">
                  <a:solidFill>
                    <a:schemeClr val="bg1"/>
                  </a:solidFill>
                </a:rPr>
                <a:t>Одновременно доход </a:t>
              </a:r>
            </a:p>
            <a:p>
              <a:pPr algn="ctr"/>
              <a:r>
                <a:rPr lang="ru-RU" sz="2200" dirty="0">
                  <a:solidFill>
                    <a:schemeClr val="bg1"/>
                  </a:solidFill>
                </a:rPr>
                <a:t>работников</a:t>
              </a:r>
            </a:p>
            <a:p>
              <a:pPr algn="ctr"/>
              <a:r>
                <a:rPr lang="ru-RU" sz="2200" dirty="0">
                  <a:solidFill>
                    <a:schemeClr val="bg1"/>
                  </a:solidFill>
                </a:rPr>
                <a:t> и затраты работодателей</a:t>
              </a:r>
              <a:endParaRPr lang="en-US" sz="2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Облачко с текстом: прямоугольное со скругленными углами 11">
            <a:extLst>
              <a:ext uri="{FF2B5EF4-FFF2-40B4-BE49-F238E27FC236}">
                <a16:creationId xmlns:a16="http://schemas.microsoft.com/office/drawing/2014/main" id="{C0F03438-CD42-0CE9-FA81-B21D70BBDFBC}"/>
              </a:ext>
            </a:extLst>
          </p:cNvPr>
          <p:cNvSpPr/>
          <p:nvPr/>
        </p:nvSpPr>
        <p:spPr>
          <a:xfrm>
            <a:off x="9236729" y="1562456"/>
            <a:ext cx="2667573" cy="1325563"/>
          </a:xfrm>
          <a:prstGeom prst="wedgeRoundRectCallout">
            <a:avLst>
              <a:gd name="adj1" fmla="val -43325"/>
              <a:gd name="adj2" fmla="val 108127"/>
              <a:gd name="adj3" fmla="val 16667"/>
            </a:avLst>
          </a:prstGeom>
          <a:solidFill>
            <a:srgbClr val="FFFF66">
              <a:alpha val="60000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Затраты работодателей, не являющиеся доходом работников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Облачко с текстом: прямоугольное со скругленными углами 12">
            <a:extLst>
              <a:ext uri="{FF2B5EF4-FFF2-40B4-BE49-F238E27FC236}">
                <a16:creationId xmlns:a16="http://schemas.microsoft.com/office/drawing/2014/main" id="{1FD8D8D1-F81A-957D-0F3C-5B855A342F54}"/>
              </a:ext>
            </a:extLst>
          </p:cNvPr>
          <p:cNvSpPr/>
          <p:nvPr/>
        </p:nvSpPr>
        <p:spPr>
          <a:xfrm>
            <a:off x="381503" y="5359680"/>
            <a:ext cx="2667573" cy="1308806"/>
          </a:xfrm>
          <a:prstGeom prst="wedgeRoundRectCallout">
            <a:avLst>
              <a:gd name="adj1" fmla="val 61095"/>
              <a:gd name="adj2" fmla="val -103568"/>
              <a:gd name="adj3" fmla="val 16667"/>
            </a:avLst>
          </a:prstGeom>
          <a:solidFill>
            <a:srgbClr val="FFFF66">
              <a:alpha val="60000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Доходы от занятости, не являющиеся затратами работодателей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A7DA2A2E-A82E-33EB-9811-6AF3A27C475D}"/>
              </a:ext>
            </a:extLst>
          </p:cNvPr>
          <p:cNvSpPr/>
          <p:nvPr/>
        </p:nvSpPr>
        <p:spPr>
          <a:xfrm>
            <a:off x="1032194" y="3689190"/>
            <a:ext cx="1868470" cy="1162421"/>
          </a:xfrm>
          <a:prstGeom prst="roundRect">
            <a:avLst/>
          </a:prstGeom>
          <a:solidFill>
            <a:srgbClr val="FFFF66">
              <a:alpha val="60000"/>
            </a:srgb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Доход от занятости в целях получения прибыли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B9B44B71-0CA8-6FB4-9220-0457E2ADF015}"/>
              </a:ext>
            </a:extLst>
          </p:cNvPr>
          <p:cNvSpPr/>
          <p:nvPr/>
        </p:nvSpPr>
        <p:spPr>
          <a:xfrm>
            <a:off x="8958369" y="3755144"/>
            <a:ext cx="1709323" cy="815177"/>
          </a:xfrm>
          <a:prstGeom prst="roundRect">
            <a:avLst/>
          </a:prstGeom>
          <a:solidFill>
            <a:srgbClr val="FFFF66">
              <a:alpha val="60000"/>
            </a:srgb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Налоги с фонда оплаты труда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8CCF325E-A2C3-0488-628C-B032006C5D3A}"/>
              </a:ext>
            </a:extLst>
          </p:cNvPr>
          <p:cNvSpPr/>
          <p:nvPr/>
        </p:nvSpPr>
        <p:spPr>
          <a:xfrm>
            <a:off x="1062852" y="2716572"/>
            <a:ext cx="1831643" cy="904475"/>
          </a:xfrm>
          <a:prstGeom prst="roundRect">
            <a:avLst/>
          </a:prstGeom>
          <a:solidFill>
            <a:srgbClr val="FFFF66">
              <a:alpha val="60000"/>
            </a:srgb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Доход от занятости в прошлом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27652040-7897-01CA-B3B9-12DD55D9CF45}"/>
              </a:ext>
            </a:extLst>
          </p:cNvPr>
          <p:cNvSpPr/>
          <p:nvPr/>
        </p:nvSpPr>
        <p:spPr>
          <a:xfrm>
            <a:off x="2983832" y="2852588"/>
            <a:ext cx="2107743" cy="1717733"/>
          </a:xfrm>
          <a:prstGeom prst="roundRect">
            <a:avLst/>
          </a:prstGeom>
          <a:solidFill>
            <a:srgbClr val="FFFF66">
              <a:alpha val="60000"/>
            </a:srgb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Выплаты из системы социального страхования, связанные с занятостью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57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64BDCF-5E3B-B610-F4CE-068230A80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571"/>
            <a:ext cx="10515600" cy="836341"/>
          </a:xfrm>
        </p:spPr>
        <p:txBody>
          <a:bodyPr>
            <a:normAutofit/>
          </a:bodyPr>
          <a:lstStyle/>
          <a:p>
            <a:r>
              <a:rPr lang="ru-RU" dirty="0"/>
              <a:t>Компонентный подход </a:t>
            </a:r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934EB80-B41E-104C-9830-5EAB3614C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703" y="1165177"/>
            <a:ext cx="8652696" cy="52254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27CFC5-BDBF-BCC0-8A5D-DFE9608AC969}"/>
              </a:ext>
            </a:extLst>
          </p:cNvPr>
          <p:cNvSpPr txBox="1"/>
          <p:nvPr/>
        </p:nvSpPr>
        <p:spPr>
          <a:xfrm>
            <a:off x="186411" y="6529929"/>
            <a:ext cx="1181917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/>
              <a:t>Источник</a:t>
            </a:r>
            <a:r>
              <a:rPr lang="en-US" sz="1200" dirty="0"/>
              <a:t>: Castillo, M. D. (2011). “Employment-related income and wages statistics: Concepts, definitions and classifications”. ILO Department of Statistics – Geneva </a:t>
            </a:r>
          </a:p>
        </p:txBody>
      </p:sp>
    </p:spTree>
    <p:extLst>
      <p:ext uri="{BB962C8B-B14F-4D97-AF65-F5344CB8AC3E}">
        <p14:creationId xmlns:p14="http://schemas.microsoft.com/office/powerpoint/2010/main" val="288663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8014D-941F-F542-4A4F-B3ED1B631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60" y="178421"/>
            <a:ext cx="10459842" cy="1088894"/>
          </a:xfrm>
        </p:spPr>
        <p:txBody>
          <a:bodyPr>
            <a:normAutofit/>
          </a:bodyPr>
          <a:lstStyle/>
          <a:p>
            <a:r>
              <a:rPr lang="ru-RU" sz="4000" dirty="0"/>
              <a:t>Базовая заработная плата</a:t>
            </a:r>
            <a:r>
              <a:rPr lang="en-US" sz="4000" dirty="0"/>
              <a:t> (12-</a:t>
            </a:r>
            <a:r>
              <a:rPr lang="ru-RU" sz="4000" dirty="0"/>
              <a:t>я МКСТ)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96349D-58B5-6DEF-6AAF-3305AB85C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1024" y="1391344"/>
            <a:ext cx="4917688" cy="528823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ВКЛЮЧАЕТ:</a:t>
            </a:r>
          </a:p>
          <a:p>
            <a:pPr marL="179388" lvl="1" indent="0">
              <a:lnSpc>
                <a:spcPct val="100000"/>
              </a:lnSpc>
              <a:buNone/>
            </a:pPr>
            <a:r>
              <a:rPr lang="ru-RU" sz="1600" dirty="0"/>
              <a:t>заработную плату по тарифным ставкам, окладам, сдельным расценкам + обязательные доплаты и надбавки, гарантированные законодательством или коллективным договором и выплачиваемые регулярно (за тяжелые и вредные условия труда, компенсации различий в стоимости жизни)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НЕ ВКЛЮЧАЕТ:</a:t>
            </a:r>
          </a:p>
          <a:p>
            <a:pPr>
              <a:lnSpc>
                <a:spcPct val="100000"/>
              </a:lnSpc>
            </a:pPr>
            <a:r>
              <a:rPr lang="ru-RU" sz="1600" dirty="0"/>
              <a:t>премии, нерегулярные доплаты, оплату сверхурочных, взносы работодателей на социальное страхование,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Определяет ту сумму вознаграждения, которая соотносится с рабочими местами, а не с конкретными работниками</a:t>
            </a:r>
            <a:endParaRPr lang="en-US" sz="1800" dirty="0"/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Источник: обследования предприятий</a:t>
            </a:r>
            <a:endParaRPr lang="en-US" sz="18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2594FF2-1193-0E68-8250-11FF1C1AF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188" y="1983821"/>
            <a:ext cx="633984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5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F9404-6F41-1D45-23BB-36AE44F4E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57" y="131368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/>
              <a:t>Заработная плата</a:t>
            </a:r>
            <a:r>
              <a:rPr lang="en-US" sz="4000" dirty="0"/>
              <a:t> (12-</a:t>
            </a:r>
            <a:r>
              <a:rPr lang="ru-RU" sz="4000" dirty="0"/>
              <a:t>я МКСТ)</a:t>
            </a:r>
            <a:endParaRPr lang="en-US" sz="40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38E3D6A-F58B-35FD-B90F-53CF74FDE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8293" y="1456930"/>
            <a:ext cx="4715107" cy="526970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ВКЛЮЧАЕТ:</a:t>
            </a:r>
          </a:p>
          <a:p>
            <a:pPr marL="179388" lvl="1" indent="0">
              <a:lnSpc>
                <a:spcPct val="100000"/>
              </a:lnSpc>
              <a:buNone/>
            </a:pPr>
            <a:r>
              <a:rPr lang="ru-RU" sz="1600" dirty="0"/>
              <a:t>+ оплату сверхурочных + оплату неотработанного времени (отпуска, простои не по вине работника), регулярные премии и доплаты + оплату питания и проживания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НЕ ВКЛЮЧАЕТ:</a:t>
            </a:r>
          </a:p>
          <a:p>
            <a:pPr>
              <a:lnSpc>
                <a:spcPct val="100000"/>
              </a:lnSpc>
            </a:pPr>
            <a:r>
              <a:rPr lang="ru-RU" sz="1600" dirty="0"/>
              <a:t>взносы работодателей на социальное страхование</a:t>
            </a:r>
            <a:r>
              <a:rPr lang="en-US" sz="1600" dirty="0"/>
              <a:t> </a:t>
            </a:r>
            <a:r>
              <a:rPr lang="ru-RU" sz="1600" dirty="0"/>
              <a:t>и </a:t>
            </a:r>
            <a:r>
              <a:rPr lang="ru-RU" sz="1600"/>
              <a:t>выплаты работникам из </a:t>
            </a:r>
            <a:r>
              <a:rPr lang="ru-RU" sz="1600" dirty="0"/>
              <a:t>системы социального страхования, выходные пособия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Рассчитывается до вычета налогов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Определяет ту сумму вознаграждения, которая выплачивается работодателями работникам на конкретной работе на </a:t>
            </a:r>
            <a:r>
              <a:rPr lang="ru-RU" sz="1800" dirty="0">
                <a:solidFill>
                  <a:srgbClr val="C00000"/>
                </a:solidFill>
              </a:rPr>
              <a:t>регулярной основе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800" dirty="0"/>
              <a:t>Источник: обследования предприятий, рабочей силы, д/х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DA072386-8EBE-7FFE-E3E6-748051148845}"/>
              </a:ext>
            </a:extLst>
          </p:cNvPr>
          <p:cNvGrpSpPr/>
          <p:nvPr/>
        </p:nvGrpSpPr>
        <p:grpSpPr>
          <a:xfrm>
            <a:off x="436757" y="1456932"/>
            <a:ext cx="6393947" cy="5199396"/>
            <a:chOff x="436757" y="1456932"/>
            <a:chExt cx="6393947" cy="5199396"/>
          </a:xfrm>
        </p:grpSpPr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DF7F6B26-0135-E319-369C-912FA7BAEA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757" y="1616026"/>
              <a:ext cx="6339840" cy="4937760"/>
            </a:xfrm>
            <a:prstGeom prst="rect">
              <a:avLst/>
            </a:prstGeom>
          </p:spPr>
        </p:pic>
        <p:sp>
          <p:nvSpPr>
            <p:cNvPr id="8" name="Блок-схема: альтернативный процесс 7">
              <a:extLst>
                <a:ext uri="{FF2B5EF4-FFF2-40B4-BE49-F238E27FC236}">
                  <a16:creationId xmlns:a16="http://schemas.microsoft.com/office/drawing/2014/main" id="{8E2F8D00-A9AA-8108-5D79-454789A24666}"/>
                </a:ext>
              </a:extLst>
            </p:cNvPr>
            <p:cNvSpPr/>
            <p:nvPr/>
          </p:nvSpPr>
          <p:spPr>
            <a:xfrm>
              <a:off x="3241343" y="1456932"/>
              <a:ext cx="3589361" cy="1595652"/>
            </a:xfrm>
            <a:prstGeom prst="flowChartAlternateProcess">
              <a:avLst/>
            </a:prstGeom>
            <a:noFill/>
            <a:ln w="38100">
              <a:solidFill>
                <a:srgbClr val="FF0000"/>
              </a:solidFill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Блок-схема: альтернативный процесс 9">
              <a:extLst>
                <a:ext uri="{FF2B5EF4-FFF2-40B4-BE49-F238E27FC236}">
                  <a16:creationId xmlns:a16="http://schemas.microsoft.com/office/drawing/2014/main" id="{B77398A1-74A5-26DF-4EA5-7E7A1AE5D65A}"/>
                </a:ext>
              </a:extLst>
            </p:cNvPr>
            <p:cNvSpPr/>
            <p:nvPr/>
          </p:nvSpPr>
          <p:spPr>
            <a:xfrm>
              <a:off x="3241343" y="5060676"/>
              <a:ext cx="3589361" cy="1595652"/>
            </a:xfrm>
            <a:prstGeom prst="flowChartAlternateProcess">
              <a:avLst/>
            </a:prstGeom>
            <a:noFill/>
            <a:ln w="38100">
              <a:solidFill>
                <a:srgbClr val="FF0000"/>
              </a:solidFill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  <p:extLst>
      <p:ext uri="{BB962C8B-B14F-4D97-AF65-F5344CB8AC3E}">
        <p14:creationId xmlns:p14="http://schemas.microsoft.com/office/powerpoint/2010/main" val="271800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D98DE-12AF-EF5E-3A01-AB43B78DB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24493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/>
              <a:t>Доходы, связанные с занятостью (16-я МКСТ)</a:t>
            </a:r>
            <a:r>
              <a:rPr lang="en-US" sz="4000" dirty="0"/>
              <a:t>,</a:t>
            </a:r>
            <a:r>
              <a:rPr lang="ru-RU" sz="4000" dirty="0"/>
              <a:t> и </a:t>
            </a:r>
            <a:r>
              <a:rPr lang="en-US" sz="4000" dirty="0"/>
              <a:t> </a:t>
            </a:r>
            <a:r>
              <a:rPr lang="ru-RU" sz="4000" dirty="0"/>
              <a:t>доходы от занятости (17-я МКСТ)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7DD127-A68E-E63D-0E08-70992D624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429000"/>
            <a:ext cx="10915185" cy="330450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Цели измерения: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ru-RU" sz="1800" dirty="0"/>
              <a:t>анализ способности различных видов экономической деятельности приносить доход, в т.ч. выявление видов деятельности, которые не могут приносить адекватный доход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ru-RU" sz="1800" dirty="0"/>
              <a:t>анализ экономического благосостояния людей на основе имеющихся у них возможностей для занятости.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Охват: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ru-RU" sz="1800" dirty="0"/>
              <a:t>Все занятые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ru-RU" sz="1800" dirty="0"/>
              <a:t>По возможности работающие дети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ru-RU" sz="1800" dirty="0"/>
              <a:t>Безработные и лица, не входящие в состав рабочей силы, имеющие доходы от прошлой занятости</a:t>
            </a:r>
          </a:p>
          <a:p>
            <a:pPr marL="457200" lvl="1" indent="-45720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900" b="1" dirty="0">
                <a:solidFill>
                  <a:srgbClr val="0070C0"/>
                </a:solidFill>
              </a:rPr>
              <a:t>Источники данных: </a:t>
            </a:r>
          </a:p>
          <a:p>
            <a:pPr marL="457200" lvl="1" indent="-11113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800" dirty="0"/>
              <a:t>обследования рабочей силы, обследования бюджетов д/х, обследования условий жизни, интегрированные обследования, административные данные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65A15EF-78C4-5607-672C-A8D0BD5775A6}"/>
              </a:ext>
            </a:extLst>
          </p:cNvPr>
          <p:cNvSpPr txBox="1">
            <a:spLocks/>
          </p:cNvSpPr>
          <p:nvPr/>
        </p:nvSpPr>
        <p:spPr>
          <a:xfrm>
            <a:off x="838199" y="1461037"/>
            <a:ext cx="10915184" cy="180110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ru-RU" sz="2000" b="1" i="1" dirty="0"/>
              <a:t>Определение:  </a:t>
            </a:r>
            <a:r>
              <a:rPr lang="ru-RU" sz="2000" b="1" i="1" dirty="0">
                <a:solidFill>
                  <a:srgbClr val="C00000"/>
                </a:solidFill>
              </a:rPr>
              <a:t>Доходы, связанные с занятостью, </a:t>
            </a:r>
            <a:r>
              <a:rPr lang="ru-RU" sz="2000" dirty="0"/>
              <a:t>состоят из выплат в денежной, натуральной форме или в виде услуг, которые люди получают для себя или для членов своей семьи в результате их текущего или прошлого участия в работе за заработную плату или в целях получения прибыли</a:t>
            </a:r>
            <a:r>
              <a:rPr lang="en-US" sz="2000" dirty="0"/>
              <a:t> (</a:t>
            </a:r>
            <a:r>
              <a:rPr lang="ru-RU" sz="2000" dirty="0"/>
              <a:t>в ред. 21</a:t>
            </a:r>
            <a:r>
              <a:rPr lang="en-US" sz="2000" dirty="0"/>
              <a:t>-</a:t>
            </a:r>
            <a:r>
              <a:rPr lang="ru-RU" sz="2000" dirty="0"/>
              <a:t>й МКСТ</a:t>
            </a:r>
            <a:r>
              <a:rPr lang="en-US" sz="2000" dirty="0"/>
              <a:t>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ru-RU" sz="2000" b="1" i="1" dirty="0">
                <a:solidFill>
                  <a:srgbClr val="C00000"/>
                </a:solidFill>
              </a:rPr>
              <a:t>Доходы от занятости </a:t>
            </a:r>
            <a:r>
              <a:rPr lang="ru-RU" sz="2000" dirty="0"/>
              <a:t>включают поступления за участие в трудовой деятельности. Доходы от занятости охватывают только компоненты доходов, связанных с занятостью, возникающие в результате текущего участия в трудовой деятельности.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387527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3432</TotalTime>
  <Words>1677</Words>
  <Application>Microsoft Office PowerPoint</Application>
  <PresentationFormat>Широкоэкранный</PresentationFormat>
  <Paragraphs>156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Wingdings</vt:lpstr>
      <vt:lpstr>Тема Office</vt:lpstr>
      <vt:lpstr>Измерение доходов, связанных с занятостью: концепции, источники, методы</vt:lpstr>
      <vt:lpstr>Эволюция международных стандартов измерения доходов, связанных с занятостью</vt:lpstr>
      <vt:lpstr>Причины изменений</vt:lpstr>
      <vt:lpstr>Нет единой концепции: разные определения и разные индикаторы – для разных целей</vt:lpstr>
      <vt:lpstr>Доходы, связанные с занятостью, со стороны работников и работодателей</vt:lpstr>
      <vt:lpstr>Компонентный подход </vt:lpstr>
      <vt:lpstr>Базовая заработная плата (12-я МКСТ)</vt:lpstr>
      <vt:lpstr>Заработная плата (12-я МКСТ)</vt:lpstr>
      <vt:lpstr>Доходы, связанные с занятостью (16-я МКСТ), и  доходы от занятости (17-я МКСТ)</vt:lpstr>
      <vt:lpstr>Доходы, связанные с занятостью (в ред. 21-й МКСТ)</vt:lpstr>
      <vt:lpstr>Доходы, связанные с занятостью за заработную плату (16-я и 21-я МКСТ)</vt:lpstr>
      <vt:lpstr>Доход, связанный с занятостью с целью получения прибыли (доход от самостоятельной занятости)</vt:lpstr>
      <vt:lpstr>Единицы статистического наблюдения</vt:lpstr>
      <vt:lpstr>Источники данных</vt:lpstr>
      <vt:lpstr>Источники данных</vt:lpstr>
      <vt:lpstr>Источники данных: административные данные </vt:lpstr>
      <vt:lpstr>Перспективы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доходов, связанных с занятостью: концепции, источники, методы</dc:title>
  <dc:creator>Anna Lukyanova</dc:creator>
  <cp:lastModifiedBy>Anna Lukyanova</cp:lastModifiedBy>
  <cp:revision>10</cp:revision>
  <dcterms:created xsi:type="dcterms:W3CDTF">2024-05-14T11:08:56Z</dcterms:created>
  <dcterms:modified xsi:type="dcterms:W3CDTF">2024-05-30T02:56:01Z</dcterms:modified>
</cp:coreProperties>
</file>